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</p:sldMasterIdLst>
  <p:notesMasterIdLst>
    <p:notesMasterId r:id="rId21"/>
  </p:notesMasterIdLst>
  <p:sldIdLst>
    <p:sldId id="256" r:id="rId2"/>
    <p:sldId id="302" r:id="rId3"/>
    <p:sldId id="303" r:id="rId4"/>
    <p:sldId id="277" r:id="rId5"/>
    <p:sldId id="309" r:id="rId6"/>
    <p:sldId id="299" r:id="rId7"/>
    <p:sldId id="279" r:id="rId8"/>
    <p:sldId id="273" r:id="rId9"/>
    <p:sldId id="280" r:id="rId10"/>
    <p:sldId id="293" r:id="rId11"/>
    <p:sldId id="283" r:id="rId12"/>
    <p:sldId id="295" r:id="rId13"/>
    <p:sldId id="294" r:id="rId14"/>
    <p:sldId id="300" r:id="rId15"/>
    <p:sldId id="278" r:id="rId16"/>
    <p:sldId id="289" r:id="rId17"/>
    <p:sldId id="297" r:id="rId18"/>
    <p:sldId id="301" r:id="rId19"/>
    <p:sldId id="296" r:id="rId20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D22C0"/>
    <a:srgbClr val="3333CC"/>
    <a:srgbClr val="20D408"/>
    <a:srgbClr val="FC09A3"/>
    <a:srgbClr val="F6D119"/>
    <a:srgbClr val="4FF32A"/>
    <a:srgbClr val="7D0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08"/>
    <p:restoredTop sz="86429"/>
  </p:normalViewPr>
  <p:slideViewPr>
    <p:cSldViewPr snapToGrid="0" snapToObjects="1">
      <p:cViewPr varScale="1">
        <p:scale>
          <a:sx n="118" d="100"/>
          <a:sy n="118" d="100"/>
        </p:scale>
        <p:origin x="-6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BD48F-5F05-5E43-B817-FA98955C2A5F}" type="datetimeFigureOut">
              <a:rPr lang="en-US" smtClean="0"/>
              <a:t>7/25/17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1E6DC-4358-F847-A14C-7D283ACE79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48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48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605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2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76015"/>
            <a:ext cx="4038600" cy="5415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76015"/>
            <a:ext cx="4038600" cy="5415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0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255" y="921729"/>
            <a:ext cx="4040188" cy="7630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255" y="1684769"/>
            <a:ext cx="4040188" cy="4598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3080" y="921729"/>
            <a:ext cx="4041775" cy="76304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3080" y="1684769"/>
            <a:ext cx="4041775" cy="45989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2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1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4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5679"/>
            <a:ext cx="3008313" cy="11087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5878"/>
            <a:ext cx="5111750" cy="55848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64664"/>
            <a:ext cx="3008313" cy="44760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01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0301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8102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6974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31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51206"/>
            <a:ext cx="8705088" cy="607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877824"/>
            <a:ext cx="8705088" cy="5248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222248" y="6456300"/>
            <a:ext cx="4101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AccApp’17 Quebec City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5324246" y="64563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388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66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4343C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60066"/>
        </a:buClr>
        <a:buFont typeface="Arial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8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5813" indent="-227013" algn="l" defTabSz="457200" rtl="0" eaLnBrk="1" latinLnBrk="0" hangingPunct="1">
        <a:spcBef>
          <a:spcPct val="20000"/>
        </a:spcBef>
        <a:buFont typeface="Arial"/>
        <a:buNone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28650" y="1461762"/>
            <a:ext cx="7886700" cy="4229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 </a:t>
            </a:r>
            <a:endParaRPr lang="en-US" sz="28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-5939" y="690423"/>
            <a:ext cx="9149939" cy="527646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82868" y="907759"/>
            <a:ext cx="7388773" cy="4915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Isotope Production at LERF</a:t>
            </a:r>
          </a:p>
          <a:p>
            <a:r>
              <a:rPr lang="en-US" sz="2600" dirty="0" smtClean="0">
                <a:latin typeface="Calibri" charset="0"/>
                <a:ea typeface="Calibri" charset="0"/>
                <a:cs typeface="Calibri" charset="0"/>
              </a:rPr>
              <a:t>Andrew Hutton </a:t>
            </a:r>
          </a:p>
          <a:p>
            <a:r>
              <a:rPr lang="en-US" i="1" dirty="0" smtClean="0">
                <a:solidFill>
                  <a:srgbClr val="660066"/>
                </a:solidFill>
                <a:latin typeface="Calibri" charset="0"/>
                <a:ea typeface="Calibri" charset="0"/>
                <a:cs typeface="Calibri" charset="0"/>
              </a:rPr>
              <a:t>Jefferson Lab</a:t>
            </a: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for</a:t>
            </a:r>
          </a:p>
          <a:p>
            <a:pPr marL="0" lvl="1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Hari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Areti, Pavel Degtiarenko, Joe Gubeli, Kevin Jordan,        George Kharashvili, George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Neil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			            	</a:t>
            </a:r>
            <a:r>
              <a:rPr lang="en-US" sz="2400" b="1" i="1" dirty="0" smtClean="0">
                <a:solidFill>
                  <a:srgbClr val="660066"/>
                </a:solidFill>
                <a:latin typeface="Calibri" charset="0"/>
                <a:ea typeface="Calibri" charset="0"/>
                <a:cs typeface="Calibri" charset="0"/>
              </a:rPr>
              <a:t>Jefferson Lab</a:t>
            </a:r>
            <a:endParaRPr lang="en-US" sz="2400" b="1" i="1" dirty="0">
              <a:solidFill>
                <a:srgbClr val="660066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lvl="1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Sundaresan Gobalakrishnan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,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J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amal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Zweit</a:t>
            </a:r>
            <a:r>
              <a:rPr lang="en-US" sz="2400" baseline="300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aseline="30000" dirty="0" smtClean="0">
                <a:latin typeface="Calibri" charset="0"/>
                <a:ea typeface="Calibri" charset="0"/>
                <a:cs typeface="Calibri" charset="0"/>
              </a:rPr>
              <a:t>		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            	</a:t>
            </a:r>
            <a:r>
              <a:rPr lang="en-US" sz="2400" b="1" i="1" dirty="0" smtClean="0">
                <a:solidFill>
                  <a:srgbClr val="660066"/>
                </a:solidFill>
                <a:latin typeface="Calibri" charset="0"/>
                <a:ea typeface="Calibri" charset="0"/>
                <a:cs typeface="Calibri" charset="0"/>
              </a:rPr>
              <a:t>Virginia </a:t>
            </a:r>
            <a:r>
              <a:rPr lang="en-US" sz="2400" b="1" i="1" dirty="0">
                <a:solidFill>
                  <a:srgbClr val="660066"/>
                </a:solidFill>
                <a:latin typeface="Calibri" charset="0"/>
                <a:ea typeface="Calibri" charset="0"/>
                <a:cs typeface="Calibri" charset="0"/>
              </a:rPr>
              <a:t>Commonwealth </a:t>
            </a:r>
            <a:r>
              <a:rPr lang="en-US" sz="2400" b="1" i="1" dirty="0" smtClean="0">
                <a:solidFill>
                  <a:srgbClr val="660066"/>
                </a:solidFill>
                <a:latin typeface="Calibri" charset="0"/>
                <a:ea typeface="Calibri" charset="0"/>
                <a:cs typeface="Calibri" charset="0"/>
              </a:rPr>
              <a:t>University</a:t>
            </a:r>
            <a:endParaRPr lang="en-US" sz="2400" b="1" baseline="30000" dirty="0" smtClean="0">
              <a:solidFill>
                <a:srgbClr val="660066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lvl="1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Doug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Wells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					     	</a:t>
            </a:r>
            <a:r>
              <a:rPr lang="en-US" sz="2400" b="1" i="1" dirty="0" smtClean="0">
                <a:solidFill>
                  <a:srgbClr val="660066"/>
                </a:solidFill>
                <a:latin typeface="Calibri" charset="0"/>
                <a:ea typeface="Calibri" charset="0"/>
                <a:cs typeface="Calibri" charset="0"/>
              </a:rPr>
              <a:t>New </a:t>
            </a:r>
            <a:r>
              <a:rPr lang="en-US" sz="2400" b="1" i="1" dirty="0">
                <a:solidFill>
                  <a:srgbClr val="660066"/>
                </a:solidFill>
                <a:latin typeface="Calibri" charset="0"/>
                <a:ea typeface="Calibri" charset="0"/>
                <a:cs typeface="Calibri" charset="0"/>
              </a:rPr>
              <a:t>Mexico </a:t>
            </a:r>
            <a:r>
              <a:rPr lang="en-US" sz="2400" b="1" i="1" dirty="0" smtClean="0">
                <a:solidFill>
                  <a:srgbClr val="660066"/>
                </a:solidFill>
                <a:latin typeface="Calibri" charset="0"/>
                <a:ea typeface="Calibri" charset="0"/>
                <a:cs typeface="Calibri" charset="0"/>
              </a:rPr>
              <a:t>Tech</a:t>
            </a:r>
            <a:endParaRPr lang="en-US" sz="2400" b="1" i="1" dirty="0">
              <a:solidFill>
                <a:srgbClr val="660066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6200" y="6243140"/>
            <a:ext cx="529458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AccApp’17 Quebec City August 1, 2017</a:t>
            </a:r>
          </a:p>
        </p:txBody>
      </p:sp>
    </p:spTree>
    <p:extLst>
      <p:ext uri="{BB962C8B-B14F-4D97-AF65-F5344CB8AC3E}">
        <p14:creationId xmlns:p14="http://schemas.microsoft.com/office/powerpoint/2010/main" val="127977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rgbClr val="0000FF"/>
                </a:solidFill>
              </a:rPr>
              <a:t>Demand and Availability of </a:t>
            </a:r>
            <a:r>
              <a:rPr lang="en-US" sz="3200" b="0" baseline="30000" dirty="0" smtClean="0">
                <a:solidFill>
                  <a:srgbClr val="0000FF"/>
                </a:solidFill>
              </a:rPr>
              <a:t>67</a:t>
            </a:r>
            <a:r>
              <a:rPr lang="en-US" sz="3200" b="0" dirty="0" smtClean="0">
                <a:solidFill>
                  <a:srgbClr val="0000FF"/>
                </a:solidFill>
              </a:rPr>
              <a:t>Cu</a:t>
            </a:r>
            <a:endParaRPr lang="en-US" sz="3200" b="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51377"/>
            <a:ext cx="8705088" cy="5411914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en-US" sz="2400" dirty="0"/>
              <a:t>Historical lack of an adequate and reliable supply has </a:t>
            </a:r>
            <a:r>
              <a:rPr lang="en-US" sz="2400" dirty="0" smtClean="0"/>
              <a:t>impeded </a:t>
            </a:r>
            <a:r>
              <a:rPr lang="en-US" sz="2400" dirty="0"/>
              <a:t>the </a:t>
            </a:r>
            <a:r>
              <a:rPr lang="en-US" sz="2400" dirty="0" smtClean="0"/>
              <a:t>development of </a:t>
            </a:r>
            <a:r>
              <a:rPr lang="en-US" sz="2400" baseline="30000" dirty="0"/>
              <a:t>67</a:t>
            </a:r>
            <a:r>
              <a:rPr lang="en-US" sz="2400" dirty="0"/>
              <a:t>Cu applications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Estimate </a:t>
            </a:r>
            <a:r>
              <a:rPr lang="en-US" sz="2400" dirty="0" smtClean="0"/>
              <a:t>of </a:t>
            </a:r>
            <a:r>
              <a:rPr lang="en-US" sz="2400" dirty="0" smtClean="0"/>
              <a:t>potential long-term US </a:t>
            </a:r>
            <a:r>
              <a:rPr lang="en-US" sz="2400" dirty="0"/>
              <a:t>demand based </a:t>
            </a:r>
            <a:r>
              <a:rPr lang="en-US" sz="2400" dirty="0" smtClean="0"/>
              <a:t>on treating </a:t>
            </a:r>
            <a:r>
              <a:rPr lang="en-US" sz="2400" dirty="0" smtClean="0"/>
              <a:t>half </a:t>
            </a:r>
            <a:r>
              <a:rPr lang="en-US" sz="2400" dirty="0" smtClean="0"/>
              <a:t>of all new Non</a:t>
            </a:r>
            <a:r>
              <a:rPr lang="en-US" sz="2400" dirty="0"/>
              <a:t>-Hodgkin </a:t>
            </a:r>
            <a:r>
              <a:rPr lang="en-US" sz="2400" dirty="0" smtClean="0"/>
              <a:t>Lymphomas </a:t>
            </a:r>
            <a:r>
              <a:rPr lang="en-US" sz="2400" dirty="0" smtClean="0"/>
              <a:t>gives </a:t>
            </a:r>
            <a:r>
              <a:rPr lang="en-US" sz="2400" dirty="0" smtClean="0"/>
              <a:t>~12,000 Ci / year </a:t>
            </a:r>
            <a:br>
              <a:rPr lang="en-US" sz="2400" dirty="0" smtClean="0"/>
            </a:br>
            <a:r>
              <a:rPr lang="en-US" sz="1500" dirty="0" smtClean="0"/>
              <a:t>Smith</a:t>
            </a:r>
            <a:r>
              <a:rPr lang="en-US" sz="1500" dirty="0"/>
              <a:t>, Bowers, Ehst, </a:t>
            </a:r>
            <a:r>
              <a:rPr lang="en-US" sz="1500" dirty="0" smtClean="0"/>
              <a:t>“</a:t>
            </a:r>
            <a:r>
              <a:rPr lang="en-US" sz="1600" dirty="0"/>
              <a:t>The production, separation, and use of </a:t>
            </a:r>
            <a:r>
              <a:rPr lang="en-US" sz="1600" baseline="30000" dirty="0"/>
              <a:t>67</a:t>
            </a:r>
            <a:r>
              <a:rPr lang="en-US" sz="1600" dirty="0"/>
              <a:t>Cu </a:t>
            </a:r>
            <a:r>
              <a:rPr lang="en-US" sz="1600" dirty="0" smtClean="0"/>
              <a:t>for radioimmunotherapy</a:t>
            </a:r>
            <a:r>
              <a:rPr lang="en-US" sz="1600" dirty="0"/>
              <a:t>: A </a:t>
            </a:r>
            <a:r>
              <a:rPr lang="en-US" sz="1600" dirty="0" smtClean="0"/>
              <a:t>review</a:t>
            </a:r>
            <a:r>
              <a:rPr lang="en-US" sz="1500" dirty="0" smtClean="0"/>
              <a:t>“, </a:t>
            </a:r>
            <a:r>
              <a:rPr lang="en-US" sz="1500" i="1" dirty="0" smtClean="0"/>
              <a:t>Applied </a:t>
            </a:r>
            <a:r>
              <a:rPr lang="en-US" sz="1500" i="1" dirty="0"/>
              <a:t>Radiation and Isotopes</a:t>
            </a:r>
            <a:r>
              <a:rPr lang="en-US" sz="1500" dirty="0"/>
              <a:t> 70 (2012) 2377–2383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aseline="30000" dirty="0" smtClean="0"/>
              <a:t>67</a:t>
            </a:r>
            <a:r>
              <a:rPr lang="en-US" sz="2400" dirty="0" smtClean="0"/>
              <a:t>Cu is currently produced at:</a:t>
            </a:r>
            <a:endParaRPr lang="en-US" sz="2400" baseline="300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Brookhaven National Laboratory: Proton </a:t>
            </a:r>
            <a:r>
              <a:rPr lang="en-US" sz="2400" dirty="0"/>
              <a:t>irradiation of </a:t>
            </a:r>
            <a:r>
              <a:rPr lang="en-US" sz="2400" dirty="0" smtClean="0"/>
              <a:t>zinc, produced periodically, ~60% of activity upon delivery is composed of </a:t>
            </a:r>
            <a:r>
              <a:rPr lang="en-US" sz="2400" baseline="30000" dirty="0" smtClean="0"/>
              <a:t>64</a:t>
            </a:r>
            <a:r>
              <a:rPr lang="en-US" sz="2400" dirty="0" smtClean="0"/>
              <a:t>Cu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Argonne National Lab LEAF: Photoproduction reaction producing 100 mCi batches on demand, expandable to 2 </a:t>
            </a:r>
            <a:r>
              <a:rPr lang="en-US" smtClean="0"/>
              <a:t>Ci batches</a:t>
            </a:r>
            <a:endParaRPr lang="en-US" sz="24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/>
              <a:t>Idaho </a:t>
            </a:r>
            <a:r>
              <a:rPr lang="en-US" sz="2400" dirty="0"/>
              <a:t>Accelerator </a:t>
            </a:r>
            <a:r>
              <a:rPr lang="en-US" sz="2400" dirty="0" smtClean="0"/>
              <a:t>Center: </a:t>
            </a:r>
            <a:r>
              <a:rPr lang="en-US" sz="2400" dirty="0"/>
              <a:t>Photoproduction in </a:t>
            </a:r>
            <a:r>
              <a:rPr lang="en-US" sz="2400" dirty="0" smtClean="0"/>
              <a:t>zinc up </a:t>
            </a:r>
            <a:r>
              <a:rPr lang="en-US" sz="2400" dirty="0"/>
              <a:t>to </a:t>
            </a:r>
            <a:r>
              <a:rPr lang="en-US" sz="2400" dirty="0" smtClean="0"/>
              <a:t>10s of mCi / week, not </a:t>
            </a:r>
            <a:r>
              <a:rPr lang="en-US" sz="2400" dirty="0"/>
              <a:t>intended for human </a:t>
            </a:r>
            <a:r>
              <a:rPr lang="en-US" sz="2400" dirty="0" smtClean="0"/>
              <a:t>use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00FF"/>
                </a:solidFill>
              </a:rPr>
              <a:t>Higher specific activities and improved radiological purity are desired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9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58860" y="911287"/>
            <a:ext cx="8251138" cy="5545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en-US" sz="2600" dirty="0" smtClean="0"/>
              <a:t>Gallium has favorable properties for high power targets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008000"/>
                </a:solidFill>
                <a:latin typeface="Arial"/>
                <a:ea typeface="Zapf Dingbats"/>
                <a:cs typeface="Arial"/>
                <a:sym typeface="Zapf Dingbats"/>
              </a:rPr>
              <a:t>✔	</a:t>
            </a:r>
            <a:r>
              <a:rPr lang="en-US" sz="2400" dirty="0" smtClean="0">
                <a:solidFill>
                  <a:srgbClr val="008000"/>
                </a:solidFill>
              </a:rPr>
              <a:t>Low </a:t>
            </a:r>
            <a:r>
              <a:rPr lang="en-US" sz="2400" dirty="0">
                <a:solidFill>
                  <a:srgbClr val="008000"/>
                </a:solidFill>
              </a:rPr>
              <a:t>melting point of 30 °</a:t>
            </a:r>
            <a:r>
              <a:rPr lang="en-US" sz="2400" dirty="0" smtClean="0">
                <a:solidFill>
                  <a:srgbClr val="008000"/>
                </a:solidFill>
              </a:rPr>
              <a:t>C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008000"/>
                </a:solidFill>
                <a:latin typeface="Arial"/>
                <a:ea typeface="Zapf Dingbats"/>
                <a:cs typeface="Arial"/>
                <a:sym typeface="Zapf Dingbats"/>
              </a:rPr>
              <a:t>✔ </a:t>
            </a:r>
            <a:r>
              <a:rPr lang="en-US" sz="2400" dirty="0" smtClean="0">
                <a:solidFill>
                  <a:srgbClr val="008000"/>
                </a:solidFill>
              </a:rPr>
              <a:t>High </a:t>
            </a:r>
            <a:r>
              <a:rPr lang="en-US" sz="2400" dirty="0">
                <a:solidFill>
                  <a:srgbClr val="008000"/>
                </a:solidFill>
              </a:rPr>
              <a:t>boiling point of 2204 °</a:t>
            </a:r>
            <a:r>
              <a:rPr lang="en-US" sz="2400" dirty="0" smtClean="0">
                <a:solidFill>
                  <a:srgbClr val="008000"/>
                </a:solidFill>
              </a:rPr>
              <a:t>C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008000"/>
                </a:solidFill>
                <a:latin typeface="Arial"/>
                <a:ea typeface="Zapf Dingbats"/>
                <a:cs typeface="Arial"/>
                <a:sym typeface="Zapf Dingbats"/>
              </a:rPr>
              <a:t>✔ </a:t>
            </a:r>
            <a:r>
              <a:rPr lang="en-US" sz="2400" dirty="0" smtClean="0">
                <a:solidFill>
                  <a:srgbClr val="008000"/>
                </a:solidFill>
              </a:rPr>
              <a:t>Low </a:t>
            </a:r>
            <a:r>
              <a:rPr lang="en-US" sz="2400" dirty="0">
                <a:solidFill>
                  <a:srgbClr val="008000"/>
                </a:solidFill>
              </a:rPr>
              <a:t>vapor </a:t>
            </a:r>
            <a:r>
              <a:rPr lang="en-US" sz="2400" dirty="0" smtClean="0">
                <a:solidFill>
                  <a:srgbClr val="008000"/>
                </a:solidFill>
              </a:rPr>
              <a:t>pressure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/>
                <a:ea typeface="Zapf Dingbats"/>
                <a:cs typeface="Arial"/>
                <a:sym typeface="Zapf Dingbats"/>
              </a:rPr>
              <a:t>✖	Corrosive to metals except tungsten and tantalum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dirty="0" smtClean="0">
              <a:solidFill>
                <a:srgbClr val="0000FF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</a:pPr>
            <a:r>
              <a:rPr lang="en-US" sz="2600" dirty="0" smtClean="0"/>
              <a:t>50 </a:t>
            </a:r>
            <a:r>
              <a:rPr lang="en-US" sz="2600" dirty="0" smtClean="0"/>
              <a:t>kW irradiation of </a:t>
            </a:r>
            <a:r>
              <a:rPr lang="en-US" sz="2600" dirty="0" smtClean="0"/>
              <a:t>a Gallium </a:t>
            </a:r>
            <a:r>
              <a:rPr lang="en-US" sz="2600" dirty="0" smtClean="0"/>
              <a:t>target </a:t>
            </a:r>
            <a:r>
              <a:rPr lang="en-US" sz="2600" dirty="0" smtClean="0"/>
              <a:t>once per week will  produce</a:t>
            </a:r>
            <a:r>
              <a:rPr lang="en-US" sz="2600" dirty="0" smtClean="0">
                <a:solidFill>
                  <a:srgbClr val="7D007C"/>
                </a:solidFill>
              </a:rPr>
              <a:t>*</a:t>
            </a:r>
            <a:endParaRPr lang="en-US" sz="2600" dirty="0" smtClean="0">
              <a:solidFill>
                <a:srgbClr val="7D007C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43CA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100s mCi of </a:t>
            </a:r>
            <a:r>
              <a:rPr lang="en-US" sz="2400" baseline="30000" dirty="0" smtClean="0"/>
              <a:t>67</a:t>
            </a:r>
            <a:r>
              <a:rPr lang="en-US" sz="2400" dirty="0" smtClean="0"/>
              <a:t>Cu per week in natural gallium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43CA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&gt; 1 </a:t>
            </a:r>
            <a:r>
              <a:rPr lang="en-US" sz="2400" dirty="0"/>
              <a:t>Ci/</a:t>
            </a:r>
            <a:r>
              <a:rPr lang="en-US" sz="2400" dirty="0" smtClean="0"/>
              <a:t>week in </a:t>
            </a:r>
            <a:r>
              <a:rPr lang="en-US" sz="2400" baseline="30000" dirty="0" smtClean="0"/>
              <a:t>71</a:t>
            </a:r>
            <a:r>
              <a:rPr lang="en-US" sz="2400" dirty="0" smtClean="0"/>
              <a:t>Ga (40% of natural </a:t>
            </a:r>
            <a:r>
              <a:rPr lang="en-US" sz="2400" dirty="0" smtClean="0"/>
              <a:t>Gallium)</a:t>
            </a:r>
            <a:endParaRPr lang="en-US" sz="24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43CA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Typical medical dose of </a:t>
            </a:r>
            <a:r>
              <a:rPr lang="en-US" sz="2400" baseline="30000" dirty="0" smtClean="0"/>
              <a:t>67</a:t>
            </a:r>
            <a:r>
              <a:rPr lang="en-US" sz="2400" dirty="0" smtClean="0"/>
              <a:t>Cu </a:t>
            </a:r>
            <a:r>
              <a:rPr lang="mr-IN" sz="2400" dirty="0" smtClean="0"/>
              <a:t>–</a:t>
            </a:r>
            <a:r>
              <a:rPr lang="en-US" sz="2400" dirty="0" smtClean="0"/>
              <a:t> order of 10 mCi</a:t>
            </a:r>
            <a:br>
              <a:rPr lang="en-US" sz="2400" dirty="0" smtClean="0"/>
            </a:br>
            <a:endParaRPr lang="en-US" sz="2400" dirty="0" smtClean="0"/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343CA"/>
              </a:buClr>
              <a:buNone/>
            </a:pPr>
            <a:r>
              <a:rPr lang="en-US" sz="1500" dirty="0" smtClean="0"/>
              <a:t>		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>
                <a:solidFill>
                  <a:srgbClr val="7D007C"/>
                </a:solidFill>
              </a:rPr>
              <a:t>* </a:t>
            </a:r>
            <a:r>
              <a:rPr lang="en-US" dirty="0">
                <a:solidFill>
                  <a:srgbClr val="7D007C"/>
                </a:solidFill>
              </a:rPr>
              <a:t>Yields are calculated using FLUKA and scaled with </a:t>
            </a:r>
            <a:r>
              <a:rPr lang="en-US" dirty="0" smtClean="0">
                <a:solidFill>
                  <a:srgbClr val="7D007C"/>
                </a:solidFill>
              </a:rPr>
              <a:t>data</a:t>
            </a:r>
            <a:endParaRPr lang="en-US" dirty="0">
              <a:solidFill>
                <a:srgbClr val="7D007C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Photoproduction of </a:t>
            </a:r>
            <a:r>
              <a:rPr lang="en-US" sz="2600" baseline="30000" dirty="0" smtClean="0">
                <a:solidFill>
                  <a:srgbClr val="0000FF"/>
                </a:solidFill>
                <a:latin typeface="Arial"/>
                <a:cs typeface="Arial"/>
              </a:rPr>
              <a:t>67</a:t>
            </a:r>
            <a:r>
              <a:rPr lang="en-US" sz="2600" dirty="0" smtClean="0">
                <a:solidFill>
                  <a:srgbClr val="0000FF"/>
                </a:solidFill>
                <a:latin typeface="Arial"/>
                <a:cs typeface="Arial"/>
              </a:rPr>
              <a:t>Cu in Gallium via </a:t>
            </a:r>
            <a:r>
              <a:rPr lang="en-US" sz="2600" baseline="30000" dirty="0" smtClean="0">
                <a:solidFill>
                  <a:srgbClr val="0000FF"/>
                </a:solidFill>
              </a:rPr>
              <a:t>71</a:t>
            </a:r>
            <a:r>
              <a:rPr lang="en-US" sz="2600" dirty="0" smtClean="0">
                <a:solidFill>
                  <a:srgbClr val="0000FF"/>
                </a:solidFill>
              </a:rPr>
              <a:t>Ga(γ,α)</a:t>
            </a:r>
            <a:r>
              <a:rPr lang="en-US" sz="2600" baseline="30000" dirty="0" smtClean="0">
                <a:solidFill>
                  <a:srgbClr val="0000FF"/>
                </a:solidFill>
              </a:rPr>
              <a:t>67</a:t>
            </a:r>
            <a:r>
              <a:rPr lang="en-US" sz="2600" dirty="0" smtClean="0">
                <a:solidFill>
                  <a:srgbClr val="0000FF"/>
                </a:solidFill>
              </a:rPr>
              <a:t>Cu </a:t>
            </a:r>
            <a:r>
              <a:rPr lang="en-US" sz="2600" dirty="0" smtClean="0">
                <a:solidFill>
                  <a:schemeClr val="tx1"/>
                </a:solidFill>
                <a:latin typeface="Arial"/>
                <a:cs typeface="Arial"/>
              </a:rPr>
              <a:t>(1)</a:t>
            </a:r>
            <a:endParaRPr lang="en-US" sz="2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2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0" y="51206"/>
            <a:ext cx="9144000" cy="607162"/>
          </a:xfrm>
        </p:spPr>
        <p:txBody>
          <a:bodyPr>
            <a:noAutofit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Photoproduction of </a:t>
            </a:r>
            <a:r>
              <a:rPr lang="en-US" sz="2800" baseline="30000" dirty="0" smtClean="0">
                <a:solidFill>
                  <a:srgbClr val="0000FF"/>
                </a:solidFill>
                <a:latin typeface="Arial"/>
                <a:cs typeface="Arial"/>
              </a:rPr>
              <a:t>67</a:t>
            </a:r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Cu in Gallium via </a:t>
            </a:r>
            <a:r>
              <a:rPr lang="en-US" sz="2800" baseline="30000" dirty="0" smtClean="0">
                <a:solidFill>
                  <a:srgbClr val="0000FF"/>
                </a:solidFill>
              </a:rPr>
              <a:t>71</a:t>
            </a:r>
            <a:r>
              <a:rPr lang="en-US" sz="2800" dirty="0" smtClean="0">
                <a:solidFill>
                  <a:srgbClr val="0000FF"/>
                </a:solidFill>
              </a:rPr>
              <a:t>Ga(γ,α)</a:t>
            </a:r>
            <a:r>
              <a:rPr lang="en-US" sz="2800" baseline="30000" dirty="0" smtClean="0">
                <a:solidFill>
                  <a:srgbClr val="0000FF"/>
                </a:solidFill>
              </a:rPr>
              <a:t>67</a:t>
            </a:r>
            <a:r>
              <a:rPr lang="en-US" sz="2800" dirty="0" smtClean="0">
                <a:solidFill>
                  <a:srgbClr val="0000FF"/>
                </a:solidFill>
              </a:rPr>
              <a:t>Cu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/>
              </a:rPr>
              <a:t>(2)</a:t>
            </a:r>
            <a:endParaRPr lang="en-US" sz="28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2880" y="904460"/>
            <a:ext cx="8503920" cy="2000671"/>
          </a:xfrm>
        </p:spPr>
        <p:txBody>
          <a:bodyPr>
            <a:noAutofit/>
          </a:bodyPr>
          <a:lstStyle/>
          <a:p>
            <a:r>
              <a:rPr lang="en-US" sz="2600" dirty="0" smtClean="0"/>
              <a:t>Modest </a:t>
            </a:r>
            <a:r>
              <a:rPr lang="en-US" sz="2600" dirty="0"/>
              <a:t>cross-section </a:t>
            </a:r>
            <a:r>
              <a:rPr lang="en-US" sz="2600" dirty="0" smtClean="0"/>
              <a:t>of </a:t>
            </a:r>
            <a:r>
              <a:rPr lang="en-US" sz="2600" baseline="30000" dirty="0"/>
              <a:t>71</a:t>
            </a:r>
            <a:r>
              <a:rPr lang="en-US" sz="2600" dirty="0"/>
              <a:t>Ga(γ,α)</a:t>
            </a:r>
            <a:r>
              <a:rPr lang="en-US" sz="2600" baseline="30000" dirty="0" smtClean="0"/>
              <a:t>67</a:t>
            </a:r>
            <a:r>
              <a:rPr lang="en-US" sz="2600" dirty="0" smtClean="0"/>
              <a:t>Cu reaction can </a:t>
            </a:r>
            <a:r>
              <a:rPr lang="en-US" sz="2600" dirty="0"/>
              <a:t>be compensated by high beam power and </a:t>
            </a:r>
            <a:r>
              <a:rPr lang="en-US" sz="2600" dirty="0" smtClean="0"/>
              <a:t>a thick target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26" y="2080914"/>
            <a:ext cx="5626103" cy="39142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17966" y="2963848"/>
            <a:ext cx="248875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ea typeface="Lucida Grande"/>
                <a:cs typeface="Arial"/>
              </a:rPr>
              <a:t>Koning </a:t>
            </a:r>
            <a:r>
              <a:rPr lang="en-US" sz="2400" i="1" dirty="0" smtClean="0">
                <a:latin typeface="Arial"/>
                <a:ea typeface="Lucida Grande"/>
                <a:cs typeface="Arial"/>
              </a:rPr>
              <a:t>et </a:t>
            </a:r>
            <a:r>
              <a:rPr lang="en-US" sz="2400" i="1" dirty="0">
                <a:latin typeface="Arial"/>
                <a:ea typeface="Lucida Grande"/>
                <a:cs typeface="Arial"/>
              </a:rPr>
              <a:t>al. </a:t>
            </a:r>
            <a:r>
              <a:rPr lang="en-US" sz="2400" dirty="0" smtClean="0">
                <a:latin typeface="Arial"/>
                <a:ea typeface="Lucida Grande"/>
                <a:cs typeface="Arial"/>
              </a:rPr>
              <a:t>"</a:t>
            </a:r>
            <a:r>
              <a:rPr lang="en-US" sz="2400" dirty="0">
                <a:latin typeface="Arial"/>
                <a:ea typeface="Lucida Grande"/>
                <a:cs typeface="Arial"/>
              </a:rPr>
              <a:t>TENDL-2015: TALYS-based evaluated nuclear data library” </a:t>
            </a:r>
            <a:r>
              <a:rPr lang="en-US" sz="2400" dirty="0" smtClean="0">
                <a:latin typeface="Arial"/>
                <a:ea typeface="Lucida Grande"/>
                <a:cs typeface="Arial"/>
              </a:rPr>
              <a:t/>
            </a:r>
            <a:br>
              <a:rPr lang="en-US" sz="2400" dirty="0" smtClean="0">
                <a:latin typeface="Arial"/>
                <a:ea typeface="Lucida Grande"/>
                <a:cs typeface="Arial"/>
              </a:rPr>
            </a:br>
            <a:r>
              <a:rPr lang="en-US" sz="1600" dirty="0" smtClean="0">
                <a:latin typeface="Arial"/>
                <a:ea typeface="Lucida Grande"/>
                <a:cs typeface="Arial"/>
              </a:rPr>
              <a:t>https</a:t>
            </a:r>
            <a:r>
              <a:rPr lang="en-US" sz="1600" dirty="0">
                <a:latin typeface="Arial"/>
                <a:ea typeface="Lucida Grande"/>
                <a:cs typeface="Arial"/>
              </a:rPr>
              <a:t>://tendl.web.psi.ch/tendl_2015/tendl2015.html</a:t>
            </a:r>
            <a:endParaRPr lang="en-US" sz="1600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8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206"/>
            <a:ext cx="9144000" cy="607162"/>
          </a:xfrm>
        </p:spPr>
        <p:txBody>
          <a:bodyPr>
            <a:noAutofit/>
          </a:bodyPr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en-US" sz="2800" dirty="0" smtClean="0">
                <a:solidFill>
                  <a:srgbClr val="3333CC"/>
                </a:solidFill>
                <a:latin typeface="Arial"/>
                <a:cs typeface="Arial"/>
              </a:rPr>
              <a:t>Photoproduction of </a:t>
            </a:r>
            <a:r>
              <a:rPr lang="en-US" sz="2800" baseline="30000" dirty="0" smtClean="0">
                <a:solidFill>
                  <a:srgbClr val="3333CC"/>
                </a:solidFill>
                <a:latin typeface="Arial"/>
                <a:cs typeface="Arial"/>
              </a:rPr>
              <a:t>67</a:t>
            </a:r>
            <a:r>
              <a:rPr lang="en-US" sz="2800" dirty="0" smtClean="0">
                <a:solidFill>
                  <a:srgbClr val="3333CC"/>
                </a:solidFill>
                <a:latin typeface="Arial"/>
                <a:cs typeface="Arial"/>
              </a:rPr>
              <a:t>Cu in Gallium via </a:t>
            </a:r>
            <a:r>
              <a:rPr lang="en-US" sz="2800" baseline="30000" dirty="0" smtClean="0">
                <a:solidFill>
                  <a:srgbClr val="3333CC"/>
                </a:solidFill>
              </a:rPr>
              <a:t>71</a:t>
            </a:r>
            <a:r>
              <a:rPr lang="en-US" sz="2800" dirty="0" smtClean="0">
                <a:solidFill>
                  <a:srgbClr val="3333CC"/>
                </a:solidFill>
              </a:rPr>
              <a:t>Ga(γ,α)</a:t>
            </a:r>
            <a:r>
              <a:rPr lang="en-US" sz="2800" baseline="30000" dirty="0" smtClean="0">
                <a:solidFill>
                  <a:srgbClr val="3333CC"/>
                </a:solidFill>
              </a:rPr>
              <a:t>67</a:t>
            </a:r>
            <a:r>
              <a:rPr lang="en-US" sz="2800" dirty="0" smtClean="0">
                <a:solidFill>
                  <a:srgbClr val="3333CC"/>
                </a:solidFill>
              </a:rPr>
              <a:t>Cu </a:t>
            </a:r>
            <a:r>
              <a:rPr lang="en-US" sz="2600" dirty="0" smtClean="0">
                <a:solidFill>
                  <a:schemeClr val="tx1"/>
                </a:solidFill>
                <a:latin typeface="Arial"/>
                <a:cs typeface="Arial"/>
              </a:rPr>
              <a:t>(3)</a:t>
            </a:r>
            <a:endParaRPr lang="en-US" sz="2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58924" y="1130076"/>
            <a:ext cx="8209626" cy="4860898"/>
            <a:chOff x="306844" y="914400"/>
            <a:chExt cx="8209626" cy="4860898"/>
          </a:xfrm>
        </p:grpSpPr>
        <p:sp>
          <p:nvSpPr>
            <p:cNvPr id="13" name="Rectangle 12"/>
            <p:cNvSpPr/>
            <p:nvPr/>
          </p:nvSpPr>
          <p:spPr>
            <a:xfrm>
              <a:off x="2424953" y="3081618"/>
              <a:ext cx="182880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208930" y="3042678"/>
              <a:ext cx="80680" cy="479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08930" y="3379695"/>
              <a:ext cx="80680" cy="479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81200" y="2855260"/>
              <a:ext cx="4572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208929" y="3148853"/>
              <a:ext cx="80681" cy="1990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4258235" y="3129522"/>
              <a:ext cx="0" cy="2184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rapezoid 18"/>
            <p:cNvSpPr/>
            <p:nvPr/>
          </p:nvSpPr>
          <p:spPr>
            <a:xfrm rot="16200000">
              <a:off x="4134970" y="2095500"/>
              <a:ext cx="2895600" cy="2209800"/>
            </a:xfrm>
            <a:prstGeom prst="trapezoid">
              <a:avLst/>
            </a:prstGeom>
            <a:noFill/>
            <a:ln w="152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68051" y="3118478"/>
              <a:ext cx="224118" cy="2405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536140" y="3060841"/>
              <a:ext cx="0" cy="33701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V="1">
              <a:off x="2837329" y="323626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>
            <a:xfrm rot="10186156">
              <a:off x="4543167" y="3135245"/>
              <a:ext cx="988511" cy="68064"/>
            </a:xfrm>
            <a:custGeom>
              <a:avLst/>
              <a:gdLst>
                <a:gd name="connsiteX0" fmla="*/ 0 w 2357718"/>
                <a:gd name="connsiteY0" fmla="*/ 8965 h 117120"/>
                <a:gd name="connsiteX1" fmla="*/ 161365 w 2357718"/>
                <a:gd name="connsiteY1" fmla="*/ 116541 h 117120"/>
                <a:gd name="connsiteX2" fmla="*/ 313765 w 2357718"/>
                <a:gd name="connsiteY2" fmla="*/ 8965 h 117120"/>
                <a:gd name="connsiteX3" fmla="*/ 457200 w 2357718"/>
                <a:gd name="connsiteY3" fmla="*/ 107577 h 117120"/>
                <a:gd name="connsiteX4" fmla="*/ 618565 w 2357718"/>
                <a:gd name="connsiteY4" fmla="*/ 8965 h 117120"/>
                <a:gd name="connsiteX5" fmla="*/ 770965 w 2357718"/>
                <a:gd name="connsiteY5" fmla="*/ 107577 h 117120"/>
                <a:gd name="connsiteX6" fmla="*/ 923365 w 2357718"/>
                <a:gd name="connsiteY6" fmla="*/ 17930 h 117120"/>
                <a:gd name="connsiteX7" fmla="*/ 1066800 w 2357718"/>
                <a:gd name="connsiteY7" fmla="*/ 98612 h 117120"/>
                <a:gd name="connsiteX8" fmla="*/ 1228165 w 2357718"/>
                <a:gd name="connsiteY8" fmla="*/ 8965 h 117120"/>
                <a:gd name="connsiteX9" fmla="*/ 1380565 w 2357718"/>
                <a:gd name="connsiteY9" fmla="*/ 107577 h 117120"/>
                <a:gd name="connsiteX10" fmla="*/ 1532965 w 2357718"/>
                <a:gd name="connsiteY10" fmla="*/ 0 h 117120"/>
                <a:gd name="connsiteX11" fmla="*/ 1685365 w 2357718"/>
                <a:gd name="connsiteY11" fmla="*/ 107577 h 117120"/>
                <a:gd name="connsiteX12" fmla="*/ 1837765 w 2357718"/>
                <a:gd name="connsiteY12" fmla="*/ 8965 h 117120"/>
                <a:gd name="connsiteX13" fmla="*/ 1981200 w 2357718"/>
                <a:gd name="connsiteY13" fmla="*/ 98612 h 117120"/>
                <a:gd name="connsiteX14" fmla="*/ 2124635 w 2357718"/>
                <a:gd name="connsiteY14" fmla="*/ 8965 h 117120"/>
                <a:gd name="connsiteX15" fmla="*/ 2286000 w 2357718"/>
                <a:gd name="connsiteY15" fmla="*/ 116541 h 117120"/>
                <a:gd name="connsiteX16" fmla="*/ 2357718 w 2357718"/>
                <a:gd name="connsiteY16" fmla="*/ 53789 h 11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57718" h="117120">
                  <a:moveTo>
                    <a:pt x="0" y="8965"/>
                  </a:moveTo>
                  <a:cubicBezTo>
                    <a:pt x="54535" y="62753"/>
                    <a:pt x="109071" y="116541"/>
                    <a:pt x="161365" y="116541"/>
                  </a:cubicBezTo>
                  <a:cubicBezTo>
                    <a:pt x="213659" y="116541"/>
                    <a:pt x="264459" y="10459"/>
                    <a:pt x="313765" y="8965"/>
                  </a:cubicBezTo>
                  <a:cubicBezTo>
                    <a:pt x="363071" y="7471"/>
                    <a:pt x="406400" y="107577"/>
                    <a:pt x="457200" y="107577"/>
                  </a:cubicBezTo>
                  <a:cubicBezTo>
                    <a:pt x="508000" y="107577"/>
                    <a:pt x="566271" y="8965"/>
                    <a:pt x="618565" y="8965"/>
                  </a:cubicBezTo>
                  <a:cubicBezTo>
                    <a:pt x="670859" y="8965"/>
                    <a:pt x="720165" y="106083"/>
                    <a:pt x="770965" y="107577"/>
                  </a:cubicBezTo>
                  <a:cubicBezTo>
                    <a:pt x="821765" y="109071"/>
                    <a:pt x="874059" y="19424"/>
                    <a:pt x="923365" y="17930"/>
                  </a:cubicBezTo>
                  <a:cubicBezTo>
                    <a:pt x="972671" y="16436"/>
                    <a:pt x="1016000" y="100106"/>
                    <a:pt x="1066800" y="98612"/>
                  </a:cubicBezTo>
                  <a:cubicBezTo>
                    <a:pt x="1117600" y="97118"/>
                    <a:pt x="1175871" y="7471"/>
                    <a:pt x="1228165" y="8965"/>
                  </a:cubicBezTo>
                  <a:cubicBezTo>
                    <a:pt x="1280459" y="10459"/>
                    <a:pt x="1329765" y="109071"/>
                    <a:pt x="1380565" y="107577"/>
                  </a:cubicBezTo>
                  <a:cubicBezTo>
                    <a:pt x="1431365" y="106083"/>
                    <a:pt x="1482165" y="0"/>
                    <a:pt x="1532965" y="0"/>
                  </a:cubicBezTo>
                  <a:cubicBezTo>
                    <a:pt x="1583765" y="0"/>
                    <a:pt x="1634565" y="106083"/>
                    <a:pt x="1685365" y="107577"/>
                  </a:cubicBezTo>
                  <a:cubicBezTo>
                    <a:pt x="1736165" y="109071"/>
                    <a:pt x="1788459" y="10459"/>
                    <a:pt x="1837765" y="8965"/>
                  </a:cubicBezTo>
                  <a:cubicBezTo>
                    <a:pt x="1887071" y="7471"/>
                    <a:pt x="1933388" y="98612"/>
                    <a:pt x="1981200" y="98612"/>
                  </a:cubicBezTo>
                  <a:cubicBezTo>
                    <a:pt x="2029012" y="98612"/>
                    <a:pt x="2073835" y="5977"/>
                    <a:pt x="2124635" y="8965"/>
                  </a:cubicBezTo>
                  <a:cubicBezTo>
                    <a:pt x="2175435" y="11953"/>
                    <a:pt x="2247153" y="109070"/>
                    <a:pt x="2286000" y="116541"/>
                  </a:cubicBezTo>
                  <a:cubicBezTo>
                    <a:pt x="2324847" y="124012"/>
                    <a:pt x="2338295" y="56777"/>
                    <a:pt x="2357718" y="5378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>
            <a:xfrm rot="10800000" flipV="1">
              <a:off x="4554260" y="3203108"/>
              <a:ext cx="1106950" cy="59648"/>
            </a:xfrm>
            <a:custGeom>
              <a:avLst/>
              <a:gdLst>
                <a:gd name="connsiteX0" fmla="*/ 0 w 2357718"/>
                <a:gd name="connsiteY0" fmla="*/ 8965 h 117120"/>
                <a:gd name="connsiteX1" fmla="*/ 161365 w 2357718"/>
                <a:gd name="connsiteY1" fmla="*/ 116541 h 117120"/>
                <a:gd name="connsiteX2" fmla="*/ 313765 w 2357718"/>
                <a:gd name="connsiteY2" fmla="*/ 8965 h 117120"/>
                <a:gd name="connsiteX3" fmla="*/ 457200 w 2357718"/>
                <a:gd name="connsiteY3" fmla="*/ 107577 h 117120"/>
                <a:gd name="connsiteX4" fmla="*/ 618565 w 2357718"/>
                <a:gd name="connsiteY4" fmla="*/ 8965 h 117120"/>
                <a:gd name="connsiteX5" fmla="*/ 770965 w 2357718"/>
                <a:gd name="connsiteY5" fmla="*/ 107577 h 117120"/>
                <a:gd name="connsiteX6" fmla="*/ 923365 w 2357718"/>
                <a:gd name="connsiteY6" fmla="*/ 17930 h 117120"/>
                <a:gd name="connsiteX7" fmla="*/ 1066800 w 2357718"/>
                <a:gd name="connsiteY7" fmla="*/ 98612 h 117120"/>
                <a:gd name="connsiteX8" fmla="*/ 1228165 w 2357718"/>
                <a:gd name="connsiteY8" fmla="*/ 8965 h 117120"/>
                <a:gd name="connsiteX9" fmla="*/ 1380565 w 2357718"/>
                <a:gd name="connsiteY9" fmla="*/ 107577 h 117120"/>
                <a:gd name="connsiteX10" fmla="*/ 1532965 w 2357718"/>
                <a:gd name="connsiteY10" fmla="*/ 0 h 117120"/>
                <a:gd name="connsiteX11" fmla="*/ 1685365 w 2357718"/>
                <a:gd name="connsiteY11" fmla="*/ 107577 h 117120"/>
                <a:gd name="connsiteX12" fmla="*/ 1837765 w 2357718"/>
                <a:gd name="connsiteY12" fmla="*/ 8965 h 117120"/>
                <a:gd name="connsiteX13" fmla="*/ 1981200 w 2357718"/>
                <a:gd name="connsiteY13" fmla="*/ 98612 h 117120"/>
                <a:gd name="connsiteX14" fmla="*/ 2124635 w 2357718"/>
                <a:gd name="connsiteY14" fmla="*/ 8965 h 117120"/>
                <a:gd name="connsiteX15" fmla="*/ 2286000 w 2357718"/>
                <a:gd name="connsiteY15" fmla="*/ 116541 h 117120"/>
                <a:gd name="connsiteX16" fmla="*/ 2357718 w 2357718"/>
                <a:gd name="connsiteY16" fmla="*/ 53789 h 11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57718" h="117120">
                  <a:moveTo>
                    <a:pt x="0" y="8965"/>
                  </a:moveTo>
                  <a:cubicBezTo>
                    <a:pt x="54535" y="62753"/>
                    <a:pt x="109071" y="116541"/>
                    <a:pt x="161365" y="116541"/>
                  </a:cubicBezTo>
                  <a:cubicBezTo>
                    <a:pt x="213659" y="116541"/>
                    <a:pt x="264459" y="10459"/>
                    <a:pt x="313765" y="8965"/>
                  </a:cubicBezTo>
                  <a:cubicBezTo>
                    <a:pt x="363071" y="7471"/>
                    <a:pt x="406400" y="107577"/>
                    <a:pt x="457200" y="107577"/>
                  </a:cubicBezTo>
                  <a:cubicBezTo>
                    <a:pt x="508000" y="107577"/>
                    <a:pt x="566271" y="8965"/>
                    <a:pt x="618565" y="8965"/>
                  </a:cubicBezTo>
                  <a:cubicBezTo>
                    <a:pt x="670859" y="8965"/>
                    <a:pt x="720165" y="106083"/>
                    <a:pt x="770965" y="107577"/>
                  </a:cubicBezTo>
                  <a:cubicBezTo>
                    <a:pt x="821765" y="109071"/>
                    <a:pt x="874059" y="19424"/>
                    <a:pt x="923365" y="17930"/>
                  </a:cubicBezTo>
                  <a:cubicBezTo>
                    <a:pt x="972671" y="16436"/>
                    <a:pt x="1016000" y="100106"/>
                    <a:pt x="1066800" y="98612"/>
                  </a:cubicBezTo>
                  <a:cubicBezTo>
                    <a:pt x="1117600" y="97118"/>
                    <a:pt x="1175871" y="7471"/>
                    <a:pt x="1228165" y="8965"/>
                  </a:cubicBezTo>
                  <a:cubicBezTo>
                    <a:pt x="1280459" y="10459"/>
                    <a:pt x="1329765" y="109071"/>
                    <a:pt x="1380565" y="107577"/>
                  </a:cubicBezTo>
                  <a:cubicBezTo>
                    <a:pt x="1431365" y="106083"/>
                    <a:pt x="1482165" y="0"/>
                    <a:pt x="1532965" y="0"/>
                  </a:cubicBezTo>
                  <a:cubicBezTo>
                    <a:pt x="1583765" y="0"/>
                    <a:pt x="1634565" y="106083"/>
                    <a:pt x="1685365" y="107577"/>
                  </a:cubicBezTo>
                  <a:cubicBezTo>
                    <a:pt x="1736165" y="109071"/>
                    <a:pt x="1788459" y="10459"/>
                    <a:pt x="1837765" y="8965"/>
                  </a:cubicBezTo>
                  <a:cubicBezTo>
                    <a:pt x="1887071" y="7471"/>
                    <a:pt x="1933388" y="98612"/>
                    <a:pt x="1981200" y="98612"/>
                  </a:cubicBezTo>
                  <a:cubicBezTo>
                    <a:pt x="2029012" y="98612"/>
                    <a:pt x="2073835" y="5977"/>
                    <a:pt x="2124635" y="8965"/>
                  </a:cubicBezTo>
                  <a:cubicBezTo>
                    <a:pt x="2175435" y="11953"/>
                    <a:pt x="2247153" y="109070"/>
                    <a:pt x="2286000" y="116541"/>
                  </a:cubicBezTo>
                  <a:cubicBezTo>
                    <a:pt x="2324847" y="124012"/>
                    <a:pt x="2338295" y="56777"/>
                    <a:pt x="2357718" y="5378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>
            <a:xfrm rot="11285394">
              <a:off x="4560678" y="3279520"/>
              <a:ext cx="1045994" cy="63821"/>
            </a:xfrm>
            <a:custGeom>
              <a:avLst/>
              <a:gdLst>
                <a:gd name="connsiteX0" fmla="*/ 0 w 2357718"/>
                <a:gd name="connsiteY0" fmla="*/ 8965 h 117120"/>
                <a:gd name="connsiteX1" fmla="*/ 161365 w 2357718"/>
                <a:gd name="connsiteY1" fmla="*/ 116541 h 117120"/>
                <a:gd name="connsiteX2" fmla="*/ 313765 w 2357718"/>
                <a:gd name="connsiteY2" fmla="*/ 8965 h 117120"/>
                <a:gd name="connsiteX3" fmla="*/ 457200 w 2357718"/>
                <a:gd name="connsiteY3" fmla="*/ 107577 h 117120"/>
                <a:gd name="connsiteX4" fmla="*/ 618565 w 2357718"/>
                <a:gd name="connsiteY4" fmla="*/ 8965 h 117120"/>
                <a:gd name="connsiteX5" fmla="*/ 770965 w 2357718"/>
                <a:gd name="connsiteY5" fmla="*/ 107577 h 117120"/>
                <a:gd name="connsiteX6" fmla="*/ 923365 w 2357718"/>
                <a:gd name="connsiteY6" fmla="*/ 17930 h 117120"/>
                <a:gd name="connsiteX7" fmla="*/ 1066800 w 2357718"/>
                <a:gd name="connsiteY7" fmla="*/ 98612 h 117120"/>
                <a:gd name="connsiteX8" fmla="*/ 1228165 w 2357718"/>
                <a:gd name="connsiteY8" fmla="*/ 8965 h 117120"/>
                <a:gd name="connsiteX9" fmla="*/ 1380565 w 2357718"/>
                <a:gd name="connsiteY9" fmla="*/ 107577 h 117120"/>
                <a:gd name="connsiteX10" fmla="*/ 1532965 w 2357718"/>
                <a:gd name="connsiteY10" fmla="*/ 0 h 117120"/>
                <a:gd name="connsiteX11" fmla="*/ 1685365 w 2357718"/>
                <a:gd name="connsiteY11" fmla="*/ 107577 h 117120"/>
                <a:gd name="connsiteX12" fmla="*/ 1837765 w 2357718"/>
                <a:gd name="connsiteY12" fmla="*/ 8965 h 117120"/>
                <a:gd name="connsiteX13" fmla="*/ 1981200 w 2357718"/>
                <a:gd name="connsiteY13" fmla="*/ 98612 h 117120"/>
                <a:gd name="connsiteX14" fmla="*/ 2124635 w 2357718"/>
                <a:gd name="connsiteY14" fmla="*/ 8965 h 117120"/>
                <a:gd name="connsiteX15" fmla="*/ 2286000 w 2357718"/>
                <a:gd name="connsiteY15" fmla="*/ 116541 h 117120"/>
                <a:gd name="connsiteX16" fmla="*/ 2357718 w 2357718"/>
                <a:gd name="connsiteY16" fmla="*/ 53789 h 11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57718" h="117120">
                  <a:moveTo>
                    <a:pt x="0" y="8965"/>
                  </a:moveTo>
                  <a:cubicBezTo>
                    <a:pt x="54535" y="62753"/>
                    <a:pt x="109071" y="116541"/>
                    <a:pt x="161365" y="116541"/>
                  </a:cubicBezTo>
                  <a:cubicBezTo>
                    <a:pt x="213659" y="116541"/>
                    <a:pt x="264459" y="10459"/>
                    <a:pt x="313765" y="8965"/>
                  </a:cubicBezTo>
                  <a:cubicBezTo>
                    <a:pt x="363071" y="7471"/>
                    <a:pt x="406400" y="107577"/>
                    <a:pt x="457200" y="107577"/>
                  </a:cubicBezTo>
                  <a:cubicBezTo>
                    <a:pt x="508000" y="107577"/>
                    <a:pt x="566271" y="8965"/>
                    <a:pt x="618565" y="8965"/>
                  </a:cubicBezTo>
                  <a:cubicBezTo>
                    <a:pt x="670859" y="8965"/>
                    <a:pt x="720165" y="106083"/>
                    <a:pt x="770965" y="107577"/>
                  </a:cubicBezTo>
                  <a:cubicBezTo>
                    <a:pt x="821765" y="109071"/>
                    <a:pt x="874059" y="19424"/>
                    <a:pt x="923365" y="17930"/>
                  </a:cubicBezTo>
                  <a:cubicBezTo>
                    <a:pt x="972671" y="16436"/>
                    <a:pt x="1016000" y="100106"/>
                    <a:pt x="1066800" y="98612"/>
                  </a:cubicBezTo>
                  <a:cubicBezTo>
                    <a:pt x="1117600" y="97118"/>
                    <a:pt x="1175871" y="7471"/>
                    <a:pt x="1228165" y="8965"/>
                  </a:cubicBezTo>
                  <a:cubicBezTo>
                    <a:pt x="1280459" y="10459"/>
                    <a:pt x="1329765" y="109071"/>
                    <a:pt x="1380565" y="107577"/>
                  </a:cubicBezTo>
                  <a:cubicBezTo>
                    <a:pt x="1431365" y="106083"/>
                    <a:pt x="1482165" y="0"/>
                    <a:pt x="1532965" y="0"/>
                  </a:cubicBezTo>
                  <a:cubicBezTo>
                    <a:pt x="1583765" y="0"/>
                    <a:pt x="1634565" y="106083"/>
                    <a:pt x="1685365" y="107577"/>
                  </a:cubicBezTo>
                  <a:cubicBezTo>
                    <a:pt x="1736165" y="109071"/>
                    <a:pt x="1788459" y="10459"/>
                    <a:pt x="1837765" y="8965"/>
                  </a:cubicBezTo>
                  <a:cubicBezTo>
                    <a:pt x="1887071" y="7471"/>
                    <a:pt x="1933388" y="98612"/>
                    <a:pt x="1981200" y="98612"/>
                  </a:cubicBezTo>
                  <a:cubicBezTo>
                    <a:pt x="2029012" y="98612"/>
                    <a:pt x="2073835" y="5977"/>
                    <a:pt x="2124635" y="8965"/>
                  </a:cubicBezTo>
                  <a:cubicBezTo>
                    <a:pt x="2175435" y="11953"/>
                    <a:pt x="2247153" y="109070"/>
                    <a:pt x="2286000" y="116541"/>
                  </a:cubicBezTo>
                  <a:cubicBezTo>
                    <a:pt x="2324847" y="124012"/>
                    <a:pt x="2338295" y="56777"/>
                    <a:pt x="2357718" y="5378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rapezoid 25"/>
            <p:cNvSpPr/>
            <p:nvPr/>
          </p:nvSpPr>
          <p:spPr>
            <a:xfrm rot="16200000">
              <a:off x="5222356" y="2356969"/>
              <a:ext cx="752196" cy="1719546"/>
            </a:xfrm>
            <a:prstGeom prst="trapezoid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725270" y="3549020"/>
              <a:ext cx="1997486" cy="413380"/>
              <a:chOff x="2209800" y="2634620"/>
              <a:chExt cx="1997486" cy="413380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2318211" y="2738619"/>
                <a:ext cx="1828800" cy="2074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2209800" y="2678440"/>
                <a:ext cx="170330" cy="3695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036956" y="2634620"/>
                <a:ext cx="170330" cy="3695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2725270" y="2438400"/>
              <a:ext cx="1997486" cy="413380"/>
              <a:chOff x="2209800" y="2634620"/>
              <a:chExt cx="1997486" cy="413380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2318211" y="2738619"/>
                <a:ext cx="1828800" cy="2074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209800" y="2678440"/>
                <a:ext cx="170330" cy="3695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036956" y="2634620"/>
                <a:ext cx="170330" cy="3695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 rot="10800000">
              <a:off x="6441140" y="3930020"/>
              <a:ext cx="2015416" cy="413380"/>
              <a:chOff x="2209800" y="2634620"/>
              <a:chExt cx="2015416" cy="41338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2318211" y="2738619"/>
                <a:ext cx="1828800" cy="2074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209800" y="2678440"/>
                <a:ext cx="170330" cy="3695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054886" y="2634620"/>
                <a:ext cx="170330" cy="3695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 rot="10800000">
              <a:off x="6441140" y="2110254"/>
              <a:ext cx="2015416" cy="413380"/>
              <a:chOff x="2209800" y="2634620"/>
              <a:chExt cx="2015416" cy="413380"/>
            </a:xfrm>
          </p:grpSpPr>
          <p:sp>
            <p:nvSpPr>
              <p:cNvPr id="58" name="Rectangle 57"/>
              <p:cNvSpPr/>
              <p:nvPr/>
            </p:nvSpPr>
            <p:spPr>
              <a:xfrm>
                <a:off x="2318211" y="2738619"/>
                <a:ext cx="1828800" cy="20740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2209800" y="2678440"/>
                <a:ext cx="170330" cy="3695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054886" y="2634620"/>
                <a:ext cx="170330" cy="3695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1" name="Right Arrow 30"/>
            <p:cNvSpPr/>
            <p:nvPr/>
          </p:nvSpPr>
          <p:spPr>
            <a:xfrm>
              <a:off x="2643181" y="3699219"/>
              <a:ext cx="381000" cy="12662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2649070" y="2590800"/>
              <a:ext cx="381000" cy="12662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8135470" y="4064373"/>
              <a:ext cx="381000" cy="12662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8135470" y="2245660"/>
              <a:ext cx="381000" cy="126627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790430" y="3400518"/>
              <a:ext cx="131333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/>
                <a:t>Beam Pipe</a:t>
              </a:r>
            </a:p>
          </p:txBody>
        </p:sp>
        <p:sp>
          <p:nvSpPr>
            <p:cNvPr id="36" name="Line Callout 1 (Accent Bar) 35"/>
            <p:cNvSpPr/>
            <p:nvPr/>
          </p:nvSpPr>
          <p:spPr>
            <a:xfrm rot="16200000">
              <a:off x="1335832" y="2996846"/>
              <a:ext cx="223463" cy="1084967"/>
            </a:xfrm>
            <a:prstGeom prst="accentCallout1">
              <a:avLst>
                <a:gd name="adj1" fmla="val 100713"/>
                <a:gd name="adj2" fmla="val -14300"/>
                <a:gd name="adj3" fmla="val 165255"/>
                <a:gd name="adj4" fmla="val 11413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306844" y="2801470"/>
              <a:ext cx="234222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 smtClean="0"/>
                <a:t>50 kW Electron beam</a:t>
              </a:r>
              <a:endParaRPr lang="en-US" altLang="en-US" dirty="0"/>
            </a:p>
          </p:txBody>
        </p:sp>
        <p:sp>
          <p:nvSpPr>
            <p:cNvPr id="38" name="Line Callout 1 (Accent Bar) 37"/>
            <p:cNvSpPr/>
            <p:nvPr/>
          </p:nvSpPr>
          <p:spPr>
            <a:xfrm rot="16200000">
              <a:off x="1302392" y="2220921"/>
              <a:ext cx="223463" cy="1456647"/>
            </a:xfrm>
            <a:prstGeom prst="accentCallout1">
              <a:avLst>
                <a:gd name="adj1" fmla="val 99802"/>
                <a:gd name="adj2" fmla="val -14300"/>
                <a:gd name="adj3" fmla="val 207532"/>
                <a:gd name="adj4" fmla="val -7752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2142448" y="1334869"/>
              <a:ext cx="109084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 smtClean="0"/>
                <a:t>High-Z Radiator</a:t>
              </a:r>
              <a:endParaRPr lang="en-US" altLang="en-US" dirty="0"/>
            </a:p>
          </p:txBody>
        </p:sp>
        <p:sp>
          <p:nvSpPr>
            <p:cNvPr id="40" name="Line Callout 1 (Accent Bar) 39"/>
            <p:cNvSpPr/>
            <p:nvPr/>
          </p:nvSpPr>
          <p:spPr>
            <a:xfrm rot="16200000">
              <a:off x="2573954" y="1089249"/>
              <a:ext cx="223463" cy="835231"/>
            </a:xfrm>
            <a:prstGeom prst="accentCallout1">
              <a:avLst>
                <a:gd name="adj1" fmla="val 99389"/>
                <a:gd name="adj2" fmla="val -14300"/>
                <a:gd name="adj3" fmla="val 270604"/>
                <a:gd name="adj4" fmla="val -71856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 Box 11"/>
            <p:cNvSpPr txBox="1">
              <a:spLocks noChangeArrowheads="1"/>
            </p:cNvSpPr>
            <p:nvPr/>
          </p:nvSpPr>
          <p:spPr bwMode="auto">
            <a:xfrm>
              <a:off x="790430" y="4029635"/>
              <a:ext cx="146573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 smtClean="0"/>
                <a:t>Coolant flow</a:t>
              </a:r>
              <a:endParaRPr lang="en-US" altLang="en-US" dirty="0"/>
            </a:p>
          </p:txBody>
        </p:sp>
        <p:sp>
          <p:nvSpPr>
            <p:cNvPr id="42" name="Line Callout 1 (Accent Bar) 41"/>
            <p:cNvSpPr/>
            <p:nvPr/>
          </p:nvSpPr>
          <p:spPr>
            <a:xfrm rot="16200000">
              <a:off x="1412032" y="3558726"/>
              <a:ext cx="223463" cy="1237368"/>
            </a:xfrm>
            <a:prstGeom prst="accentCallout1">
              <a:avLst>
                <a:gd name="adj1" fmla="val 100193"/>
                <a:gd name="adj2" fmla="val -14300"/>
                <a:gd name="adj3" fmla="val 152364"/>
                <a:gd name="adj4" fmla="val 220703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2420470" y="4486835"/>
              <a:ext cx="1755569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 smtClean="0"/>
                <a:t>Cooling Jacket</a:t>
              </a:r>
              <a:endParaRPr lang="en-US" altLang="en-US" dirty="0"/>
            </a:p>
          </p:txBody>
        </p:sp>
        <p:sp>
          <p:nvSpPr>
            <p:cNvPr id="44" name="Line Callout 1 (Accent Bar) 43"/>
            <p:cNvSpPr/>
            <p:nvPr/>
          </p:nvSpPr>
          <p:spPr>
            <a:xfrm rot="16200000">
              <a:off x="3147257" y="3907472"/>
              <a:ext cx="223463" cy="1454276"/>
            </a:xfrm>
            <a:prstGeom prst="accentCallout1">
              <a:avLst>
                <a:gd name="adj1" fmla="val 99900"/>
                <a:gd name="adj2" fmla="val -18313"/>
                <a:gd name="adj3" fmla="val 160207"/>
                <a:gd name="adj4" fmla="val 27951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3166639" y="4959336"/>
              <a:ext cx="1854181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 smtClean="0"/>
                <a:t>Target container</a:t>
              </a:r>
              <a:endParaRPr lang="en-US" altLang="en-US" dirty="0"/>
            </a:p>
          </p:txBody>
        </p:sp>
        <p:sp>
          <p:nvSpPr>
            <p:cNvPr id="46" name="Line Callout 1 (Accent Bar) 45"/>
            <p:cNvSpPr/>
            <p:nvPr/>
          </p:nvSpPr>
          <p:spPr>
            <a:xfrm rot="16200000">
              <a:off x="4004482" y="4324752"/>
              <a:ext cx="223463" cy="1562688"/>
            </a:xfrm>
            <a:prstGeom prst="accentCallout1">
              <a:avLst>
                <a:gd name="adj1" fmla="val 99627"/>
                <a:gd name="adj2" fmla="val -18312"/>
                <a:gd name="adj3" fmla="val 120803"/>
                <a:gd name="adj4" fmla="val 79385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3505200" y="1157287"/>
              <a:ext cx="2666999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 smtClean="0"/>
                <a:t>Bremsstrahlung photons</a:t>
              </a:r>
              <a:endParaRPr lang="en-US" altLang="en-US" dirty="0"/>
            </a:p>
          </p:txBody>
        </p:sp>
        <p:sp>
          <p:nvSpPr>
            <p:cNvPr id="48" name="Line Callout 1 (Accent Bar) 47"/>
            <p:cNvSpPr/>
            <p:nvPr/>
          </p:nvSpPr>
          <p:spPr>
            <a:xfrm rot="16200000">
              <a:off x="4726968" y="35250"/>
              <a:ext cx="223463" cy="2514600"/>
            </a:xfrm>
            <a:prstGeom prst="accentCallout1">
              <a:avLst>
                <a:gd name="adj1" fmla="val 48890"/>
                <a:gd name="adj2" fmla="val -18313"/>
                <a:gd name="adj3" fmla="val 52761"/>
                <a:gd name="adj4" fmla="val -81819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 Box 11"/>
            <p:cNvSpPr txBox="1">
              <a:spLocks noChangeArrowheads="1"/>
            </p:cNvSpPr>
            <p:nvPr/>
          </p:nvSpPr>
          <p:spPr bwMode="auto">
            <a:xfrm>
              <a:off x="3960245" y="5408585"/>
              <a:ext cx="16601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 smtClean="0"/>
                <a:t>Liquid gallium</a:t>
              </a:r>
              <a:endParaRPr lang="en-US" altLang="en-US" dirty="0"/>
            </a:p>
          </p:txBody>
        </p:sp>
        <p:sp>
          <p:nvSpPr>
            <p:cNvPr id="50" name="Line Callout 1 (Accent Bar) 49"/>
            <p:cNvSpPr/>
            <p:nvPr/>
          </p:nvSpPr>
          <p:spPr>
            <a:xfrm rot="16200000">
              <a:off x="4664873" y="4883562"/>
              <a:ext cx="223463" cy="1359467"/>
            </a:xfrm>
            <a:prstGeom prst="accentCallout1">
              <a:avLst>
                <a:gd name="adj1" fmla="val 99728"/>
                <a:gd name="adj2" fmla="val -14300"/>
                <a:gd name="adj3" fmla="val 155928"/>
                <a:gd name="adj4" fmla="val 109790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6001870" y="5269468"/>
              <a:ext cx="1524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 smtClean="0"/>
                <a:t>Coolant lines</a:t>
              </a:r>
              <a:endParaRPr lang="en-US" altLang="en-US" dirty="0"/>
            </a:p>
          </p:txBody>
        </p:sp>
        <p:sp>
          <p:nvSpPr>
            <p:cNvPr id="52" name="Line Callout 1 (Accent Bar) 51"/>
            <p:cNvSpPr/>
            <p:nvPr/>
          </p:nvSpPr>
          <p:spPr>
            <a:xfrm rot="16200000">
              <a:off x="6633383" y="4741235"/>
              <a:ext cx="223463" cy="1334086"/>
            </a:xfrm>
            <a:prstGeom prst="accentCallout1">
              <a:avLst>
                <a:gd name="adj1" fmla="val 99678"/>
                <a:gd name="adj2" fmla="val -18312"/>
                <a:gd name="adj3" fmla="val 148331"/>
                <a:gd name="adj4" fmla="val 568362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Explosion 1 52"/>
            <p:cNvSpPr/>
            <p:nvPr/>
          </p:nvSpPr>
          <p:spPr>
            <a:xfrm>
              <a:off x="5506012" y="3068943"/>
              <a:ext cx="76094" cy="75800"/>
            </a:xfrm>
            <a:prstGeom prst="irregularSeal1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Explosion 1 53"/>
            <p:cNvSpPr/>
            <p:nvPr/>
          </p:nvSpPr>
          <p:spPr>
            <a:xfrm>
              <a:off x="5626608" y="3181588"/>
              <a:ext cx="76094" cy="75800"/>
            </a:xfrm>
            <a:prstGeom prst="irregularSeal1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Explosion 1 54"/>
            <p:cNvSpPr/>
            <p:nvPr/>
          </p:nvSpPr>
          <p:spPr>
            <a:xfrm>
              <a:off x="5554649" y="3365792"/>
              <a:ext cx="76094" cy="75800"/>
            </a:xfrm>
            <a:prstGeom prst="irregularSeal1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 Box 11"/>
            <p:cNvSpPr txBox="1">
              <a:spLocks noChangeArrowheads="1"/>
            </p:cNvSpPr>
            <p:nvPr/>
          </p:nvSpPr>
          <p:spPr bwMode="auto">
            <a:xfrm>
              <a:off x="6324600" y="914400"/>
              <a:ext cx="209125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 smtClean="0"/>
                <a:t>Isotope production</a:t>
              </a:r>
              <a:endParaRPr lang="en-US" altLang="en-US" dirty="0"/>
            </a:p>
          </p:txBody>
        </p:sp>
        <p:sp>
          <p:nvSpPr>
            <p:cNvPr id="57" name="Line Callout 1 (Accent Bar) 56"/>
            <p:cNvSpPr/>
            <p:nvPr/>
          </p:nvSpPr>
          <p:spPr>
            <a:xfrm rot="16200000">
              <a:off x="7248903" y="126299"/>
              <a:ext cx="223463" cy="1846728"/>
            </a:xfrm>
            <a:prstGeom prst="accentCallout1">
              <a:avLst>
                <a:gd name="adj1" fmla="val 48890"/>
                <a:gd name="adj2" fmla="val -18313"/>
                <a:gd name="adj3" fmla="val -40598"/>
                <a:gd name="adj4" fmla="val -91070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5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 smtClean="0">
                <a:solidFill>
                  <a:srgbClr val="0000FF"/>
                </a:solidFill>
              </a:rPr>
              <a:t>Overall Objectives and First Steps</a:t>
            </a:r>
            <a:endParaRPr lang="en-US" sz="3200" b="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42276"/>
            <a:ext cx="7886700" cy="47466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The overall objective is to integrate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Production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Chemical Separation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Delivery</a:t>
            </a:r>
          </a:p>
          <a:p>
            <a:pPr marL="5715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First (opportunistic) steps</a:t>
            </a:r>
            <a:endParaRPr lang="en-US" sz="26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Confirm </a:t>
            </a:r>
            <a:r>
              <a:rPr lang="en-US" sz="2600" baseline="30000" dirty="0" smtClean="0"/>
              <a:t>67</a:t>
            </a:r>
            <a:r>
              <a:rPr lang="en-US" sz="2600" dirty="0" smtClean="0"/>
              <a:t>Cu production in gallium</a:t>
            </a:r>
            <a:endParaRPr lang="en-US" sz="26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Chemically separate </a:t>
            </a:r>
            <a:r>
              <a:rPr lang="en-US" sz="2600" baseline="30000" dirty="0" smtClean="0"/>
              <a:t>67</a:t>
            </a:r>
            <a:r>
              <a:rPr lang="en-US" sz="2600" dirty="0" smtClean="0"/>
              <a:t>Cu from gallium</a:t>
            </a:r>
            <a:endParaRPr lang="en-US" sz="26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Investigate </a:t>
            </a:r>
            <a:r>
              <a:rPr lang="en-US" sz="2600" baseline="30000" dirty="0" smtClean="0"/>
              <a:t>67</a:t>
            </a:r>
            <a:r>
              <a:rPr lang="en-US" sz="2600" dirty="0" smtClean="0"/>
              <a:t>Cu delivery mechanisms</a:t>
            </a:r>
            <a:endParaRPr lang="en-US" sz="2600" dirty="0"/>
          </a:p>
          <a:p>
            <a:pPr marL="1143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3333CC"/>
                </a:solidFill>
              </a:rPr>
              <a:t> </a:t>
            </a:r>
            <a:endParaRPr lang="en-US" sz="3200" dirty="0">
              <a:solidFill>
                <a:srgbClr val="33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85340"/>
            <a:ext cx="8208937" cy="1905085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/>
              <a:t>I</a:t>
            </a:r>
            <a:r>
              <a:rPr lang="en-US" sz="2600" dirty="0" smtClean="0"/>
              <a:t>rradiation of Gallium and Zinc targets during beam studies in CEBAF injector: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18.5 MeV (to avoid interference from </a:t>
            </a:r>
            <a:r>
              <a:rPr lang="en-US" sz="2400" baseline="30000" dirty="0" smtClean="0"/>
              <a:t>67</a:t>
            </a:r>
            <a:r>
              <a:rPr lang="en-US" sz="2400" dirty="0" smtClean="0"/>
              <a:t>Ga), 2.5 µA, 1 h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400" dirty="0" smtClean="0"/>
              <a:t>~ 0.1 µCi </a:t>
            </a:r>
            <a:r>
              <a:rPr lang="en-US" sz="2400" baseline="30000" dirty="0" smtClean="0"/>
              <a:t>67</a:t>
            </a:r>
            <a:r>
              <a:rPr lang="en-US" sz="2400" dirty="0" smtClean="0"/>
              <a:t>Cu detected in </a:t>
            </a:r>
            <a:r>
              <a:rPr lang="en-US" sz="2400" dirty="0" smtClean="0"/>
              <a:t>each target</a:t>
            </a:r>
            <a:endParaRPr lang="en-US" sz="24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24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40" y="-3366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0" dirty="0" smtClean="0">
                <a:solidFill>
                  <a:srgbClr val="0000FF"/>
                </a:solidFill>
              </a:rPr>
              <a:t>First Opportunistic Irradiation Test</a:t>
            </a:r>
            <a:endParaRPr lang="en-US" b="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2655" y="5501573"/>
            <a:ext cx="199504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1mm Tungsten radiator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8957" y="4793893"/>
            <a:ext cx="138532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Natural Zinc target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08957" y="2637155"/>
            <a:ext cx="146918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Natural Gallium target</a:t>
            </a:r>
            <a:endParaRPr lang="en-US" sz="2000" dirty="0">
              <a:latin typeface="Arial"/>
              <a:cs typeface="Arial"/>
            </a:endParaRPr>
          </a:p>
        </p:txBody>
      </p:sp>
      <p:grpSp>
        <p:nvGrpSpPr>
          <p:cNvPr id="34" name="Group 33"/>
          <p:cNvGrpSpPr>
            <a:grpSpLocks noChangeAspect="1"/>
          </p:cNvGrpSpPr>
          <p:nvPr/>
        </p:nvGrpSpPr>
        <p:grpSpPr>
          <a:xfrm>
            <a:off x="2182655" y="2623250"/>
            <a:ext cx="4326303" cy="2878530"/>
            <a:chOff x="532806" y="2367509"/>
            <a:chExt cx="3410796" cy="226939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2806" y="2367509"/>
              <a:ext cx="3410795" cy="226939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>
            <a:xfrm flipV="1">
              <a:off x="1054271" y="3618460"/>
              <a:ext cx="694860" cy="1018440"/>
            </a:xfrm>
            <a:prstGeom prst="straightConnector1">
              <a:avLst/>
            </a:prstGeom>
            <a:ln w="28575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3312645" y="3973536"/>
              <a:ext cx="630957" cy="220043"/>
            </a:xfrm>
            <a:prstGeom prst="straightConnector1">
              <a:avLst/>
            </a:prstGeom>
            <a:ln w="28575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863303" y="2740430"/>
              <a:ext cx="1080298" cy="650378"/>
            </a:xfrm>
            <a:prstGeom prst="straightConnector1">
              <a:avLst/>
            </a:prstGeom>
            <a:ln w="28575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2612765" y="3860921"/>
              <a:ext cx="286479" cy="775980"/>
            </a:xfrm>
            <a:prstGeom prst="straightConnector1">
              <a:avLst/>
            </a:prstGeom>
            <a:ln w="28575" cmpd="sng"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508957" y="3858169"/>
            <a:ext cx="170519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Boron Nitride crucible  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2182655" y="4105553"/>
            <a:ext cx="1257326" cy="833912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13467" y="4798103"/>
            <a:ext cx="146918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Beryllium window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15595" y="5501779"/>
            <a:ext cx="209604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Kapton</a:t>
            </a:r>
            <a:r>
              <a:rPr lang="en-US" sz="2000" dirty="0" smtClean="0">
                <a:latin typeface="Arial"/>
                <a:cs typeface="Arial"/>
              </a:rPr>
              <a:t> tape to prevent Gallium spills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891875" y="4209975"/>
            <a:ext cx="617082" cy="78349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498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Chemical Separation Test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separation test at Virginia Commonwealth University (VCU)</a:t>
            </a:r>
          </a:p>
          <a:p>
            <a:pPr lvl="1">
              <a:spcBef>
                <a:spcPts val="1176"/>
              </a:spcBef>
            </a:pPr>
            <a:r>
              <a:rPr lang="en-US" dirty="0" smtClean="0"/>
              <a:t>1 mCi of 67Cu was obtained from the National Isotope Development Center</a:t>
            </a:r>
          </a:p>
          <a:p>
            <a:pPr lvl="2">
              <a:spcBef>
                <a:spcPts val="576"/>
              </a:spcBef>
            </a:pPr>
            <a:r>
              <a:rPr lang="en-US" dirty="0"/>
              <a:t>S</a:t>
            </a:r>
            <a:r>
              <a:rPr lang="en-US" dirty="0" smtClean="0"/>
              <a:t>hipped from BNL to VCU</a:t>
            </a:r>
          </a:p>
          <a:p>
            <a:pPr lvl="1">
              <a:spcBef>
                <a:spcPts val="1176"/>
              </a:spcBef>
            </a:pPr>
            <a:r>
              <a:rPr lang="en-US" dirty="0" smtClean="0"/>
              <a:t>The sample was dissolved in hydrochloric acid and added to gallium </a:t>
            </a:r>
            <a:r>
              <a:rPr lang="en-US" dirty="0"/>
              <a:t>c</a:t>
            </a:r>
            <a:r>
              <a:rPr lang="en-US" dirty="0" smtClean="0"/>
              <a:t>hloride in solution</a:t>
            </a:r>
          </a:p>
          <a:p>
            <a:pPr lvl="1">
              <a:spcBef>
                <a:spcPts val="1176"/>
              </a:spcBef>
            </a:pPr>
            <a:r>
              <a:rPr lang="en-US" dirty="0" smtClean="0"/>
              <a:t>Separation by liquid-liquid extraction and column chromatography recovered ~95% of the radioactive copper after a single pass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70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dirty="0" smtClean="0">
                <a:solidFill>
                  <a:srgbClr val="0000FF"/>
                </a:solidFill>
              </a:rPr>
              <a:t>Second Opportunistic Irradiation Test </a:t>
            </a:r>
            <a:r>
              <a:rPr lang="en-US" sz="3600" b="0" dirty="0" smtClean="0"/>
              <a:t>(1)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79" y="898620"/>
            <a:ext cx="8667925" cy="156715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During 2017 beam studies of 4K operation in CEBAF injector,  there was a parasitic opportunity for isotope </a:t>
            </a:r>
            <a:r>
              <a:rPr lang="en-US" sz="2200" dirty="0"/>
              <a:t>irradiation</a:t>
            </a:r>
          </a:p>
          <a:p>
            <a:pPr lvl="1"/>
            <a:r>
              <a:rPr lang="en-US" sz="2000" dirty="0" smtClean="0"/>
              <a:t>85 </a:t>
            </a:r>
            <a:r>
              <a:rPr lang="en-US" sz="2000" dirty="0"/>
              <a:t>g </a:t>
            </a:r>
            <a:r>
              <a:rPr lang="en-US" sz="2000" dirty="0" smtClean="0"/>
              <a:t>gallium target </a:t>
            </a:r>
            <a:r>
              <a:rPr lang="en-US" sz="2000" dirty="0"/>
              <a:t>irradiated for several hours at </a:t>
            </a:r>
            <a:r>
              <a:rPr lang="en-US" sz="2000" dirty="0" smtClean="0"/>
              <a:t>18.65 </a:t>
            </a:r>
            <a:r>
              <a:rPr lang="en-US" sz="2000" dirty="0"/>
              <a:t>MeV, 50 </a:t>
            </a:r>
            <a:r>
              <a:rPr lang="en-US" sz="2000" dirty="0" smtClean="0"/>
              <a:t>µA </a:t>
            </a:r>
            <a:r>
              <a:rPr lang="en-US" sz="2000" dirty="0"/>
              <a:t>(~1 </a:t>
            </a:r>
            <a:r>
              <a:rPr lang="en-US" sz="2000" dirty="0" smtClean="0"/>
              <a:t>kW) with </a:t>
            </a:r>
            <a:r>
              <a:rPr lang="en-US" sz="2000" dirty="0" smtClean="0"/>
              <a:t>the </a:t>
            </a:r>
            <a:r>
              <a:rPr lang="en-US" sz="2000" dirty="0" smtClean="0"/>
              <a:t>goal of chemically separating </a:t>
            </a:r>
            <a:r>
              <a:rPr lang="en-US" sz="2000" baseline="30000" dirty="0" smtClean="0"/>
              <a:t>67</a:t>
            </a:r>
            <a:r>
              <a:rPr lang="en-US" sz="2000" dirty="0" smtClean="0"/>
              <a:t>Cu</a:t>
            </a:r>
            <a:endParaRPr lang="en-US" sz="2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20829" y="4849773"/>
            <a:ext cx="8329976" cy="1542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1" indent="0">
              <a:buNone/>
            </a:pPr>
            <a:endParaRPr lang="en-US" sz="2400" dirty="0" smtClean="0"/>
          </a:p>
          <a:p>
            <a:pPr lvl="1"/>
            <a:endParaRPr lang="en-US" sz="2400" dirty="0" smtClean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177824" y="2476605"/>
            <a:ext cx="5585318" cy="3769140"/>
            <a:chOff x="580698" y="943797"/>
            <a:chExt cx="8185802" cy="5524024"/>
          </a:xfrm>
        </p:grpSpPr>
        <p:pic>
          <p:nvPicPr>
            <p:cNvPr id="13" name="Picture 12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698" y="943797"/>
              <a:ext cx="8185802" cy="5524024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6941193" y="4406019"/>
              <a:ext cx="1718959" cy="1037473"/>
            </a:xfrm>
            <a:prstGeom prst="rect">
              <a:avLst/>
            </a:prstGeom>
            <a:noFill/>
            <a:ln w="25400"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Beryllium Window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 bwMode="auto">
            <a:xfrm flipH="1" flipV="1">
              <a:off x="5890818" y="4459623"/>
              <a:ext cx="1050376" cy="46513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2960426" y="5372415"/>
              <a:ext cx="1668234" cy="1037472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</a:rPr>
                <a:t>Tungsten radiator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 flipV="1">
              <a:off x="4258734" y="4614090"/>
              <a:ext cx="838971" cy="77071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673477" y="1045508"/>
              <a:ext cx="2880858" cy="1037473"/>
            </a:xfrm>
            <a:prstGeom prst="rect">
              <a:avLst/>
            </a:prstGeom>
            <a:noFill/>
            <a:ln w="25400"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</a:rPr>
                <a:t>Hexagonal Boron Nitride  Capsule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cxnSp>
          <p:nvCxnSpPr>
            <p:cNvPr id="19" name="Straight Arrow Connector 18"/>
            <p:cNvCxnSpPr>
              <a:stCxn id="18" idx="2"/>
            </p:cNvCxnSpPr>
            <p:nvPr/>
          </p:nvCxnSpPr>
          <p:spPr bwMode="auto">
            <a:xfrm>
              <a:off x="2113907" y="2082980"/>
              <a:ext cx="1315113" cy="77619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1607277" y="3803719"/>
              <a:ext cx="1464980" cy="1037473"/>
            </a:xfrm>
            <a:prstGeom prst="rect">
              <a:avLst/>
            </a:prstGeom>
            <a:noFill/>
            <a:ln w="25400"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</a:rPr>
                <a:t>Gallium Target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20" idx="3"/>
            </p:cNvCxnSpPr>
            <p:nvPr/>
          </p:nvCxnSpPr>
          <p:spPr bwMode="auto">
            <a:xfrm flipV="1">
              <a:off x="3072257" y="3219002"/>
              <a:ext cx="1064532" cy="110345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014" y="2458044"/>
            <a:ext cx="2627528" cy="3769140"/>
          </a:xfrm>
          <a:prstGeom prst="rect">
            <a:avLst/>
          </a:prstGeom>
        </p:spPr>
      </p:pic>
      <p:cxnSp>
        <p:nvCxnSpPr>
          <p:cNvPr id="23" name="Straight Arrow Connector 22"/>
          <p:cNvCxnSpPr>
            <a:stCxn id="16" idx="1"/>
          </p:cNvCxnSpPr>
          <p:nvPr/>
        </p:nvCxnSpPr>
        <p:spPr bwMode="auto">
          <a:xfrm flipH="1" flipV="1">
            <a:off x="1923432" y="5122707"/>
            <a:ext cx="2878123" cy="7295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8" idx="2"/>
          </p:cNvCxnSpPr>
          <p:nvPr/>
        </p:nvCxnSpPr>
        <p:spPr bwMode="auto">
          <a:xfrm flipH="1">
            <a:off x="1923431" y="3253890"/>
            <a:ext cx="2300529" cy="5187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20" idx="1"/>
          </p:cNvCxnSpPr>
          <p:nvPr/>
        </p:nvCxnSpPr>
        <p:spPr bwMode="auto">
          <a:xfrm flipH="1" flipV="1">
            <a:off x="1735253" y="4079694"/>
            <a:ext cx="2143024" cy="7022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2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dirty="0" smtClean="0">
                <a:solidFill>
                  <a:srgbClr val="0000FF"/>
                </a:solidFill>
              </a:rPr>
              <a:t>Second Opportunistic Irradiation Test </a:t>
            </a:r>
            <a:r>
              <a:rPr lang="en-US" sz="3200" b="0" dirty="0" smtClean="0"/>
              <a:t>(2)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33164"/>
            <a:ext cx="8705088" cy="524833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/>
              <a:t>Due to failure of monitoring instrumentation, run was terminated earlier than anticipated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~</a:t>
            </a:r>
            <a:r>
              <a:rPr lang="en-US" sz="2400" dirty="0"/>
              <a:t>130 µCi </a:t>
            </a:r>
            <a:r>
              <a:rPr lang="en-US" sz="2400" baseline="30000" dirty="0" smtClean="0"/>
              <a:t>67</a:t>
            </a:r>
            <a:r>
              <a:rPr lang="en-US" sz="2400" dirty="0" smtClean="0"/>
              <a:t>Cu was produced, ~70 µCi was available at the time of sample retrieval (aimed to produce ~500 µCi)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Due to transportation and communication issues </a:t>
            </a:r>
            <a:r>
              <a:rPr lang="en-US" sz="2400" dirty="0"/>
              <a:t>d</a:t>
            </a:r>
            <a:r>
              <a:rPr lang="en-US" sz="2400" dirty="0" smtClean="0"/>
              <a:t>id not proceed with chemical separation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2400" dirty="0" smtClean="0"/>
              <a:t>The </a:t>
            </a:r>
            <a:r>
              <a:rPr lang="en-US" sz="2400" dirty="0" smtClean="0"/>
              <a:t>two, </a:t>
            </a:r>
            <a:r>
              <a:rPr lang="en-US" sz="2400" dirty="0" smtClean="0"/>
              <a:t>low-energy irradiation tests </a:t>
            </a:r>
            <a:r>
              <a:rPr lang="en-US" sz="2400" dirty="0"/>
              <a:t>showed reasonable agreement with the </a:t>
            </a:r>
            <a:r>
              <a:rPr lang="en-US" sz="2400" dirty="0" smtClean="0"/>
              <a:t>model predictions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en-US" sz="2200" dirty="0" smtClean="0"/>
              <a:t>FLUKA </a:t>
            </a:r>
            <a:r>
              <a:rPr lang="en-US" sz="2200" dirty="0"/>
              <a:t>(our primary tool for activation calculations) appears to overestimate </a:t>
            </a:r>
            <a:r>
              <a:rPr lang="en-US" sz="2200" baseline="30000" dirty="0"/>
              <a:t>67</a:t>
            </a:r>
            <a:r>
              <a:rPr lang="en-US" sz="2200" dirty="0"/>
              <a:t>Cu yields in </a:t>
            </a:r>
            <a:r>
              <a:rPr lang="en-US" sz="2200" dirty="0" smtClean="0"/>
              <a:t>Gallium </a:t>
            </a:r>
            <a:r>
              <a:rPr lang="en-US" sz="2200" dirty="0"/>
              <a:t>by approximately a factor of 2 at 18.5 MeV </a:t>
            </a:r>
            <a:r>
              <a:rPr lang="en-US" sz="2200" dirty="0" smtClean="0"/>
              <a:t>maximum bremsstrahlung </a:t>
            </a:r>
            <a:r>
              <a:rPr lang="en-US" sz="2200" dirty="0" smtClean="0"/>
              <a:t>energy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6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dirty="0" smtClean="0">
                <a:solidFill>
                  <a:srgbClr val="0000FF"/>
                </a:solidFill>
              </a:rPr>
              <a:t>Summary and Proposed Future Work</a:t>
            </a:r>
            <a:endParaRPr lang="en-US" sz="3200" b="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5" y="878454"/>
            <a:ext cx="8940333" cy="54478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baseline="30000" dirty="0" smtClean="0">
                <a:latin typeface="Arial"/>
                <a:cs typeface="Arial"/>
              </a:rPr>
              <a:t>67</a:t>
            </a:r>
            <a:r>
              <a:rPr lang="en-US" sz="2200" dirty="0" smtClean="0">
                <a:latin typeface="Arial"/>
                <a:cs typeface="Arial"/>
              </a:rPr>
              <a:t>Cu production via the </a:t>
            </a:r>
            <a:r>
              <a:rPr lang="en-US" sz="2200" baseline="30000" dirty="0" smtClean="0"/>
              <a:t>71</a:t>
            </a:r>
            <a:r>
              <a:rPr lang="en-US" sz="2200" dirty="0" smtClean="0"/>
              <a:t>Ga</a:t>
            </a:r>
            <a:r>
              <a:rPr lang="en-US" sz="2200" dirty="0"/>
              <a:t>(γ,α)</a:t>
            </a:r>
            <a:r>
              <a:rPr lang="en-US" sz="2200" baseline="30000" dirty="0" smtClean="0"/>
              <a:t>67</a:t>
            </a:r>
            <a:r>
              <a:rPr lang="en-US" sz="2200" dirty="0" smtClean="0"/>
              <a:t>Cu reaction at LERF: </a:t>
            </a:r>
            <a:br>
              <a:rPr lang="en-US" sz="2200" dirty="0" smtClean="0"/>
            </a:br>
            <a:r>
              <a:rPr lang="en-US" sz="2200" dirty="0" smtClean="0"/>
              <a:t>Production of </a:t>
            </a:r>
            <a:r>
              <a:rPr lang="en-US" sz="2200" b="1" dirty="0">
                <a:solidFill>
                  <a:srgbClr val="0000FF"/>
                </a:solidFill>
              </a:rPr>
              <a:t>h</a:t>
            </a:r>
            <a:r>
              <a:rPr lang="en-US" sz="2200" b="1" dirty="0" smtClean="0">
                <a:solidFill>
                  <a:srgbClr val="0000FF"/>
                </a:solidFill>
              </a:rPr>
              <a:t>igh </a:t>
            </a:r>
            <a:r>
              <a:rPr lang="en-US" sz="2200" b="1" dirty="0" smtClean="0">
                <a:solidFill>
                  <a:srgbClr val="0000FF"/>
                </a:solidFill>
              </a:rPr>
              <a:t>specific activity, </a:t>
            </a:r>
            <a:r>
              <a:rPr lang="en-US" sz="2200" b="1" dirty="0" smtClean="0">
                <a:solidFill>
                  <a:srgbClr val="0000FF"/>
                </a:solidFill>
              </a:rPr>
              <a:t>theranostic</a:t>
            </a:r>
            <a:r>
              <a:rPr lang="en-US" sz="2200" b="1" dirty="0" smtClean="0">
                <a:solidFill>
                  <a:srgbClr val="3333CC"/>
                </a:solidFill>
              </a:rPr>
              <a:t> </a:t>
            </a:r>
            <a:r>
              <a:rPr lang="en-US" sz="2200" dirty="0" smtClean="0"/>
              <a:t>isotope</a:t>
            </a:r>
            <a:r>
              <a:rPr lang="en-US" sz="2200" b="1" dirty="0" smtClean="0"/>
              <a:t> </a:t>
            </a:r>
            <a:r>
              <a:rPr lang="en-US" sz="2200" dirty="0" smtClean="0"/>
              <a:t>using a </a:t>
            </a:r>
            <a:r>
              <a:rPr lang="en-US" sz="2200" b="1" dirty="0" smtClean="0">
                <a:solidFill>
                  <a:srgbClr val="FF0000"/>
                </a:solidFill>
              </a:rPr>
              <a:t>high-power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electron accelerator</a:t>
            </a:r>
          </a:p>
          <a:p>
            <a:pPr marL="914400" lvl="1" indent="-342900">
              <a:lnSpc>
                <a:spcPct val="100000"/>
              </a:lnSpc>
              <a:spcBef>
                <a:spcPts val="600"/>
              </a:spcBef>
              <a:buFont typeface="Zapf Dingbats" charset="0"/>
              <a:buChar char="✔"/>
            </a:pPr>
            <a:r>
              <a:rPr lang="en-US" sz="2000" dirty="0" smtClean="0">
                <a:latin typeface="Arial"/>
                <a:cs typeface="Arial"/>
                <a:sym typeface="Zapf Dingbats"/>
              </a:rPr>
              <a:t>Measured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photoproduction of </a:t>
            </a:r>
            <a:r>
              <a:rPr lang="en-US" sz="2000" baseline="30000" dirty="0">
                <a:latin typeface="Arial"/>
                <a:cs typeface="Arial"/>
              </a:rPr>
              <a:t>67</a:t>
            </a:r>
            <a:r>
              <a:rPr lang="en-US" sz="2000" dirty="0">
                <a:latin typeface="Arial"/>
                <a:cs typeface="Arial"/>
              </a:rPr>
              <a:t>Cu </a:t>
            </a:r>
            <a:r>
              <a:rPr lang="en-US" sz="2000" dirty="0" smtClean="0">
                <a:latin typeface="Arial"/>
                <a:cs typeface="Arial"/>
              </a:rPr>
              <a:t>at low energies </a:t>
            </a:r>
            <a:r>
              <a:rPr lang="en-US" sz="2000" dirty="0" smtClean="0">
                <a:latin typeface="Arial"/>
                <a:cs typeface="Arial"/>
              </a:rPr>
              <a:t>(</a:t>
            </a:r>
            <a:r>
              <a:rPr lang="en-US" sz="2000" dirty="0" smtClean="0">
                <a:latin typeface="Arial"/>
                <a:cs typeface="Arial"/>
              </a:rPr>
              <a:t>&lt; 20 MeV) </a:t>
            </a:r>
            <a:endParaRPr lang="en-US" sz="2000" dirty="0" smtClean="0">
              <a:latin typeface="Arial"/>
              <a:cs typeface="Arial"/>
            </a:endParaRPr>
          </a:p>
          <a:p>
            <a:pPr marL="1314450" lvl="2" indent="-342900">
              <a:spcBef>
                <a:spcPts val="600"/>
              </a:spcBef>
            </a:pPr>
            <a:r>
              <a:rPr lang="en-US" sz="1800" dirty="0">
                <a:latin typeface="Arial"/>
                <a:cs typeface="Arial"/>
              </a:rPr>
              <a:t>N</a:t>
            </a:r>
            <a:r>
              <a:rPr lang="en-US" sz="1800" dirty="0" smtClean="0">
                <a:latin typeface="Arial"/>
                <a:cs typeface="Arial"/>
              </a:rPr>
              <a:t>o </a:t>
            </a:r>
            <a:r>
              <a:rPr lang="en-US" sz="1800" baseline="30000" dirty="0" smtClean="0">
                <a:latin typeface="Arial"/>
                <a:cs typeface="Arial"/>
              </a:rPr>
              <a:t>64</a:t>
            </a:r>
            <a:r>
              <a:rPr lang="en-US" sz="1800" dirty="0" smtClean="0">
                <a:latin typeface="Arial"/>
                <a:cs typeface="Arial"/>
              </a:rPr>
              <a:t>Cu </a:t>
            </a:r>
            <a:r>
              <a:rPr lang="en-US" sz="1800" dirty="0" smtClean="0">
                <a:latin typeface="Arial"/>
                <a:cs typeface="Arial"/>
              </a:rPr>
              <a:t>content detected</a:t>
            </a:r>
            <a:endParaRPr lang="en-US" sz="1800" dirty="0" smtClean="0">
              <a:latin typeface="Arial"/>
              <a:cs typeface="Arial"/>
            </a:endParaRPr>
          </a:p>
          <a:p>
            <a:pPr marL="914400" lvl="1" indent="-342900">
              <a:buFont typeface="Zapf Dingbats" charset="0"/>
              <a:buChar char="✔"/>
            </a:pPr>
            <a:r>
              <a:rPr lang="en-US" sz="2000" dirty="0" smtClean="0">
                <a:latin typeface="Arial"/>
                <a:ea typeface="Zapf Dingbats"/>
                <a:cs typeface="Arial"/>
                <a:sym typeface="Zapf Dingbats"/>
              </a:rPr>
              <a:t>Chemically </a:t>
            </a:r>
            <a:r>
              <a:rPr lang="en-US" sz="2000" dirty="0">
                <a:latin typeface="Arial"/>
                <a:ea typeface="Zapf Dingbats"/>
                <a:cs typeface="Arial"/>
                <a:sym typeface="Zapf Dingbats"/>
              </a:rPr>
              <a:t>separated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baseline="30000" dirty="0">
                <a:latin typeface="Arial"/>
                <a:cs typeface="Arial"/>
              </a:rPr>
              <a:t>67</a:t>
            </a:r>
            <a:r>
              <a:rPr lang="en-US" sz="2000" dirty="0">
                <a:latin typeface="Arial"/>
                <a:cs typeface="Arial"/>
              </a:rPr>
              <a:t>Cu </a:t>
            </a:r>
            <a:r>
              <a:rPr lang="en-US" sz="2000" dirty="0" smtClean="0">
                <a:latin typeface="Arial"/>
                <a:cs typeface="Arial"/>
              </a:rPr>
              <a:t>from Gallium</a:t>
            </a:r>
            <a:endParaRPr lang="en-US" sz="2000" dirty="0" smtClean="0">
              <a:latin typeface="Arial"/>
              <a:cs typeface="Arial"/>
            </a:endParaRPr>
          </a:p>
          <a:p>
            <a:pPr marL="1314450" lvl="2" indent="-342900"/>
            <a:r>
              <a:rPr lang="en-US" sz="1800" dirty="0">
                <a:latin typeface="Arial"/>
                <a:cs typeface="Arial"/>
              </a:rPr>
              <a:t>O</a:t>
            </a:r>
            <a:r>
              <a:rPr lang="en-US" sz="1800" dirty="0" smtClean="0">
                <a:latin typeface="Arial"/>
                <a:cs typeface="Arial"/>
              </a:rPr>
              <a:t>btained </a:t>
            </a:r>
            <a:r>
              <a:rPr lang="en-US" sz="1800" dirty="0" smtClean="0">
                <a:latin typeface="Arial"/>
                <a:cs typeface="Arial"/>
              </a:rPr>
              <a:t>from BNL</a:t>
            </a:r>
            <a:r>
              <a:rPr lang="en-US" sz="1800" dirty="0">
                <a:latin typeface="Arial"/>
                <a:cs typeface="Arial"/>
              </a:rPr>
              <a:t>, </a:t>
            </a:r>
            <a:r>
              <a:rPr lang="en-US" sz="1800" dirty="0" smtClean="0">
                <a:latin typeface="Arial"/>
                <a:cs typeface="Arial"/>
              </a:rPr>
              <a:t>then dissolved </a:t>
            </a:r>
            <a:r>
              <a:rPr lang="en-US" sz="1800" dirty="0">
                <a:latin typeface="Arial"/>
                <a:cs typeface="Arial"/>
              </a:rPr>
              <a:t>in </a:t>
            </a:r>
            <a:r>
              <a:rPr lang="en-US" sz="1800" dirty="0" smtClean="0">
                <a:latin typeface="Arial"/>
                <a:cs typeface="Arial"/>
              </a:rPr>
              <a:t>Gallium</a:t>
            </a:r>
            <a:endParaRPr lang="en-US" sz="1800" dirty="0">
              <a:latin typeface="Arial"/>
              <a:cs typeface="Arial"/>
            </a:endParaRPr>
          </a:p>
          <a:p>
            <a:pPr marL="914400" lvl="1" indent="-342900">
              <a:buFont typeface="Arial" charset="0"/>
              <a:buChar char="•"/>
            </a:pPr>
            <a:r>
              <a:rPr lang="en-US" sz="2000" dirty="0" smtClean="0">
                <a:latin typeface="Arial"/>
                <a:cs typeface="Arial"/>
                <a:sym typeface="Zapf Dingbats"/>
              </a:rPr>
              <a:t>Proposed future work</a:t>
            </a:r>
            <a:endParaRPr lang="en-US" sz="2000" dirty="0">
              <a:latin typeface="Arial"/>
              <a:cs typeface="Arial"/>
              <a:sym typeface="Zapf Dingbats"/>
            </a:endParaRPr>
          </a:p>
          <a:p>
            <a:pPr lvl="2"/>
            <a:r>
              <a:rPr lang="en-US" sz="2000" dirty="0">
                <a:latin typeface="Arial"/>
                <a:cs typeface="Arial"/>
                <a:sym typeface="Zapf Dingbats"/>
              </a:rPr>
              <a:t>Complete smooth integration of photoproduction and chemical separation</a:t>
            </a:r>
          </a:p>
          <a:p>
            <a:pPr lvl="2"/>
            <a:r>
              <a:rPr lang="en-US" sz="2000" dirty="0" smtClean="0">
                <a:latin typeface="Arial"/>
                <a:cs typeface="Arial"/>
                <a:sym typeface="Zapf Dingbats"/>
              </a:rPr>
              <a:t>Produce </a:t>
            </a:r>
            <a:r>
              <a:rPr lang="en-US" sz="2000" baseline="30000" dirty="0" smtClean="0">
                <a:latin typeface="Arial"/>
                <a:cs typeface="Arial"/>
                <a:sym typeface="Zapf Dingbats"/>
              </a:rPr>
              <a:t>67</a:t>
            </a:r>
            <a:r>
              <a:rPr lang="en-US" sz="2000" dirty="0" smtClean="0">
                <a:latin typeface="Arial"/>
                <a:cs typeface="Arial"/>
                <a:sym typeface="Zapf Dingbats"/>
              </a:rPr>
              <a:t>Cu in </a:t>
            </a:r>
            <a:r>
              <a:rPr lang="en-US" sz="2000" dirty="0" smtClean="0">
                <a:latin typeface="Arial"/>
                <a:cs typeface="Arial"/>
                <a:sym typeface="Zapf Dingbats"/>
              </a:rPr>
              <a:t>Gallium </a:t>
            </a:r>
            <a:r>
              <a:rPr lang="en-US" sz="2000" dirty="0">
                <a:latin typeface="Arial"/>
                <a:cs typeface="Arial"/>
                <a:sym typeface="Zapf Dingbats"/>
              </a:rPr>
              <a:t>target at optimal </a:t>
            </a:r>
            <a:r>
              <a:rPr lang="en-US" sz="2000" dirty="0" smtClean="0">
                <a:latin typeface="Arial"/>
                <a:cs typeface="Arial"/>
                <a:sym typeface="Zapf Dingbats"/>
              </a:rPr>
              <a:t>electron beam energies </a:t>
            </a:r>
            <a:r>
              <a:rPr lang="en-US" sz="2000" dirty="0">
                <a:latin typeface="Arial"/>
                <a:cs typeface="Arial"/>
                <a:sym typeface="Zapf Dingbats"/>
              </a:rPr>
              <a:t>(&gt; 30 MeV)</a:t>
            </a:r>
          </a:p>
          <a:p>
            <a:pPr lvl="2"/>
            <a:r>
              <a:rPr lang="en-US" sz="2000" dirty="0" smtClean="0">
                <a:latin typeface="Arial"/>
                <a:cs typeface="Arial"/>
                <a:sym typeface="Zapf Dingbats"/>
              </a:rPr>
              <a:t>Develop </a:t>
            </a:r>
            <a:r>
              <a:rPr lang="en-US" sz="2000" dirty="0">
                <a:latin typeface="Arial"/>
                <a:cs typeface="Arial"/>
                <a:sym typeface="Zapf Dingbats"/>
              </a:rPr>
              <a:t>h</a:t>
            </a:r>
            <a:r>
              <a:rPr lang="en-US" sz="2000" dirty="0">
                <a:latin typeface="Arial"/>
                <a:cs typeface="Arial"/>
              </a:rPr>
              <a:t>igh power target </a:t>
            </a:r>
            <a:r>
              <a:rPr lang="en-US" sz="2000" dirty="0" smtClean="0">
                <a:latin typeface="Arial"/>
                <a:cs typeface="Arial"/>
              </a:rPr>
              <a:t>system</a:t>
            </a:r>
            <a:endParaRPr lang="en-US"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200" dirty="0" smtClean="0">
                <a:latin typeface="Arial"/>
                <a:cs typeface="Arial"/>
              </a:rPr>
              <a:t>Investigate photoproduction of</a:t>
            </a:r>
            <a:r>
              <a:rPr lang="en-US" sz="220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400" b="1" i="1" dirty="0">
                <a:solidFill>
                  <a:srgbClr val="BD22C0"/>
                </a:solidFill>
                <a:latin typeface="Calibri" charset="0"/>
                <a:ea typeface="Calibri" charset="0"/>
                <a:cs typeface="Calibri" charset="0"/>
              </a:rPr>
              <a:t>α-emitters</a:t>
            </a:r>
          </a:p>
          <a:p>
            <a:pPr marL="915988" lvl="1" indent="-338138">
              <a:lnSpc>
                <a:spcPct val="100000"/>
              </a:lnSpc>
              <a:spcBef>
                <a:spcPts val="600"/>
              </a:spcBef>
            </a:pPr>
            <a:r>
              <a:rPr lang="en-US" sz="2000" b="1" baseline="30000" dirty="0">
                <a:solidFill>
                  <a:srgbClr val="BD22C0"/>
                </a:solidFill>
                <a:latin typeface="Calibri" charset="0"/>
                <a:ea typeface="Calibri" charset="0"/>
                <a:cs typeface="Calibri" charset="0"/>
              </a:rPr>
              <a:t>225</a:t>
            </a:r>
            <a:r>
              <a:rPr lang="en-US" sz="2000" b="1" dirty="0">
                <a:solidFill>
                  <a:srgbClr val="BD22C0"/>
                </a:solidFill>
                <a:latin typeface="Calibri" charset="0"/>
                <a:ea typeface="Calibri" charset="0"/>
                <a:cs typeface="Calibri" charset="0"/>
              </a:rPr>
              <a:t>Ac</a:t>
            </a:r>
            <a:r>
              <a:rPr lang="en-US" sz="2000" dirty="0" smtClean="0">
                <a:latin typeface="Arial"/>
                <a:cs typeface="Arial"/>
              </a:rPr>
              <a:t> production in </a:t>
            </a:r>
            <a:r>
              <a:rPr lang="en-US" sz="2000" baseline="30000" dirty="0" smtClean="0">
                <a:latin typeface="Arial"/>
                <a:cs typeface="Arial"/>
              </a:rPr>
              <a:t>226</a:t>
            </a:r>
            <a:r>
              <a:rPr lang="en-US" sz="2000" dirty="0" smtClean="0">
                <a:latin typeface="Arial"/>
                <a:cs typeface="Arial"/>
              </a:rPr>
              <a:t>Ra, </a:t>
            </a:r>
            <a:r>
              <a:rPr lang="en-US" sz="2000" baseline="30000" dirty="0" smtClean="0">
                <a:latin typeface="Arial"/>
                <a:cs typeface="Arial"/>
              </a:rPr>
              <a:t>230</a:t>
            </a:r>
            <a:r>
              <a:rPr lang="en-US" sz="2000" dirty="0" smtClean="0">
                <a:latin typeface="Arial"/>
                <a:cs typeface="Arial"/>
              </a:rPr>
              <a:t>Th, </a:t>
            </a:r>
            <a:r>
              <a:rPr lang="en-US" sz="2000" baseline="30000" dirty="0" smtClean="0">
                <a:latin typeface="Arial"/>
                <a:cs typeface="Arial"/>
              </a:rPr>
              <a:t>232</a:t>
            </a:r>
            <a:r>
              <a:rPr lang="en-US" sz="2000" dirty="0" smtClean="0">
                <a:latin typeface="Arial"/>
                <a:cs typeface="Arial"/>
              </a:rPr>
              <a:t>Th targets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09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527" y="1229775"/>
            <a:ext cx="6399175" cy="489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1206"/>
            <a:ext cx="9144000" cy="607162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JLAB Low Energy Recirculator Facility (LERF)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LERF is an Energy Recovery Linac</a:t>
            </a:r>
          </a:p>
          <a:p>
            <a:r>
              <a:rPr lang="en-US" dirty="0" smtClean="0"/>
              <a:t>World’s first high power FEL</a:t>
            </a:r>
          </a:p>
          <a:p>
            <a:r>
              <a:rPr lang="en-US" dirty="0" smtClean="0"/>
              <a:t>Still holds </a:t>
            </a:r>
            <a:r>
              <a:rPr lang="en-US" dirty="0" smtClean="0"/>
              <a:t>power records </a:t>
            </a:r>
            <a:r>
              <a:rPr lang="en-US" dirty="0" smtClean="0"/>
              <a:t>for </a:t>
            </a:r>
            <a:r>
              <a:rPr lang="en-US" dirty="0" smtClean="0"/>
              <a:t>							        FEL and ERL operation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3771900" y="5770023"/>
            <a:ext cx="1600200" cy="14259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8F48A6-A3E1-4848-9AC3-B43F560BE4FE}" type="slidenum">
              <a:rPr lang="en-US" sz="750">
                <a:solidFill>
                  <a:prstClr val="white"/>
                </a:solidFill>
              </a:rPr>
              <a:pPr/>
              <a:t>2</a:t>
            </a:fld>
            <a:endParaRPr lang="en-US" sz="750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7256" y="4739577"/>
            <a:ext cx="2380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dirty="0">
                <a:solidFill>
                  <a:prstClr val="black"/>
                </a:solidFill>
              </a:rPr>
              <a:t>Beam accelerated from 9 to 170 MeV and then decelerated back to ~10 MeV, to recover the energy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324246" y="6456300"/>
            <a:ext cx="2133600" cy="365125"/>
          </a:xfrm>
        </p:spPr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222248" y="6456300"/>
            <a:ext cx="4101998" cy="365125"/>
          </a:xfrm>
        </p:spPr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703" y="2790935"/>
            <a:ext cx="3307203" cy="216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6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LERF Capabilities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ERL in the LERF is available for:</a:t>
            </a:r>
          </a:p>
          <a:p>
            <a:pPr lvl="1"/>
            <a:r>
              <a:rPr lang="en-US" dirty="0" smtClean="0"/>
              <a:t>Fixed target experiments at medium current </a:t>
            </a:r>
          </a:p>
          <a:p>
            <a:pPr lvl="1"/>
            <a:r>
              <a:rPr lang="en-US" dirty="0" smtClean="0"/>
              <a:t>Internal target experiments at high current </a:t>
            </a:r>
          </a:p>
          <a:p>
            <a:pPr lvl="1"/>
            <a:r>
              <a:rPr lang="en-US" dirty="0" smtClean="0"/>
              <a:t>Offline accelerator research and development</a:t>
            </a:r>
          </a:p>
          <a:p>
            <a:pPr lvl="1"/>
            <a:r>
              <a:rPr lang="en-US" dirty="0" smtClean="0"/>
              <a:t>Diagnostic development</a:t>
            </a:r>
          </a:p>
          <a:p>
            <a:pPr lvl="1"/>
            <a:r>
              <a:rPr lang="en-US" dirty="0" smtClean="0"/>
              <a:t>FEL studies in the IR and UV</a:t>
            </a:r>
          </a:p>
          <a:p>
            <a:pPr lvl="1"/>
            <a:r>
              <a:rPr lang="en-US" dirty="0" smtClean="0"/>
              <a:t>THz production </a:t>
            </a:r>
          </a:p>
          <a:p>
            <a:pPr lvl="1"/>
            <a:endParaRPr lang="en-US" dirty="0" smtClean="0"/>
          </a:p>
          <a:p>
            <a:pPr marL="1374775" lvl="2" indent="0">
              <a:buNone/>
            </a:pPr>
            <a:r>
              <a:rPr lang="en-US" sz="2600" u="sng" dirty="0" smtClean="0">
                <a:solidFill>
                  <a:srgbClr val="0000FF"/>
                </a:solidFill>
              </a:rPr>
              <a:t>Parameter</a:t>
            </a:r>
            <a:r>
              <a:rPr lang="en-US" sz="2600" dirty="0" smtClean="0">
                <a:solidFill>
                  <a:srgbClr val="0000FF"/>
                </a:solidFill>
              </a:rPr>
              <a:t>					</a:t>
            </a:r>
            <a:r>
              <a:rPr lang="en-US" sz="2600" u="sng" dirty="0" smtClean="0">
                <a:solidFill>
                  <a:srgbClr val="0000FF"/>
                </a:solidFill>
              </a:rPr>
              <a:t>Maximum value</a:t>
            </a:r>
          </a:p>
          <a:p>
            <a:pPr marL="1374775" lvl="2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Current (ERL)					     </a:t>
            </a:r>
            <a:r>
              <a:rPr lang="en-US" sz="1300" dirty="0" smtClean="0">
                <a:solidFill>
                  <a:srgbClr val="0000FF"/>
                </a:solidFill>
              </a:rPr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8 </a:t>
            </a:r>
            <a:r>
              <a:rPr lang="en-US" sz="2600" dirty="0" smtClean="0">
                <a:solidFill>
                  <a:srgbClr val="0000FF"/>
                </a:solidFill>
              </a:rPr>
              <a:t>mA</a:t>
            </a:r>
          </a:p>
          <a:p>
            <a:pPr marL="1374775" lvl="2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Energy						       170 MeV</a:t>
            </a:r>
          </a:p>
          <a:p>
            <a:pPr marL="1374775" lvl="2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Charge						 	</a:t>
            </a:r>
            <a:r>
              <a:rPr lang="en-US" sz="1500" dirty="0" smtClean="0">
                <a:solidFill>
                  <a:srgbClr val="0000FF"/>
                </a:solidFill>
              </a:rPr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smtClean="0">
                <a:solidFill>
                  <a:srgbClr val="0000FF"/>
                </a:solidFill>
              </a:rPr>
              <a:t>150 pC</a:t>
            </a:r>
          </a:p>
          <a:p>
            <a:pPr marL="1374775" lvl="2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Frequency				</a:t>
            </a:r>
            <a:r>
              <a:rPr lang="en-US" sz="2600" dirty="0" smtClean="0">
                <a:solidFill>
                  <a:srgbClr val="0000FF"/>
                </a:solidFill>
              </a:rPr>
              <a:t>     75 </a:t>
            </a:r>
            <a:r>
              <a:rPr lang="en-US" sz="2600" dirty="0" smtClean="0">
                <a:solidFill>
                  <a:srgbClr val="0000FF"/>
                </a:solidFill>
              </a:rPr>
              <a:t>(750) MHz</a:t>
            </a:r>
          </a:p>
          <a:p>
            <a:pPr marL="1374775" lvl="2" indent="0">
              <a:buNone/>
            </a:pPr>
            <a:r>
              <a:rPr lang="en-US" sz="2600" dirty="0" smtClean="0">
                <a:solidFill>
                  <a:srgbClr val="0000FF"/>
                </a:solidFill>
              </a:rPr>
              <a:t>Current (fixed target)		        0.5 mA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324246" y="6456300"/>
            <a:ext cx="2133600" cy="365125"/>
          </a:xfrm>
        </p:spPr>
        <p:txBody>
          <a:bodyPr/>
          <a:lstStyle/>
          <a:p>
            <a:fld id="{B58F48A6-A3E1-4848-9AC3-B43F560BE4F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222248" y="6456300"/>
            <a:ext cx="4101998" cy="365125"/>
          </a:xfrm>
        </p:spPr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6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0" dirty="0" smtClean="0">
                <a:solidFill>
                  <a:srgbClr val="0000FF"/>
                </a:solidFill>
              </a:rPr>
              <a:t>Jefferson Lab for Isotope Production</a:t>
            </a:r>
            <a:endParaRPr lang="en-US" sz="3200" b="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94" y="884420"/>
            <a:ext cx="8597791" cy="204506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Low Energy Recirculator Facility (LERF) is </a:t>
            </a:r>
            <a:r>
              <a:rPr lang="en-US" sz="2600" dirty="0" smtClean="0"/>
              <a:t>proposed </a:t>
            </a:r>
            <a:r>
              <a:rPr lang="en-US" sz="2600" dirty="0" smtClean="0"/>
              <a:t>for isotope </a:t>
            </a:r>
            <a:r>
              <a:rPr lang="en-US" sz="2600" dirty="0" smtClean="0"/>
              <a:t>production in non-ERL mode</a:t>
            </a:r>
            <a:endParaRPr lang="en-US" sz="2600" dirty="0" smtClean="0"/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Up to 150 MeV energy electron beam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smtClean="0"/>
              <a:t>Up to 100 kW beam power</a:t>
            </a:r>
            <a:endParaRPr lang="en-US" sz="2600" dirty="0">
              <a:latin typeface="Arial"/>
              <a:cs typeface="Arial"/>
            </a:endParaRPr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148" y="2710620"/>
            <a:ext cx="7530977" cy="357976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7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8813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Schematic of ERL-Based Isotope Production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4437473"/>
            <a:ext cx="3496179" cy="242052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0" r="-111"/>
          <a:stretch/>
        </p:blipFill>
        <p:spPr>
          <a:xfrm>
            <a:off x="61200" y="914401"/>
            <a:ext cx="8961120" cy="5269992"/>
          </a:xfrm>
        </p:spPr>
      </p:pic>
      <p:sp>
        <p:nvSpPr>
          <p:cNvPr id="3" name="TextBox 2"/>
          <p:cNvSpPr txBox="1"/>
          <p:nvPr/>
        </p:nvSpPr>
        <p:spPr>
          <a:xfrm>
            <a:off x="0" y="6446520"/>
            <a:ext cx="6629963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Presentation by Rol Johnson in Radio-</a:t>
            </a:r>
            <a:r>
              <a:rPr lang="en-US" dirty="0" smtClean="0">
                <a:solidFill>
                  <a:schemeClr val="bg1"/>
                </a:solidFill>
              </a:rPr>
              <a:t>Isotope-</a:t>
            </a:r>
            <a:r>
              <a:rPr lang="en-US" dirty="0" smtClean="0">
                <a:solidFill>
                  <a:schemeClr val="bg1"/>
                </a:solidFill>
              </a:rPr>
              <a:t>1 Session on Tuesday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395" y="1035474"/>
            <a:ext cx="5693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LERF can also produce isotopes in ERL mode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2078963" y="3510908"/>
            <a:ext cx="1585513" cy="4853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0303" y="3284398"/>
            <a:ext cx="1082676" cy="3789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8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206"/>
            <a:ext cx="9144000" cy="607162"/>
          </a:xfrm>
        </p:spPr>
        <p:txBody>
          <a:bodyPr>
            <a:noAutofit/>
          </a:bodyPr>
          <a:lstStyle/>
          <a:p>
            <a:r>
              <a:rPr lang="en-US" sz="3000" b="0" dirty="0" smtClean="0">
                <a:solidFill>
                  <a:srgbClr val="0000FF"/>
                </a:solidFill>
              </a:rPr>
              <a:t>NSAC Isotopes Recommendations on Isotope R&amp;D</a:t>
            </a:r>
            <a:endParaRPr lang="en-US" sz="3000" b="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470" y="914399"/>
            <a:ext cx="6577211" cy="533639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“Continue support for R</a:t>
            </a:r>
            <a:r>
              <a:rPr lang="en-US" sz="2400" i="1" dirty="0">
                <a:latin typeface="Calibri" charset="0"/>
                <a:ea typeface="Calibri" charset="0"/>
                <a:cs typeface="Calibri" charset="0"/>
              </a:rPr>
              <a:t>&amp;D on the production of </a:t>
            </a:r>
            <a:r>
              <a:rPr lang="en-US" sz="2400" b="1" i="1" dirty="0">
                <a:solidFill>
                  <a:srgbClr val="BD22C0"/>
                </a:solidFill>
                <a:latin typeface="Calibri" charset="0"/>
                <a:ea typeface="Calibri" charset="0"/>
                <a:cs typeface="Calibri" charset="0"/>
              </a:rPr>
              <a:t>alpha-emitting</a:t>
            </a:r>
            <a:r>
              <a:rPr lang="en-US" sz="2400" b="1" i="1" dirty="0">
                <a:solidFill>
                  <a:srgbClr val="FC09A3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radioisotopes”</a:t>
            </a:r>
            <a:endParaRPr lang="en-US" sz="2400" i="1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“Support R</a:t>
            </a:r>
            <a:r>
              <a:rPr lang="en-US" sz="2400" i="1" dirty="0">
                <a:latin typeface="Calibri" charset="0"/>
                <a:ea typeface="Calibri" charset="0"/>
                <a:cs typeface="Calibri" charset="0"/>
              </a:rPr>
              <a:t>&amp;D into the production of </a:t>
            </a:r>
            <a:r>
              <a:rPr lang="en-US" sz="2400" b="1" i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high specific activity theranostic</a:t>
            </a:r>
            <a:r>
              <a:rPr lang="en-US" sz="2400" b="1" i="1" dirty="0">
                <a:solidFill>
                  <a:srgbClr val="3333CC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radioisotopes”</a:t>
            </a:r>
            <a:endParaRPr lang="en-US" sz="2400" i="1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“Continue support for R</a:t>
            </a:r>
            <a:r>
              <a:rPr lang="en-US" sz="2400" i="1" dirty="0">
                <a:latin typeface="Calibri" charset="0"/>
                <a:ea typeface="Calibri" charset="0"/>
                <a:cs typeface="Calibri" charset="0"/>
              </a:rPr>
              <a:t>&amp;D on the </a:t>
            </a:r>
            <a:r>
              <a:rPr lang="en-US" sz="2400" b="1" i="1" dirty="0">
                <a:solidFill>
                  <a:srgbClr val="00B050"/>
                </a:solidFill>
                <a:latin typeface="Calibri" charset="0"/>
                <a:ea typeface="Calibri" charset="0"/>
                <a:cs typeface="Calibri" charset="0"/>
              </a:rPr>
              <a:t>use of electron accelerators</a:t>
            </a:r>
            <a:r>
              <a:rPr lang="en-US" sz="2400" b="1" i="1" dirty="0">
                <a:solidFill>
                  <a:srgbClr val="4FF32A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i="1" dirty="0">
                <a:latin typeface="Calibri" charset="0"/>
                <a:ea typeface="Calibri" charset="0"/>
                <a:cs typeface="Calibri" charset="0"/>
              </a:rPr>
              <a:t>for isotope </a:t>
            </a: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production”</a:t>
            </a:r>
            <a:endParaRPr lang="en-US" sz="2400" i="1" dirty="0">
              <a:latin typeface="Calibri" charset="0"/>
              <a:ea typeface="Calibri" charset="0"/>
              <a:cs typeface="Calibri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“Support </a:t>
            </a:r>
            <a:r>
              <a:rPr lang="en-US" sz="2400" i="1" dirty="0">
                <a:latin typeface="Calibri" charset="0"/>
                <a:ea typeface="Calibri" charset="0"/>
                <a:cs typeface="Calibri" charset="0"/>
              </a:rPr>
              <a:t>R&amp;D on the development of</a:t>
            </a:r>
            <a:r>
              <a:rPr lang="en-US" sz="2400" i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irradiation</a:t>
            </a:r>
            <a:r>
              <a:rPr lang="en-US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materials for targets </a:t>
            </a:r>
            <a:r>
              <a:rPr lang="en-US" sz="2400" i="1" dirty="0">
                <a:latin typeface="Calibri" charset="0"/>
                <a:ea typeface="Calibri" charset="0"/>
                <a:cs typeface="Calibri" charset="0"/>
              </a:rPr>
              <a:t>that will be exposed to </a:t>
            </a:r>
            <a:r>
              <a:rPr lang="en-US" sz="2400" b="1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extreme environments </a:t>
            </a:r>
            <a:r>
              <a:rPr lang="en-US" sz="2400" i="1" dirty="0">
                <a:latin typeface="Calibri" charset="0"/>
                <a:ea typeface="Calibri" charset="0"/>
                <a:cs typeface="Calibri" charset="0"/>
              </a:rPr>
              <a:t>to take full advantage of the current suite of accelerator and reactor irradiation </a:t>
            </a:r>
            <a:r>
              <a:rPr lang="en-US" sz="2400" i="1" dirty="0" smtClean="0">
                <a:latin typeface="Calibri" charset="0"/>
                <a:ea typeface="Calibri" charset="0"/>
                <a:cs typeface="Calibri" charset="0"/>
              </a:rPr>
              <a:t>facilities”</a:t>
            </a:r>
            <a:endParaRPr lang="en-US" sz="2400" b="1" dirty="0" smtClean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47" y="914399"/>
            <a:ext cx="1586129" cy="1950371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>
            <a:off x="1545019" y="1881352"/>
            <a:ext cx="1208688" cy="4369444"/>
          </a:xfrm>
          <a:prstGeom prst="leftBrace">
            <a:avLst>
              <a:gd name="adj1" fmla="val 28160"/>
              <a:gd name="adj2" fmla="val 6293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066" y="3966692"/>
            <a:ext cx="1643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This study addresses all of these</a:t>
            </a:r>
            <a:endParaRPr lang="en-US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80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rgbClr val="0000FF"/>
                </a:solidFill>
              </a:rPr>
              <a:t>Isotope Production Collaboration</a:t>
            </a:r>
            <a:endParaRPr lang="en-US" sz="3200" b="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405" y="850430"/>
            <a:ext cx="8874178" cy="540912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7D007C"/>
                </a:solidFill>
                <a:ea typeface="Calibri" charset="0"/>
              </a:rPr>
              <a:t>Jefferson Lab: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ea typeface="Calibri" charset="0"/>
              </a:rPr>
              <a:t>Hari Areti, Pavel Degtiarenko, George Kharashvili, Joe Gubeli, Kevin Jordan, George Neil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FF"/>
                </a:solidFill>
                <a:ea typeface="Calibri" charset="0"/>
              </a:rPr>
              <a:t>Radiation physics, health physics, Monte-Carlo modeling, radiation metrology, high</a:t>
            </a:r>
            <a:r>
              <a:rPr lang="en-US" sz="1800" dirty="0" smtClean="0">
                <a:solidFill>
                  <a:srgbClr val="0000FF"/>
                </a:solidFill>
                <a:ea typeface="Calibri" charset="0"/>
              </a:rPr>
              <a:t>-power </a:t>
            </a:r>
            <a:r>
              <a:rPr lang="en-US" sz="1800" dirty="0" smtClean="0">
                <a:solidFill>
                  <a:srgbClr val="0000FF"/>
                </a:solidFill>
                <a:ea typeface="Calibri" charset="0"/>
              </a:rPr>
              <a:t>SRF electron accelerators, targetry, beam </a:t>
            </a:r>
            <a:r>
              <a:rPr lang="en-US" sz="1800" dirty="0" smtClean="0">
                <a:solidFill>
                  <a:srgbClr val="0000FF"/>
                </a:solidFill>
                <a:ea typeface="Calibri" charset="0"/>
              </a:rPr>
              <a:t>diagnostics</a:t>
            </a:r>
            <a:r>
              <a:rPr lang="en-US" sz="1800" dirty="0" smtClean="0">
                <a:solidFill>
                  <a:srgbClr val="0000FF"/>
                </a:solidFill>
                <a:ea typeface="Calibri" charset="0"/>
              </a:rPr>
              <a:t>, </a:t>
            </a:r>
            <a:r>
              <a:rPr lang="en-US" sz="1800" dirty="0" smtClean="0">
                <a:solidFill>
                  <a:srgbClr val="0000FF"/>
                </a:solidFill>
                <a:ea typeface="Calibri" charset="0"/>
              </a:rPr>
              <a:t>beam dumps</a:t>
            </a:r>
            <a:endParaRPr lang="en-US" sz="1800" dirty="0" smtClean="0">
              <a:solidFill>
                <a:srgbClr val="0000FF"/>
              </a:solidFill>
              <a:ea typeface="Calibri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>
                <a:solidFill>
                  <a:srgbClr val="7D007C"/>
                </a:solidFill>
                <a:ea typeface="Calibri" charset="0"/>
              </a:rPr>
              <a:t>Virginia Commonwealth University: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ea typeface="Calibri" charset="0"/>
              </a:rPr>
              <a:t>Jamal Zweit, Sundaresan Gobalakrishnan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FF"/>
                </a:solidFill>
                <a:ea typeface="Calibri" charset="0"/>
              </a:rPr>
              <a:t>Radiochemistry, radiopharmaceuticals, medical imaging, nanotechnology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 smtClean="0">
                <a:solidFill>
                  <a:srgbClr val="7D007C"/>
                </a:solidFill>
                <a:ea typeface="Calibri" charset="0"/>
              </a:rPr>
              <a:t>New Mexico Tech: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00"/>
                </a:solidFill>
                <a:ea typeface="Calibri" charset="0"/>
              </a:rPr>
              <a:t>Doug Wells</a:t>
            </a:r>
            <a:endParaRPr lang="en-US" sz="1800" i="1" dirty="0" smtClean="0">
              <a:solidFill>
                <a:srgbClr val="000000"/>
              </a:solidFill>
              <a:ea typeface="Calibri" charset="0"/>
            </a:endParaRP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rgbClr val="0000FF"/>
                </a:solidFill>
                <a:ea typeface="Calibri" charset="0"/>
              </a:rPr>
              <a:t>Photonuclear physics, activation analysis, isotope production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1050" dirty="0" smtClean="0">
              <a:solidFill>
                <a:srgbClr val="0000FF"/>
              </a:solidFill>
            </a:endParaRPr>
          </a:p>
          <a:p>
            <a:endParaRPr lang="en-US" sz="1050" dirty="0" smtClean="0"/>
          </a:p>
          <a:p>
            <a:pPr lvl="1"/>
            <a:endParaRPr lang="en-US" sz="1050" dirty="0" smtClean="0"/>
          </a:p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45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dirty="0" smtClean="0">
                <a:solidFill>
                  <a:srgbClr val="0000FF"/>
                </a:solidFill>
              </a:rPr>
              <a:t>Recent Activities</a:t>
            </a:r>
            <a:endParaRPr lang="en-US" sz="3200" b="0" dirty="0">
              <a:solidFill>
                <a:srgbClr val="0000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" y="877237"/>
            <a:ext cx="8469913" cy="5579063"/>
          </a:xfrm>
        </p:spPr>
        <p:txBody>
          <a:bodyPr>
            <a:normAutofit fontScale="40000" lnSpcReduction="20000"/>
          </a:bodyPr>
          <a:lstStyle/>
          <a:p>
            <a:pPr marL="915988" indent="-9096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500" dirty="0" smtClean="0"/>
              <a:t>2012 </a:t>
            </a:r>
            <a:r>
              <a:rPr lang="mr-IN" sz="5500" dirty="0" smtClean="0"/>
              <a:t>–</a:t>
            </a:r>
            <a:r>
              <a:rPr lang="en-US" sz="5500" dirty="0" smtClean="0"/>
              <a:t> Proposal for isotope production using LERF in ERL configuration submitted to DOE Isotope Program </a:t>
            </a:r>
          </a:p>
          <a:p>
            <a:pPr marL="1149350" lvl="1" indent="-225425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300" dirty="0" smtClean="0"/>
              <a:t>not funded (DE-FOA-000743)</a:t>
            </a:r>
          </a:p>
          <a:p>
            <a:pPr marL="915988" indent="-9096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500" dirty="0" smtClean="0"/>
              <a:t>2015 </a:t>
            </a:r>
            <a:r>
              <a:rPr lang="mr-IN" sz="5500" dirty="0" smtClean="0"/>
              <a:t>–</a:t>
            </a:r>
            <a:r>
              <a:rPr lang="en-US" sz="5500" dirty="0"/>
              <a:t>	</a:t>
            </a:r>
            <a:r>
              <a:rPr lang="en-US" sz="5500" dirty="0" smtClean="0"/>
              <a:t>Pre-R&amp;D Proposal Funded by DOE Isotope Program</a:t>
            </a:r>
          </a:p>
          <a:p>
            <a:pPr marL="915988" indent="-9096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500" dirty="0" smtClean="0"/>
              <a:t>2015 </a:t>
            </a:r>
            <a:r>
              <a:rPr lang="mr-IN" sz="5500" dirty="0" smtClean="0"/>
              <a:t>–</a:t>
            </a:r>
            <a:r>
              <a:rPr lang="en-US" sz="5500" dirty="0"/>
              <a:t>	</a:t>
            </a:r>
            <a:r>
              <a:rPr lang="en-US" sz="5500" dirty="0" smtClean="0"/>
              <a:t>White paper for photoproduction of </a:t>
            </a:r>
            <a:r>
              <a:rPr lang="en-US" sz="5500" baseline="30000" dirty="0" smtClean="0"/>
              <a:t>67</a:t>
            </a:r>
            <a:r>
              <a:rPr lang="en-US" sz="5500" dirty="0" smtClean="0"/>
              <a:t>Cu</a:t>
            </a:r>
          </a:p>
          <a:p>
            <a:pPr marL="915988" indent="-9096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500" dirty="0" smtClean="0"/>
              <a:t>2016 </a:t>
            </a:r>
            <a:r>
              <a:rPr lang="mr-IN" sz="5500" dirty="0" smtClean="0"/>
              <a:t>–</a:t>
            </a:r>
            <a:r>
              <a:rPr lang="en-US" sz="5500" dirty="0"/>
              <a:t>	</a:t>
            </a:r>
            <a:r>
              <a:rPr lang="en-US" sz="5500" dirty="0" smtClean="0"/>
              <a:t>R&amp;D proposal for </a:t>
            </a:r>
            <a:r>
              <a:rPr lang="en-US" sz="5500" baseline="30000" dirty="0" smtClean="0"/>
              <a:t>67</a:t>
            </a:r>
            <a:r>
              <a:rPr lang="en-US" sz="5500" dirty="0" smtClean="0"/>
              <a:t>Cu production </a:t>
            </a:r>
            <a:r>
              <a:rPr lang="mr-IN" sz="5500" dirty="0" smtClean="0"/>
              <a:t>–</a:t>
            </a:r>
            <a:r>
              <a:rPr lang="en-US" sz="5500" dirty="0" smtClean="0"/>
              <a:t> 	DOE Isotope Program </a:t>
            </a:r>
          </a:p>
          <a:p>
            <a:pPr marL="1149350" lvl="1" indent="-23336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100" dirty="0"/>
              <a:t>not funded in 2017, under consideration for 2018 funding </a:t>
            </a:r>
            <a:r>
              <a:rPr lang="en-US" sz="5100" dirty="0" smtClean="0"/>
              <a:t>   (</a:t>
            </a:r>
            <a:r>
              <a:rPr lang="en-US" sz="5100" dirty="0"/>
              <a:t>DE-FOA-0001588)</a:t>
            </a:r>
          </a:p>
          <a:p>
            <a:pPr marL="915988" indent="-9096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500" dirty="0" smtClean="0"/>
              <a:t>2017 </a:t>
            </a:r>
            <a:r>
              <a:rPr lang="mr-IN" sz="5500" dirty="0" smtClean="0"/>
              <a:t>–</a:t>
            </a:r>
            <a:r>
              <a:rPr lang="en-US" sz="5500" dirty="0"/>
              <a:t>	</a:t>
            </a:r>
            <a:r>
              <a:rPr lang="en-US" sz="5500" dirty="0" smtClean="0"/>
              <a:t>US patent application: </a:t>
            </a:r>
            <a:r>
              <a:rPr lang="en-US" sz="5500" baseline="30000" dirty="0" smtClean="0"/>
              <a:t>67</a:t>
            </a:r>
            <a:r>
              <a:rPr lang="en-US" sz="5500" dirty="0" smtClean="0"/>
              <a:t>Cu Photoproduction in Gallium</a:t>
            </a:r>
          </a:p>
          <a:p>
            <a:pPr marL="915988" indent="-9096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5500" dirty="0" smtClean="0"/>
              <a:t>2015</a:t>
            </a:r>
            <a:r>
              <a:rPr lang="en-US" sz="5500" dirty="0"/>
              <a:t>/</a:t>
            </a:r>
            <a:r>
              <a:rPr lang="en-US" sz="5500" dirty="0" smtClean="0"/>
              <a:t>2017 </a:t>
            </a:r>
            <a:r>
              <a:rPr lang="mr-IN" sz="5500" dirty="0" smtClean="0"/>
              <a:t>–</a:t>
            </a:r>
            <a:r>
              <a:rPr lang="en-US" sz="5500" dirty="0" smtClean="0"/>
              <a:t> Proof of concept studies</a:t>
            </a:r>
          </a:p>
          <a:p>
            <a:pPr marL="1138238" lvl="1" indent="-2238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aseline="30000" dirty="0" smtClean="0"/>
              <a:t>67</a:t>
            </a:r>
            <a:r>
              <a:rPr lang="en-US" sz="5000" dirty="0" smtClean="0"/>
              <a:t>Cu production in gallium and zinc targets at CEBAF injector</a:t>
            </a:r>
          </a:p>
          <a:p>
            <a:pPr marL="1138238" lvl="1" indent="-223838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aseline="30000" dirty="0" smtClean="0"/>
              <a:t>67</a:t>
            </a:r>
            <a:r>
              <a:rPr lang="en-US" sz="5000" dirty="0" smtClean="0"/>
              <a:t>Cu separation from gallium at VCU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5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0" baseline="30000" dirty="0" smtClean="0">
                <a:solidFill>
                  <a:srgbClr val="0000FF"/>
                </a:solidFill>
              </a:rPr>
              <a:t>67</a:t>
            </a:r>
            <a:r>
              <a:rPr lang="en-US" sz="3200" b="0" dirty="0" smtClean="0">
                <a:solidFill>
                  <a:srgbClr val="0000FF"/>
                </a:solidFill>
              </a:rPr>
              <a:t>Cu for Targeted Radiotherapy</a:t>
            </a:r>
            <a:endParaRPr lang="en-US" sz="3200" b="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57368"/>
            <a:ext cx="8705088" cy="539993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i="1" dirty="0" smtClean="0">
                <a:solidFill>
                  <a:srgbClr val="0000FF"/>
                </a:solidFill>
              </a:rPr>
              <a:t>Theranostic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/>
              <a:t>radionuclide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141 keV mean energy β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for therapy (range in tissue is about a cell diameter)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185 keV energy γ for SPECT imaging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Can be paired with </a:t>
            </a:r>
            <a:r>
              <a:rPr lang="en-US" sz="2000" baseline="30000" dirty="0" smtClean="0"/>
              <a:t>64</a:t>
            </a:r>
            <a:r>
              <a:rPr lang="en-US" sz="2000" dirty="0" smtClean="0"/>
              <a:t>Cu for PET imaging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Near-ideal half-life of 61.8 hours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Convenient for production, transportation, and delivery to patient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Same order as biological half-life of copper and zinc (</a:t>
            </a:r>
            <a:r>
              <a:rPr lang="en-US" sz="2000" baseline="30000" dirty="0" smtClean="0"/>
              <a:t>67</a:t>
            </a:r>
            <a:r>
              <a:rPr lang="en-US" sz="2000" dirty="0" smtClean="0"/>
              <a:t>Cu decays to stable </a:t>
            </a:r>
            <a:r>
              <a:rPr lang="en-US" sz="2000" baseline="30000" dirty="0" smtClean="0"/>
              <a:t>67</a:t>
            </a:r>
            <a:r>
              <a:rPr lang="en-US" sz="2000" dirty="0" smtClean="0"/>
              <a:t>Zn)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Favorable biochemistry </a:t>
            </a:r>
            <a:r>
              <a:rPr lang="mr-IN" sz="2000" dirty="0" smtClean="0"/>
              <a:t>–</a:t>
            </a:r>
            <a:r>
              <a:rPr lang="en-US" sz="2000" dirty="0" smtClean="0"/>
              <a:t> approved for human trials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Not a bone or an organ seeker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Not acutely toxic </a:t>
            </a:r>
            <a:r>
              <a:rPr lang="mr-IN" sz="2000" dirty="0" smtClean="0"/>
              <a:t>–</a:t>
            </a:r>
            <a:r>
              <a:rPr lang="en-US" sz="2000" dirty="0" smtClean="0"/>
              <a:t> both </a:t>
            </a:r>
            <a:r>
              <a:rPr lang="en-US" sz="2000" dirty="0"/>
              <a:t>copper and zinc are </a:t>
            </a:r>
            <a:r>
              <a:rPr lang="en-US" sz="2000" dirty="0" smtClean="0"/>
              <a:t>essential trace nutrients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AccApp’17 Quebec 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9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AC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 Powerpoint Template</Template>
  <TotalTime>33559</TotalTime>
  <Words>1106</Words>
  <Application>Microsoft Macintosh PowerPoint</Application>
  <PresentationFormat>Overhead</PresentationFormat>
  <Paragraphs>200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AAC Theme</vt:lpstr>
      <vt:lpstr>PowerPoint Presentation</vt:lpstr>
      <vt:lpstr>JLAB Low Energy Recirculator Facility (LERF)</vt:lpstr>
      <vt:lpstr>LERF Capabilities</vt:lpstr>
      <vt:lpstr>Jefferson Lab for Isotope Production</vt:lpstr>
      <vt:lpstr>Schematic of ERL-Based Isotope Production</vt:lpstr>
      <vt:lpstr>NSAC Isotopes Recommendations on Isotope R&amp;D</vt:lpstr>
      <vt:lpstr>Isotope Production Collaboration</vt:lpstr>
      <vt:lpstr>Recent Activities</vt:lpstr>
      <vt:lpstr>67Cu for Targeted Radiotherapy</vt:lpstr>
      <vt:lpstr>Demand and Availability of 67Cu</vt:lpstr>
      <vt:lpstr>Photoproduction of 67Cu in Gallium via 71Ga(γ,α)67Cu (1)</vt:lpstr>
      <vt:lpstr>Photoproduction of 67Cu in Gallium via 71Ga(γ,α)67Cu (2)</vt:lpstr>
      <vt:lpstr>Photoproduction of 67Cu in Gallium via 71Ga(γ,α)67Cu (3)</vt:lpstr>
      <vt:lpstr>Overall Objectives and First Steps</vt:lpstr>
      <vt:lpstr> </vt:lpstr>
      <vt:lpstr>Chemical Separation Test</vt:lpstr>
      <vt:lpstr>Second Opportunistic Irradiation Test (1)</vt:lpstr>
      <vt:lpstr>Second Opportunistic Irradiation Test (2)</vt:lpstr>
      <vt:lpstr>Summary and Proposed Future Work</vt:lpstr>
    </vt:vector>
  </TitlesOfParts>
  <Company>Jefferson Science Associates,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Andrew Hutton</cp:lastModifiedBy>
  <cp:revision>253</cp:revision>
  <dcterms:created xsi:type="dcterms:W3CDTF">2016-10-03T15:46:18Z</dcterms:created>
  <dcterms:modified xsi:type="dcterms:W3CDTF">2017-07-26T20:23:47Z</dcterms:modified>
</cp:coreProperties>
</file>