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79" r:id="rId2"/>
    <p:sldMasterId id="2147483688" r:id="rId3"/>
  </p:sldMasterIdLst>
  <p:notesMasterIdLst>
    <p:notesMasterId r:id="rId30"/>
  </p:notesMasterIdLst>
  <p:sldIdLst>
    <p:sldId id="256" r:id="rId4"/>
    <p:sldId id="267" r:id="rId5"/>
    <p:sldId id="276" r:id="rId6"/>
    <p:sldId id="277" r:id="rId7"/>
    <p:sldId id="278" r:id="rId8"/>
    <p:sldId id="282" r:id="rId9"/>
    <p:sldId id="283" r:id="rId10"/>
    <p:sldId id="284" r:id="rId11"/>
    <p:sldId id="285" r:id="rId12"/>
    <p:sldId id="286" r:id="rId13"/>
    <p:sldId id="288" r:id="rId14"/>
    <p:sldId id="271" r:id="rId15"/>
    <p:sldId id="272" r:id="rId16"/>
    <p:sldId id="269" r:id="rId17"/>
    <p:sldId id="287" r:id="rId18"/>
    <p:sldId id="257" r:id="rId19"/>
    <p:sldId id="258" r:id="rId20"/>
    <p:sldId id="259" r:id="rId21"/>
    <p:sldId id="260" r:id="rId22"/>
    <p:sldId id="273" r:id="rId23"/>
    <p:sldId id="261" r:id="rId24"/>
    <p:sldId id="262" r:id="rId25"/>
    <p:sldId id="263" r:id="rId26"/>
    <p:sldId id="274" r:id="rId27"/>
    <p:sldId id="264" r:id="rId28"/>
    <p:sldId id="265" r:id="rId29"/>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30" autoAdjust="0"/>
    <p:restoredTop sz="89560" autoAdjust="0"/>
  </p:normalViewPr>
  <p:slideViewPr>
    <p:cSldViewPr snapToGrid="0">
      <p:cViewPr varScale="1">
        <p:scale>
          <a:sx n="222" d="100"/>
          <a:sy n="222" d="100"/>
        </p:scale>
        <p:origin x="840" y="208"/>
      </p:cViewPr>
      <p:guideLst/>
    </p:cSldViewPr>
  </p:slideViewPr>
  <p:notesTextViewPr>
    <p:cViewPr>
      <p:scale>
        <a:sx n="1" d="1"/>
        <a:sy n="1" d="1"/>
      </p:scale>
      <p:origin x="0" y="0"/>
    </p:cViewPr>
  </p:notesTextViewPr>
  <p:notesViewPr>
    <p:cSldViewPr snapToGrid="0">
      <p:cViewPr varScale="1">
        <p:scale>
          <a:sx n="116" d="100"/>
          <a:sy n="116" d="100"/>
        </p:scale>
        <p:origin x="238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C6B3AC4-44A2-4FB6-8CA1-DBB7874D05B8}" type="datetimeFigureOut">
              <a:rPr lang="en-US" smtClean="0"/>
              <a:t>5/1/18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101C75F-928A-4FB0-9B4A-382AC86B50D3}" type="slidenum">
              <a:rPr lang="en-US" smtClean="0"/>
              <a:t>‹#›</a:t>
            </a:fld>
            <a:endParaRPr lang="en-US"/>
          </a:p>
        </p:txBody>
      </p:sp>
    </p:spTree>
    <p:extLst>
      <p:ext uri="{BB962C8B-B14F-4D97-AF65-F5344CB8AC3E}">
        <p14:creationId xmlns:p14="http://schemas.microsoft.com/office/powerpoint/2010/main" val="195462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Research</a:t>
            </a:r>
            <a:r>
              <a:rPr lang="en-US" baseline="0" dirty="0"/>
              <a:t> Coordinator (RC)</a:t>
            </a:r>
            <a:r>
              <a:rPr lang="en-US" dirty="0"/>
              <a:t>: deals with activities, scheduling and conflicts of equipment</a:t>
            </a:r>
            <a:r>
              <a:rPr lang="en-US" baseline="0" dirty="0"/>
              <a:t> or other resources.</a:t>
            </a:r>
          </a:p>
          <a:p>
            <a:r>
              <a:rPr lang="en-US" baseline="0" dirty="0"/>
              <a:t>Most activities will be lab-centric.</a:t>
            </a:r>
          </a:p>
          <a:p>
            <a:r>
              <a:rPr lang="en-US" baseline="0" dirty="0"/>
              <a:t>Shukui is currently safety warden (SW) for Building 18, but it’s unfair to make him SW for all activities. </a:t>
            </a:r>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1</a:t>
            </a:fld>
            <a:endParaRPr lang="en-US"/>
          </a:p>
        </p:txBody>
      </p:sp>
    </p:spTree>
    <p:extLst>
      <p:ext uri="{BB962C8B-B14F-4D97-AF65-F5344CB8AC3E}">
        <p14:creationId xmlns:p14="http://schemas.microsoft.com/office/powerpoint/2010/main" val="391786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Racks</a:t>
            </a:r>
            <a:r>
              <a:rPr lang="en-US" baseline="0" dirty="0"/>
              <a:t> are servers not network; who should remove? </a:t>
            </a:r>
          </a:p>
          <a:p>
            <a:r>
              <a:rPr lang="en-US" baseline="0" dirty="0"/>
              <a:t>Box power supply connection good in time for Dark Light run (FY16 or 17?)</a:t>
            </a:r>
          </a:p>
          <a:p>
            <a:r>
              <a:rPr lang="en-US" baseline="0" dirty="0"/>
              <a:t>Controls for Isotope Production </a:t>
            </a:r>
          </a:p>
          <a:p>
            <a:r>
              <a:rPr lang="en-US" baseline="0" dirty="0"/>
              <a:t>George Kharashvili’s Hot Cell </a:t>
            </a:r>
          </a:p>
          <a:p>
            <a:endParaRPr lang="en-US" baseline="0" dirty="0"/>
          </a:p>
          <a:p>
            <a:r>
              <a:rPr lang="en-US" baseline="0" dirty="0"/>
              <a:t>Jim Coleman to produce layout and submit to George and Evelyn.</a:t>
            </a:r>
          </a:p>
          <a:p>
            <a:r>
              <a:rPr lang="en-US" baseline="0" dirty="0"/>
              <a:t>RC Jim Coleman and SW is Jason Delk</a:t>
            </a:r>
          </a:p>
          <a:p>
            <a:endParaRPr lang="en-US" baseline="0" dirty="0"/>
          </a:p>
          <a:p>
            <a:r>
              <a:rPr lang="en-US" baseline="0" dirty="0"/>
              <a:t>Jason could replace Shukui as SW for vault and 2</a:t>
            </a:r>
            <a:r>
              <a:rPr lang="en-US" baseline="30000" dirty="0"/>
              <a:t>nd</a:t>
            </a:r>
            <a:r>
              <a:rPr lang="en-US" baseline="0" dirty="0"/>
              <a:t> floor all but labs including drive laser clean room and mini lab behind control room. He needs to be replaced as Building 36 SW in order to reduce extra duties. Area 51 will be Carlos’ SW duty. </a:t>
            </a:r>
          </a:p>
          <a:p>
            <a:endParaRPr lang="en-US" baseline="0" dirty="0"/>
          </a:p>
          <a:p>
            <a:r>
              <a:rPr lang="en-US" baseline="0" dirty="0"/>
              <a:t>Laser labs are excellent locations for training students; demonstrations for students to observe.</a:t>
            </a:r>
          </a:p>
          <a:p>
            <a:r>
              <a:rPr lang="en-US" baseline="0" dirty="0"/>
              <a:t>Charles Sukenik would like to look at facility, invite him next month for tour. Charles has UVA collaborators who would also find the labs useful.</a:t>
            </a:r>
          </a:p>
          <a:p>
            <a:endParaRPr lang="en-US" baseline="0" dirty="0"/>
          </a:p>
          <a:p>
            <a:r>
              <a:rPr lang="en-US" baseline="0" dirty="0"/>
              <a:t>Maintenance of Laser Safety Systems is a responsibility which needs to be assigned: Jim Coleman has taken the task for now, but the responsibility needs to be passed to PSS. Current PSS group needs experience in Laser SS… </a:t>
            </a:r>
            <a:r>
              <a:rPr lang="en-US" i="1" baseline="0" dirty="0"/>
              <a:t>(Doesn’t Physics have a laser lab on 2</a:t>
            </a:r>
            <a:r>
              <a:rPr lang="en-US" i="1" baseline="30000" dirty="0"/>
              <a:t>nd</a:t>
            </a:r>
            <a:r>
              <a:rPr lang="en-US" i="1" baseline="0" dirty="0"/>
              <a:t> floor ARC?)</a:t>
            </a:r>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26</a:t>
            </a:fld>
            <a:endParaRPr lang="en-US"/>
          </a:p>
        </p:txBody>
      </p:sp>
    </p:spTree>
    <p:extLst>
      <p:ext uri="{BB962C8B-B14F-4D97-AF65-F5344CB8AC3E}">
        <p14:creationId xmlns:p14="http://schemas.microsoft.com/office/powerpoint/2010/main" val="124825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There</a:t>
            </a:r>
            <a:r>
              <a:rPr lang="en-US" baseline="0" dirty="0"/>
              <a:t> is also</a:t>
            </a:r>
            <a:r>
              <a:rPr lang="en-US" dirty="0"/>
              <a:t> LCW</a:t>
            </a:r>
            <a:r>
              <a:rPr lang="en-US" baseline="0" dirty="0"/>
              <a:t> </a:t>
            </a:r>
            <a:r>
              <a:rPr lang="en-US" dirty="0"/>
              <a:t>water in each </a:t>
            </a:r>
            <a:r>
              <a:rPr lang="en-US" b="0" dirty="0"/>
              <a:t>lab with capacity for CW in some. </a:t>
            </a:r>
          </a:p>
          <a:p>
            <a:r>
              <a:rPr lang="en-US" dirty="0"/>
              <a:t>Lab 7</a:t>
            </a:r>
            <a:r>
              <a:rPr lang="en-US" baseline="0" dirty="0"/>
              <a:t>, aka Equipment Room, </a:t>
            </a:r>
            <a:r>
              <a:rPr lang="en-US" dirty="0"/>
              <a:t>servers</a:t>
            </a:r>
            <a:r>
              <a:rPr lang="en-US" baseline="0" dirty="0"/>
              <a:t> can be removed. </a:t>
            </a:r>
          </a:p>
          <a:p>
            <a:r>
              <a:rPr lang="en-US" baseline="0" dirty="0"/>
              <a:t>In the past, penetration has been used for optics reach to vault. </a:t>
            </a:r>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16</a:t>
            </a:fld>
            <a:endParaRPr lang="en-US"/>
          </a:p>
        </p:txBody>
      </p:sp>
    </p:spTree>
    <p:extLst>
      <p:ext uri="{BB962C8B-B14F-4D97-AF65-F5344CB8AC3E}">
        <p14:creationId xmlns:p14="http://schemas.microsoft.com/office/powerpoint/2010/main" val="1137422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UV and</a:t>
            </a:r>
            <a:r>
              <a:rPr lang="en-US" baseline="0" dirty="0"/>
              <a:t> IR are also fed here from the vault.</a:t>
            </a:r>
          </a:p>
          <a:p>
            <a:r>
              <a:rPr lang="en-US" baseline="0" dirty="0"/>
              <a:t>Other activities in Lab 1 now, Dark Matter search activities ongoing. </a:t>
            </a:r>
            <a:r>
              <a:rPr lang="en-US" b="1" baseline="0" dirty="0"/>
              <a:t>Could rename from Dark Light to Dark Matter Lab. </a:t>
            </a:r>
          </a:p>
          <a:p>
            <a:r>
              <a:rPr lang="en-US" baseline="0" dirty="0"/>
              <a:t>Should chicane magnets be taken out? Jim Boyce trying to get funding for Chameleon search; he will continue to test apparatus.</a:t>
            </a:r>
          </a:p>
          <a:p>
            <a:r>
              <a:rPr lang="en-US" baseline="0" dirty="0"/>
              <a:t>W&amp;M interested in Jim’s Chameleon search. Profilometer could be moved to Lab 2 for use there. </a:t>
            </a:r>
          </a:p>
          <a:p>
            <a:r>
              <a:rPr lang="en-US" baseline="0" dirty="0"/>
              <a:t>Potential uses include future Project E tests. </a:t>
            </a:r>
          </a:p>
          <a:p>
            <a:r>
              <a:rPr lang="en-US" baseline="0" dirty="0"/>
              <a:t>Research Coordinator George Neil, Deputy RC Kevin Jordan</a:t>
            </a:r>
          </a:p>
          <a:p>
            <a:r>
              <a:rPr lang="en-US" baseline="0" dirty="0"/>
              <a:t>Safety Warden George Neil for now, need to identify and train suitable SW</a:t>
            </a:r>
          </a:p>
          <a:p>
            <a:r>
              <a:rPr lang="en-US" baseline="0" dirty="0"/>
              <a:t>Lasers on table are functional (SB) but are not being used; Tsunami can be moved to another lab e.g., Lab 5</a:t>
            </a:r>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17</a:t>
            </a:fld>
            <a:endParaRPr lang="en-US"/>
          </a:p>
        </p:txBody>
      </p:sp>
    </p:spTree>
    <p:extLst>
      <p:ext uri="{BB962C8B-B14F-4D97-AF65-F5344CB8AC3E}">
        <p14:creationId xmlns:p14="http://schemas.microsoft.com/office/powerpoint/2010/main" val="736312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Lab 2 also contains other optical metrology</a:t>
            </a:r>
            <a:r>
              <a:rPr lang="en-US" baseline="0" dirty="0"/>
              <a:t> and mirror test stand (goes with Profilometer to support optics work) ongoing optics and diagnostics work</a:t>
            </a:r>
          </a:p>
          <a:p>
            <a:r>
              <a:rPr lang="en-US" baseline="0" dirty="0"/>
              <a:t>RC and SW will be Joe Gubeli. If he becomes the primary/major user, will need a separate safety warden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18</a:t>
            </a:fld>
            <a:endParaRPr lang="en-US"/>
          </a:p>
        </p:txBody>
      </p:sp>
    </p:spTree>
    <p:extLst>
      <p:ext uri="{BB962C8B-B14F-4D97-AF65-F5344CB8AC3E}">
        <p14:creationId xmlns:p14="http://schemas.microsoft.com/office/powerpoint/2010/main" val="314357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THz is</a:t>
            </a:r>
            <a:r>
              <a:rPr lang="en-US" baseline="0" dirty="0"/>
              <a:t> booming in the rest of the world, although no one has reached the intensity of this lab yet. </a:t>
            </a:r>
          </a:p>
          <a:p>
            <a:r>
              <a:rPr lang="en-US" baseline="0" dirty="0"/>
              <a:t>Now have CSU laser and collaboration with CSU (funded). Collaboration uses laser and potentially also accelerator downstairs (Colorado State University at Fort Collins)</a:t>
            </a:r>
          </a:p>
          <a:p>
            <a:r>
              <a:rPr lang="en-US" baseline="0" dirty="0"/>
              <a:t>Can make THz with this laser whether accelerator is running or not. </a:t>
            </a:r>
          </a:p>
          <a:p>
            <a:endParaRPr lang="en-US" baseline="0" dirty="0"/>
          </a:p>
          <a:p>
            <a:r>
              <a:rPr lang="en-US" baseline="0" dirty="0"/>
              <a:t>RC Shukui, need SW who is not RC. Matt Poelker has accepted. </a:t>
            </a:r>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19</a:t>
            </a:fld>
            <a:endParaRPr lang="en-US"/>
          </a:p>
        </p:txBody>
      </p:sp>
    </p:spTree>
    <p:extLst>
      <p:ext uri="{BB962C8B-B14F-4D97-AF65-F5344CB8AC3E}">
        <p14:creationId xmlns:p14="http://schemas.microsoft.com/office/powerpoint/2010/main" val="1516729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Are</a:t>
            </a:r>
            <a:r>
              <a:rPr lang="en-US" baseline="0" dirty="0"/>
              <a:t> there other areas serving this purpose? This area is unique because of the clean tent, __________________________________</a:t>
            </a:r>
          </a:p>
          <a:p>
            <a:r>
              <a:rPr lang="en-US" baseline="0" dirty="0"/>
              <a:t>Anything wood or cardboard will be moved out along with unassociated equipment (coordination with KJ). Proper shelving and work surfaces will be moved in. </a:t>
            </a:r>
          </a:p>
          <a:p>
            <a:endParaRPr lang="en-US" baseline="0" dirty="0"/>
          </a:p>
          <a:p>
            <a:r>
              <a:rPr lang="en-US" baseline="0" dirty="0"/>
              <a:t>Rename </a:t>
            </a:r>
            <a:r>
              <a:rPr lang="en-US" b="1" baseline="0" dirty="0"/>
              <a:t>General Purpose Clean Assembly Lab</a:t>
            </a:r>
          </a:p>
          <a:p>
            <a:r>
              <a:rPr lang="en-US" baseline="0" dirty="0"/>
              <a:t>RC Carlos Hernandez-Garcia</a:t>
            </a:r>
          </a:p>
          <a:p>
            <a:r>
              <a:rPr lang="en-US" baseline="0" dirty="0"/>
              <a:t>SW Carlos Hernandez-Garcia</a:t>
            </a:r>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21</a:t>
            </a:fld>
            <a:endParaRPr lang="en-US"/>
          </a:p>
        </p:txBody>
      </p:sp>
    </p:spTree>
    <p:extLst>
      <p:ext uri="{BB962C8B-B14F-4D97-AF65-F5344CB8AC3E}">
        <p14:creationId xmlns:p14="http://schemas.microsoft.com/office/powerpoint/2010/main" val="23833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Nice system, underutilized.</a:t>
            </a:r>
            <a:r>
              <a:rPr lang="en-US" baseline="0" dirty="0"/>
              <a:t> Has solid state (SS) laser, Michael Kelley would like to continue surface treatment activities there (wider specific are treated at any given time)</a:t>
            </a:r>
          </a:p>
          <a:p>
            <a:r>
              <a:rPr lang="en-US" baseline="0" dirty="0"/>
              <a:t>MK teaching at ODU. W&amp;M and VT, has students available.</a:t>
            </a:r>
          </a:p>
          <a:p>
            <a:r>
              <a:rPr lang="en-US" baseline="0" dirty="0"/>
              <a:t>Micromachining station can be used to lay material on </a:t>
            </a:r>
            <a:r>
              <a:rPr lang="en-US" baseline="0" dirty="0" err="1"/>
              <a:t>Nb</a:t>
            </a:r>
            <a:endParaRPr lang="en-US" baseline="0" dirty="0"/>
          </a:p>
          <a:p>
            <a:endParaRPr lang="en-US" baseline="0" dirty="0"/>
          </a:p>
          <a:p>
            <a:r>
              <a:rPr lang="en-US" b="1" baseline="0" dirty="0"/>
              <a:t>Research Coordinator was not assigned, nor was the Safety Warden</a:t>
            </a:r>
            <a:endParaRPr lang="en-US" b="1" dirty="0"/>
          </a:p>
        </p:txBody>
      </p:sp>
      <p:sp>
        <p:nvSpPr>
          <p:cNvPr id="4" name="Slide Number Placeholder 3"/>
          <p:cNvSpPr>
            <a:spLocks noGrp="1"/>
          </p:cNvSpPr>
          <p:nvPr>
            <p:ph type="sldNum" sz="quarter" idx="10"/>
          </p:nvPr>
        </p:nvSpPr>
        <p:spPr/>
        <p:txBody>
          <a:bodyPr/>
          <a:lstStyle/>
          <a:p>
            <a:fld id="{6101C75F-928A-4FB0-9B4A-382AC86B50D3}" type="slidenum">
              <a:rPr lang="en-US" smtClean="0"/>
              <a:t>22</a:t>
            </a:fld>
            <a:endParaRPr lang="en-US"/>
          </a:p>
        </p:txBody>
      </p:sp>
    </p:spTree>
    <p:extLst>
      <p:ext uri="{BB962C8B-B14F-4D97-AF65-F5344CB8AC3E}">
        <p14:creationId xmlns:p14="http://schemas.microsoft.com/office/powerpoint/2010/main" val="426130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Mike Kelley making progress in surface treated</a:t>
            </a:r>
            <a:r>
              <a:rPr lang="en-US" baseline="0" dirty="0"/>
              <a:t> </a:t>
            </a:r>
            <a:r>
              <a:rPr lang="en-US" baseline="0" dirty="0" err="1"/>
              <a:t>Nb</a:t>
            </a:r>
            <a:r>
              <a:rPr lang="en-US" baseline="0" dirty="0"/>
              <a:t> and would like to expand this activity. Use of Labs 4&amp;5 would be ideal. </a:t>
            </a:r>
          </a:p>
          <a:p>
            <a:r>
              <a:rPr lang="en-US" baseline="0" dirty="0"/>
              <a:t>Verity laser is  the kaput one referenced above. Tsunami could be used here, </a:t>
            </a:r>
          </a:p>
          <a:p>
            <a:r>
              <a:rPr lang="en-US" baseline="0" dirty="0"/>
              <a:t>Pump for regen amp is dead and obsolete; Titan regen amp is repairable and nice system. </a:t>
            </a:r>
          </a:p>
          <a:p>
            <a:r>
              <a:rPr lang="en-US" baseline="0" dirty="0"/>
              <a:t>Need to replaced </a:t>
            </a:r>
            <a:r>
              <a:rPr lang="en-US" baseline="0" dirty="0" err="1"/>
              <a:t>Quantronics</a:t>
            </a:r>
            <a:r>
              <a:rPr lang="en-US" baseline="0" dirty="0"/>
              <a:t> system </a:t>
            </a:r>
          </a:p>
          <a:p>
            <a:r>
              <a:rPr lang="en-US" b="1" baseline="0" dirty="0"/>
              <a:t>Useful is sub pico-second _________ and millisecond pulses. May need new money.</a:t>
            </a:r>
          </a:p>
          <a:p>
            <a:endParaRPr lang="en-US" baseline="0" dirty="0"/>
          </a:p>
          <a:p>
            <a:r>
              <a:rPr lang="en-US" baseline="0" dirty="0"/>
              <a:t>Steve Benson is RC and Kevin Jordan is SW (knows there’s a lot of cleanup to be done). </a:t>
            </a:r>
          </a:p>
          <a:p>
            <a:r>
              <a:rPr lang="en-US" baseline="0" dirty="0"/>
              <a:t>MK will be principal customer here when research is funded; has funding for student. Needs formal proposal (expecting May 7)</a:t>
            </a:r>
          </a:p>
          <a:p>
            <a:r>
              <a:rPr lang="en-US" baseline="0" dirty="0"/>
              <a:t>We need additional proposals for continued use in order to reach Lab/equipment potential.</a:t>
            </a:r>
          </a:p>
          <a:p>
            <a:r>
              <a:rPr lang="en-US" baseline="0" dirty="0"/>
              <a:t>3D laser printer is messy and cannot go into lab 4; could go into Lab 5.</a:t>
            </a:r>
          </a:p>
          <a:p>
            <a:endParaRPr lang="en-US" baseline="0" dirty="0"/>
          </a:p>
          <a:p>
            <a:r>
              <a:rPr lang="en-US" baseline="0" dirty="0"/>
              <a:t>George Neil knows of funding source from HEP. Proposals must address the specific focus areas of interest to HEP, must be in $250k-$300k per year range and solve an HEP problem. Watch for FOAs; prepare by June for probable August/September submissions deadlines. Eric Colby will participate in allocations</a:t>
            </a:r>
          </a:p>
          <a:p>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23</a:t>
            </a:fld>
            <a:endParaRPr lang="en-US"/>
          </a:p>
        </p:txBody>
      </p:sp>
    </p:spTree>
    <p:extLst>
      <p:ext uri="{BB962C8B-B14F-4D97-AF65-F5344CB8AC3E}">
        <p14:creationId xmlns:p14="http://schemas.microsoft.com/office/powerpoint/2010/main" val="413957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8950" y="857250"/>
            <a:ext cx="3086100" cy="2314575"/>
          </a:xfrm>
        </p:spPr>
      </p:sp>
      <p:sp>
        <p:nvSpPr>
          <p:cNvPr id="3" name="Notes Placeholder 2"/>
          <p:cNvSpPr>
            <a:spLocks noGrp="1"/>
          </p:cNvSpPr>
          <p:nvPr>
            <p:ph type="body" idx="1"/>
          </p:nvPr>
        </p:nvSpPr>
        <p:spPr/>
        <p:txBody>
          <a:bodyPr/>
          <a:lstStyle/>
          <a:p>
            <a:r>
              <a:rPr lang="en-US" dirty="0"/>
              <a:t>Replace</a:t>
            </a:r>
            <a:r>
              <a:rPr lang="en-US" baseline="0" dirty="0"/>
              <a:t> time bandwidth laser with ______________</a:t>
            </a:r>
          </a:p>
          <a:p>
            <a:r>
              <a:rPr lang="en-US" baseline="0" dirty="0"/>
              <a:t>UITF caused loss of laser test room (will be pulled into UITF laser room only), this space would replace </a:t>
            </a:r>
          </a:p>
          <a:p>
            <a:r>
              <a:rPr lang="en-US" baseline="0" dirty="0"/>
              <a:t>Replace Compton polarimeter with pulsed light in Halls A&amp;C </a:t>
            </a:r>
          </a:p>
          <a:p>
            <a:endParaRPr lang="en-US" baseline="0" dirty="0"/>
          </a:p>
          <a:p>
            <a:r>
              <a:rPr lang="en-US" baseline="0" dirty="0"/>
              <a:t>Rename lab to </a:t>
            </a:r>
            <a:r>
              <a:rPr lang="en-US" b="1" baseline="0" dirty="0"/>
              <a:t>Laser Development for CEBAF and LERF</a:t>
            </a:r>
            <a:r>
              <a:rPr lang="en-US" baseline="0" dirty="0"/>
              <a:t>, not just for injectors, but also available for Physics Halls </a:t>
            </a:r>
          </a:p>
          <a:p>
            <a:endParaRPr lang="en-US" baseline="0" dirty="0"/>
          </a:p>
          <a:p>
            <a:r>
              <a:rPr lang="en-US" baseline="0" dirty="0"/>
              <a:t>RC Matt Poelker</a:t>
            </a:r>
          </a:p>
          <a:p>
            <a:r>
              <a:rPr lang="en-US" baseline="0" dirty="0"/>
              <a:t>SW Shukui Zhang</a:t>
            </a:r>
          </a:p>
          <a:p>
            <a:endParaRPr lang="en-US" dirty="0"/>
          </a:p>
        </p:txBody>
      </p:sp>
      <p:sp>
        <p:nvSpPr>
          <p:cNvPr id="4" name="Slide Number Placeholder 3"/>
          <p:cNvSpPr>
            <a:spLocks noGrp="1"/>
          </p:cNvSpPr>
          <p:nvPr>
            <p:ph type="sldNum" sz="quarter" idx="10"/>
          </p:nvPr>
        </p:nvSpPr>
        <p:spPr/>
        <p:txBody>
          <a:bodyPr/>
          <a:lstStyle/>
          <a:p>
            <a:fld id="{6101C75F-928A-4FB0-9B4A-382AC86B50D3}" type="slidenum">
              <a:rPr lang="en-US" smtClean="0"/>
              <a:t>25</a:t>
            </a:fld>
            <a:endParaRPr lang="en-US"/>
          </a:p>
        </p:txBody>
      </p:sp>
    </p:spTree>
    <p:extLst>
      <p:ext uri="{BB962C8B-B14F-4D97-AF65-F5344CB8AC3E}">
        <p14:creationId xmlns:p14="http://schemas.microsoft.com/office/powerpoint/2010/main" val="206477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7" name="Slide Number Placeholder 6"/>
          <p:cNvSpPr>
            <a:spLocks noGrp="1"/>
          </p:cNvSpPr>
          <p:nvPr>
            <p:ph type="sldNum" sz="quarter" idx="10"/>
          </p:nvPr>
        </p:nvSpPr>
        <p:spPr/>
        <p:txBody>
          <a:bodyPr/>
          <a:lstStyle>
            <a:lvl1pPr algn="ctr">
              <a:defRPr/>
            </a:lvl1pPr>
          </a:lstStyle>
          <a:p>
            <a:fld id="{D57F1E4F-1CFF-5643-939E-217C01CDF565}" type="slidenum">
              <a:rPr lang="en-US" smtClean="0"/>
              <a:pPr/>
              <a:t>‹#›</a:t>
            </a:fld>
            <a:endParaRPr lang="en-US" dirty="0"/>
          </a:p>
        </p:txBody>
      </p:sp>
      <p:sp>
        <p:nvSpPr>
          <p:cNvPr id="4" name="Footer Placeholder 3">
            <a:extLst>
              <a:ext uri="{FF2B5EF4-FFF2-40B4-BE49-F238E27FC236}">
                <a16:creationId xmlns:a16="http://schemas.microsoft.com/office/drawing/2014/main" id="{5E69C11C-7551-E842-AC9D-505F0E7519A8}"/>
              </a:ext>
            </a:extLst>
          </p:cNvPr>
          <p:cNvSpPr>
            <a:spLocks noGrp="1"/>
          </p:cNvSpPr>
          <p:nvPr>
            <p:ph type="ftr" sz="quarter" idx="11"/>
          </p:nvPr>
        </p:nvSpPr>
        <p:spPr/>
        <p:txBody>
          <a:bodyPr/>
          <a:lstStyle>
            <a:lvl1pPr>
              <a:defRPr sz="1000">
                <a:solidFill>
                  <a:schemeClr val="bg1"/>
                </a:solidFill>
              </a:defRPr>
            </a:lvl1pPr>
          </a:lstStyle>
          <a:p>
            <a:r>
              <a:rPr lang="en-US"/>
              <a:t>DOE-ONP Isotope Managers Visit June 12, 2018</a:t>
            </a:r>
            <a:endParaRPr lang="en-US" dirty="0"/>
          </a:p>
        </p:txBody>
      </p:sp>
    </p:spTree>
    <p:extLst>
      <p:ext uri="{BB962C8B-B14F-4D97-AF65-F5344CB8AC3E}">
        <p14:creationId xmlns:p14="http://schemas.microsoft.com/office/powerpoint/2010/main" val="166808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71525"/>
            <a:ext cx="3008313" cy="939800"/>
          </a:xfrm>
        </p:spPr>
        <p:txBody>
          <a:bodyPr anchor="b"/>
          <a:lstStyle>
            <a:lvl1pPr algn="l">
              <a:defRPr sz="1500" b="1"/>
            </a:lvl1pPr>
          </a:lstStyle>
          <a:p>
            <a:r>
              <a:rPr lang="en-US"/>
              <a:t>Click to edit Master title style</a:t>
            </a:r>
            <a:endParaRPr lang="en-US" dirty="0"/>
          </a:p>
        </p:txBody>
      </p:sp>
      <p:sp>
        <p:nvSpPr>
          <p:cNvPr id="4" name="Text Placeholder 3"/>
          <p:cNvSpPr>
            <a:spLocks noGrp="1"/>
          </p:cNvSpPr>
          <p:nvPr>
            <p:ph type="body" sz="half" idx="2"/>
          </p:nvPr>
        </p:nvSpPr>
        <p:spPr>
          <a:xfrm>
            <a:off x="457201" y="1711326"/>
            <a:ext cx="3008313" cy="4622800"/>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a:xfrm>
            <a:off x="2238375" y="6465127"/>
            <a:ext cx="2895600" cy="365125"/>
          </a:xfrm>
          <a:prstGeom prst="rect">
            <a:avLst/>
          </a:prstGeom>
        </p:spPr>
        <p:txBody>
          <a:bodyPr/>
          <a:lstStyle/>
          <a:p>
            <a:r>
              <a:rPr lang="en-US" i="1">
                <a:solidFill>
                  <a:prstClr val="white"/>
                </a:solidFill>
                <a:latin typeface="Arial" panose="020B0604020202020204" pitchFamily="34" charset="0"/>
                <a:cs typeface="Arial" panose="020B0604020202020204" pitchFamily="34" charset="0"/>
              </a:rPr>
              <a:t>DOE-ONP Isotope Managers Visit June 12, 2018</a:t>
            </a:r>
            <a:endParaRPr lang="en-US" i="1" dirty="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
        <p:nvSpPr>
          <p:cNvPr id="10" name="Content Placeholder 9"/>
          <p:cNvSpPr>
            <a:spLocks noGrp="1"/>
          </p:cNvSpPr>
          <p:nvPr>
            <p:ph sz="quarter" idx="12"/>
          </p:nvPr>
        </p:nvSpPr>
        <p:spPr>
          <a:xfrm>
            <a:off x="3714750" y="771525"/>
            <a:ext cx="527685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193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205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78422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792288" y="553878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a:xfrm>
            <a:off x="2238375" y="6465127"/>
            <a:ext cx="2895600" cy="365125"/>
          </a:xfrm>
          <a:prstGeom prst="rect">
            <a:avLst/>
          </a:prstGeom>
        </p:spPr>
        <p:txBody>
          <a:bodyPr/>
          <a:lstStyle/>
          <a:p>
            <a:r>
              <a:rPr lang="en-US" i="1">
                <a:solidFill>
                  <a:prstClr val="white"/>
                </a:solidFill>
                <a:latin typeface="Arial" panose="020B0604020202020204" pitchFamily="34" charset="0"/>
                <a:cs typeface="Arial" panose="020B0604020202020204" pitchFamily="34" charset="0"/>
              </a:rPr>
              <a:t>DOE-ONP Isotope Managers Visit June 12, 2018</a:t>
            </a:r>
            <a:endParaRPr lang="en-US" i="1" dirty="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Tree>
    <p:extLst>
      <p:ext uri="{BB962C8B-B14F-4D97-AF65-F5344CB8AC3E}">
        <p14:creationId xmlns:p14="http://schemas.microsoft.com/office/powerpoint/2010/main" val="2073395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10"/>
          </p:nvPr>
        </p:nvSpPr>
        <p:spPr/>
        <p:txBody>
          <a:bodyPr/>
          <a:lstStyle>
            <a:lvl1pPr>
              <a:defRPr/>
            </a:lvl1pPr>
          </a:lstStyle>
          <a:p>
            <a:pPr>
              <a:defRPr/>
            </a:pPr>
            <a:r>
              <a:rPr lang="en-US" dirty="0"/>
              <a:t>Slide </a:t>
            </a:r>
            <a:fld id="{B7F602BB-FD96-4698-B046-64130E4044B1}" type="slidenum">
              <a:rPr lang="en-US"/>
              <a:pPr>
                <a:defRPr/>
              </a:pPr>
              <a:t>‹#›</a:t>
            </a:fld>
            <a:endParaRPr lang="en-US" dirty="0"/>
          </a:p>
        </p:txBody>
      </p:sp>
      <p:sp>
        <p:nvSpPr>
          <p:cNvPr id="6" name="Footer Placeholder 2"/>
          <p:cNvSpPr>
            <a:spLocks noGrp="1"/>
          </p:cNvSpPr>
          <p:nvPr>
            <p:ph type="ftr" sz="quarter" idx="11"/>
          </p:nvPr>
        </p:nvSpPr>
        <p:spPr>
          <a:xfrm>
            <a:off x="3138715" y="6492877"/>
            <a:ext cx="2895600" cy="365125"/>
          </a:xfrm>
          <a:prstGeom prst="rect">
            <a:avLst/>
          </a:prstGeom>
        </p:spPr>
        <p:txBody>
          <a:bodyPr/>
          <a:lstStyle>
            <a:lvl1pPr>
              <a:defRPr/>
            </a:lvl1pPr>
          </a:lstStyle>
          <a:p>
            <a:r>
              <a:rPr lang="en-US"/>
              <a:t>DOE-ONP Isotope Managers Visit June 12, 2018</a:t>
            </a:r>
            <a:endParaRPr lang="en-US" dirty="0"/>
          </a:p>
        </p:txBody>
      </p:sp>
    </p:spTree>
    <p:extLst>
      <p:ext uri="{BB962C8B-B14F-4D97-AF65-F5344CB8AC3E}">
        <p14:creationId xmlns:p14="http://schemas.microsoft.com/office/powerpoint/2010/main" val="347600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2417810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1533473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2207365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0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63505"/>
            <a:ext cx="4040188"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5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63505"/>
            <a:ext cx="4041775"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5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6714428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2740687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1066258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2109470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FF"/>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57F1E4F-1CFF-5643-939E-217C01CDF565}"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DOE-ONP Isotope Managers Visit June 12, 2018</a:t>
            </a:r>
            <a:endParaRPr lang="en-US" dirty="0"/>
          </a:p>
        </p:txBody>
      </p:sp>
      <p:sp>
        <p:nvSpPr>
          <p:cNvPr id="6" name="Text Placeholder 5"/>
          <p:cNvSpPr>
            <a:spLocks noGrp="1"/>
          </p:cNvSpPr>
          <p:nvPr>
            <p:ph type="body" sz="quarter" idx="12"/>
          </p:nvPr>
        </p:nvSpPr>
        <p:spPr>
          <a:xfrm>
            <a:off x="209551" y="866775"/>
            <a:ext cx="8734425" cy="53530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12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 y="895350"/>
            <a:ext cx="4402138"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38" y="895350"/>
            <a:ext cx="4403725"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0"/>
          </p:nvPr>
        </p:nvSpPr>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34910593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5922991" y="6448078"/>
            <a:ext cx="2133600" cy="365125"/>
          </a:xfrm>
          <a:prstGeom prst="rect">
            <a:avLst/>
          </a:prstGeom>
        </p:spPr>
        <p:txBody>
          <a:bodyPr/>
          <a:lstStyle/>
          <a:p>
            <a:fld id="{0B71D3AA-F628-8F4E-BE52-707AC18962C1}" type="slidenum">
              <a:rPr lang="en-US" smtClean="0"/>
              <a:t>‹#›</a:t>
            </a:fld>
            <a:endParaRPr lang="en-US"/>
          </a:p>
        </p:txBody>
      </p:sp>
    </p:spTree>
    <p:extLst>
      <p:ext uri="{BB962C8B-B14F-4D97-AF65-F5344CB8AC3E}">
        <p14:creationId xmlns:p14="http://schemas.microsoft.com/office/powerpoint/2010/main" val="1678217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7989829" y="6391839"/>
            <a:ext cx="742949" cy="304799"/>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r>
              <a:rPr lang="en-US"/>
              <a:t>DOE-ONP Isotope Managers Visit June 12, 2018</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129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2949" cy="304799"/>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r>
              <a:rPr lang="en-US"/>
              <a:t>DOE-ONP Isotope Managers Visit June 12,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579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12" name="Rectangle 11"/>
          <p:cNvSpPr/>
          <p:nvPr userDrawn="1"/>
        </p:nvSpPr>
        <p:spPr>
          <a:xfrm>
            <a:off x="1"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47237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p:cNvSpPr>
            <a:spLocks noGrp="1"/>
          </p:cNvSpPr>
          <p:nvPr>
            <p:ph type="sldNum" sz="quarter" idx="11"/>
          </p:nvPr>
        </p:nvSpPr>
        <p:spPr/>
        <p:txBody>
          <a:bodyPr/>
          <a:lstStyle/>
          <a:p>
            <a:fld id="{B58F48A6-A3E1-4848-9AC3-B43F560BE4FE}" type="slidenum">
              <a:rPr lang="en-US" smtClean="0"/>
              <a:pPr/>
              <a:t>‹#›</a:t>
            </a:fld>
            <a:endParaRPr lang="en-US" dirty="0"/>
          </a:p>
        </p:txBody>
      </p:sp>
      <p:sp>
        <p:nvSpPr>
          <p:cNvPr id="9" name="Content Placeholder 8"/>
          <p:cNvSpPr>
            <a:spLocks noGrp="1"/>
          </p:cNvSpPr>
          <p:nvPr>
            <p:ph sz="quarter" idx="12"/>
          </p:nvPr>
        </p:nvSpPr>
        <p:spPr>
          <a:xfrm>
            <a:off x="209551" y="847727"/>
            <a:ext cx="8734425" cy="541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89517F43-58C3-754B-A198-DCB7AA6150D7}"/>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78234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5" name="Slide Number Placeholder 4"/>
          <p:cNvSpPr>
            <a:spLocks noGrp="1"/>
          </p:cNvSpPr>
          <p:nvPr>
            <p:ph type="sldNum" sz="quarter" idx="11"/>
          </p:nvPr>
        </p:nvSpPr>
        <p:spPr/>
        <p:txBody>
          <a:bodyPr/>
          <a:lstStyle/>
          <a:p>
            <a:fld id="{B58F48A6-A3E1-4848-9AC3-B43F560BE4FE}" type="slidenum">
              <a:rPr lang="en-US" smtClean="0"/>
              <a:pPr/>
              <a:t>‹#›</a:t>
            </a:fld>
            <a:endParaRPr lang="en-US" dirty="0"/>
          </a:p>
        </p:txBody>
      </p:sp>
    </p:spTree>
    <p:extLst>
      <p:ext uri="{BB962C8B-B14F-4D97-AF65-F5344CB8AC3E}">
        <p14:creationId xmlns:p14="http://schemas.microsoft.com/office/powerpoint/2010/main" val="193757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3" name="Footer Placeholder 2"/>
          <p:cNvSpPr>
            <a:spLocks noGrp="1"/>
          </p:cNvSpPr>
          <p:nvPr>
            <p:ph type="ftr" sz="quarter" idx="10"/>
          </p:nvPr>
        </p:nvSpPr>
        <p:spPr>
          <a:xfrm>
            <a:off x="2238375" y="6465127"/>
            <a:ext cx="2895600" cy="365125"/>
          </a:xfrm>
          <a:prstGeom prst="rect">
            <a:avLst/>
          </a:prstGeom>
        </p:spPr>
        <p:txBody>
          <a:bodyPr/>
          <a:lstStyle/>
          <a:p>
            <a:r>
              <a:rPr lang="en-US" i="1">
                <a:solidFill>
                  <a:prstClr val="white"/>
                </a:solidFill>
                <a:latin typeface="Arial" panose="020B0604020202020204" pitchFamily="34" charset="0"/>
                <a:cs typeface="Arial" panose="020B0604020202020204" pitchFamily="34" charset="0"/>
              </a:rPr>
              <a:t>DOE-ONP Isotope Managers Visit June 12, 2018</a:t>
            </a:r>
            <a:endParaRPr lang="en-US" i="1" dirty="0">
              <a:solidFill>
                <a:prstClr val="white"/>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1"/>
          </p:nvPr>
        </p:nvSpPr>
        <p:spPr/>
        <p:txBody>
          <a:bodyPr/>
          <a:lstStyle/>
          <a:p>
            <a:fld id="{B58F48A6-A3E1-4848-9AC3-B43F560BE4FE}" type="slidenum">
              <a:rPr lang="en-US" smtClean="0"/>
              <a:pPr/>
              <a:t>‹#›</a:t>
            </a:fld>
            <a:endParaRPr lang="en-US" dirty="0"/>
          </a:p>
        </p:txBody>
      </p:sp>
    </p:spTree>
    <p:extLst>
      <p:ext uri="{BB962C8B-B14F-4D97-AF65-F5344CB8AC3E}">
        <p14:creationId xmlns:p14="http://schemas.microsoft.com/office/powerpoint/2010/main" val="42851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3" name="Slide Number Placeholder 2"/>
          <p:cNvSpPr>
            <a:spLocks noGrp="1"/>
          </p:cNvSpPr>
          <p:nvPr>
            <p:ph type="sldNum" sz="quarter" idx="11"/>
          </p:nvPr>
        </p:nvSpPr>
        <p:spPr/>
        <p:txBody>
          <a:bodyPr/>
          <a:lstStyle/>
          <a:p>
            <a:fld id="{B58F48A6-A3E1-4848-9AC3-B43F560BE4FE}" type="slidenum">
              <a:rPr lang="en-US" smtClean="0"/>
              <a:pPr/>
              <a:t>‹#›</a:t>
            </a:fld>
            <a:endParaRPr lang="en-US" dirty="0"/>
          </a:p>
        </p:txBody>
      </p:sp>
    </p:spTree>
    <p:extLst>
      <p:ext uri="{BB962C8B-B14F-4D97-AF65-F5344CB8AC3E}">
        <p14:creationId xmlns:p14="http://schemas.microsoft.com/office/powerpoint/2010/main" val="15436593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jpe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eg"/><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09551" y="104777"/>
            <a:ext cx="8734425" cy="5714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Footer Placeholder 3"/>
          <p:cNvSpPr txBox="1">
            <a:spLocks/>
          </p:cNvSpPr>
          <p:nvPr/>
        </p:nvSpPr>
        <p:spPr>
          <a:xfrm>
            <a:off x="2238375" y="6465126"/>
            <a:ext cx="2895600" cy="365125"/>
          </a:xfrm>
          <a:prstGeom prst="rect">
            <a:avLst/>
          </a:prstGeom>
        </p:spPr>
        <p:txBody>
          <a:bodyPr vert="horz" lIns="68580" tIns="34290" rIns="68580" bIns="34290" rtlCol="0" anchor="ct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675" i="1" dirty="0">
              <a:solidFill>
                <a:prstClr val="white"/>
              </a:solidFill>
              <a:latin typeface="Arial" panose="020B0604020202020204" pitchFamily="34" charset="0"/>
              <a:cs typeface="Arial" panose="020B0604020202020204" pitchFamily="34" charset="0"/>
            </a:endParaRPr>
          </a:p>
        </p:txBody>
      </p:sp>
      <p:sp>
        <p:nvSpPr>
          <p:cNvPr id="11" name="Slide Number Placeholder 4"/>
          <p:cNvSpPr>
            <a:spLocks noGrp="1"/>
          </p:cNvSpPr>
          <p:nvPr>
            <p:ph type="sldNum" sz="quarter" idx="4"/>
          </p:nvPr>
        </p:nvSpPr>
        <p:spPr>
          <a:xfrm>
            <a:off x="4276725" y="6465127"/>
            <a:ext cx="857250" cy="365125"/>
          </a:xfrm>
          <a:prstGeom prst="rect">
            <a:avLst/>
          </a:prstGeom>
        </p:spPr>
        <p:txBody>
          <a:bodyPr vert="horz" lIns="91440" tIns="45720" rIns="91440" bIns="45720" rtlCol="0" anchor="ctr"/>
          <a:lstStyle>
            <a:lvl1pPr algn="r">
              <a:defRPr sz="788">
                <a:solidFill>
                  <a:schemeClr val="bg1"/>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dirty="0"/>
          </a:p>
        </p:txBody>
      </p:sp>
      <p:sp>
        <p:nvSpPr>
          <p:cNvPr id="12" name="Footer Placeholder 11"/>
          <p:cNvSpPr>
            <a:spLocks noGrp="1"/>
          </p:cNvSpPr>
          <p:nvPr>
            <p:ph type="ftr" sz="quarter" idx="3"/>
          </p:nvPr>
        </p:nvSpPr>
        <p:spPr>
          <a:xfrm>
            <a:off x="2238375" y="6465126"/>
            <a:ext cx="2038350" cy="365125"/>
          </a:xfrm>
          <a:prstGeom prst="rect">
            <a:avLst/>
          </a:prstGeom>
        </p:spPr>
        <p:txBody>
          <a:bodyPr vert="horz" lIns="91440" tIns="45720" rIns="91440" bIns="45720" rtlCol="0" anchor="ctr"/>
          <a:lstStyle>
            <a:lvl1pPr algn="l">
              <a:defRPr sz="1200">
                <a:solidFill>
                  <a:schemeClr val="bg1"/>
                </a:solidFill>
              </a:defRPr>
            </a:lvl1pPr>
          </a:lstStyle>
          <a:p>
            <a:r>
              <a:rPr lang="en-US"/>
              <a:t>DOE-ONP Isotope Managers Visit June 12, 2018</a:t>
            </a:r>
            <a:endParaRPr lang="en-US" dirty="0"/>
          </a:p>
        </p:txBody>
      </p:sp>
      <p:sp>
        <p:nvSpPr>
          <p:cNvPr id="15" name="Text Placeholder 14"/>
          <p:cNvSpPr>
            <a:spLocks noGrp="1"/>
          </p:cNvSpPr>
          <p:nvPr>
            <p:ph type="body" idx="1"/>
          </p:nvPr>
        </p:nvSpPr>
        <p:spPr>
          <a:xfrm>
            <a:off x="209551" y="885827"/>
            <a:ext cx="8734424" cy="54673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71487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hdr="0" dt="0"/>
  <p:txStyles>
    <p:titleStyle>
      <a:lvl1pPr algn="ctr" defTabSz="342900" rtl="0" eaLnBrk="1" latinLnBrk="0" hangingPunct="1">
        <a:spcBef>
          <a:spcPct val="0"/>
        </a:spcBef>
        <a:buNone/>
        <a:defRPr sz="3150" kern="1200">
          <a:solidFill>
            <a:schemeClr val="tx1"/>
          </a:solidFill>
          <a:latin typeface="Arial" panose="020B0604020202020204" pitchFamily="34" charset="0"/>
          <a:ea typeface="+mj-ea"/>
          <a:cs typeface="Arial" panose="020B0604020202020204" pitchFamily="34" charset="0"/>
        </a:defRPr>
      </a:lvl1pPr>
    </p:titleStyle>
    <p:bodyStyle>
      <a:lvl1pPr marL="257175" marR="0" indent="-257175" algn="l" defTabSz="685800" rtl="0" eaLnBrk="1" fontAlgn="base" latinLnBrk="0" hangingPunct="1">
        <a:lnSpc>
          <a:spcPct val="100000"/>
        </a:lnSpc>
        <a:spcBef>
          <a:spcPts val="900"/>
        </a:spcBef>
        <a:spcAft>
          <a:spcPct val="0"/>
        </a:spcAft>
        <a:buClr>
          <a:srgbClr val="FF6600"/>
        </a:buClr>
        <a:buSzTx/>
        <a:buFontTx/>
        <a:buChar char="•"/>
        <a:tabLst/>
        <a:defRPr sz="1950" kern="1200">
          <a:solidFill>
            <a:schemeClr val="tx1"/>
          </a:solidFill>
          <a:latin typeface="Arial" panose="020B0604020202020204" pitchFamily="34" charset="0"/>
          <a:ea typeface="+mn-ea"/>
          <a:cs typeface="Arial" panose="020B0604020202020204" pitchFamily="34" charset="0"/>
        </a:defRPr>
      </a:lvl1pPr>
      <a:lvl2pPr marL="557213" marR="0" indent="-214313" algn="l" defTabSz="685800" rtl="0" eaLnBrk="1" fontAlgn="base" latinLnBrk="0" hangingPunct="1">
        <a:lnSpc>
          <a:spcPct val="100000"/>
        </a:lnSpc>
        <a:spcBef>
          <a:spcPts val="900"/>
        </a:spcBef>
        <a:spcAft>
          <a:spcPct val="0"/>
        </a:spcAft>
        <a:buClr>
          <a:srgbClr val="4343CA"/>
        </a:buClr>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857250" marR="0" indent="-171450" algn="l" defTabSz="685800" rtl="0" eaLnBrk="1" fontAlgn="base" latinLnBrk="0" hangingPunct="1">
        <a:lnSpc>
          <a:spcPct val="100000"/>
        </a:lnSpc>
        <a:spcBef>
          <a:spcPts val="900"/>
        </a:spcBef>
        <a:spcAft>
          <a:spcPct val="0"/>
        </a:spcAft>
        <a:buClr>
          <a:srgbClr val="660066"/>
        </a:buClr>
        <a:buSzTx/>
        <a:buFontTx/>
        <a:buChar char="•"/>
        <a:tabLst/>
        <a:defRPr sz="165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base" latinLnBrk="0" hangingPunct="1">
        <a:lnSpc>
          <a:spcPct val="100000"/>
        </a:lnSpc>
        <a:spcBef>
          <a:spcPts val="900"/>
        </a:spcBef>
        <a:spcAft>
          <a:spcPct val="0"/>
        </a:spcAft>
        <a:buClr>
          <a:srgbClr val="008000"/>
        </a:buClr>
        <a:buSzTx/>
        <a:buFont typeface="Arial"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543050" marR="0" indent="-171450" algn="l" defTabSz="685800" rtl="0" eaLnBrk="1" fontAlgn="base" latinLnBrk="0" hangingPunct="1">
        <a:lnSpc>
          <a:spcPct val="100000"/>
        </a:lnSpc>
        <a:spcBef>
          <a:spcPct val="20000"/>
        </a:spcBef>
        <a:spcAft>
          <a:spcPct val="0"/>
        </a:spcAft>
        <a:buClrTx/>
        <a:buSzTx/>
        <a:buFontTx/>
        <a:buNone/>
        <a:tabLst/>
        <a:defRPr sz="6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1" y="104777"/>
            <a:ext cx="8734425" cy="5714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276725" y="6465127"/>
            <a:ext cx="857250" cy="365125"/>
          </a:xfrm>
          <a:prstGeom prst="rect">
            <a:avLst/>
          </a:prstGeom>
        </p:spPr>
        <p:txBody>
          <a:bodyPr vert="horz" lIns="91440" tIns="45720" rIns="91440" bIns="45720" rtlCol="0" anchor="ctr"/>
          <a:lstStyle>
            <a:lvl1pPr algn="ctr">
              <a:defRPr sz="788">
                <a:solidFill>
                  <a:schemeClr val="bg1"/>
                </a:solidFill>
                <a:latin typeface="Arial" panose="020B0604020202020204" pitchFamily="34" charset="0"/>
                <a:cs typeface="Arial" panose="020B0604020202020204" pitchFamily="34" charset="0"/>
              </a:defRPr>
            </a:lvl1pPr>
          </a:lstStyle>
          <a:p>
            <a:fld id="{B58F48A6-A3E1-4848-9AC3-B43F560BE4FE}" type="slidenum">
              <a:rPr lang="en-US" smtClean="0"/>
              <a:pPr/>
              <a:t>‹#›</a:t>
            </a:fld>
            <a:endParaRPr lang="en-US" dirty="0"/>
          </a:p>
        </p:txBody>
      </p:sp>
      <p:sp>
        <p:nvSpPr>
          <p:cNvPr id="7" name="Text Placeholder 6"/>
          <p:cNvSpPr>
            <a:spLocks noGrp="1"/>
          </p:cNvSpPr>
          <p:nvPr>
            <p:ph type="body" idx="1"/>
          </p:nvPr>
        </p:nvSpPr>
        <p:spPr>
          <a:xfrm>
            <a:off x="209549" y="904875"/>
            <a:ext cx="8734425" cy="5334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52CE95C7-D16A-EC40-A4EE-3DE5DFE77F88}"/>
              </a:ext>
            </a:extLst>
          </p:cNvPr>
          <p:cNvSpPr>
            <a:spLocks noGrp="1"/>
          </p:cNvSpPr>
          <p:nvPr>
            <p:ph type="ftr" sz="quarter" idx="3"/>
          </p:nvPr>
        </p:nvSpPr>
        <p:spPr>
          <a:xfrm>
            <a:off x="1725929" y="6464935"/>
            <a:ext cx="2543175" cy="365125"/>
          </a:xfrm>
          <a:prstGeom prst="rect">
            <a:avLst/>
          </a:prstGeom>
        </p:spPr>
        <p:txBody>
          <a:bodyPr vert="horz" lIns="91440" tIns="45720" rIns="91440" bIns="45720" rtlCol="0" anchor="ctr"/>
          <a:lstStyle>
            <a:lvl1pPr algn="ctr">
              <a:defRPr sz="1200">
                <a:solidFill>
                  <a:schemeClr val="bg1"/>
                </a:solidFill>
              </a:defRPr>
            </a:lvl1pPr>
          </a:lstStyle>
          <a:p>
            <a:pPr algn="l"/>
            <a:r>
              <a:rPr lang="en-US"/>
              <a:t>DOE-ONP Isotope Managers Visit June 12, 2018</a:t>
            </a:r>
            <a:endParaRPr lang="en-US" dirty="0"/>
          </a:p>
        </p:txBody>
      </p:sp>
    </p:spTree>
    <p:extLst>
      <p:ext uri="{BB962C8B-B14F-4D97-AF65-F5344CB8AC3E}">
        <p14:creationId xmlns:p14="http://schemas.microsoft.com/office/powerpoint/2010/main" val="10806652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hdr="0" dt="0"/>
  <p:txStyles>
    <p:titleStyle>
      <a:lvl1pPr algn="ctr" defTabSz="342900" rtl="0" eaLnBrk="1" latinLnBrk="0" hangingPunct="1">
        <a:spcBef>
          <a:spcPct val="0"/>
        </a:spcBef>
        <a:buNone/>
        <a:defRPr sz="2400" b="0" kern="1200">
          <a:solidFill>
            <a:srgbClr val="0000FF"/>
          </a:solidFill>
          <a:latin typeface="Arial" panose="020B0604020202020204" pitchFamily="34" charset="0"/>
          <a:ea typeface="+mj-ea"/>
          <a:cs typeface="Arial" panose="020B0604020202020204" pitchFamily="34" charset="0"/>
        </a:defRPr>
      </a:lvl1pPr>
    </p:titleStyle>
    <p:bodyStyle>
      <a:lvl1pPr marL="342900" marR="0" indent="-342900" algn="l" defTabSz="685800"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1950" kern="1200">
          <a:solidFill>
            <a:schemeClr val="tx1"/>
          </a:solidFill>
          <a:latin typeface="Arial" panose="020B0604020202020204" pitchFamily="34" charset="0"/>
          <a:ea typeface="+mn-ea"/>
          <a:cs typeface="Arial" panose="020B0604020202020204" pitchFamily="34" charset="0"/>
        </a:defRPr>
      </a:lvl1pPr>
      <a:lvl2pPr marL="557213" marR="0" indent="-214313" algn="l" defTabSz="685800" rtl="0" eaLnBrk="1" fontAlgn="base" latinLnBrk="0" hangingPunct="1">
        <a:lnSpc>
          <a:spcPct val="100000"/>
        </a:lnSpc>
        <a:spcBef>
          <a:spcPts val="900"/>
        </a:spcBef>
        <a:spcAft>
          <a:spcPct val="0"/>
        </a:spcAft>
        <a:buClr>
          <a:srgbClr val="4343CA"/>
        </a:buClr>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857250" marR="0" indent="-171450" algn="l" defTabSz="685800" rtl="0" eaLnBrk="1" fontAlgn="base" latinLnBrk="0" hangingPunct="1">
        <a:lnSpc>
          <a:spcPct val="100000"/>
        </a:lnSpc>
        <a:spcBef>
          <a:spcPts val="900"/>
        </a:spcBef>
        <a:spcAft>
          <a:spcPct val="0"/>
        </a:spcAft>
        <a:buClr>
          <a:srgbClr val="660066"/>
        </a:buClr>
        <a:buSzTx/>
        <a:buFontTx/>
        <a:buChar char="•"/>
        <a:tabLst/>
        <a:defRPr sz="165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base" latinLnBrk="0" hangingPunct="1">
        <a:lnSpc>
          <a:spcPct val="100000"/>
        </a:lnSpc>
        <a:spcBef>
          <a:spcPts val="900"/>
        </a:spcBef>
        <a:spcAft>
          <a:spcPct val="0"/>
        </a:spcAft>
        <a:buClr>
          <a:srgbClr val="008000"/>
        </a:buClr>
        <a:buSzTx/>
        <a:buFont typeface="Arial"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543050" marR="0" indent="-171450" algn="l" defTabSz="685800" rtl="0" eaLnBrk="1" fontAlgn="base" latinLnBrk="0" hangingPunct="1">
        <a:lnSpc>
          <a:spcPct val="100000"/>
        </a:lnSpc>
        <a:spcBef>
          <a:spcPct val="20000"/>
        </a:spcBef>
        <a:spcAft>
          <a:spcPct val="0"/>
        </a:spcAft>
        <a:buClrTx/>
        <a:buSzTx/>
        <a:buFontTx/>
        <a:buNone/>
        <a:tabLst/>
        <a:defRPr sz="6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0"/>
            <a:ext cx="77724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81000" y="914400"/>
            <a:ext cx="8582025"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4"/>
          </p:nvPr>
        </p:nvSpPr>
        <p:spPr>
          <a:xfrm>
            <a:off x="5922991" y="6448078"/>
            <a:ext cx="2133600" cy="365125"/>
          </a:xfrm>
          <a:prstGeom prst="rect">
            <a:avLst/>
          </a:prstGeom>
        </p:spPr>
        <p:txBody>
          <a:bodyPr vert="horz" lIns="91440" tIns="45720" rIns="91440" bIns="45720" rtlCol="0" anchor="ctr"/>
          <a:lstStyle>
            <a:lvl1pPr algn="r">
              <a:defRPr sz="1400">
                <a:solidFill>
                  <a:schemeClr val="tx1"/>
                </a:solidFill>
                <a:latin typeface="Arial"/>
                <a:cs typeface="Arial"/>
              </a:defRPr>
            </a:lvl1pPr>
          </a:lstStyle>
          <a:p>
            <a:fld id="{0B71D3AA-F628-8F4E-BE52-707AC18962C1}" type="slidenum">
              <a:rPr lang="en-US" smtClean="0"/>
              <a:t>‹#›</a:t>
            </a:fld>
            <a:endParaRPr lang="en-US"/>
          </a:p>
        </p:txBody>
      </p:sp>
    </p:spTree>
    <p:extLst>
      <p:ext uri="{BB962C8B-B14F-4D97-AF65-F5344CB8AC3E}">
        <p14:creationId xmlns:p14="http://schemas.microsoft.com/office/powerpoint/2010/main" val="261472715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hdr="0" dt="0"/>
  <p:txStyles>
    <p:titleStyle>
      <a:lvl1pPr algn="r" rtl="0" eaLnBrk="1" fontAlgn="base" hangingPunct="1">
        <a:spcBef>
          <a:spcPct val="0"/>
        </a:spcBef>
        <a:spcAft>
          <a:spcPct val="0"/>
        </a:spcAft>
        <a:defRPr sz="3200">
          <a:solidFill>
            <a:srgbClr val="0000FF"/>
          </a:solidFill>
          <a:latin typeface="Arial"/>
          <a:ea typeface="ＭＳ Ｐゴシック" charset="-128"/>
          <a:cs typeface="ＭＳ Ｐゴシック" charset="-128"/>
        </a:defRPr>
      </a:lvl1pPr>
      <a:lvl2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2pPr>
      <a:lvl3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3pPr>
      <a:lvl4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4pPr>
      <a:lvl5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ts val="1200"/>
        </a:spcBef>
        <a:spcAft>
          <a:spcPct val="0"/>
        </a:spcAft>
        <a:buClr>
          <a:srgbClr val="FF6600"/>
        </a:buClr>
        <a:buChar char="•"/>
        <a:defRPr sz="2600">
          <a:solidFill>
            <a:schemeClr val="tx1"/>
          </a:solidFill>
          <a:latin typeface="Calibri"/>
          <a:ea typeface="ＭＳ Ｐゴシック" charset="-128"/>
          <a:cs typeface="ＭＳ Ｐゴシック" charset="-128"/>
        </a:defRPr>
      </a:lvl1pPr>
      <a:lvl2pPr marL="742950" indent="-285750" algn="l" rtl="0" eaLnBrk="1" fontAlgn="base" hangingPunct="1">
        <a:spcBef>
          <a:spcPts val="1200"/>
        </a:spcBef>
        <a:spcAft>
          <a:spcPct val="0"/>
        </a:spcAft>
        <a:buClr>
          <a:srgbClr val="4343CA"/>
        </a:buClr>
        <a:buFont typeface="Arial" charset="0"/>
        <a:buChar char="•"/>
        <a:defRPr sz="2400">
          <a:solidFill>
            <a:schemeClr val="tx1"/>
          </a:solidFill>
          <a:latin typeface="Calibri"/>
          <a:ea typeface="ＭＳ Ｐゴシック" charset="-128"/>
        </a:defRPr>
      </a:lvl2pPr>
      <a:lvl3pPr marL="1143000" indent="-228600" algn="l" rtl="0" eaLnBrk="1" fontAlgn="base" hangingPunct="1">
        <a:spcBef>
          <a:spcPts val="1200"/>
        </a:spcBef>
        <a:spcAft>
          <a:spcPct val="0"/>
        </a:spcAft>
        <a:buClr>
          <a:srgbClr val="660066"/>
        </a:buClr>
        <a:buChar char="•"/>
        <a:defRPr lang="en-US" sz="2200" dirty="0" smtClean="0">
          <a:solidFill>
            <a:schemeClr val="tx1"/>
          </a:solidFill>
          <a:latin typeface="Calibri"/>
          <a:ea typeface="ＭＳ Ｐゴシック" charset="-128"/>
        </a:defRPr>
      </a:lvl3pPr>
      <a:lvl4pPr marL="1600200" indent="-228600" algn="l" rtl="0" eaLnBrk="1" fontAlgn="base" hangingPunct="1">
        <a:spcBef>
          <a:spcPts val="1200"/>
        </a:spcBef>
        <a:spcAft>
          <a:spcPct val="0"/>
        </a:spcAft>
        <a:buClr>
          <a:srgbClr val="008000"/>
        </a:buClr>
        <a:buFont typeface="Arial" charset="0"/>
        <a:buChar char="•"/>
        <a:defRPr lang="en-US" sz="2000" dirty="0" smtClean="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32050"/>
            <a:ext cx="9144000" cy="744287"/>
          </a:xfrm>
        </p:spPr>
        <p:txBody>
          <a:bodyPr/>
          <a:lstStyle/>
          <a:p>
            <a:pPr algn="ctr"/>
            <a:r>
              <a:rPr lang="en-US" sz="3600" dirty="0">
                <a:solidFill>
                  <a:srgbClr val="0000FF"/>
                </a:solidFill>
              </a:rPr>
              <a:t>The Low Energy </a:t>
            </a:r>
            <a:r>
              <a:rPr lang="en-US" sz="3600" dirty="0" err="1">
                <a:solidFill>
                  <a:srgbClr val="0000FF"/>
                </a:solidFill>
              </a:rPr>
              <a:t>Recirculator</a:t>
            </a:r>
            <a:r>
              <a:rPr lang="en-US" sz="3600" dirty="0">
                <a:solidFill>
                  <a:srgbClr val="0000FF"/>
                </a:solidFill>
              </a:rPr>
              <a:t> Facility</a:t>
            </a:r>
            <a:br>
              <a:rPr lang="en-US" sz="3600" dirty="0">
                <a:solidFill>
                  <a:srgbClr val="0000FF"/>
                </a:solidFill>
              </a:rPr>
            </a:br>
            <a:r>
              <a:rPr lang="en-US" sz="3600" dirty="0">
                <a:solidFill>
                  <a:srgbClr val="0000FF"/>
                </a:solidFill>
              </a:rPr>
              <a:t>Isotope Opportunities</a:t>
            </a:r>
            <a:br>
              <a:rPr lang="en-US" sz="3600" dirty="0">
                <a:solidFill>
                  <a:srgbClr val="0000FF"/>
                </a:solidFill>
              </a:rPr>
            </a:br>
            <a:r>
              <a:rPr lang="en-US" sz="3600" dirty="0">
                <a:solidFill>
                  <a:srgbClr val="0000FF"/>
                </a:solidFill>
              </a:rPr>
              <a:t>Laboratory Facilities</a:t>
            </a:r>
          </a:p>
        </p:txBody>
      </p:sp>
      <p:sp>
        <p:nvSpPr>
          <p:cNvPr id="3" name="Subtitle 2"/>
          <p:cNvSpPr>
            <a:spLocks noGrp="1"/>
          </p:cNvSpPr>
          <p:nvPr>
            <p:ph type="subTitle" idx="1"/>
          </p:nvPr>
        </p:nvSpPr>
        <p:spPr>
          <a:xfrm>
            <a:off x="0" y="4106173"/>
            <a:ext cx="9144000" cy="1017918"/>
          </a:xfrm>
        </p:spPr>
        <p:txBody>
          <a:bodyPr>
            <a:noAutofit/>
          </a:bodyPr>
          <a:lstStyle/>
          <a:p>
            <a:pPr algn="ctr"/>
            <a:endParaRPr lang="en-US" sz="1800" dirty="0">
              <a:solidFill>
                <a:schemeClr val="tx1"/>
              </a:solidFill>
            </a:endParaRPr>
          </a:p>
          <a:p>
            <a:pPr algn="ctr"/>
            <a:r>
              <a:rPr lang="en-US" sz="1800" dirty="0">
                <a:solidFill>
                  <a:schemeClr val="tx1"/>
                </a:solidFill>
              </a:rPr>
              <a:t>Andrew Hutton</a:t>
            </a:r>
          </a:p>
        </p:txBody>
      </p:sp>
      <p:sp>
        <p:nvSpPr>
          <p:cNvPr id="4" name="Slide Number Placeholder 3"/>
          <p:cNvSpPr>
            <a:spLocks noGrp="1"/>
          </p:cNvSpPr>
          <p:nvPr>
            <p:ph type="sldNum" sz="quarter" idx="10"/>
          </p:nvPr>
        </p:nvSpPr>
        <p:spPr/>
        <p:txBody>
          <a:bodyPr/>
          <a:lstStyle/>
          <a:p>
            <a:fld id="{D57F1E4F-1CFF-5643-939E-217C01CDF565}" type="slidenum">
              <a:rPr lang="en-US" smtClean="0"/>
              <a:pPr/>
              <a:t>1</a:t>
            </a:fld>
            <a:endParaRPr lang="en-US" dirty="0"/>
          </a:p>
        </p:txBody>
      </p:sp>
      <p:sp>
        <p:nvSpPr>
          <p:cNvPr id="6" name="Footer Placeholder 5">
            <a:extLst>
              <a:ext uri="{FF2B5EF4-FFF2-40B4-BE49-F238E27FC236}">
                <a16:creationId xmlns:a16="http://schemas.microsoft.com/office/drawing/2014/main" id="{17A2D262-69F3-0940-BDF4-041EAEBC5201}"/>
              </a:ext>
            </a:extLst>
          </p:cNvPr>
          <p:cNvSpPr>
            <a:spLocks noGrp="1"/>
          </p:cNvSpPr>
          <p:nvPr>
            <p:ph type="ftr" sz="quarter" idx="11"/>
          </p:nvPr>
        </p:nvSpPr>
        <p:spPr>
          <a:xfrm>
            <a:off x="2238375" y="6470877"/>
            <a:ext cx="2038350" cy="365125"/>
          </a:xfrm>
        </p:spPr>
        <p:txBody>
          <a:bodyPr/>
          <a:lstStyle/>
          <a:p>
            <a:r>
              <a:rPr lang="en-US" sz="1200" dirty="0"/>
              <a:t>DOE-ONP Isotope Managers Visit June 12, 2018</a:t>
            </a:r>
          </a:p>
        </p:txBody>
      </p:sp>
    </p:spTree>
    <p:extLst>
      <p:ext uri="{BB962C8B-B14F-4D97-AF65-F5344CB8AC3E}">
        <p14:creationId xmlns:p14="http://schemas.microsoft.com/office/powerpoint/2010/main" val="811045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34313-F585-354B-9752-575C3FDC970C}"/>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A4974EA-31C8-7D4B-957F-F927B1D20A15}"/>
              </a:ext>
            </a:extLst>
          </p:cNvPr>
          <p:cNvSpPr>
            <a:spLocks noGrp="1"/>
          </p:cNvSpPr>
          <p:nvPr>
            <p:ph type="sldNum" sz="quarter" idx="11"/>
          </p:nvPr>
        </p:nvSpPr>
        <p:spPr/>
        <p:txBody>
          <a:bodyPr/>
          <a:lstStyle/>
          <a:p>
            <a:fld id="{B58F48A6-A3E1-4848-9AC3-B43F560BE4FE}" type="slidenum">
              <a:rPr lang="en-US" smtClean="0"/>
              <a:pPr/>
              <a:t>10</a:t>
            </a:fld>
            <a:endParaRPr lang="en-US" dirty="0"/>
          </a:p>
        </p:txBody>
      </p:sp>
      <p:sp>
        <p:nvSpPr>
          <p:cNvPr id="4" name="Content Placeholder 3">
            <a:extLst>
              <a:ext uri="{FF2B5EF4-FFF2-40B4-BE49-F238E27FC236}">
                <a16:creationId xmlns:a16="http://schemas.microsoft.com/office/drawing/2014/main" id="{CF299629-CDB7-8847-858E-60B163DBFBC1}"/>
              </a:ext>
            </a:extLst>
          </p:cNvPr>
          <p:cNvSpPr>
            <a:spLocks noGrp="1"/>
          </p:cNvSpPr>
          <p:nvPr>
            <p:ph sz="quarter" idx="12"/>
          </p:nvPr>
        </p:nvSpPr>
        <p:spPr/>
        <p:txBody>
          <a:bodyPr/>
          <a:lstStyle/>
          <a:p>
            <a:r>
              <a:rPr lang="en-US" dirty="0"/>
              <a:t>Need long-view photos of vault showing LCLS II modules and the LERF on the right</a:t>
            </a:r>
          </a:p>
        </p:txBody>
      </p:sp>
      <p:sp>
        <p:nvSpPr>
          <p:cNvPr id="5" name="Footer Placeholder 4">
            <a:extLst>
              <a:ext uri="{FF2B5EF4-FFF2-40B4-BE49-F238E27FC236}">
                <a16:creationId xmlns:a16="http://schemas.microsoft.com/office/drawing/2014/main" id="{A7AB62AA-653B-3247-A1DD-CEAF8DD6BA70}"/>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817066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9EAFC-825D-2948-ABC7-5F8CE6A550F3}"/>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54DC5B1-0BCB-F249-BD66-6B91AFFEB6D9}"/>
              </a:ext>
            </a:extLst>
          </p:cNvPr>
          <p:cNvSpPr>
            <a:spLocks noGrp="1"/>
          </p:cNvSpPr>
          <p:nvPr>
            <p:ph type="sldNum" sz="quarter" idx="11"/>
          </p:nvPr>
        </p:nvSpPr>
        <p:spPr/>
        <p:txBody>
          <a:bodyPr/>
          <a:lstStyle/>
          <a:p>
            <a:fld id="{B58F48A6-A3E1-4848-9AC3-B43F560BE4FE}" type="slidenum">
              <a:rPr lang="en-US" smtClean="0"/>
              <a:pPr/>
              <a:t>11</a:t>
            </a:fld>
            <a:endParaRPr lang="en-US" dirty="0"/>
          </a:p>
        </p:txBody>
      </p:sp>
      <p:sp>
        <p:nvSpPr>
          <p:cNvPr id="4" name="Content Placeholder 3">
            <a:extLst>
              <a:ext uri="{FF2B5EF4-FFF2-40B4-BE49-F238E27FC236}">
                <a16:creationId xmlns:a16="http://schemas.microsoft.com/office/drawing/2014/main" id="{0C058CF8-859C-B346-B9B8-8B287321224A}"/>
              </a:ext>
            </a:extLst>
          </p:cNvPr>
          <p:cNvSpPr>
            <a:spLocks noGrp="1"/>
          </p:cNvSpPr>
          <p:nvPr>
            <p:ph sz="quarter" idx="12"/>
          </p:nvPr>
        </p:nvSpPr>
        <p:spPr/>
        <p:txBody>
          <a:bodyPr/>
          <a:lstStyle/>
          <a:p>
            <a:r>
              <a:rPr lang="en-US" dirty="0"/>
              <a:t>Need concept for high power target</a:t>
            </a:r>
          </a:p>
        </p:txBody>
      </p:sp>
      <p:sp>
        <p:nvSpPr>
          <p:cNvPr id="5" name="Footer Placeholder 4">
            <a:extLst>
              <a:ext uri="{FF2B5EF4-FFF2-40B4-BE49-F238E27FC236}">
                <a16:creationId xmlns:a16="http://schemas.microsoft.com/office/drawing/2014/main" id="{99887ACD-77CC-EE46-AFA7-FBFFC2C396BA}"/>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05196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LERF Labs</a:t>
            </a:r>
          </a:p>
        </p:txBody>
      </p:sp>
      <p:sp>
        <p:nvSpPr>
          <p:cNvPr id="4" name="Content Placeholder 3"/>
          <p:cNvSpPr>
            <a:spLocks noGrp="1"/>
          </p:cNvSpPr>
          <p:nvPr>
            <p:ph sz="quarter" idx="12"/>
          </p:nvPr>
        </p:nvSpPr>
        <p:spPr/>
        <p:txBody>
          <a:bodyPr/>
          <a:lstStyle/>
          <a:p>
            <a:r>
              <a:rPr lang="en-US" dirty="0"/>
              <a:t>LERF has 7 user labs (two of the labs are split in half)</a:t>
            </a:r>
          </a:p>
          <a:p>
            <a:pPr lvl="1"/>
            <a:r>
              <a:rPr lang="en-US" dirty="0"/>
              <a:t>All had expensive equipment optimized for research using FEL light</a:t>
            </a:r>
          </a:p>
          <a:p>
            <a:pPr lvl="1"/>
            <a:r>
              <a:rPr lang="en-US" dirty="0"/>
              <a:t>Includes several high-power lasers and a micro-machining facility</a:t>
            </a:r>
          </a:p>
          <a:p>
            <a:r>
              <a:rPr lang="en-US" dirty="0"/>
              <a:t>We have spent a lot of effort developing plans to re-purpose the labs</a:t>
            </a:r>
          </a:p>
          <a:p>
            <a:r>
              <a:rPr lang="en-US" dirty="0"/>
              <a:t>The criteria were:</a:t>
            </a:r>
          </a:p>
          <a:p>
            <a:pPr lvl="1"/>
            <a:r>
              <a:rPr lang="en-US" dirty="0"/>
              <a:t>Maintain compatibility with future free electron laser experiments</a:t>
            </a:r>
          </a:p>
          <a:p>
            <a:pPr lvl="2"/>
            <a:r>
              <a:rPr lang="en-US" dirty="0"/>
              <a:t>The in-vacuum light distribution system has been left intact</a:t>
            </a:r>
          </a:p>
          <a:p>
            <a:pPr lvl="1"/>
            <a:r>
              <a:rPr lang="en-US" dirty="0"/>
              <a:t>Make optimal use of the existing equipment</a:t>
            </a:r>
          </a:p>
          <a:p>
            <a:pPr lvl="2"/>
            <a:r>
              <a:rPr lang="en-US" dirty="0"/>
              <a:t>Some equipment has been re-allocated to a different lab </a:t>
            </a:r>
          </a:p>
          <a:p>
            <a:pPr lvl="2"/>
            <a:endParaRPr lang="en-US" dirty="0"/>
          </a:p>
          <a:p>
            <a:r>
              <a:rPr lang="en-US" dirty="0"/>
              <a:t>Each lab now has an assigned research topic</a:t>
            </a:r>
          </a:p>
          <a:p>
            <a:pPr lvl="1"/>
            <a:r>
              <a:rPr lang="en-US" dirty="0"/>
              <a:t>A Scientific Program Coordinator (SPC) and a Lab Coordinator (LC) have been appointed (all self-nominated)</a:t>
            </a:r>
          </a:p>
        </p:txBody>
      </p:sp>
      <p:sp>
        <p:nvSpPr>
          <p:cNvPr id="5" name="Slide Number Placeholder 4"/>
          <p:cNvSpPr>
            <a:spLocks noGrp="1"/>
          </p:cNvSpPr>
          <p:nvPr>
            <p:ph type="sldNum" sz="quarter" idx="11"/>
          </p:nvPr>
        </p:nvSpPr>
        <p:spPr/>
        <p:txBody>
          <a:bodyPr/>
          <a:lstStyle/>
          <a:p>
            <a:fld id="{B58F48A6-A3E1-4848-9AC3-B43F560BE4FE}" type="slidenum">
              <a:rPr lang="en-US" smtClean="0"/>
              <a:pPr/>
              <a:t>12</a:t>
            </a:fld>
            <a:endParaRPr lang="en-US" dirty="0"/>
          </a:p>
        </p:txBody>
      </p:sp>
      <p:sp>
        <p:nvSpPr>
          <p:cNvPr id="3" name="Footer Placeholder 2">
            <a:extLst>
              <a:ext uri="{FF2B5EF4-FFF2-40B4-BE49-F238E27FC236}">
                <a16:creationId xmlns:a16="http://schemas.microsoft.com/office/drawing/2014/main" id="{81A8EBCB-5D5F-0140-99AD-46EC88B76069}"/>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305891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Oversight</a:t>
            </a:r>
            <a:endParaRPr lang="en-US" dirty="0"/>
          </a:p>
        </p:txBody>
      </p:sp>
      <p:sp>
        <p:nvSpPr>
          <p:cNvPr id="4" name="Content Placeholder 3"/>
          <p:cNvSpPr>
            <a:spLocks noGrp="1"/>
          </p:cNvSpPr>
          <p:nvPr>
            <p:ph sz="quarter" idx="12"/>
          </p:nvPr>
        </p:nvSpPr>
        <p:spPr/>
        <p:txBody>
          <a:bodyPr/>
          <a:lstStyle/>
          <a:p>
            <a:r>
              <a:rPr lang="en-US" b="1" dirty="0"/>
              <a:t>Scientific Program Coordinator (SPC)</a:t>
            </a:r>
            <a:r>
              <a:rPr lang="en-US" dirty="0"/>
              <a:t> </a:t>
            </a:r>
          </a:p>
          <a:p>
            <a:pPr lvl="1"/>
            <a:r>
              <a:rPr lang="en-US" dirty="0"/>
              <a:t>Identify Users and resources to take advantage of Lab capabilities</a:t>
            </a:r>
          </a:p>
          <a:p>
            <a:pPr lvl="1"/>
            <a:r>
              <a:rPr lang="en-US" dirty="0"/>
              <a:t>Schedule time for Users and define the safety envelopes for applications</a:t>
            </a:r>
          </a:p>
          <a:p>
            <a:pPr lvl="1"/>
            <a:r>
              <a:rPr lang="en-US" dirty="0"/>
              <a:t>Verify that all safety documents are filed and up-to-date </a:t>
            </a:r>
          </a:p>
          <a:p>
            <a:pPr lvl="1"/>
            <a:r>
              <a:rPr lang="en-US" dirty="0"/>
              <a:t>Approve activities in the Lab</a:t>
            </a:r>
          </a:p>
          <a:p>
            <a:pPr lvl="1"/>
            <a:endParaRPr lang="en-US" dirty="0"/>
          </a:p>
          <a:p>
            <a:r>
              <a:rPr lang="en-US" b="1" dirty="0"/>
              <a:t>Lab Coordinator (LC)</a:t>
            </a:r>
            <a:r>
              <a:rPr lang="en-US" dirty="0"/>
              <a:t> </a:t>
            </a:r>
          </a:p>
          <a:p>
            <a:pPr lvl="1"/>
            <a:r>
              <a:rPr lang="en-US" dirty="0"/>
              <a:t>Work with the SPC to schedule activities in the Lab</a:t>
            </a:r>
          </a:p>
          <a:p>
            <a:pPr lvl="1"/>
            <a:r>
              <a:rPr lang="en-US" dirty="0"/>
              <a:t>Coordinate with the Safety Warden to resolve safety issues </a:t>
            </a:r>
          </a:p>
          <a:p>
            <a:pPr lvl="1"/>
            <a:r>
              <a:rPr lang="en-US" dirty="0"/>
              <a:t>Manage the housekeeping activities with Users to keep the Lab neat, orderly and operating smoothly</a:t>
            </a:r>
          </a:p>
          <a:p>
            <a:pPr lvl="1"/>
            <a:r>
              <a:rPr lang="en-US" dirty="0"/>
              <a:t>Work with Users to carry out activities safely in the Lab and make sure that Users understand all safety documents and complete appropriate training</a:t>
            </a:r>
          </a:p>
        </p:txBody>
      </p:sp>
      <p:sp>
        <p:nvSpPr>
          <p:cNvPr id="5" name="Slide Number Placeholder 4"/>
          <p:cNvSpPr>
            <a:spLocks noGrp="1"/>
          </p:cNvSpPr>
          <p:nvPr>
            <p:ph type="sldNum" sz="quarter" idx="11"/>
          </p:nvPr>
        </p:nvSpPr>
        <p:spPr/>
        <p:txBody>
          <a:bodyPr/>
          <a:lstStyle/>
          <a:p>
            <a:fld id="{B58F48A6-A3E1-4848-9AC3-B43F560BE4FE}" type="slidenum">
              <a:rPr lang="en-US" smtClean="0"/>
              <a:pPr/>
              <a:t>13</a:t>
            </a:fld>
            <a:endParaRPr lang="en-US" dirty="0"/>
          </a:p>
        </p:txBody>
      </p:sp>
      <p:sp>
        <p:nvSpPr>
          <p:cNvPr id="3" name="Footer Placeholder 2">
            <a:extLst>
              <a:ext uri="{FF2B5EF4-FFF2-40B4-BE49-F238E27FC236}">
                <a16:creationId xmlns:a16="http://schemas.microsoft.com/office/drawing/2014/main" id="{83FE60E0-B007-814A-87B4-8CBADC3F110B}"/>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861993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Upper Floor Layout</a:t>
            </a:r>
          </a:p>
        </p:txBody>
      </p:sp>
      <p:sp>
        <p:nvSpPr>
          <p:cNvPr id="4" name="Content Placeholder 3"/>
          <p:cNvSpPr>
            <a:spLocks noGrp="1"/>
          </p:cNvSpPr>
          <p:nvPr>
            <p:ph sz="quarter" idx="12"/>
          </p:nvPr>
        </p:nvSpPr>
        <p:spPr/>
        <p:txBody>
          <a:bodyPr/>
          <a:lstStyle/>
          <a:p>
            <a:endParaRPr lang="en-US" dirty="0"/>
          </a:p>
          <a:p>
            <a:endParaRPr lang="en-US" dirty="0"/>
          </a:p>
          <a:p>
            <a:endParaRPr lang="en-US" dirty="0"/>
          </a:p>
          <a:p>
            <a:endParaRPr lang="en-US" dirty="0"/>
          </a:p>
          <a:p>
            <a:endParaRPr lang="en-US" dirty="0"/>
          </a:p>
          <a:p>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5239" t="18550" r="3814" b="16931"/>
          <a:stretch/>
        </p:blipFill>
        <p:spPr>
          <a:xfrm>
            <a:off x="92078" y="1288111"/>
            <a:ext cx="9051922" cy="4333543"/>
          </a:xfrm>
          <a:prstGeom prst="rect">
            <a:avLst/>
          </a:prstGeom>
        </p:spPr>
      </p:pic>
      <p:sp>
        <p:nvSpPr>
          <p:cNvPr id="6" name="Slide Number Placeholder 5"/>
          <p:cNvSpPr>
            <a:spLocks noGrp="1"/>
          </p:cNvSpPr>
          <p:nvPr>
            <p:ph type="sldNum" sz="quarter" idx="11"/>
          </p:nvPr>
        </p:nvSpPr>
        <p:spPr/>
        <p:txBody>
          <a:bodyPr/>
          <a:lstStyle/>
          <a:p>
            <a:fld id="{B58F48A6-A3E1-4848-9AC3-B43F560BE4FE}" type="slidenum">
              <a:rPr lang="en-US" smtClean="0"/>
              <a:pPr/>
              <a:t>14</a:t>
            </a:fld>
            <a:endParaRPr lang="en-US" dirty="0"/>
          </a:p>
        </p:txBody>
      </p:sp>
      <p:sp>
        <p:nvSpPr>
          <p:cNvPr id="3" name="TextBox 2">
            <a:extLst>
              <a:ext uri="{FF2B5EF4-FFF2-40B4-BE49-F238E27FC236}">
                <a16:creationId xmlns:a16="http://schemas.microsoft.com/office/drawing/2014/main" id="{0D707765-0CF2-9A4B-8729-73CBD122FDC3}"/>
              </a:ext>
            </a:extLst>
          </p:cNvPr>
          <p:cNvSpPr txBox="1"/>
          <p:nvPr/>
        </p:nvSpPr>
        <p:spPr>
          <a:xfrm>
            <a:off x="1426233" y="2760452"/>
            <a:ext cx="3513398" cy="338554"/>
          </a:xfrm>
          <a:prstGeom prst="rect">
            <a:avLst/>
          </a:prstGeom>
          <a:solidFill>
            <a:srgbClr val="FFFF00"/>
          </a:solidFill>
        </p:spPr>
        <p:txBody>
          <a:bodyPr wrap="none" rtlCol="0">
            <a:spAutoFit/>
          </a:bodyPr>
          <a:lstStyle/>
          <a:p>
            <a:r>
              <a:rPr lang="en-US" sz="1600" dirty="0"/>
              <a:t>RF Power Amplifiers for LERF and LCLS II</a:t>
            </a:r>
          </a:p>
        </p:txBody>
      </p:sp>
      <p:sp>
        <p:nvSpPr>
          <p:cNvPr id="7" name="TextBox 6">
            <a:extLst>
              <a:ext uri="{FF2B5EF4-FFF2-40B4-BE49-F238E27FC236}">
                <a16:creationId xmlns:a16="http://schemas.microsoft.com/office/drawing/2014/main" id="{7C55FEF3-F8A0-3144-9A2D-1929EBCE450E}"/>
              </a:ext>
            </a:extLst>
          </p:cNvPr>
          <p:cNvSpPr txBox="1"/>
          <p:nvPr/>
        </p:nvSpPr>
        <p:spPr>
          <a:xfrm>
            <a:off x="5072332" y="1598762"/>
            <a:ext cx="1207318" cy="338554"/>
          </a:xfrm>
          <a:prstGeom prst="rect">
            <a:avLst/>
          </a:prstGeom>
          <a:noFill/>
        </p:spPr>
        <p:txBody>
          <a:bodyPr wrap="none" rtlCol="0">
            <a:spAutoFit/>
          </a:bodyPr>
          <a:lstStyle/>
          <a:p>
            <a:r>
              <a:rPr lang="en-US" sz="1600" dirty="0">
                <a:solidFill>
                  <a:srgbClr val="7030A0"/>
                </a:solidFill>
              </a:rPr>
              <a:t>We are here</a:t>
            </a:r>
          </a:p>
        </p:txBody>
      </p:sp>
      <p:cxnSp>
        <p:nvCxnSpPr>
          <p:cNvPr id="9" name="Straight Arrow Connector 8">
            <a:extLst>
              <a:ext uri="{FF2B5EF4-FFF2-40B4-BE49-F238E27FC236}">
                <a16:creationId xmlns:a16="http://schemas.microsoft.com/office/drawing/2014/main" id="{2F9C134F-AA41-4040-A35D-54171F5C7820}"/>
              </a:ext>
            </a:extLst>
          </p:cNvPr>
          <p:cNvCxnSpPr/>
          <p:nvPr/>
        </p:nvCxnSpPr>
        <p:spPr>
          <a:xfrm>
            <a:off x="6280030" y="1765540"/>
            <a:ext cx="2076091" cy="350807"/>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 name="Footer Placeholder 9">
            <a:extLst>
              <a:ext uri="{FF2B5EF4-FFF2-40B4-BE49-F238E27FC236}">
                <a16:creationId xmlns:a16="http://schemas.microsoft.com/office/drawing/2014/main" id="{EB3C5729-391E-CC41-A738-BD948AACF0F5}"/>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053483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5BAF-C252-BB4F-9F66-97A9A07E110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848B537-BA34-034C-BFA1-F5F29AD24635}"/>
              </a:ext>
            </a:extLst>
          </p:cNvPr>
          <p:cNvSpPr>
            <a:spLocks noGrp="1"/>
          </p:cNvSpPr>
          <p:nvPr>
            <p:ph type="sldNum" sz="quarter" idx="11"/>
          </p:nvPr>
        </p:nvSpPr>
        <p:spPr/>
        <p:txBody>
          <a:bodyPr/>
          <a:lstStyle/>
          <a:p>
            <a:fld id="{B58F48A6-A3E1-4848-9AC3-B43F560BE4FE}" type="slidenum">
              <a:rPr lang="en-US" smtClean="0"/>
              <a:pPr/>
              <a:t>15</a:t>
            </a:fld>
            <a:endParaRPr lang="en-US" dirty="0"/>
          </a:p>
        </p:txBody>
      </p:sp>
      <p:sp>
        <p:nvSpPr>
          <p:cNvPr id="4" name="Content Placeholder 3">
            <a:extLst>
              <a:ext uri="{FF2B5EF4-FFF2-40B4-BE49-F238E27FC236}">
                <a16:creationId xmlns:a16="http://schemas.microsoft.com/office/drawing/2014/main" id="{79086E35-ECB3-F04D-8D96-485A9DD5B202}"/>
              </a:ext>
            </a:extLst>
          </p:cNvPr>
          <p:cNvSpPr>
            <a:spLocks noGrp="1"/>
          </p:cNvSpPr>
          <p:nvPr>
            <p:ph sz="quarter" idx="12"/>
          </p:nvPr>
        </p:nvSpPr>
        <p:spPr/>
        <p:txBody>
          <a:bodyPr/>
          <a:lstStyle/>
          <a:p>
            <a:r>
              <a:rPr lang="en-US" dirty="0"/>
              <a:t>Need long-view photo of LCLS II SSAs and the LERF HPAs</a:t>
            </a:r>
          </a:p>
        </p:txBody>
      </p:sp>
      <p:sp>
        <p:nvSpPr>
          <p:cNvPr id="5" name="Footer Placeholder 4">
            <a:extLst>
              <a:ext uri="{FF2B5EF4-FFF2-40B4-BE49-F238E27FC236}">
                <a16:creationId xmlns:a16="http://schemas.microsoft.com/office/drawing/2014/main" id="{2131F6B9-0E4F-1D44-BCDD-0EB4F59E3F2F}"/>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5802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Overview of LERF Labs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149490625"/>
              </p:ext>
            </p:extLst>
          </p:nvPr>
        </p:nvGraphicFramePr>
        <p:xfrm>
          <a:off x="667512" y="1267968"/>
          <a:ext cx="3810022" cy="4988970"/>
        </p:xfrm>
        <a:graphic>
          <a:graphicData uri="http://schemas.openxmlformats.org/drawingml/2006/table">
            <a:tbl>
              <a:tblPr/>
              <a:tblGrid>
                <a:gridCol w="1905011">
                  <a:extLst>
                    <a:ext uri="{9D8B030D-6E8A-4147-A177-3AD203B41FA5}">
                      <a16:colId xmlns:a16="http://schemas.microsoft.com/office/drawing/2014/main" val="1037721033"/>
                    </a:ext>
                  </a:extLst>
                </a:gridCol>
                <a:gridCol w="1905011">
                  <a:extLst>
                    <a:ext uri="{9D8B030D-6E8A-4147-A177-3AD203B41FA5}">
                      <a16:colId xmlns:a16="http://schemas.microsoft.com/office/drawing/2014/main" val="2133736458"/>
                    </a:ext>
                  </a:extLst>
                </a:gridCol>
              </a:tblGrid>
              <a:tr h="450256">
                <a:tc>
                  <a:txBody>
                    <a:bodyPr/>
                    <a:lstStyle/>
                    <a:p>
                      <a:pPr algn="ctr"/>
                      <a:endParaRPr lang="en-US" sz="2000" dirty="0"/>
                    </a:p>
                    <a:p>
                      <a:pPr algn="ctr"/>
                      <a:r>
                        <a:rPr lang="en-US" sz="2000" dirty="0"/>
                        <a:t>Lab #</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Square</a:t>
                      </a:r>
                    </a:p>
                    <a:p>
                      <a:pPr algn="ctr"/>
                      <a:r>
                        <a:rPr lang="en-US" sz="2000" dirty="0"/>
                        <a:t>Footage</a:t>
                      </a:r>
                    </a:p>
                    <a:p>
                      <a:pPr algn="ctr"/>
                      <a:endParaRPr lang="en-US" sz="2000" dirty="0"/>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206535"/>
                  </a:ext>
                </a:extLst>
              </a:tr>
              <a:tr h="450256">
                <a:tc>
                  <a:txBody>
                    <a:bodyPr/>
                    <a:lstStyle/>
                    <a:p>
                      <a:pPr algn="ctr"/>
                      <a:r>
                        <a:rPr lang="en-US" sz="2000" dirty="0"/>
                        <a:t>1</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1340</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6260359"/>
                  </a:ext>
                </a:extLst>
              </a:tr>
              <a:tr h="450256">
                <a:tc>
                  <a:txBody>
                    <a:bodyPr/>
                    <a:lstStyle/>
                    <a:p>
                      <a:pPr algn="ctr"/>
                      <a:r>
                        <a:rPr lang="en-US" sz="2000" dirty="0"/>
                        <a:t>2</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1303</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334024"/>
                  </a:ext>
                </a:extLst>
              </a:tr>
              <a:tr h="450256">
                <a:tc>
                  <a:txBody>
                    <a:bodyPr/>
                    <a:lstStyle/>
                    <a:p>
                      <a:pPr algn="ctr"/>
                      <a:r>
                        <a:rPr lang="en-US" sz="2000" dirty="0"/>
                        <a:t>3</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665</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036730"/>
                  </a:ext>
                </a:extLst>
              </a:tr>
              <a:tr h="450256">
                <a:tc>
                  <a:txBody>
                    <a:bodyPr/>
                    <a:lstStyle/>
                    <a:p>
                      <a:pPr algn="ctr"/>
                      <a:r>
                        <a:rPr lang="en-US" sz="2000" dirty="0"/>
                        <a:t>3a</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665</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061508"/>
                  </a:ext>
                </a:extLst>
              </a:tr>
              <a:tr h="450256">
                <a:tc>
                  <a:txBody>
                    <a:bodyPr/>
                    <a:lstStyle/>
                    <a:p>
                      <a:pPr algn="ctr"/>
                      <a:r>
                        <a:rPr lang="en-US" sz="2000" dirty="0"/>
                        <a:t>4 foyer</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220</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695296"/>
                  </a:ext>
                </a:extLst>
              </a:tr>
              <a:tr h="450256">
                <a:tc>
                  <a:txBody>
                    <a:bodyPr/>
                    <a:lstStyle/>
                    <a:p>
                      <a:pPr algn="ctr"/>
                      <a:r>
                        <a:rPr lang="en-US" sz="2000" dirty="0"/>
                        <a:t>4 lab</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482</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0977179"/>
                  </a:ext>
                </a:extLst>
              </a:tr>
              <a:tr h="450256">
                <a:tc>
                  <a:txBody>
                    <a:bodyPr/>
                    <a:lstStyle/>
                    <a:p>
                      <a:pPr algn="ctr"/>
                      <a:r>
                        <a:rPr lang="en-US" sz="2000" dirty="0"/>
                        <a:t>5</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696</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459768"/>
                  </a:ext>
                </a:extLst>
              </a:tr>
              <a:tr h="450256">
                <a:tc>
                  <a:txBody>
                    <a:bodyPr/>
                    <a:lstStyle/>
                    <a:p>
                      <a:pPr algn="ctr"/>
                      <a:r>
                        <a:rPr lang="en-US" sz="2000" dirty="0"/>
                        <a:t>6</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596</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9010571"/>
                  </a:ext>
                </a:extLst>
              </a:tr>
              <a:tr h="450256">
                <a:tc>
                  <a:txBody>
                    <a:bodyPr/>
                    <a:lstStyle/>
                    <a:p>
                      <a:pPr algn="ctr"/>
                      <a:r>
                        <a:rPr lang="en-US" sz="2000" dirty="0"/>
                        <a:t>7</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450</a:t>
                      </a:r>
                    </a:p>
                  </a:txBody>
                  <a:tcPr marL="29780" marR="29780" marT="11133" marB="111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768791"/>
                  </a:ext>
                </a:extLst>
              </a:tr>
            </a:tbl>
          </a:graphicData>
        </a:graphic>
      </p:graphicFrame>
      <p:sp>
        <p:nvSpPr>
          <p:cNvPr id="4" name="Text Placeholder 3"/>
          <p:cNvSpPr>
            <a:spLocks noGrp="1"/>
          </p:cNvSpPr>
          <p:nvPr>
            <p:ph sz="half" idx="2"/>
          </p:nvPr>
        </p:nvSpPr>
        <p:spPr/>
        <p:txBody>
          <a:bodyPr>
            <a:normAutofit/>
          </a:bodyPr>
          <a:lstStyle/>
          <a:p>
            <a:pPr marL="214313" indent="-214313">
              <a:buFont typeface="Arial" panose="020B0604020202020204" pitchFamily="34" charset="0"/>
              <a:buChar char="•"/>
            </a:pPr>
            <a:r>
              <a:rPr lang="en-US" dirty="0"/>
              <a:t>All labs contain penetrations to the vault below.</a:t>
            </a:r>
          </a:p>
          <a:p>
            <a:pPr marL="214313" indent="-214313">
              <a:buFont typeface="Arial" panose="020B0604020202020204" pitchFamily="34" charset="0"/>
              <a:buChar char="•"/>
            </a:pPr>
            <a:r>
              <a:rPr lang="en-US" dirty="0"/>
              <a:t>Labs 1 through 6 have working laser safety systems (No  LSS in Lab 7).</a:t>
            </a:r>
          </a:p>
          <a:p>
            <a:pPr marL="214313" indent="-214313">
              <a:buFont typeface="Arial" panose="020B0604020202020204" pitchFamily="34" charset="0"/>
              <a:buChar char="•"/>
            </a:pPr>
            <a:r>
              <a:rPr lang="en-US" dirty="0"/>
              <a:t>Each lab has a separate power panel, compressed air, etc.</a:t>
            </a:r>
          </a:p>
        </p:txBody>
      </p:sp>
      <p:sp>
        <p:nvSpPr>
          <p:cNvPr id="3" name="Slide Number Placeholder 2"/>
          <p:cNvSpPr>
            <a:spLocks noGrp="1"/>
          </p:cNvSpPr>
          <p:nvPr>
            <p:ph type="sldNum" sz="quarter" idx="10"/>
          </p:nvPr>
        </p:nvSpPr>
        <p:spPr/>
        <p:txBody>
          <a:bodyPr/>
          <a:lstStyle/>
          <a:p>
            <a:pPr>
              <a:defRPr/>
            </a:pPr>
            <a:r>
              <a:rPr lang="en-US" dirty="0"/>
              <a:t> </a:t>
            </a:r>
            <a:fld id="{B7F602BB-FD96-4698-B046-64130E4044B1}" type="slidenum">
              <a:rPr lang="en-US" smtClean="0"/>
              <a:pPr>
                <a:defRPr/>
              </a:pPr>
              <a:t>16</a:t>
            </a:fld>
            <a:endParaRPr lang="en-US" dirty="0"/>
          </a:p>
        </p:txBody>
      </p:sp>
      <p:sp>
        <p:nvSpPr>
          <p:cNvPr id="7" name="Footer Placeholder 6">
            <a:extLst>
              <a:ext uri="{FF2B5EF4-FFF2-40B4-BE49-F238E27FC236}">
                <a16:creationId xmlns:a16="http://schemas.microsoft.com/office/drawing/2014/main" id="{AEDEAE6B-50AC-7444-824D-349E3399F873}"/>
              </a:ext>
            </a:extLst>
          </p:cNvPr>
          <p:cNvSpPr>
            <a:spLocks noGrp="1"/>
          </p:cNvSpPr>
          <p:nvPr>
            <p:ph type="ftr" sz="quarter" idx="11"/>
          </p:nvPr>
        </p:nvSpPr>
        <p:spPr>
          <a:xfrm>
            <a:off x="1735485" y="6481375"/>
            <a:ext cx="2376440" cy="365123"/>
          </a:xfrm>
        </p:spPr>
        <p:txBody>
          <a:bodyPr/>
          <a:lstStyle/>
          <a:p>
            <a:pPr algn="l"/>
            <a:r>
              <a:rPr lang="en-US" dirty="0"/>
              <a:t>DOE-ONP Isotope Managers Visit June 12, 2018</a:t>
            </a:r>
          </a:p>
        </p:txBody>
      </p:sp>
    </p:spTree>
    <p:extLst>
      <p:ext uri="{BB962C8B-B14F-4D97-AF65-F5344CB8AC3E}">
        <p14:creationId xmlns:p14="http://schemas.microsoft.com/office/powerpoint/2010/main" val="2967668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1: Dark Matter &amp; Related Experiments </a:t>
            </a:r>
          </a:p>
        </p:txBody>
      </p:sp>
      <p:sp>
        <p:nvSpPr>
          <p:cNvPr id="3" name="Content Placeholder 2"/>
          <p:cNvSpPr>
            <a:spLocks noGrp="1"/>
          </p:cNvSpPr>
          <p:nvPr>
            <p:ph sz="quarter" idx="12"/>
          </p:nvPr>
        </p:nvSpPr>
        <p:spPr/>
        <p:txBody>
          <a:bodyPr>
            <a:normAutofit/>
          </a:bodyPr>
          <a:lstStyle/>
          <a:p>
            <a:r>
              <a:rPr lang="en-US" dirty="0"/>
              <a:t>Lab 1 was used for the LIPSS experiment and is currently being used for testing the equipment for the PHADE experiment</a:t>
            </a:r>
          </a:p>
          <a:p>
            <a:r>
              <a:rPr lang="en-US" dirty="0"/>
              <a:t>Also an excellent location for any future free electron laser experiments </a:t>
            </a:r>
          </a:p>
          <a:p>
            <a:r>
              <a:rPr lang="en-US" dirty="0"/>
              <a:t>The Vacuum Ultra Violet light is fed from the vault with the minimum number of mirrors</a:t>
            </a:r>
          </a:p>
          <a:p>
            <a:endParaRPr lang="en-US" dirty="0"/>
          </a:p>
          <a:p>
            <a:endParaRPr lang="en-US" dirty="0"/>
          </a:p>
          <a:p>
            <a:endParaRPr lang="en-US" dirty="0"/>
          </a:p>
          <a:p>
            <a:endParaRPr lang="en-US" dirty="0"/>
          </a:p>
          <a:p>
            <a:pPr lvl="1"/>
            <a:endParaRPr lang="en-US" dirty="0"/>
          </a:p>
          <a:p>
            <a:endParaRPr lang="en-US" dirty="0"/>
          </a:p>
          <a:p>
            <a:r>
              <a:rPr lang="en-US" sz="2050" dirty="0"/>
              <a:t>SPC – George Neil</a:t>
            </a:r>
          </a:p>
          <a:p>
            <a:r>
              <a:rPr lang="en-US" sz="2050" dirty="0"/>
              <a:t>LC – Kevin Jordan</a:t>
            </a:r>
          </a:p>
          <a:p>
            <a:endParaRPr lang="en-US" dirty="0"/>
          </a:p>
        </p:txBody>
      </p:sp>
      <p:pic>
        <p:nvPicPr>
          <p:cNvPr id="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944" b="25550"/>
          <a:stretch/>
        </p:blipFill>
        <p:spPr>
          <a:xfrm>
            <a:off x="3159315" y="3089740"/>
            <a:ext cx="5975505" cy="3349163"/>
          </a:xfrm>
          <a:prstGeom prst="rect">
            <a:avLst/>
          </a:prstGeom>
        </p:spPr>
      </p:pic>
      <p:sp>
        <p:nvSpPr>
          <p:cNvPr id="7" name="Slide Number Placeholder 6"/>
          <p:cNvSpPr>
            <a:spLocks noGrp="1"/>
          </p:cNvSpPr>
          <p:nvPr>
            <p:ph type="sldNum" sz="quarter" idx="11"/>
          </p:nvPr>
        </p:nvSpPr>
        <p:spPr/>
        <p:txBody>
          <a:bodyPr/>
          <a:lstStyle/>
          <a:p>
            <a:fld id="{B58F48A6-A3E1-4848-9AC3-B43F560BE4FE}" type="slidenum">
              <a:rPr lang="en-US" smtClean="0"/>
              <a:pPr/>
              <a:t>17</a:t>
            </a:fld>
            <a:endParaRPr lang="en-US" dirty="0"/>
          </a:p>
        </p:txBody>
      </p:sp>
      <p:sp>
        <p:nvSpPr>
          <p:cNvPr id="4" name="Footer Placeholder 3">
            <a:extLst>
              <a:ext uri="{FF2B5EF4-FFF2-40B4-BE49-F238E27FC236}">
                <a16:creationId xmlns:a16="http://schemas.microsoft.com/office/drawing/2014/main" id="{06880614-5DCC-7C40-B7C1-731288173A5E}"/>
              </a:ext>
            </a:extLst>
          </p:cNvPr>
          <p:cNvSpPr>
            <a:spLocks noGrp="1"/>
          </p:cNvSpPr>
          <p:nvPr>
            <p:ph type="ftr" sz="quarter" idx="13"/>
          </p:nvPr>
        </p:nvSpPr>
        <p:spPr>
          <a:xfrm>
            <a:off x="1731680" y="6470686"/>
            <a:ext cx="2543175" cy="365125"/>
          </a:xfrm>
        </p:spPr>
        <p:txBody>
          <a:bodyPr/>
          <a:lstStyle/>
          <a:p>
            <a:pPr algn="l"/>
            <a:r>
              <a:rPr lang="en-US" dirty="0"/>
              <a:t>DOE-ONP Isotope Managers Visit June 12, 2018</a:t>
            </a:r>
          </a:p>
        </p:txBody>
      </p:sp>
    </p:spTree>
    <p:extLst>
      <p:ext uri="{BB962C8B-B14F-4D97-AF65-F5344CB8AC3E}">
        <p14:creationId xmlns:p14="http://schemas.microsoft.com/office/powerpoint/2010/main" val="1290056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2: Diagnostics Research and Assembly </a:t>
            </a:r>
          </a:p>
        </p:txBody>
      </p:sp>
      <p:sp>
        <p:nvSpPr>
          <p:cNvPr id="3" name="Content Placeholder 2"/>
          <p:cNvSpPr>
            <a:spLocks noGrp="1"/>
          </p:cNvSpPr>
          <p:nvPr>
            <p:ph sz="quarter" idx="12"/>
          </p:nvPr>
        </p:nvSpPr>
        <p:spPr>
          <a:xfrm>
            <a:off x="209551" y="847727"/>
            <a:ext cx="8870839" cy="5576927"/>
          </a:xfrm>
        </p:spPr>
        <p:txBody>
          <a:bodyPr>
            <a:normAutofit/>
          </a:bodyPr>
          <a:lstStyle/>
          <a:p>
            <a:r>
              <a:rPr lang="en-US" dirty="0"/>
              <a:t>Lab 2 contains the hutch for the high power laser, clean areas for assembly, and is well suited to Joe </a:t>
            </a:r>
            <a:r>
              <a:rPr lang="en-US" dirty="0" err="1"/>
              <a:t>Gubeli's</a:t>
            </a:r>
            <a:r>
              <a:rPr lang="en-US" dirty="0"/>
              <a:t> diagnostics development work.</a:t>
            </a:r>
          </a:p>
          <a:p>
            <a:r>
              <a:rPr lang="en-US" dirty="0"/>
              <a:t>Also contains optical metrology and a mirror test stand</a:t>
            </a:r>
          </a:p>
          <a:p>
            <a:r>
              <a:rPr lang="en-US" dirty="0"/>
              <a:t>The Optical </a:t>
            </a:r>
            <a:r>
              <a:rPr lang="en-US" dirty="0" err="1"/>
              <a:t>Profilometer</a:t>
            </a:r>
            <a:r>
              <a:rPr lang="en-US" dirty="0"/>
              <a:t> currently housed in Lab 1 is an excellent complement to the equipment used in diagnostics and optics work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SPC &amp; LC – Joseph </a:t>
            </a:r>
            <a:r>
              <a:rPr lang="en-US" dirty="0" err="1"/>
              <a:t>Gubeli</a:t>
            </a:r>
            <a:endParaRPr lang="en-US"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5655" r="15893" b="1917"/>
          <a:stretch/>
        </p:blipFill>
        <p:spPr>
          <a:xfrm>
            <a:off x="5401876" y="2771902"/>
            <a:ext cx="2789304" cy="3644779"/>
          </a:xfrm>
          <a:prstGeom prst="rect">
            <a:avLst/>
          </a:prstGeom>
        </p:spPr>
      </p:pic>
      <p:pic>
        <p:nvPicPr>
          <p:cNvPr id="5" name="Content Placeholder 5"/>
          <p:cNvPicPr>
            <a:picLocks noChangeAspect="1"/>
          </p:cNvPicPr>
          <p:nvPr/>
        </p:nvPicPr>
        <p:blipFill rotWithShape="1">
          <a:blip r:embed="rId4">
            <a:extLst>
              <a:ext uri="{28A0092B-C50C-407E-A947-70E740481C1C}">
                <a14:useLocalDpi xmlns:a14="http://schemas.microsoft.com/office/drawing/2010/main" val="0"/>
              </a:ext>
            </a:extLst>
          </a:blip>
          <a:srcRect t="12364" r="-229"/>
          <a:stretch/>
        </p:blipFill>
        <p:spPr>
          <a:xfrm>
            <a:off x="1128002" y="3033158"/>
            <a:ext cx="2532282" cy="2952158"/>
          </a:xfrm>
          <a:prstGeom prst="rect">
            <a:avLst/>
          </a:prstGeom>
        </p:spPr>
      </p:pic>
      <p:sp>
        <p:nvSpPr>
          <p:cNvPr id="6" name="Slide Number Placeholder 5"/>
          <p:cNvSpPr>
            <a:spLocks noGrp="1"/>
          </p:cNvSpPr>
          <p:nvPr>
            <p:ph type="sldNum" sz="quarter" idx="11"/>
          </p:nvPr>
        </p:nvSpPr>
        <p:spPr/>
        <p:txBody>
          <a:bodyPr/>
          <a:lstStyle/>
          <a:p>
            <a:fld id="{B58F48A6-A3E1-4848-9AC3-B43F560BE4FE}" type="slidenum">
              <a:rPr lang="en-US" smtClean="0"/>
              <a:pPr/>
              <a:t>18</a:t>
            </a:fld>
            <a:endParaRPr lang="en-US" dirty="0"/>
          </a:p>
        </p:txBody>
      </p:sp>
      <p:sp>
        <p:nvSpPr>
          <p:cNvPr id="7" name="Footer Placeholder 6">
            <a:extLst>
              <a:ext uri="{FF2B5EF4-FFF2-40B4-BE49-F238E27FC236}">
                <a16:creationId xmlns:a16="http://schemas.microsoft.com/office/drawing/2014/main" id="{7FCB0490-6819-0D43-BDF8-240D65F2321C}"/>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4186402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 Ultrafast Photonics</a:t>
            </a:r>
          </a:p>
        </p:txBody>
      </p:sp>
      <p:sp>
        <p:nvSpPr>
          <p:cNvPr id="3" name="Content Placeholder 2"/>
          <p:cNvSpPr>
            <a:spLocks noGrp="1"/>
          </p:cNvSpPr>
          <p:nvPr>
            <p:ph sz="quarter" idx="12"/>
          </p:nvPr>
        </p:nvSpPr>
        <p:spPr/>
        <p:txBody>
          <a:bodyPr>
            <a:normAutofit/>
          </a:bodyPr>
          <a:lstStyle/>
          <a:p>
            <a:r>
              <a:rPr lang="en-US" dirty="0"/>
              <a:t>Lab 3 is being used as an Ultrafast Photonics Lab </a:t>
            </a:r>
          </a:p>
          <a:p>
            <a:pPr lvl="1"/>
            <a:r>
              <a:rPr lang="en-US" dirty="0"/>
              <a:t>A suitable laser is already installed and functioning</a:t>
            </a:r>
          </a:p>
          <a:p>
            <a:pPr lvl="2"/>
            <a:r>
              <a:rPr lang="en-US" dirty="0"/>
              <a:t>Collaboration with Sandra </a:t>
            </a:r>
            <a:r>
              <a:rPr lang="en-US" dirty="0" err="1"/>
              <a:t>Biedron</a:t>
            </a:r>
            <a:r>
              <a:rPr lang="en-US" dirty="0"/>
              <a:t>, Colorado State</a:t>
            </a:r>
          </a:p>
          <a:p>
            <a:r>
              <a:rPr lang="en-US" dirty="0"/>
              <a:t>Lab 3 is the only JLab space that is safe for </a:t>
            </a:r>
            <a:r>
              <a:rPr lang="en-US" dirty="0" err="1"/>
              <a:t>TeraHertz</a:t>
            </a:r>
            <a:r>
              <a:rPr lang="en-US" dirty="0"/>
              <a:t> work </a:t>
            </a:r>
          </a:p>
          <a:p>
            <a:r>
              <a:rPr lang="en-US" dirty="0"/>
              <a:t>The penetration to the LERF vault is adjacent to the UV wiggler and the hutch in the room was designed/designated for </a:t>
            </a:r>
            <a:r>
              <a:rPr lang="en-US" dirty="0" err="1"/>
              <a:t>TeraHertz</a:t>
            </a:r>
            <a:r>
              <a:rPr lang="en-US" dirty="0"/>
              <a:t> work </a:t>
            </a:r>
          </a:p>
          <a:p>
            <a:r>
              <a:rPr lang="en-US" dirty="0"/>
              <a:t>Studies of </a:t>
            </a:r>
            <a:r>
              <a:rPr lang="en-US" dirty="0" err="1"/>
              <a:t>TeraHertz</a:t>
            </a:r>
            <a:r>
              <a:rPr lang="en-US" dirty="0"/>
              <a:t> from LERF are not currently funded, but there is interest in Lab 3 for pump-probe experiments using lasers</a:t>
            </a:r>
          </a:p>
          <a:p>
            <a:pPr lvl="1"/>
            <a:r>
              <a:rPr lang="en-US" dirty="0"/>
              <a:t>The hutch and equipment are being preserved to maintain the option</a:t>
            </a:r>
          </a:p>
          <a:p>
            <a:pPr lvl="1"/>
            <a:endParaRPr lang="en-US" dirty="0"/>
          </a:p>
          <a:p>
            <a:pPr lvl="1"/>
            <a:endParaRPr lang="en-US" dirty="0"/>
          </a:p>
          <a:p>
            <a:pPr lvl="2"/>
            <a:endParaRPr lang="en-US" dirty="0"/>
          </a:p>
          <a:p>
            <a:pPr lvl="1"/>
            <a:endParaRPr lang="en-US" dirty="0"/>
          </a:p>
          <a:p>
            <a:pPr lvl="4"/>
            <a:endParaRPr lang="en-US" dirty="0"/>
          </a:p>
          <a:p>
            <a:r>
              <a:rPr lang="en-US" dirty="0"/>
              <a:t>SPC &amp; LC – </a:t>
            </a:r>
            <a:r>
              <a:rPr lang="en-US" dirty="0" err="1"/>
              <a:t>Shukui</a:t>
            </a:r>
            <a:r>
              <a:rPr lang="en-US" dirty="0"/>
              <a:t> Zhang</a:t>
            </a:r>
          </a:p>
          <a:p>
            <a:endParaRPr lang="en-US" dirty="0"/>
          </a:p>
        </p:txBody>
      </p:sp>
      <p:sp>
        <p:nvSpPr>
          <p:cNvPr id="4" name="Slide Number Placeholder 3"/>
          <p:cNvSpPr>
            <a:spLocks noGrp="1"/>
          </p:cNvSpPr>
          <p:nvPr>
            <p:ph type="sldNum" sz="quarter" idx="11"/>
          </p:nvPr>
        </p:nvSpPr>
        <p:spPr/>
        <p:txBody>
          <a:bodyPr/>
          <a:lstStyle/>
          <a:p>
            <a:fld id="{B58F48A6-A3E1-4848-9AC3-B43F560BE4FE}" type="slidenum">
              <a:rPr lang="en-US" smtClean="0"/>
              <a:pPr/>
              <a:t>19</a:t>
            </a:fld>
            <a:endParaRPr lang="en-US" dirty="0"/>
          </a:p>
        </p:txBody>
      </p:sp>
      <p:sp>
        <p:nvSpPr>
          <p:cNvPr id="5" name="Footer Placeholder 4">
            <a:extLst>
              <a:ext uri="{FF2B5EF4-FFF2-40B4-BE49-F238E27FC236}">
                <a16:creationId xmlns:a16="http://schemas.microsoft.com/office/drawing/2014/main" id="{73BF6CD9-2654-014A-8B36-82CF5C45DA22}"/>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34687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LERF Lower Floor</a:t>
            </a:r>
          </a:p>
        </p:txBody>
      </p:sp>
      <p:sp>
        <p:nvSpPr>
          <p:cNvPr id="3" name="Text Placeholder 2"/>
          <p:cNvSpPr>
            <a:spLocks noGrp="1"/>
          </p:cNvSpPr>
          <p:nvPr>
            <p:ph sz="quarter" idx="12"/>
          </p:nvPr>
        </p:nvSpPr>
        <p:spPr/>
        <p:txBody>
          <a:bodyPr/>
          <a:lstStyle/>
          <a:p>
            <a:endParaRPr lang="en-US" dirty="0"/>
          </a:p>
          <a:p>
            <a:endParaRPr lang="en-US" dirty="0"/>
          </a:p>
          <a:p>
            <a:endParaRPr lang="en-US" dirty="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0740" y="2011680"/>
            <a:ext cx="8758062" cy="3967702"/>
          </a:xfrm>
          <a:prstGeom prst="rect">
            <a:avLst/>
          </a:prstGeom>
        </p:spPr>
      </p:pic>
      <p:sp>
        <p:nvSpPr>
          <p:cNvPr id="6" name="Slide Number Placeholder 5"/>
          <p:cNvSpPr>
            <a:spLocks noGrp="1"/>
          </p:cNvSpPr>
          <p:nvPr>
            <p:ph type="sldNum" sz="quarter" idx="11"/>
          </p:nvPr>
        </p:nvSpPr>
        <p:spPr/>
        <p:txBody>
          <a:bodyPr/>
          <a:lstStyle/>
          <a:p>
            <a:fld id="{B58F48A6-A3E1-4848-9AC3-B43F560BE4FE}" type="slidenum">
              <a:rPr lang="en-US" smtClean="0"/>
              <a:pPr/>
              <a:t>2</a:t>
            </a:fld>
            <a:endParaRPr lang="en-US" dirty="0"/>
          </a:p>
        </p:txBody>
      </p:sp>
      <p:sp>
        <p:nvSpPr>
          <p:cNvPr id="2" name="TextBox 1">
            <a:extLst>
              <a:ext uri="{FF2B5EF4-FFF2-40B4-BE49-F238E27FC236}">
                <a16:creationId xmlns:a16="http://schemas.microsoft.com/office/drawing/2014/main" id="{78A63204-E7F8-2746-86CD-30548AA5A129}"/>
              </a:ext>
            </a:extLst>
          </p:cNvPr>
          <p:cNvSpPr txBox="1"/>
          <p:nvPr/>
        </p:nvSpPr>
        <p:spPr>
          <a:xfrm>
            <a:off x="2760456" y="3332966"/>
            <a:ext cx="2915730" cy="228600"/>
          </a:xfrm>
          <a:prstGeom prst="rect">
            <a:avLst/>
          </a:prstGeom>
          <a:solidFill>
            <a:srgbClr val="FFFF00"/>
          </a:solidFill>
        </p:spPr>
        <p:txBody>
          <a:bodyPr wrap="square" rtlCol="0" anchor="ctr" anchorCtr="0">
            <a:noAutofit/>
          </a:bodyPr>
          <a:lstStyle/>
          <a:p>
            <a:pPr algn="ctr">
              <a:lnSpc>
                <a:spcPts val="1600"/>
              </a:lnSpc>
            </a:pPr>
            <a:r>
              <a:rPr lang="en-US" sz="1600" dirty="0"/>
              <a:t>LCLS II Cryomodules</a:t>
            </a:r>
          </a:p>
        </p:txBody>
      </p:sp>
      <p:sp>
        <p:nvSpPr>
          <p:cNvPr id="7" name="TextBox 6">
            <a:extLst>
              <a:ext uri="{FF2B5EF4-FFF2-40B4-BE49-F238E27FC236}">
                <a16:creationId xmlns:a16="http://schemas.microsoft.com/office/drawing/2014/main" id="{36E9C684-D58C-BE4A-B046-390585532295}"/>
              </a:ext>
            </a:extLst>
          </p:cNvPr>
          <p:cNvSpPr txBox="1"/>
          <p:nvPr/>
        </p:nvSpPr>
        <p:spPr>
          <a:xfrm>
            <a:off x="1201944" y="1472240"/>
            <a:ext cx="1207697" cy="923330"/>
          </a:xfrm>
          <a:prstGeom prst="rect">
            <a:avLst/>
          </a:prstGeom>
          <a:noFill/>
          <a:ln w="31750">
            <a:solidFill>
              <a:srgbClr val="7030A0"/>
            </a:solidFill>
          </a:ln>
        </p:spPr>
        <p:txBody>
          <a:bodyPr wrap="square" rtlCol="0">
            <a:spAutoFit/>
          </a:bodyPr>
          <a:lstStyle/>
          <a:p>
            <a:pPr algn="ctr"/>
            <a:r>
              <a:rPr lang="en-US" dirty="0">
                <a:solidFill>
                  <a:srgbClr val="7030A0"/>
                </a:solidFill>
              </a:rPr>
              <a:t>Isotope Production Area</a:t>
            </a:r>
          </a:p>
        </p:txBody>
      </p:sp>
      <p:sp>
        <p:nvSpPr>
          <p:cNvPr id="8" name="Down Arrow 7">
            <a:extLst>
              <a:ext uri="{FF2B5EF4-FFF2-40B4-BE49-F238E27FC236}">
                <a16:creationId xmlns:a16="http://schemas.microsoft.com/office/drawing/2014/main" id="{5F5C5B0F-D610-DF40-98FB-3D26A97F0E1F}"/>
              </a:ext>
            </a:extLst>
          </p:cNvPr>
          <p:cNvSpPr/>
          <p:nvPr/>
        </p:nvSpPr>
        <p:spPr>
          <a:xfrm>
            <a:off x="1644771" y="2398143"/>
            <a:ext cx="293298" cy="753375"/>
          </a:xfrm>
          <a:prstGeom prst="downArrow">
            <a:avLst/>
          </a:prstGeom>
          <a:solidFill>
            <a:schemeClr val="bg1"/>
          </a:solidFill>
          <a:ln w="317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7030A0"/>
              </a:solidFill>
            </a:endParaRPr>
          </a:p>
        </p:txBody>
      </p:sp>
      <p:sp>
        <p:nvSpPr>
          <p:cNvPr id="9" name="Footer Placeholder 8">
            <a:extLst>
              <a:ext uri="{FF2B5EF4-FFF2-40B4-BE49-F238E27FC236}">
                <a16:creationId xmlns:a16="http://schemas.microsoft.com/office/drawing/2014/main" id="{A65FCF59-9F99-514C-98C1-F45CA0337871}"/>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839676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in the </a:t>
            </a:r>
            <a:r>
              <a:rPr lang="en-US" dirty="0" err="1"/>
              <a:t>TeraHertz</a:t>
            </a:r>
            <a:r>
              <a:rPr lang="en-US" dirty="0"/>
              <a:t> Hutch</a:t>
            </a:r>
          </a:p>
        </p:txBody>
      </p:sp>
      <p:pic>
        <p:nvPicPr>
          <p:cNvPr id="5" name="Content Placeholder 4"/>
          <p:cNvPicPr>
            <a:picLocks noGrp="1" noChangeAspect="1"/>
          </p:cNvPicPr>
          <p:nvPr>
            <p:ph sz="quarter" idx="12"/>
          </p:nvPr>
        </p:nvPicPr>
        <p:blipFill rotWithShape="1">
          <a:blip r:embed="rId2"/>
          <a:srcRect l="-186" t="15744" r="-186" b="2047"/>
          <a:stretch/>
        </p:blipFill>
        <p:spPr>
          <a:xfrm>
            <a:off x="-8194" y="806031"/>
            <a:ext cx="9178046" cy="5659096"/>
          </a:xfrm>
          <a:prstGeom prst="rect">
            <a:avLst/>
          </a:prstGeom>
        </p:spPr>
      </p:pic>
      <p:sp>
        <p:nvSpPr>
          <p:cNvPr id="6" name="Slide Number Placeholder 5"/>
          <p:cNvSpPr>
            <a:spLocks noGrp="1"/>
          </p:cNvSpPr>
          <p:nvPr>
            <p:ph type="sldNum" sz="quarter" idx="11"/>
          </p:nvPr>
        </p:nvSpPr>
        <p:spPr/>
        <p:txBody>
          <a:bodyPr/>
          <a:lstStyle/>
          <a:p>
            <a:fld id="{B58F48A6-A3E1-4848-9AC3-B43F560BE4FE}" type="slidenum">
              <a:rPr lang="en-US" smtClean="0"/>
              <a:pPr/>
              <a:t>20</a:t>
            </a:fld>
            <a:endParaRPr lang="en-US" dirty="0"/>
          </a:p>
        </p:txBody>
      </p:sp>
      <p:sp>
        <p:nvSpPr>
          <p:cNvPr id="3" name="Footer Placeholder 2">
            <a:extLst>
              <a:ext uri="{FF2B5EF4-FFF2-40B4-BE49-F238E27FC236}">
                <a16:creationId xmlns:a16="http://schemas.microsoft.com/office/drawing/2014/main" id="{31EF6591-8ABA-D84F-A0CF-D35A5CB01DF6}"/>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579475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3a: General Purpose Clean Assembly Lab</a:t>
            </a:r>
          </a:p>
        </p:txBody>
      </p:sp>
      <p:sp>
        <p:nvSpPr>
          <p:cNvPr id="3" name="Content Placeholder 2"/>
          <p:cNvSpPr>
            <a:spLocks noGrp="1"/>
          </p:cNvSpPr>
          <p:nvPr>
            <p:ph sz="quarter" idx="12"/>
          </p:nvPr>
        </p:nvSpPr>
        <p:spPr>
          <a:xfrm>
            <a:off x="209551" y="847727"/>
            <a:ext cx="8734425" cy="5600781"/>
          </a:xfrm>
        </p:spPr>
        <p:txBody>
          <a:bodyPr>
            <a:normAutofit/>
          </a:bodyPr>
          <a:lstStyle/>
          <a:p>
            <a:r>
              <a:rPr lang="en-US" dirty="0"/>
              <a:t>Lab 3a and its large clean area is a General Purpose Clean Assembly Lab</a:t>
            </a:r>
          </a:p>
          <a:p>
            <a:pPr lvl="1"/>
            <a:r>
              <a:rPr lang="en-US" dirty="0"/>
              <a:t>Already heavily used for clean assembly</a:t>
            </a:r>
          </a:p>
          <a:p>
            <a:r>
              <a:rPr lang="en-US" dirty="0"/>
              <a:t>Nanotube research (BNNT) developed here, has been moved out to a spin-off company with facilities on the other side of Jefferson Avenue</a:t>
            </a:r>
          </a:p>
          <a:p>
            <a:pPr lvl="4"/>
            <a:endParaRPr lang="en-US" dirty="0"/>
          </a:p>
          <a:p>
            <a:pPr lvl="4"/>
            <a:endParaRPr lang="en-US" dirty="0"/>
          </a:p>
          <a:p>
            <a:endParaRPr lang="en-US" dirty="0"/>
          </a:p>
          <a:p>
            <a:endParaRPr lang="en-US" dirty="0"/>
          </a:p>
          <a:p>
            <a:endParaRPr lang="en-US" dirty="0"/>
          </a:p>
          <a:p>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endParaRPr lang="en-US" dirty="0"/>
          </a:p>
          <a:p>
            <a:r>
              <a:rPr lang="en-US" sz="2000" dirty="0"/>
              <a:t>SPC – Carlos Hernandez-Garcia</a:t>
            </a:r>
          </a:p>
          <a:p>
            <a:r>
              <a:rPr lang="en-US" sz="2000" dirty="0"/>
              <a:t>LC– Don Bullard</a:t>
            </a:r>
          </a:p>
          <a:p>
            <a:endParaRPr lang="en-US" dirty="0"/>
          </a:p>
          <a:p>
            <a:endParaRPr lang="en-US"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3579" b="8015"/>
          <a:stretch/>
        </p:blipFill>
        <p:spPr>
          <a:xfrm>
            <a:off x="4381169" y="2963408"/>
            <a:ext cx="4756991" cy="315406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817" t="9674" r="9575" b="12418"/>
          <a:stretch/>
        </p:blipFill>
        <p:spPr>
          <a:xfrm>
            <a:off x="209551" y="2600780"/>
            <a:ext cx="4100056" cy="2831556"/>
          </a:xfrm>
          <a:prstGeom prst="rect">
            <a:avLst/>
          </a:prstGeom>
        </p:spPr>
      </p:pic>
      <p:sp>
        <p:nvSpPr>
          <p:cNvPr id="6" name="Slide Number Placeholder 5"/>
          <p:cNvSpPr>
            <a:spLocks noGrp="1"/>
          </p:cNvSpPr>
          <p:nvPr>
            <p:ph type="sldNum" sz="quarter" idx="11"/>
          </p:nvPr>
        </p:nvSpPr>
        <p:spPr/>
        <p:txBody>
          <a:bodyPr/>
          <a:lstStyle/>
          <a:p>
            <a:fld id="{B58F48A6-A3E1-4848-9AC3-B43F560BE4FE}" type="slidenum">
              <a:rPr lang="en-US" smtClean="0"/>
              <a:pPr/>
              <a:t>21</a:t>
            </a:fld>
            <a:endParaRPr lang="en-US" dirty="0"/>
          </a:p>
        </p:txBody>
      </p:sp>
      <p:sp>
        <p:nvSpPr>
          <p:cNvPr id="7" name="Footer Placeholder 6">
            <a:extLst>
              <a:ext uri="{FF2B5EF4-FFF2-40B4-BE49-F238E27FC236}">
                <a16:creationId xmlns:a16="http://schemas.microsoft.com/office/drawing/2014/main" id="{4A741FD0-2288-C04D-AE72-71F3D3CB2736}"/>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29317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4: Laser </a:t>
            </a:r>
            <a:r>
              <a:rPr lang="en-US" dirty="0" err="1"/>
              <a:t>MicroEngineering</a:t>
            </a:r>
            <a:r>
              <a:rPr lang="en-US" dirty="0"/>
              <a:t> Station</a:t>
            </a:r>
          </a:p>
        </p:txBody>
      </p:sp>
      <p:sp>
        <p:nvSpPr>
          <p:cNvPr id="3" name="Content Placeholder 2"/>
          <p:cNvSpPr>
            <a:spLocks noGrp="1"/>
          </p:cNvSpPr>
          <p:nvPr>
            <p:ph sz="quarter" idx="12"/>
          </p:nvPr>
        </p:nvSpPr>
        <p:spPr/>
        <p:txBody>
          <a:bodyPr>
            <a:normAutofit/>
          </a:bodyPr>
          <a:lstStyle/>
          <a:p>
            <a:r>
              <a:rPr lang="en-US" sz="2000" dirty="0"/>
              <a:t>Laser equipment available, but currently underutilized, can be used to treat, machine or cut materials, etc. </a:t>
            </a:r>
          </a:p>
          <a:p>
            <a:r>
              <a:rPr lang="en-US" sz="2000" dirty="0"/>
              <a:t>The solid state laser can be used in IR and UV ranges</a:t>
            </a:r>
          </a:p>
          <a:p>
            <a:r>
              <a:rPr lang="en-US" sz="2000" dirty="0"/>
              <a:t>Equipment can be used to lay material on niobium</a:t>
            </a:r>
          </a:p>
          <a:p>
            <a:endParaRPr lang="en-US" sz="2000" dirty="0"/>
          </a:p>
          <a:p>
            <a:endParaRPr lang="en-US" sz="2100" dirty="0"/>
          </a:p>
          <a:p>
            <a:endParaRPr lang="en-US" sz="2100" dirty="0"/>
          </a:p>
          <a:p>
            <a:endParaRPr lang="en-US" sz="2100" dirty="0"/>
          </a:p>
          <a:p>
            <a:endParaRPr lang="en-US" sz="2100" dirty="0"/>
          </a:p>
          <a:p>
            <a:endParaRPr lang="en-US" sz="2100" dirty="0"/>
          </a:p>
          <a:p>
            <a:endParaRPr lang="en-US" sz="2000" dirty="0"/>
          </a:p>
          <a:p>
            <a:r>
              <a:rPr lang="en-US" sz="2050" dirty="0"/>
              <a:t>SPC – Steve Benson</a:t>
            </a:r>
          </a:p>
          <a:p>
            <a:r>
              <a:rPr lang="en-US" sz="2050" dirty="0"/>
              <a:t>LC – Joseph </a:t>
            </a:r>
            <a:r>
              <a:rPr lang="en-US" sz="2050" dirty="0" err="1"/>
              <a:t>Gubeli</a:t>
            </a:r>
            <a:endParaRPr lang="en-US" sz="2050"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5120"/>
          <a:stretch/>
        </p:blipFill>
        <p:spPr>
          <a:xfrm>
            <a:off x="4070639" y="3361797"/>
            <a:ext cx="5073361" cy="3229673"/>
          </a:xfrm>
          <a:prstGeom prst="rect">
            <a:avLst/>
          </a:prstGeom>
        </p:spPr>
      </p:pic>
      <p:sp>
        <p:nvSpPr>
          <p:cNvPr id="5" name="Slide Number Placeholder 4"/>
          <p:cNvSpPr>
            <a:spLocks noGrp="1"/>
          </p:cNvSpPr>
          <p:nvPr>
            <p:ph type="sldNum" sz="quarter" idx="11"/>
          </p:nvPr>
        </p:nvSpPr>
        <p:spPr/>
        <p:txBody>
          <a:bodyPr/>
          <a:lstStyle/>
          <a:p>
            <a:fld id="{B58F48A6-A3E1-4848-9AC3-B43F560BE4FE}" type="slidenum">
              <a:rPr lang="en-US" smtClean="0"/>
              <a:pPr/>
              <a:t>22</a:t>
            </a:fld>
            <a:endParaRPr lang="en-US" dirty="0"/>
          </a:p>
        </p:txBody>
      </p:sp>
      <p:sp>
        <p:nvSpPr>
          <p:cNvPr id="6" name="Footer Placeholder 5">
            <a:extLst>
              <a:ext uri="{FF2B5EF4-FFF2-40B4-BE49-F238E27FC236}">
                <a16:creationId xmlns:a16="http://schemas.microsoft.com/office/drawing/2014/main" id="{61A31775-1937-7540-BC96-22978A198FF2}"/>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38201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5: Pulsed Laser Deposition and Materials Characterization</a:t>
            </a:r>
          </a:p>
        </p:txBody>
      </p:sp>
      <p:sp>
        <p:nvSpPr>
          <p:cNvPr id="3" name="Content Placeholder 2"/>
          <p:cNvSpPr>
            <a:spLocks noGrp="1"/>
          </p:cNvSpPr>
          <p:nvPr>
            <p:ph sz="quarter" idx="12"/>
          </p:nvPr>
        </p:nvSpPr>
        <p:spPr/>
        <p:txBody>
          <a:bodyPr>
            <a:normAutofit/>
          </a:bodyPr>
          <a:lstStyle/>
          <a:p>
            <a:r>
              <a:rPr lang="en-US" dirty="0"/>
              <a:t>Lab 5 is being used for UV lamp studies and materials modification </a:t>
            </a:r>
          </a:p>
          <a:p>
            <a:r>
              <a:rPr lang="en-US" dirty="0"/>
              <a:t>Physics Division also performs </a:t>
            </a:r>
            <a:r>
              <a:rPr lang="en-US" dirty="0" err="1"/>
              <a:t>Çerenkov</a:t>
            </a:r>
            <a:r>
              <a:rPr lang="en-US" dirty="0"/>
              <a:t> mirror measurements here</a:t>
            </a:r>
          </a:p>
          <a:p>
            <a:r>
              <a:rPr lang="en-US" dirty="0"/>
              <a:t>Space reserved for other Physics Division needs</a:t>
            </a:r>
          </a:p>
          <a:p>
            <a:r>
              <a:rPr lang="en-US" dirty="0"/>
              <a:t>The laser in Lab 5 is in need of repair</a:t>
            </a:r>
          </a:p>
          <a:p>
            <a:pPr lvl="1"/>
            <a:r>
              <a:rPr lang="en-US" dirty="0"/>
              <a:t>The solid state laser from Lab 4 could be adapted, or we may have another appropriate laser when the requirements are known</a:t>
            </a:r>
          </a:p>
          <a:p>
            <a:r>
              <a:rPr lang="en-US" dirty="0"/>
              <a:t>Michael Kelley is developing a proposal for use of this Lab to extend surface treatment of niobium and pursue additional applications </a:t>
            </a:r>
          </a:p>
          <a:p>
            <a:pPr marL="0" indent="0">
              <a:buNone/>
            </a:pPr>
            <a:endParaRPr lang="en-US" dirty="0"/>
          </a:p>
          <a:p>
            <a:endParaRPr lang="en-US" dirty="0"/>
          </a:p>
          <a:p>
            <a:endParaRPr lang="en-US" dirty="0"/>
          </a:p>
          <a:p>
            <a:r>
              <a:rPr lang="en-US" dirty="0"/>
              <a:t>SPC – Steve Benson</a:t>
            </a:r>
          </a:p>
          <a:p>
            <a:r>
              <a:rPr lang="en-US" dirty="0"/>
              <a:t>LC – Kevin Jordan</a:t>
            </a:r>
          </a:p>
          <a:p>
            <a:endParaRPr lang="en-US" dirty="0"/>
          </a:p>
        </p:txBody>
      </p:sp>
      <p:sp>
        <p:nvSpPr>
          <p:cNvPr id="4" name="Slide Number Placeholder 3"/>
          <p:cNvSpPr>
            <a:spLocks noGrp="1"/>
          </p:cNvSpPr>
          <p:nvPr>
            <p:ph type="sldNum" sz="quarter" idx="11"/>
          </p:nvPr>
        </p:nvSpPr>
        <p:spPr/>
        <p:txBody>
          <a:bodyPr/>
          <a:lstStyle/>
          <a:p>
            <a:fld id="{B58F48A6-A3E1-4848-9AC3-B43F560BE4FE}" type="slidenum">
              <a:rPr lang="en-US" smtClean="0"/>
              <a:pPr/>
              <a:t>23</a:t>
            </a:fld>
            <a:endParaRPr lang="en-US" dirty="0"/>
          </a:p>
        </p:txBody>
      </p:sp>
      <p:sp>
        <p:nvSpPr>
          <p:cNvPr id="5" name="Footer Placeholder 4">
            <a:extLst>
              <a:ext uri="{FF2B5EF4-FFF2-40B4-BE49-F238E27FC236}">
                <a16:creationId xmlns:a16="http://schemas.microsoft.com/office/drawing/2014/main" id="{C31799C5-B2C6-9B43-A2C8-D06D8EFB6CA9}"/>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706221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in Lab 5</a:t>
            </a:r>
          </a:p>
        </p:txBody>
      </p:sp>
      <p:pic>
        <p:nvPicPr>
          <p:cNvPr id="5" name="Content Placeholder 3"/>
          <p:cNvPicPr>
            <a:picLocks noGrp="1" noChangeAspect="1"/>
          </p:cNvPicPr>
          <p:nvPr>
            <p:ph sz="quarter" idx="12"/>
          </p:nvPr>
        </p:nvPicPr>
        <p:blipFill rotWithShape="1">
          <a:blip r:embed="rId2">
            <a:extLst>
              <a:ext uri="{28A0092B-C50C-407E-A947-70E740481C1C}">
                <a14:useLocalDpi xmlns:a14="http://schemas.microsoft.com/office/drawing/2010/main" val="0"/>
              </a:ext>
            </a:extLst>
          </a:blip>
          <a:srcRect l="3" r="23284"/>
          <a:stretch/>
        </p:blipFill>
        <p:spPr>
          <a:xfrm>
            <a:off x="0" y="1703185"/>
            <a:ext cx="4846320" cy="4738089"/>
          </a:xfrm>
        </p:spPr>
      </p:pic>
      <p:pic>
        <p:nvPicPr>
          <p:cNvPr id="6" name="Content Placeholder 4"/>
          <p:cNvPicPr>
            <a:picLocks noChangeAspect="1"/>
          </p:cNvPicPr>
          <p:nvPr/>
        </p:nvPicPr>
        <p:blipFill rotWithShape="1">
          <a:blip r:embed="rId3">
            <a:extLst>
              <a:ext uri="{28A0092B-C50C-407E-A947-70E740481C1C}">
                <a14:useLocalDpi xmlns:a14="http://schemas.microsoft.com/office/drawing/2010/main" val="0"/>
              </a:ext>
            </a:extLst>
          </a:blip>
          <a:srcRect l="2940" t="7894" r="2940" b="876"/>
          <a:stretch/>
        </p:blipFill>
        <p:spPr>
          <a:xfrm>
            <a:off x="5494395" y="1544963"/>
            <a:ext cx="3628650" cy="4754880"/>
          </a:xfrm>
          <a:prstGeom prst="roundRect">
            <a:avLst>
              <a:gd name="adj" fmla="val 1858"/>
            </a:avLst>
          </a:prstGeom>
        </p:spPr>
      </p:pic>
      <p:sp>
        <p:nvSpPr>
          <p:cNvPr id="9" name="Text Placeholder 5"/>
          <p:cNvSpPr txBox="1">
            <a:spLocks/>
          </p:cNvSpPr>
          <p:nvPr/>
        </p:nvSpPr>
        <p:spPr>
          <a:xfrm>
            <a:off x="5393000" y="856467"/>
            <a:ext cx="3615828" cy="662227"/>
          </a:xfrm>
          <a:prstGeom prst="rect">
            <a:avLst/>
          </a:prstGeom>
        </p:spPr>
        <p:txBody>
          <a:bodyPr>
            <a:noAutofit/>
          </a:bodyPr>
          <a:lstStyle>
            <a:lvl1pPr marL="342900" marR="0" indent="-342900" algn="l" defTabSz="685800" rtl="0" eaLnBrk="1" fontAlgn="base" latinLnBrk="0" hangingPunct="1">
              <a:lnSpc>
                <a:spcPct val="100000"/>
              </a:lnSpc>
              <a:spcBef>
                <a:spcPts val="900"/>
              </a:spcBef>
              <a:spcAft>
                <a:spcPct val="0"/>
              </a:spcAft>
              <a:buClr>
                <a:srgbClr val="FF6600"/>
              </a:buClr>
              <a:buSzTx/>
              <a:buFont typeface="Arial" panose="020B0604020202020204" pitchFamily="34" charset="0"/>
              <a:buChar char="•"/>
              <a:tabLst/>
              <a:defRPr sz="1950" kern="1200">
                <a:solidFill>
                  <a:schemeClr val="tx1"/>
                </a:solidFill>
                <a:latin typeface="Arial" panose="020B0604020202020204" pitchFamily="34" charset="0"/>
                <a:ea typeface="+mn-ea"/>
                <a:cs typeface="Arial" panose="020B0604020202020204" pitchFamily="34" charset="0"/>
              </a:defRPr>
            </a:lvl1pPr>
            <a:lvl2pPr marL="557213" marR="0" indent="-214313" algn="l" defTabSz="685800" rtl="0" eaLnBrk="1" fontAlgn="base" latinLnBrk="0" hangingPunct="1">
              <a:lnSpc>
                <a:spcPct val="100000"/>
              </a:lnSpc>
              <a:spcBef>
                <a:spcPts val="900"/>
              </a:spcBef>
              <a:spcAft>
                <a:spcPct val="0"/>
              </a:spcAft>
              <a:buClr>
                <a:srgbClr val="4343CA"/>
              </a:buClr>
              <a:buSzTx/>
              <a:buFont typeface="Arial"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857250" marR="0" indent="-171450" algn="l" defTabSz="685800" rtl="0" eaLnBrk="1" fontAlgn="base" latinLnBrk="0" hangingPunct="1">
              <a:lnSpc>
                <a:spcPct val="100000"/>
              </a:lnSpc>
              <a:spcBef>
                <a:spcPts val="900"/>
              </a:spcBef>
              <a:spcAft>
                <a:spcPct val="0"/>
              </a:spcAft>
              <a:buClr>
                <a:srgbClr val="660066"/>
              </a:buClr>
              <a:buSzTx/>
              <a:buFontTx/>
              <a:buChar char="•"/>
              <a:tabLst/>
              <a:defRPr sz="1650" kern="1200">
                <a:solidFill>
                  <a:schemeClr val="tx1"/>
                </a:solidFill>
                <a:latin typeface="Arial" panose="020B0604020202020204" pitchFamily="34" charset="0"/>
                <a:ea typeface="+mn-ea"/>
                <a:cs typeface="Arial" panose="020B0604020202020204" pitchFamily="34" charset="0"/>
              </a:defRPr>
            </a:lvl3pPr>
            <a:lvl4pPr marL="1200150" marR="0" indent="-171450" algn="l" defTabSz="685800" rtl="0" eaLnBrk="1" fontAlgn="base" latinLnBrk="0" hangingPunct="1">
              <a:lnSpc>
                <a:spcPct val="100000"/>
              </a:lnSpc>
              <a:spcBef>
                <a:spcPts val="900"/>
              </a:spcBef>
              <a:spcAft>
                <a:spcPct val="0"/>
              </a:spcAft>
              <a:buClr>
                <a:srgbClr val="008000"/>
              </a:buClr>
              <a:buSzTx/>
              <a:buFont typeface="Arial" charset="0"/>
              <a:buChar char="•"/>
              <a:tabLst/>
              <a:defRPr sz="1500" kern="1200">
                <a:solidFill>
                  <a:schemeClr val="tx1"/>
                </a:solidFill>
                <a:latin typeface="Arial" panose="020B0604020202020204" pitchFamily="34" charset="0"/>
                <a:ea typeface="+mn-ea"/>
                <a:cs typeface="Arial" panose="020B0604020202020204" pitchFamily="34" charset="0"/>
              </a:defRPr>
            </a:lvl4pPr>
            <a:lvl5pPr marL="1543050" marR="0" indent="-171450" algn="l" defTabSz="685800" rtl="0" eaLnBrk="1" fontAlgn="base" latinLnBrk="0" hangingPunct="1">
              <a:lnSpc>
                <a:spcPct val="100000"/>
              </a:lnSpc>
              <a:spcBef>
                <a:spcPct val="20000"/>
              </a:spcBef>
              <a:spcAft>
                <a:spcPct val="0"/>
              </a:spcAft>
              <a:buClrTx/>
              <a:buSzTx/>
              <a:buFontTx/>
              <a:buNone/>
              <a:tabLst/>
              <a:defRPr sz="600" kern="1200">
                <a:solidFill>
                  <a:schemeClr val="tx1"/>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r">
              <a:buNone/>
            </a:pPr>
            <a:r>
              <a:rPr lang="en-US" sz="1800" dirty="0"/>
              <a:t>Physics work:                 </a:t>
            </a:r>
            <a:r>
              <a:rPr lang="en-US" sz="1800" dirty="0" err="1"/>
              <a:t>Çerenkov</a:t>
            </a:r>
            <a:r>
              <a:rPr lang="en-US" sz="1800" dirty="0"/>
              <a:t> Mirror Measurement </a:t>
            </a:r>
          </a:p>
        </p:txBody>
      </p:sp>
      <p:sp>
        <p:nvSpPr>
          <p:cNvPr id="10" name="Title 1"/>
          <p:cNvSpPr txBox="1">
            <a:spLocks/>
          </p:cNvSpPr>
          <p:nvPr/>
        </p:nvSpPr>
        <p:spPr>
          <a:xfrm>
            <a:off x="209551" y="817714"/>
            <a:ext cx="3814230" cy="861618"/>
          </a:xfrm>
          <a:prstGeom prst="rect">
            <a:avLst/>
          </a:prstGeom>
        </p:spPr>
        <p:txBody>
          <a:bodyPr vert="horz" lIns="91440" tIns="45720" rIns="91440" bIns="45720" rtlCol="0" anchor="ctr">
            <a:noAutofit/>
          </a:bodyPr>
          <a:lstStyle>
            <a:lvl1pPr algn="ctr" defTabSz="342900" rtl="0" eaLnBrk="1" latinLnBrk="0" hangingPunct="1">
              <a:spcBef>
                <a:spcPct val="0"/>
              </a:spcBef>
              <a:buNone/>
              <a:defRPr sz="2400" b="0" kern="1200">
                <a:solidFill>
                  <a:srgbClr val="0000FF"/>
                </a:solidFill>
                <a:latin typeface="Arial" panose="020B0604020202020204" pitchFamily="34" charset="0"/>
                <a:ea typeface="+mj-ea"/>
                <a:cs typeface="Arial" panose="020B0604020202020204" pitchFamily="34" charset="0"/>
              </a:defRPr>
            </a:lvl1pPr>
          </a:lstStyle>
          <a:p>
            <a:pPr algn="l"/>
            <a:r>
              <a:rPr lang="en-US" sz="1800" dirty="0">
                <a:solidFill>
                  <a:schemeClr val="tx1"/>
                </a:solidFill>
              </a:rPr>
              <a:t>Pulsed Laser Deposition and Materials Characterization</a:t>
            </a:r>
          </a:p>
        </p:txBody>
      </p:sp>
      <p:sp>
        <p:nvSpPr>
          <p:cNvPr id="11" name="Slide Number Placeholder 10"/>
          <p:cNvSpPr>
            <a:spLocks noGrp="1"/>
          </p:cNvSpPr>
          <p:nvPr>
            <p:ph type="sldNum" sz="quarter" idx="11"/>
          </p:nvPr>
        </p:nvSpPr>
        <p:spPr/>
        <p:txBody>
          <a:bodyPr/>
          <a:lstStyle/>
          <a:p>
            <a:fld id="{B58F48A6-A3E1-4848-9AC3-B43F560BE4FE}" type="slidenum">
              <a:rPr lang="en-US" smtClean="0"/>
              <a:pPr/>
              <a:t>24</a:t>
            </a:fld>
            <a:endParaRPr lang="en-US" dirty="0"/>
          </a:p>
        </p:txBody>
      </p:sp>
      <p:sp>
        <p:nvSpPr>
          <p:cNvPr id="3" name="Footer Placeholder 2">
            <a:extLst>
              <a:ext uri="{FF2B5EF4-FFF2-40B4-BE49-F238E27FC236}">
                <a16:creationId xmlns:a16="http://schemas.microsoft.com/office/drawing/2014/main" id="{0329419C-D7A2-FE44-96D2-D565EB729A72}"/>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2089821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6: Laser Development for CEBAF and LERF</a:t>
            </a:r>
          </a:p>
        </p:txBody>
      </p:sp>
      <p:sp>
        <p:nvSpPr>
          <p:cNvPr id="3" name="Content Placeholder 2"/>
          <p:cNvSpPr>
            <a:spLocks noGrp="1"/>
          </p:cNvSpPr>
          <p:nvPr>
            <p:ph sz="quarter" idx="12"/>
          </p:nvPr>
        </p:nvSpPr>
        <p:spPr/>
        <p:txBody>
          <a:bodyPr>
            <a:normAutofit/>
          </a:bodyPr>
          <a:lstStyle/>
          <a:p>
            <a:r>
              <a:rPr lang="en-US" dirty="0"/>
              <a:t>Lab 6 is a general laser development lab</a:t>
            </a:r>
          </a:p>
          <a:p>
            <a:r>
              <a:rPr lang="en-US" dirty="0"/>
              <a:t>Ideal space to develop upgrade for Compton </a:t>
            </a:r>
            <a:r>
              <a:rPr lang="en-US" dirty="0" err="1"/>
              <a:t>Polarimeter</a:t>
            </a:r>
            <a:r>
              <a:rPr lang="en-US" dirty="0"/>
              <a:t> in Halls A &amp; 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50" dirty="0"/>
              <a:t>SPC – Matt </a:t>
            </a:r>
            <a:r>
              <a:rPr lang="en-US" sz="2050" dirty="0" err="1"/>
              <a:t>Poelker</a:t>
            </a:r>
            <a:endParaRPr lang="en-US" sz="2050" dirty="0"/>
          </a:p>
          <a:p>
            <a:r>
              <a:rPr lang="en-US" sz="2050" dirty="0"/>
              <a:t>LC – </a:t>
            </a:r>
            <a:r>
              <a:rPr lang="en-US" sz="2050" dirty="0" err="1"/>
              <a:t>Shukui</a:t>
            </a:r>
            <a:r>
              <a:rPr lang="en-US" sz="2050" dirty="0"/>
              <a:t> Zhang</a:t>
            </a:r>
          </a:p>
          <a:p>
            <a:endParaRPr lang="en-US" dirty="0"/>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30" y="1958635"/>
            <a:ext cx="5899370" cy="4424528"/>
          </a:xfrm>
          <a:prstGeom prst="rect">
            <a:avLst/>
          </a:prstGeom>
        </p:spPr>
      </p:pic>
      <p:sp>
        <p:nvSpPr>
          <p:cNvPr id="5" name="Slide Number Placeholder 4"/>
          <p:cNvSpPr>
            <a:spLocks noGrp="1"/>
          </p:cNvSpPr>
          <p:nvPr>
            <p:ph type="sldNum" sz="quarter" idx="11"/>
          </p:nvPr>
        </p:nvSpPr>
        <p:spPr/>
        <p:txBody>
          <a:bodyPr/>
          <a:lstStyle/>
          <a:p>
            <a:fld id="{B58F48A6-A3E1-4848-9AC3-B43F560BE4FE}" type="slidenum">
              <a:rPr lang="en-US" smtClean="0"/>
              <a:pPr/>
              <a:t>25</a:t>
            </a:fld>
            <a:endParaRPr lang="en-US" dirty="0"/>
          </a:p>
        </p:txBody>
      </p:sp>
      <p:sp>
        <p:nvSpPr>
          <p:cNvPr id="6" name="Footer Placeholder 5">
            <a:extLst>
              <a:ext uri="{FF2B5EF4-FFF2-40B4-BE49-F238E27FC236}">
                <a16:creationId xmlns:a16="http://schemas.microsoft.com/office/drawing/2014/main" id="{F6C0CCD7-CBFE-C04E-87F3-D80157385917}"/>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4020248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 7: PSS &amp; Network Racks</a:t>
            </a:r>
          </a:p>
        </p:txBody>
      </p:sp>
      <p:sp>
        <p:nvSpPr>
          <p:cNvPr id="3" name="Content Placeholder 2"/>
          <p:cNvSpPr>
            <a:spLocks noGrp="1"/>
          </p:cNvSpPr>
          <p:nvPr>
            <p:ph sz="quarter" idx="12"/>
          </p:nvPr>
        </p:nvSpPr>
        <p:spPr>
          <a:xfrm>
            <a:off x="209551" y="847727"/>
            <a:ext cx="8934449" cy="5419725"/>
          </a:xfrm>
        </p:spPr>
        <p:txBody>
          <a:bodyPr>
            <a:normAutofit/>
          </a:bodyPr>
          <a:lstStyle/>
          <a:p>
            <a:r>
              <a:rPr lang="en-US" sz="2000" dirty="0"/>
              <a:t>Lab 7 Currently houses PSS and Network racks for the building</a:t>
            </a:r>
            <a:endParaRPr lang="en-US" sz="1800" dirty="0"/>
          </a:p>
          <a:p>
            <a:pPr lvl="1"/>
            <a:r>
              <a:rPr lang="en-US" dirty="0"/>
              <a:t>An existing high power box supply could eventually be installed </a:t>
            </a:r>
          </a:p>
          <a:p>
            <a:pPr lvl="2"/>
            <a:r>
              <a:rPr lang="en-US" dirty="0"/>
              <a:t>Would provide redundant power for LERF Arc magnets</a:t>
            </a:r>
          </a:p>
          <a:p>
            <a:pPr lvl="2"/>
            <a:endParaRPr lang="en-US" dirty="0"/>
          </a:p>
          <a:p>
            <a:r>
              <a:rPr lang="en-US" dirty="0">
                <a:solidFill>
                  <a:srgbClr val="0000FF"/>
                </a:solidFill>
              </a:rPr>
              <a:t>Isotope Production Lab</a:t>
            </a:r>
          </a:p>
          <a:p>
            <a:pPr lvl="1"/>
            <a:r>
              <a:rPr lang="en-US" dirty="0">
                <a:solidFill>
                  <a:srgbClr val="0000FF"/>
                </a:solidFill>
              </a:rPr>
              <a:t>Lab has a direct connection to the area in the vault where we propose to produce isotopes </a:t>
            </a:r>
          </a:p>
          <a:p>
            <a:pPr lvl="1"/>
            <a:r>
              <a:rPr lang="en-US" dirty="0">
                <a:solidFill>
                  <a:srgbClr val="0000FF"/>
                </a:solidFill>
              </a:rPr>
              <a:t>This would be the best place to stage targets, etc.</a:t>
            </a:r>
          </a:p>
          <a:p>
            <a:pPr lvl="1"/>
            <a:endParaRPr lang="en-US" dirty="0">
              <a:solidFill>
                <a:srgbClr val="0000FF"/>
              </a:solidFill>
            </a:endParaRPr>
          </a:p>
          <a:p>
            <a:pPr lvl="1"/>
            <a:endParaRPr lang="en-US" dirty="0">
              <a:solidFill>
                <a:srgbClr val="0000FF"/>
              </a:solidFill>
            </a:endParaRPr>
          </a:p>
          <a:p>
            <a:pPr lvl="1"/>
            <a:endParaRPr lang="en-US" dirty="0">
              <a:solidFill>
                <a:srgbClr val="0000FF"/>
              </a:solidFill>
            </a:endParaRPr>
          </a:p>
          <a:p>
            <a:r>
              <a:rPr lang="en-US" dirty="0"/>
              <a:t>SPC – will be appointed when there is a scientific program for the lab</a:t>
            </a:r>
          </a:p>
          <a:p>
            <a:r>
              <a:rPr lang="en-US" sz="1900" dirty="0"/>
              <a:t>LC – Jim Coleman</a:t>
            </a:r>
          </a:p>
          <a:p>
            <a:endParaRPr lang="en-US" dirty="0"/>
          </a:p>
        </p:txBody>
      </p:sp>
      <p:sp>
        <p:nvSpPr>
          <p:cNvPr id="4" name="Slide Number Placeholder 3"/>
          <p:cNvSpPr>
            <a:spLocks noGrp="1"/>
          </p:cNvSpPr>
          <p:nvPr>
            <p:ph type="sldNum" sz="quarter" idx="11"/>
          </p:nvPr>
        </p:nvSpPr>
        <p:spPr/>
        <p:txBody>
          <a:bodyPr/>
          <a:lstStyle/>
          <a:p>
            <a:fld id="{B58F48A6-A3E1-4848-9AC3-B43F560BE4FE}" type="slidenum">
              <a:rPr lang="en-US" smtClean="0"/>
              <a:pPr/>
              <a:t>26</a:t>
            </a:fld>
            <a:endParaRPr lang="en-US" dirty="0"/>
          </a:p>
        </p:txBody>
      </p:sp>
      <p:sp>
        <p:nvSpPr>
          <p:cNvPr id="5" name="Footer Placeholder 4">
            <a:extLst>
              <a:ext uri="{FF2B5EF4-FFF2-40B4-BE49-F238E27FC236}">
                <a16:creationId xmlns:a16="http://schemas.microsoft.com/office/drawing/2014/main" id="{A9947F24-F5BF-F64A-A5AA-3E133265FCAF}"/>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037445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 Isotope Production at LERF</a:t>
            </a:r>
          </a:p>
        </p:txBody>
      </p:sp>
      <p:sp>
        <p:nvSpPr>
          <p:cNvPr id="3" name="Content Placeholder 2"/>
          <p:cNvSpPr>
            <a:spLocks noGrp="1"/>
          </p:cNvSpPr>
          <p:nvPr>
            <p:ph sz="quarter" idx="12"/>
          </p:nvPr>
        </p:nvSpPr>
        <p:spPr/>
        <p:txBody>
          <a:bodyPr>
            <a:normAutofit/>
          </a:bodyPr>
          <a:lstStyle/>
          <a:p>
            <a:r>
              <a:rPr lang="en-US" dirty="0"/>
              <a:t>Most isotopes in use today are generated from reactors or cyclotrons</a:t>
            </a:r>
          </a:p>
          <a:p>
            <a:r>
              <a:rPr lang="en-US" dirty="0"/>
              <a:t>Isotopes produced in reactors are mainly from the neutron, gamma (n, γ) reaction (radiative capture) </a:t>
            </a:r>
          </a:p>
          <a:p>
            <a:r>
              <a:rPr lang="en-US" dirty="0"/>
              <a:t>Cyclotrons bombard a target with a stream of heavy charged particles (commonly protons) </a:t>
            </a:r>
          </a:p>
          <a:p>
            <a:r>
              <a:rPr lang="en-US" dirty="0"/>
              <a:t>Electron linacs use a radiator to produce bremsstrahlung photon beams which interact with a target which creates isotopes of interest </a:t>
            </a:r>
          </a:p>
          <a:p>
            <a:r>
              <a:rPr lang="en-US" dirty="0"/>
              <a:t>Bremsstrahlung is produced as the electrons are slowed down in their interaction with matter (the radiator)</a:t>
            </a:r>
          </a:p>
        </p:txBody>
      </p:sp>
      <p:sp>
        <p:nvSpPr>
          <p:cNvPr id="4" name="Slide Number Placeholder 3">
            <a:extLst>
              <a:ext uri="{FF2B5EF4-FFF2-40B4-BE49-F238E27FC236}">
                <a16:creationId xmlns:a16="http://schemas.microsoft.com/office/drawing/2014/main" id="{40786C45-E4C3-6745-BE5F-139B385B219D}"/>
              </a:ext>
            </a:extLst>
          </p:cNvPr>
          <p:cNvSpPr>
            <a:spLocks noGrp="1"/>
          </p:cNvSpPr>
          <p:nvPr>
            <p:ph type="sldNum" sz="quarter" idx="11"/>
          </p:nvPr>
        </p:nvSpPr>
        <p:spPr/>
        <p:txBody>
          <a:bodyPr/>
          <a:lstStyle/>
          <a:p>
            <a:fld id="{B58F48A6-A3E1-4848-9AC3-B43F560BE4FE}" type="slidenum">
              <a:rPr lang="en-US" smtClean="0"/>
              <a:pPr/>
              <a:t>3</a:t>
            </a:fld>
            <a:endParaRPr lang="en-US" dirty="0"/>
          </a:p>
        </p:txBody>
      </p:sp>
      <p:sp>
        <p:nvSpPr>
          <p:cNvPr id="5" name="Footer Placeholder 4">
            <a:extLst>
              <a:ext uri="{FF2B5EF4-FFF2-40B4-BE49-F238E27FC236}">
                <a16:creationId xmlns:a16="http://schemas.microsoft.com/office/drawing/2014/main" id="{BDC4B64A-874A-8940-B906-79D751FEA2C0}"/>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3633759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Schematic of Photonuclear Reaction </a:t>
            </a:r>
          </a:p>
        </p:txBody>
      </p:sp>
      <p:pic>
        <p:nvPicPr>
          <p:cNvPr id="4" name="Content Placeholder 3"/>
          <p:cNvPicPr>
            <a:picLocks noGrp="1" noChangeAspect="1"/>
          </p:cNvPicPr>
          <p:nvPr>
            <p:ph sz="quarter" idx="12"/>
          </p:nvPr>
        </p:nvPicPr>
        <p:blipFill>
          <a:blip r:embed="rId2"/>
          <a:stretch>
            <a:fillRect/>
          </a:stretch>
        </p:blipFill>
        <p:spPr>
          <a:xfrm>
            <a:off x="209550" y="1094337"/>
            <a:ext cx="8734425" cy="4926501"/>
          </a:xfrm>
        </p:spPr>
      </p:pic>
      <p:sp>
        <p:nvSpPr>
          <p:cNvPr id="3" name="Slide Number Placeholder 2">
            <a:extLst>
              <a:ext uri="{FF2B5EF4-FFF2-40B4-BE49-F238E27FC236}">
                <a16:creationId xmlns:a16="http://schemas.microsoft.com/office/drawing/2014/main" id="{50447915-5299-D740-BFB7-06D5A633071E}"/>
              </a:ext>
            </a:extLst>
          </p:cNvPr>
          <p:cNvSpPr>
            <a:spLocks noGrp="1"/>
          </p:cNvSpPr>
          <p:nvPr>
            <p:ph type="sldNum" sz="quarter" idx="11"/>
          </p:nvPr>
        </p:nvSpPr>
        <p:spPr/>
        <p:txBody>
          <a:bodyPr/>
          <a:lstStyle/>
          <a:p>
            <a:fld id="{B58F48A6-A3E1-4848-9AC3-B43F560BE4FE}" type="slidenum">
              <a:rPr lang="en-US" smtClean="0"/>
              <a:pPr/>
              <a:t>4</a:t>
            </a:fld>
            <a:endParaRPr lang="en-US" dirty="0"/>
          </a:p>
        </p:txBody>
      </p:sp>
      <p:sp>
        <p:nvSpPr>
          <p:cNvPr id="6" name="Footer Placeholder 5">
            <a:extLst>
              <a:ext uri="{FF2B5EF4-FFF2-40B4-BE49-F238E27FC236}">
                <a16:creationId xmlns:a16="http://schemas.microsoft.com/office/drawing/2014/main" id="{C272D3CB-9BD5-FD4B-9CD3-650DC55E552E}"/>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28189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CW SRF Electron Linacs</a:t>
            </a:r>
          </a:p>
        </p:txBody>
      </p:sp>
      <p:sp>
        <p:nvSpPr>
          <p:cNvPr id="3" name="Content Placeholder 2"/>
          <p:cNvSpPr>
            <a:spLocks noGrp="1"/>
          </p:cNvSpPr>
          <p:nvPr>
            <p:ph sz="quarter" idx="12"/>
          </p:nvPr>
        </p:nvSpPr>
        <p:spPr/>
        <p:txBody>
          <a:bodyPr>
            <a:normAutofit/>
          </a:bodyPr>
          <a:lstStyle/>
          <a:p>
            <a:r>
              <a:rPr lang="en-US" dirty="0"/>
              <a:t>CW electron linacs offer unique advantages over traditional techniques</a:t>
            </a:r>
          </a:p>
          <a:p>
            <a:r>
              <a:rPr lang="en-US" dirty="0"/>
              <a:t>They are reasonably simple devices to operate and maintain</a:t>
            </a:r>
          </a:p>
          <a:p>
            <a:r>
              <a:rPr lang="en-US" dirty="0"/>
              <a:t>JLab has extensive experience built up over more than a quarter century in the design, fabrication and operation of CW SRF electron linacs</a:t>
            </a:r>
          </a:p>
          <a:p>
            <a:r>
              <a:rPr lang="en-US" dirty="0"/>
              <a:t>JLab is uniquely placed to provide an alternative to more traditional production techniques using reactors or high-energy positive ion accelerators</a:t>
            </a:r>
          </a:p>
          <a:p>
            <a:r>
              <a:rPr lang="en-US" sz="2000" dirty="0"/>
              <a:t>Electron beam energies over the range of 20 to 100 MeV are ideal for photonuclear production of isotopes such as </a:t>
            </a:r>
            <a:r>
              <a:rPr lang="en-US" sz="2000" baseline="30000" dirty="0"/>
              <a:t>67</a:t>
            </a:r>
            <a:r>
              <a:rPr lang="en-US" sz="2000" dirty="0"/>
              <a:t>Cu, </a:t>
            </a:r>
            <a:r>
              <a:rPr lang="en-US" sz="2000" baseline="30000" dirty="0"/>
              <a:t>111</a:t>
            </a:r>
            <a:r>
              <a:rPr lang="en-US" sz="2000" dirty="0"/>
              <a:t>In,  </a:t>
            </a:r>
            <a:r>
              <a:rPr lang="en-US" sz="2000" baseline="30000" dirty="0"/>
              <a:t>177</a:t>
            </a:r>
            <a:r>
              <a:rPr lang="en-US" sz="2000" dirty="0"/>
              <a:t>Lu and </a:t>
            </a:r>
            <a:r>
              <a:rPr lang="en-US" sz="2000" baseline="30000" dirty="0"/>
              <a:t>225</a:t>
            </a:r>
            <a:r>
              <a:rPr lang="en-US" sz="2000" dirty="0"/>
              <a:t>Ac</a:t>
            </a:r>
          </a:p>
          <a:p>
            <a:pPr lvl="1"/>
            <a:r>
              <a:rPr lang="en-US" sz="1850" dirty="0"/>
              <a:t>LERF is currently capable of accelerating 1 mA of electrons to 20 – 40 MeV</a:t>
            </a:r>
          </a:p>
          <a:p>
            <a:r>
              <a:rPr lang="en-US" sz="2000" dirty="0"/>
              <a:t>While the specific activity of a produced isotope for photonuclear reactions is not so high (≤1 Ci/g), the efficiency of production can be considerably higher with gammas than for protons and neutrons </a:t>
            </a:r>
          </a:p>
        </p:txBody>
      </p:sp>
      <p:sp>
        <p:nvSpPr>
          <p:cNvPr id="4" name="Slide Number Placeholder 3">
            <a:extLst>
              <a:ext uri="{FF2B5EF4-FFF2-40B4-BE49-F238E27FC236}">
                <a16:creationId xmlns:a16="http://schemas.microsoft.com/office/drawing/2014/main" id="{566224B0-CE82-8349-9B10-75EF86425076}"/>
              </a:ext>
            </a:extLst>
          </p:cNvPr>
          <p:cNvSpPr>
            <a:spLocks noGrp="1"/>
          </p:cNvSpPr>
          <p:nvPr>
            <p:ph type="sldNum" sz="quarter" idx="11"/>
          </p:nvPr>
        </p:nvSpPr>
        <p:spPr/>
        <p:txBody>
          <a:bodyPr/>
          <a:lstStyle/>
          <a:p>
            <a:fld id="{B58F48A6-A3E1-4848-9AC3-B43F560BE4FE}" type="slidenum">
              <a:rPr lang="en-US" smtClean="0"/>
              <a:pPr/>
              <a:t>5</a:t>
            </a:fld>
            <a:endParaRPr lang="en-US" dirty="0"/>
          </a:p>
        </p:txBody>
      </p:sp>
      <p:sp>
        <p:nvSpPr>
          <p:cNvPr id="5" name="Footer Placeholder 4">
            <a:extLst>
              <a:ext uri="{FF2B5EF4-FFF2-40B4-BE49-F238E27FC236}">
                <a16:creationId xmlns:a16="http://schemas.microsoft.com/office/drawing/2014/main" id="{814CB5C2-3377-7A4D-8D64-F83FE8C94E31}"/>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105574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t>
            </a:r>
            <a:r>
              <a:rPr lang="en-US" baseline="30000" dirty="0"/>
              <a:t>67</a:t>
            </a:r>
            <a:r>
              <a:rPr lang="en-US" dirty="0"/>
              <a:t>Cu</a:t>
            </a:r>
          </a:p>
        </p:txBody>
      </p:sp>
      <p:sp>
        <p:nvSpPr>
          <p:cNvPr id="3" name="Content Placeholder 2"/>
          <p:cNvSpPr>
            <a:spLocks noGrp="1"/>
          </p:cNvSpPr>
          <p:nvPr>
            <p:ph sz="quarter" idx="12"/>
          </p:nvPr>
        </p:nvSpPr>
        <p:spPr/>
        <p:txBody>
          <a:bodyPr>
            <a:normAutofit/>
          </a:bodyPr>
          <a:lstStyle/>
          <a:p>
            <a:r>
              <a:rPr lang="en-US" dirty="0"/>
              <a:t>We have focused on the machine parameters necessary to produce </a:t>
            </a:r>
            <a:r>
              <a:rPr lang="en-US" baseline="30000" dirty="0"/>
              <a:t>67</a:t>
            </a:r>
            <a:r>
              <a:rPr lang="en-US" dirty="0"/>
              <a:t>Cu, but the flexibility of future electron facilities will not be limited to one specific isotope</a:t>
            </a:r>
          </a:p>
          <a:p>
            <a:r>
              <a:rPr lang="en-US" baseline="30000" dirty="0"/>
              <a:t>67</a:t>
            </a:r>
            <a:r>
              <a:rPr lang="en-US" dirty="0"/>
              <a:t>Cu is an example of an isotope produced through the photonuclear reaction </a:t>
            </a:r>
            <a:r>
              <a:rPr lang="en-US" baseline="30000" dirty="0"/>
              <a:t>68</a:t>
            </a:r>
            <a:r>
              <a:rPr lang="en-US" dirty="0"/>
              <a:t>Zn(γ, p)</a:t>
            </a:r>
            <a:r>
              <a:rPr lang="en-US" baseline="30000" dirty="0"/>
              <a:t>67</a:t>
            </a:r>
            <a:r>
              <a:rPr lang="en-US" dirty="0"/>
              <a:t>Cu, and is ideally suited to be produced with a high-power CW electron linac</a:t>
            </a:r>
          </a:p>
          <a:p>
            <a:r>
              <a:rPr lang="en-US" baseline="30000" dirty="0"/>
              <a:t>67</a:t>
            </a:r>
            <a:r>
              <a:rPr lang="en-US" dirty="0"/>
              <a:t>Cu is an important isotope, approved for human trials and identified by DOE as a high-priority research isotope</a:t>
            </a:r>
          </a:p>
          <a:p>
            <a:r>
              <a:rPr lang="en-US" dirty="0"/>
              <a:t>It is useful for both therapy and imaging as it emits both a beta particle for therapy and a gamma ray that can be used with standard SPECT (Single Photon Emission Computed Tomography) imaging systems </a:t>
            </a:r>
          </a:p>
        </p:txBody>
      </p:sp>
      <p:sp>
        <p:nvSpPr>
          <p:cNvPr id="4" name="Slide Number Placeholder 3">
            <a:extLst>
              <a:ext uri="{FF2B5EF4-FFF2-40B4-BE49-F238E27FC236}">
                <a16:creationId xmlns:a16="http://schemas.microsoft.com/office/drawing/2014/main" id="{A38F8F46-5FC5-244B-AD25-87B4A94EC898}"/>
              </a:ext>
            </a:extLst>
          </p:cNvPr>
          <p:cNvSpPr>
            <a:spLocks noGrp="1"/>
          </p:cNvSpPr>
          <p:nvPr>
            <p:ph type="sldNum" sz="quarter" idx="11"/>
          </p:nvPr>
        </p:nvSpPr>
        <p:spPr/>
        <p:txBody>
          <a:bodyPr/>
          <a:lstStyle/>
          <a:p>
            <a:fld id="{B58F48A6-A3E1-4848-9AC3-B43F560BE4FE}" type="slidenum">
              <a:rPr lang="en-US" smtClean="0"/>
              <a:pPr/>
              <a:t>6</a:t>
            </a:fld>
            <a:endParaRPr lang="en-US" dirty="0"/>
          </a:p>
        </p:txBody>
      </p:sp>
      <p:sp>
        <p:nvSpPr>
          <p:cNvPr id="5" name="Footer Placeholder 4">
            <a:extLst>
              <a:ext uri="{FF2B5EF4-FFF2-40B4-BE49-F238E27FC236}">
                <a16:creationId xmlns:a16="http://schemas.microsoft.com/office/drawing/2014/main" id="{968707AF-266B-B440-A538-E716D5837D2E}"/>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3367414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Present </a:t>
            </a:r>
            <a:r>
              <a:rPr lang="en-US" baseline="30000"/>
              <a:t>67</a:t>
            </a:r>
            <a:r>
              <a:rPr lang="en-US"/>
              <a:t>Cu Production Rates</a:t>
            </a:r>
            <a:endParaRPr lang="en-US" dirty="0"/>
          </a:p>
        </p:txBody>
      </p:sp>
      <p:pic>
        <p:nvPicPr>
          <p:cNvPr id="4" name="Content Placeholder 3"/>
          <p:cNvPicPr>
            <a:picLocks noGrp="1" noChangeAspect="1"/>
          </p:cNvPicPr>
          <p:nvPr>
            <p:ph sz="quarter" idx="12"/>
          </p:nvPr>
        </p:nvPicPr>
        <p:blipFill rotWithShape="1">
          <a:blip r:embed="rId2"/>
          <a:stretch/>
        </p:blipFill>
        <p:spPr>
          <a:xfrm>
            <a:off x="221052" y="1086346"/>
            <a:ext cx="8734425" cy="3159688"/>
          </a:xfrm>
        </p:spPr>
      </p:pic>
      <p:sp>
        <p:nvSpPr>
          <p:cNvPr id="7" name="TextBox 6"/>
          <p:cNvSpPr txBox="1"/>
          <p:nvPr/>
        </p:nvSpPr>
        <p:spPr>
          <a:xfrm>
            <a:off x="1068770" y="5125084"/>
            <a:ext cx="7233006"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Calibri"/>
              </a:rPr>
              <a:t>We expect to be able to exceed the production rates of a traditional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Calibri"/>
              </a:rPr>
              <a:t>electron linac because SRF cavities can accelerate CW beam current</a:t>
            </a:r>
          </a:p>
        </p:txBody>
      </p:sp>
      <p:sp>
        <p:nvSpPr>
          <p:cNvPr id="3" name="Slide Number Placeholder 2">
            <a:extLst>
              <a:ext uri="{FF2B5EF4-FFF2-40B4-BE49-F238E27FC236}">
                <a16:creationId xmlns:a16="http://schemas.microsoft.com/office/drawing/2014/main" id="{F82A360A-9323-364E-8E72-BA05E8E21A7F}"/>
              </a:ext>
            </a:extLst>
          </p:cNvPr>
          <p:cNvSpPr>
            <a:spLocks noGrp="1"/>
          </p:cNvSpPr>
          <p:nvPr>
            <p:ph type="sldNum" sz="quarter" idx="11"/>
          </p:nvPr>
        </p:nvSpPr>
        <p:spPr/>
        <p:txBody>
          <a:bodyPr/>
          <a:lstStyle/>
          <a:p>
            <a:fld id="{B58F48A6-A3E1-4848-9AC3-B43F560BE4FE}" type="slidenum">
              <a:rPr lang="en-US" smtClean="0"/>
              <a:pPr/>
              <a:t>7</a:t>
            </a:fld>
            <a:endParaRPr lang="en-US" dirty="0"/>
          </a:p>
        </p:txBody>
      </p:sp>
      <p:sp>
        <p:nvSpPr>
          <p:cNvPr id="5" name="Footer Placeholder 4">
            <a:extLst>
              <a:ext uri="{FF2B5EF4-FFF2-40B4-BE49-F238E27FC236}">
                <a16:creationId xmlns:a16="http://schemas.microsoft.com/office/drawing/2014/main" id="{296F4B8B-30B6-D444-B684-C2C7F2281A3F}"/>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2769135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CD1D-FFCA-6644-AA8C-2999331E75D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F128AAA-97A7-704E-8662-FA29A7D2775E}"/>
              </a:ext>
            </a:extLst>
          </p:cNvPr>
          <p:cNvSpPr>
            <a:spLocks noGrp="1"/>
          </p:cNvSpPr>
          <p:nvPr>
            <p:ph type="sldNum" sz="quarter" idx="11"/>
          </p:nvPr>
        </p:nvSpPr>
        <p:spPr/>
        <p:txBody>
          <a:bodyPr/>
          <a:lstStyle/>
          <a:p>
            <a:fld id="{B58F48A6-A3E1-4848-9AC3-B43F560BE4FE}" type="slidenum">
              <a:rPr lang="en-US" smtClean="0"/>
              <a:pPr/>
              <a:t>8</a:t>
            </a:fld>
            <a:endParaRPr lang="en-US" dirty="0"/>
          </a:p>
        </p:txBody>
      </p:sp>
      <p:sp>
        <p:nvSpPr>
          <p:cNvPr id="4" name="Content Placeholder 3">
            <a:extLst>
              <a:ext uri="{FF2B5EF4-FFF2-40B4-BE49-F238E27FC236}">
                <a16:creationId xmlns:a16="http://schemas.microsoft.com/office/drawing/2014/main" id="{75FB88CF-43E7-9547-AEF8-F2E42C03F2AF}"/>
              </a:ext>
            </a:extLst>
          </p:cNvPr>
          <p:cNvSpPr>
            <a:spLocks noGrp="1"/>
          </p:cNvSpPr>
          <p:nvPr>
            <p:ph sz="quarter" idx="12"/>
          </p:nvPr>
        </p:nvSpPr>
        <p:spPr/>
        <p:txBody>
          <a:bodyPr/>
          <a:lstStyle/>
          <a:p>
            <a:r>
              <a:rPr lang="en-US" dirty="0"/>
              <a:t>Need detailed layout of Isotope Production Area</a:t>
            </a:r>
          </a:p>
          <a:p>
            <a:pPr lvl="1"/>
            <a:r>
              <a:rPr lang="en-US" dirty="0"/>
              <a:t>Should show target area and how radiated targets are put into a container and shipped out</a:t>
            </a:r>
          </a:p>
        </p:txBody>
      </p:sp>
      <p:sp>
        <p:nvSpPr>
          <p:cNvPr id="5" name="Footer Placeholder 4">
            <a:extLst>
              <a:ext uri="{FF2B5EF4-FFF2-40B4-BE49-F238E27FC236}">
                <a16:creationId xmlns:a16="http://schemas.microsoft.com/office/drawing/2014/main" id="{1653B8E7-8F88-F84B-8F86-95858EBAAB1A}"/>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935986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01A2D-AD3B-8D4A-8882-0574C8D31E6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923A7DF-97A8-C642-8761-F3567D14D2BC}"/>
              </a:ext>
            </a:extLst>
          </p:cNvPr>
          <p:cNvSpPr>
            <a:spLocks noGrp="1"/>
          </p:cNvSpPr>
          <p:nvPr>
            <p:ph type="sldNum" sz="quarter" idx="11"/>
          </p:nvPr>
        </p:nvSpPr>
        <p:spPr/>
        <p:txBody>
          <a:bodyPr/>
          <a:lstStyle/>
          <a:p>
            <a:fld id="{B58F48A6-A3E1-4848-9AC3-B43F560BE4FE}" type="slidenum">
              <a:rPr lang="en-US" smtClean="0"/>
              <a:pPr/>
              <a:t>9</a:t>
            </a:fld>
            <a:endParaRPr lang="en-US" dirty="0"/>
          </a:p>
        </p:txBody>
      </p:sp>
      <p:sp>
        <p:nvSpPr>
          <p:cNvPr id="4" name="Content Placeholder 3">
            <a:extLst>
              <a:ext uri="{FF2B5EF4-FFF2-40B4-BE49-F238E27FC236}">
                <a16:creationId xmlns:a16="http://schemas.microsoft.com/office/drawing/2014/main" id="{1E51BC80-56E4-964A-B8C1-BE58359169B3}"/>
              </a:ext>
            </a:extLst>
          </p:cNvPr>
          <p:cNvSpPr>
            <a:spLocks noGrp="1"/>
          </p:cNvSpPr>
          <p:nvPr>
            <p:ph sz="quarter" idx="12"/>
          </p:nvPr>
        </p:nvSpPr>
        <p:spPr/>
        <p:txBody>
          <a:bodyPr/>
          <a:lstStyle/>
          <a:p>
            <a:r>
              <a:rPr lang="en-US" dirty="0"/>
              <a:t>Need photos of present Isotope production area</a:t>
            </a:r>
          </a:p>
        </p:txBody>
      </p:sp>
      <p:sp>
        <p:nvSpPr>
          <p:cNvPr id="5" name="Footer Placeholder 4">
            <a:extLst>
              <a:ext uri="{FF2B5EF4-FFF2-40B4-BE49-F238E27FC236}">
                <a16:creationId xmlns:a16="http://schemas.microsoft.com/office/drawing/2014/main" id="{77411B4F-82DD-3144-B1FA-5EA93D9FC57D}"/>
              </a:ext>
            </a:extLst>
          </p:cNvPr>
          <p:cNvSpPr>
            <a:spLocks noGrp="1"/>
          </p:cNvSpPr>
          <p:nvPr>
            <p:ph type="ftr" sz="quarter" idx="13"/>
          </p:nvPr>
        </p:nvSpPr>
        <p:spPr/>
        <p:txBody>
          <a:bodyPr/>
          <a:lstStyle/>
          <a:p>
            <a:pPr algn="l"/>
            <a:r>
              <a:rPr lang="en-US"/>
              <a:t>DOE-ONP Isotope Managers Visit June 12, 2018</a:t>
            </a:r>
            <a:endParaRPr lang="en-US" dirty="0"/>
          </a:p>
        </p:txBody>
      </p:sp>
    </p:spTree>
    <p:extLst>
      <p:ext uri="{BB962C8B-B14F-4D97-AF65-F5344CB8AC3E}">
        <p14:creationId xmlns:p14="http://schemas.microsoft.com/office/powerpoint/2010/main" val="4238017624"/>
      </p:ext>
    </p:extLst>
  </p:cSld>
  <p:clrMapOvr>
    <a:masterClrMapping/>
  </p:clrMapOvr>
</p:sld>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 and T Review July2015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Ingot Niobium</Template>
  <TotalTime>1003</TotalTime>
  <Words>2490</Words>
  <Application>Microsoft Macintosh PowerPoint</Application>
  <PresentationFormat>On-screen Show (4:3)</PresentationFormat>
  <Paragraphs>338</Paragraphs>
  <Slides>26</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ＭＳ Ｐゴシック</vt:lpstr>
      <vt:lpstr>Arial</vt:lpstr>
      <vt:lpstr>Calibri</vt:lpstr>
      <vt:lpstr>Times</vt:lpstr>
      <vt:lpstr>1_JLabPowerpointMain</vt:lpstr>
      <vt:lpstr>S and T Review July2015 Template</vt:lpstr>
      <vt:lpstr>Default Theme</vt:lpstr>
      <vt:lpstr>The Low Energy Recirculator Facility Isotope Opportunities Laboratory Facilities</vt:lpstr>
      <vt:lpstr>LERF Lower Floor</vt:lpstr>
      <vt:lpstr>Introduction to Isotope Production at LERF</vt:lpstr>
      <vt:lpstr>Schematic of Photonuclear Reaction </vt:lpstr>
      <vt:lpstr>CW SRF Electron Linacs</vt:lpstr>
      <vt:lpstr>Example of 67Cu</vt:lpstr>
      <vt:lpstr>Present 67Cu Production Rates</vt:lpstr>
      <vt:lpstr>PowerPoint Presentation</vt:lpstr>
      <vt:lpstr>PowerPoint Presentation</vt:lpstr>
      <vt:lpstr>PowerPoint Presentation</vt:lpstr>
      <vt:lpstr>PowerPoint Presentation</vt:lpstr>
      <vt:lpstr>LERF Labs</vt:lpstr>
      <vt:lpstr>Oversight</vt:lpstr>
      <vt:lpstr>Upper Floor Layout</vt:lpstr>
      <vt:lpstr>PowerPoint Presentation</vt:lpstr>
      <vt:lpstr>Overview of LERF Labs</vt:lpstr>
      <vt:lpstr>Lab 1: Dark Matter &amp; Related Experiments </vt:lpstr>
      <vt:lpstr>Lab 2: Diagnostics Research and Assembly </vt:lpstr>
      <vt:lpstr>Lab 3: Ultrafast Photonics</vt:lpstr>
      <vt:lpstr>Equipment in the TeraHertz Hutch</vt:lpstr>
      <vt:lpstr>Lab 3a: General Purpose Clean Assembly Lab</vt:lpstr>
      <vt:lpstr>Lab 4: Laser MicroEngineering Station</vt:lpstr>
      <vt:lpstr>Lab 5: Pulsed Laser Deposition and Materials Characterization</vt:lpstr>
      <vt:lpstr>Equipment in Lab 5</vt:lpstr>
      <vt:lpstr>Lab 6: Laser Development for CEBAF and LERF</vt:lpstr>
      <vt:lpstr>Lab 7: PSS &amp; Network Racks</vt:lpstr>
    </vt:vector>
  </TitlesOfParts>
  <Company>JLAB</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LERF Labs: Our Mission Here</dc:title>
  <dc:creator>Evelyn Akers</dc:creator>
  <cp:lastModifiedBy>andrew@jlab.org</cp:lastModifiedBy>
  <cp:revision>75</cp:revision>
  <dcterms:created xsi:type="dcterms:W3CDTF">2016-04-21T22:29:57Z</dcterms:created>
  <dcterms:modified xsi:type="dcterms:W3CDTF">2018-05-01T17:45:05Z</dcterms:modified>
</cp:coreProperties>
</file>