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84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21225" autoAdjust="0"/>
    <p:restoredTop sz="96408" autoAdjust="0"/>
  </p:normalViewPr>
  <p:slideViewPr>
    <p:cSldViewPr snapToGrid="0" snapToObjects="1">
      <p:cViewPr varScale="1">
        <p:scale>
          <a:sx n="96" d="100"/>
          <a:sy n="96" d="100"/>
        </p:scale>
        <p:origin x="811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A3F46-87BD-714B-B0A1-D94AF76D6054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F6436-ADDE-FF4F-AD01-6205D80DF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714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CEA </a:t>
            </a:r>
            <a:r>
              <a:rPr lang="en-US" dirty="0" err="1" smtClean="0"/>
              <a:t>Saclay</a:t>
            </a:r>
            <a:r>
              <a:rPr lang="en-US" dirty="0" smtClean="0"/>
              <a:t> visit, May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CEA </a:t>
            </a:r>
            <a:r>
              <a:rPr lang="en-US" dirty="0" err="1" smtClean="0"/>
              <a:t>Saclay</a:t>
            </a:r>
            <a:r>
              <a:rPr lang="en-US" dirty="0" smtClean="0"/>
              <a:t> visit, May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CEA </a:t>
            </a:r>
            <a:r>
              <a:rPr lang="en-US" dirty="0" err="1" smtClean="0"/>
              <a:t>Saclay</a:t>
            </a:r>
            <a:r>
              <a:rPr lang="en-US" dirty="0" smtClean="0"/>
              <a:t> visit, May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CEA </a:t>
            </a:r>
            <a:r>
              <a:rPr lang="en-US" dirty="0" err="1" smtClean="0"/>
              <a:t>Saclay</a:t>
            </a:r>
            <a:r>
              <a:rPr lang="en-US" dirty="0" smtClean="0"/>
              <a:t> visit, May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CEA </a:t>
            </a:r>
            <a:r>
              <a:rPr lang="en-US" dirty="0" err="1" smtClean="0"/>
              <a:t>Saclay</a:t>
            </a:r>
            <a:r>
              <a:rPr lang="en-US" dirty="0" smtClean="0"/>
              <a:t> visit, May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CEA </a:t>
            </a:r>
            <a:r>
              <a:rPr lang="en-US" dirty="0" err="1" smtClean="0"/>
              <a:t>Saclay</a:t>
            </a:r>
            <a:r>
              <a:rPr lang="en-US" dirty="0" smtClean="0"/>
              <a:t> visit, May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CEA </a:t>
            </a:r>
            <a:r>
              <a:rPr lang="en-US" dirty="0" err="1" smtClean="0"/>
              <a:t>Saclay</a:t>
            </a:r>
            <a:r>
              <a:rPr lang="en-US" dirty="0" smtClean="0"/>
              <a:t> visit, May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CEA </a:t>
            </a:r>
            <a:r>
              <a:rPr lang="en-US" dirty="0" err="1" smtClean="0"/>
              <a:t>Saclay</a:t>
            </a:r>
            <a:r>
              <a:rPr lang="en-US" dirty="0" smtClean="0"/>
              <a:t> visit, May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CEA </a:t>
            </a:r>
            <a:r>
              <a:rPr lang="en-US" dirty="0" err="1" smtClean="0"/>
              <a:t>Saclay</a:t>
            </a:r>
            <a:r>
              <a:rPr lang="en-US" dirty="0" smtClean="0"/>
              <a:t> visit, May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Isotopes project – organization (DRAFT)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 Aug 2018, Isotope project start meeting, Andrei Seryi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" y="850791"/>
            <a:ext cx="9144000" cy="574879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Principal Investigator (Andrew Hutton)</a:t>
            </a:r>
          </a:p>
          <a:p>
            <a:pPr lvl="1"/>
            <a:r>
              <a:rPr lang="en-US" dirty="0"/>
              <a:t>Defines project milestones and high-level scope of work to achieve milestones</a:t>
            </a:r>
          </a:p>
          <a:p>
            <a:pPr lvl="1"/>
            <a:r>
              <a:rPr lang="en-US" dirty="0"/>
              <a:t>Responsible for overall coordination of collaboration</a:t>
            </a:r>
          </a:p>
          <a:p>
            <a:pPr lvl="1"/>
            <a:r>
              <a:rPr lang="en-US" dirty="0"/>
              <a:t>Responsible for preparing DOE reports</a:t>
            </a:r>
          </a:p>
          <a:p>
            <a:r>
              <a:rPr lang="en-US" dirty="0"/>
              <a:t>LERF Project Coordinator (Anthony </a:t>
            </a:r>
            <a:r>
              <a:rPr lang="en-US" dirty="0" err="1"/>
              <a:t>DiPette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Working with PI and collaborators </a:t>
            </a:r>
            <a:r>
              <a:rPr lang="en-US" dirty="0" smtClean="0"/>
              <a:t>participate in developing and validate work </a:t>
            </a:r>
            <a:r>
              <a:rPr lang="en-US" dirty="0"/>
              <a:t>schedule and budget for LERF installation </a:t>
            </a:r>
            <a:r>
              <a:rPr lang="en-US" dirty="0" smtClean="0"/>
              <a:t>up to being ready for beam delivery (HCO). Ensure installation of the </a:t>
            </a:r>
            <a:r>
              <a:rPr lang="en-US" dirty="0"/>
              <a:t>chosen baseline plan as determined by </a:t>
            </a:r>
            <a:r>
              <a:rPr lang="en-US" dirty="0" err="1"/>
              <a:t>Accel</a:t>
            </a:r>
            <a:r>
              <a:rPr lang="en-US" dirty="0"/>
              <a:t> </a:t>
            </a:r>
            <a:r>
              <a:rPr lang="en-US" dirty="0" err="1"/>
              <a:t>Div</a:t>
            </a:r>
            <a:r>
              <a:rPr lang="en-US" dirty="0"/>
              <a:t> Leadership and the PI is executed safely and on budget</a:t>
            </a:r>
          </a:p>
          <a:p>
            <a:pPr lvl="1"/>
            <a:r>
              <a:rPr lang="en-US" dirty="0"/>
              <a:t>In working with Eng. Division ensure support for isotope </a:t>
            </a:r>
            <a:r>
              <a:rPr lang="en-US" dirty="0" smtClean="0"/>
              <a:t>installation work </a:t>
            </a:r>
            <a:r>
              <a:rPr lang="en-US" dirty="0"/>
              <a:t>is provided, and ensuring that overall work load on Eng. Division due to the isotope project is optimized, taking into account the schedule of CEBAF work</a:t>
            </a:r>
          </a:p>
          <a:p>
            <a:r>
              <a:rPr lang="en-US" dirty="0" smtClean="0"/>
              <a:t>Operations </a:t>
            </a:r>
            <a:r>
              <a:rPr lang="en-US" dirty="0"/>
              <a:t>Department </a:t>
            </a:r>
            <a:r>
              <a:rPr lang="en-US" dirty="0" smtClean="0"/>
              <a:t>(Arne </a:t>
            </a:r>
            <a:r>
              <a:rPr lang="en-US" dirty="0" err="1" smtClean="0"/>
              <a:t>Freyberger</a:t>
            </a:r>
            <a:r>
              <a:rPr lang="en-US" smtClean="0"/>
              <a:t>) </a:t>
            </a:r>
            <a:r>
              <a:rPr lang="en-US" dirty="0"/>
              <a:t>&amp; Safety convene needed reviews (IDR, FDR, ERR</a:t>
            </a:r>
            <a:r>
              <a:rPr lang="en-US" dirty="0" smtClean="0"/>
              <a:t>) to </a:t>
            </a:r>
            <a:r>
              <a:rPr lang="en-US" dirty="0" smtClean="0"/>
              <a:t>ensure </a:t>
            </a:r>
            <a:r>
              <a:rPr lang="en-US" dirty="0"/>
              <a:t>that the project satisfy the technical and safety readiness </a:t>
            </a:r>
            <a:r>
              <a:rPr lang="en-US" dirty="0" smtClean="0"/>
              <a:t>requirements </a:t>
            </a:r>
          </a:p>
          <a:p>
            <a:r>
              <a:rPr lang="en-US" dirty="0" smtClean="0"/>
              <a:t>Target </a:t>
            </a:r>
            <a:r>
              <a:rPr lang="en-US" dirty="0"/>
              <a:t>Development Engineer (Kevin Jordan) </a:t>
            </a:r>
          </a:p>
          <a:p>
            <a:pPr lvl="1"/>
            <a:r>
              <a:rPr lang="en-US" dirty="0"/>
              <a:t>Working with PI and collaborators develop target; working with PC integrate target work into overall  LERF plan</a:t>
            </a:r>
          </a:p>
          <a:p>
            <a:r>
              <a:rPr lang="en-US" dirty="0"/>
              <a:t>Acc. Division Leadership (Mike </a:t>
            </a:r>
            <a:r>
              <a:rPr lang="en-US" dirty="0" err="1"/>
              <a:t>Spata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Will work with the project team for the initial scope of work and schedule development and will be engaged in any ongoing change of scope decisions</a:t>
            </a:r>
          </a:p>
          <a:p>
            <a:pPr lvl="1"/>
            <a:r>
              <a:rPr lang="en-US" dirty="0"/>
              <a:t>Define priorities / elevate to Dir. level, in case work is interfering with division / lab priorities</a:t>
            </a:r>
          </a:p>
        </p:txBody>
      </p:sp>
    </p:spTree>
    <p:extLst>
      <p:ext uri="{BB962C8B-B14F-4D97-AF65-F5344CB8AC3E}">
        <p14:creationId xmlns:p14="http://schemas.microsoft.com/office/powerpoint/2010/main" val="28777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SA Council V0.0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JSA Council V0.0.potx</Template>
  <TotalTime>1639</TotalTime>
  <Words>251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.PingFangSC-Regular</vt:lpstr>
      <vt:lpstr>Arial</vt:lpstr>
      <vt:lpstr>Calibri</vt:lpstr>
      <vt:lpstr>PingFangSC-Regular</vt:lpstr>
      <vt:lpstr>JSA Council V0.0</vt:lpstr>
      <vt:lpstr>Isotopes project – organization (DRAFT)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Andrei Seryi</cp:lastModifiedBy>
  <cp:revision>118</cp:revision>
  <dcterms:created xsi:type="dcterms:W3CDTF">2017-10-25T13:41:42Z</dcterms:created>
  <dcterms:modified xsi:type="dcterms:W3CDTF">2018-08-03T18:56:06Z</dcterms:modified>
</cp:coreProperties>
</file>