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handoutMasterIdLst>
    <p:handoutMasterId r:id="rId6"/>
  </p:handoutMasterIdLst>
  <p:sldIdLst>
    <p:sldId id="256" r:id="rId4"/>
  </p:sldIdLst>
  <p:sldSz cx="43891200" cy="32918400"/>
  <p:notesSz cx="9296400" cy="7010400"/>
  <p:defaultTextStyle>
    <a:defPPr>
      <a:defRPr lang="en-US"/>
    </a:defPPr>
    <a:lvl1pPr algn="l" rtl="0" fontAlgn="base">
      <a:spcBef>
        <a:spcPct val="0"/>
      </a:spcBef>
      <a:spcAft>
        <a:spcPct val="0"/>
      </a:spcAft>
      <a:defRPr sz="2900" kern="1200">
        <a:solidFill>
          <a:schemeClr val="tx1"/>
        </a:solidFill>
        <a:latin typeface="Arial Narrow" panose="020B0606020202030204" pitchFamily="34" charset="0"/>
        <a:ea typeface="+mn-ea"/>
        <a:cs typeface="+mn-cs"/>
      </a:defRPr>
    </a:lvl1pPr>
    <a:lvl2pPr marL="455613" indent="1588" algn="l" rtl="0" fontAlgn="base">
      <a:spcBef>
        <a:spcPct val="0"/>
      </a:spcBef>
      <a:spcAft>
        <a:spcPct val="0"/>
      </a:spcAft>
      <a:defRPr sz="2900" kern="1200">
        <a:solidFill>
          <a:schemeClr val="tx1"/>
        </a:solidFill>
        <a:latin typeface="Arial Narrow" panose="020B0606020202030204" pitchFamily="34" charset="0"/>
        <a:ea typeface="+mn-ea"/>
        <a:cs typeface="+mn-cs"/>
      </a:defRPr>
    </a:lvl2pPr>
    <a:lvl3pPr marL="912813" indent="1588" algn="l" rtl="0" fontAlgn="base">
      <a:spcBef>
        <a:spcPct val="0"/>
      </a:spcBef>
      <a:spcAft>
        <a:spcPct val="0"/>
      </a:spcAft>
      <a:defRPr sz="2900" kern="1200">
        <a:solidFill>
          <a:schemeClr val="tx1"/>
        </a:solidFill>
        <a:latin typeface="Arial Narrow" panose="020B0606020202030204" pitchFamily="34" charset="0"/>
        <a:ea typeface="+mn-ea"/>
        <a:cs typeface="+mn-cs"/>
      </a:defRPr>
    </a:lvl3pPr>
    <a:lvl4pPr marL="1370013" indent="1588" algn="l" rtl="0" fontAlgn="base">
      <a:spcBef>
        <a:spcPct val="0"/>
      </a:spcBef>
      <a:spcAft>
        <a:spcPct val="0"/>
      </a:spcAft>
      <a:defRPr sz="2900" kern="1200">
        <a:solidFill>
          <a:schemeClr val="tx1"/>
        </a:solidFill>
        <a:latin typeface="Arial Narrow" panose="020B0606020202030204" pitchFamily="34" charset="0"/>
        <a:ea typeface="+mn-ea"/>
        <a:cs typeface="+mn-cs"/>
      </a:defRPr>
    </a:lvl4pPr>
    <a:lvl5pPr marL="1827213" indent="1588" algn="l" rtl="0" fontAlgn="base">
      <a:spcBef>
        <a:spcPct val="0"/>
      </a:spcBef>
      <a:spcAft>
        <a:spcPct val="0"/>
      </a:spcAft>
      <a:defRPr sz="2900" kern="1200">
        <a:solidFill>
          <a:schemeClr val="tx1"/>
        </a:solidFill>
        <a:latin typeface="Arial Narrow" panose="020B0606020202030204" pitchFamily="34" charset="0"/>
        <a:ea typeface="+mn-ea"/>
        <a:cs typeface="+mn-cs"/>
      </a:defRPr>
    </a:lvl5pPr>
    <a:lvl6pPr marL="2286000" algn="l" defTabSz="914400" rtl="0" eaLnBrk="1" latinLnBrk="0" hangingPunct="1">
      <a:defRPr sz="2900" kern="1200">
        <a:solidFill>
          <a:schemeClr val="tx1"/>
        </a:solidFill>
        <a:latin typeface="Arial Narrow" panose="020B0606020202030204" pitchFamily="34" charset="0"/>
        <a:ea typeface="+mn-ea"/>
        <a:cs typeface="+mn-cs"/>
      </a:defRPr>
    </a:lvl6pPr>
    <a:lvl7pPr marL="2743200" algn="l" defTabSz="914400" rtl="0" eaLnBrk="1" latinLnBrk="0" hangingPunct="1">
      <a:defRPr sz="2900" kern="1200">
        <a:solidFill>
          <a:schemeClr val="tx1"/>
        </a:solidFill>
        <a:latin typeface="Arial Narrow" panose="020B0606020202030204" pitchFamily="34" charset="0"/>
        <a:ea typeface="+mn-ea"/>
        <a:cs typeface="+mn-cs"/>
      </a:defRPr>
    </a:lvl7pPr>
    <a:lvl8pPr marL="3200400" algn="l" defTabSz="914400" rtl="0" eaLnBrk="1" latinLnBrk="0" hangingPunct="1">
      <a:defRPr sz="2900" kern="1200">
        <a:solidFill>
          <a:schemeClr val="tx1"/>
        </a:solidFill>
        <a:latin typeface="Arial Narrow" panose="020B0606020202030204" pitchFamily="34" charset="0"/>
        <a:ea typeface="+mn-ea"/>
        <a:cs typeface="+mn-cs"/>
      </a:defRPr>
    </a:lvl8pPr>
    <a:lvl9pPr marL="3657600" algn="l" defTabSz="914400" rtl="0" eaLnBrk="1" latinLnBrk="0" hangingPunct="1">
      <a:defRPr sz="29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3552">
          <p15:clr>
            <a:srgbClr val="A4A3A4"/>
          </p15:clr>
        </p15:guide>
        <p15:guide id="2" orient="horz" pos="20285">
          <p15:clr>
            <a:srgbClr val="A4A3A4"/>
          </p15:clr>
        </p15:guide>
        <p15:guide id="3" pos="437">
          <p15:clr>
            <a:srgbClr val="A4A3A4"/>
          </p15:clr>
        </p15:guide>
        <p15:guide id="4" pos="6725">
          <p15:clr>
            <a:srgbClr val="A4A3A4"/>
          </p15:clr>
        </p15:guide>
        <p15:guide id="5" pos="7239">
          <p15:clr>
            <a:srgbClr val="A4A3A4"/>
          </p15:clr>
        </p15:guide>
        <p15:guide id="6" pos="13527">
          <p15:clr>
            <a:srgbClr val="A4A3A4"/>
          </p15:clr>
        </p15:guide>
        <p15:guide id="7" pos="14031">
          <p15:clr>
            <a:srgbClr val="A4A3A4"/>
          </p15:clr>
        </p15:guide>
        <p15:guide id="8" pos="20319">
          <p15:clr>
            <a:srgbClr val="A4A3A4"/>
          </p15:clr>
        </p15:guide>
        <p15:guide id="9" pos="20837">
          <p15:clr>
            <a:srgbClr val="A4A3A4"/>
          </p15:clr>
        </p15:guide>
        <p15:guide id="10" pos="2712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003463"/>
    <a:srgbClr val="F8F8F8"/>
    <a:srgbClr val="FF6600"/>
    <a:srgbClr val="3399FF"/>
    <a:srgbClr val="0066FF"/>
    <a:srgbClr val="FF9900"/>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63850" autoAdjust="0"/>
  </p:normalViewPr>
  <p:slideViewPr>
    <p:cSldViewPr snapToGrid="0" snapToObjects="1">
      <p:cViewPr varScale="1">
        <p:scale>
          <a:sx n="27" d="100"/>
          <a:sy n="27" d="100"/>
        </p:scale>
        <p:origin x="1692" y="162"/>
      </p:cViewPr>
      <p:guideLst>
        <p:guide orient="horz" pos="3552"/>
        <p:guide orient="horz" pos="20285"/>
        <p:guide pos="437"/>
        <p:guide pos="6725"/>
        <p:guide pos="7239"/>
        <p:guide pos="13527"/>
        <p:guide pos="14031"/>
        <p:guide pos="20319"/>
        <p:guide pos="20837"/>
        <p:guide pos="2712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494" y="-9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5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265739" y="0"/>
            <a:ext cx="4029075" cy="350520"/>
          </a:xfrm>
          <a:prstGeom prst="rect">
            <a:avLst/>
          </a:prstGeom>
        </p:spPr>
        <p:txBody>
          <a:bodyPr vert="horz" lIns="91440" tIns="45720" rIns="91440" bIns="45720" rtlCol="0"/>
          <a:lstStyle>
            <a:lvl1pPr algn="r">
              <a:defRPr sz="1200"/>
            </a:lvl1pPr>
          </a:lstStyle>
          <a:p>
            <a:pPr>
              <a:defRPr/>
            </a:pPr>
            <a:fld id="{B6DDE8F5-CAF1-47E6-AE11-FD1F93EA841D}" type="datetimeFigureOut">
              <a:rPr lang="en-US"/>
              <a:pPr>
                <a:defRPr/>
              </a:pPr>
              <a:t>8/3/2018</a:t>
            </a:fld>
            <a:endParaRPr lang="en-US"/>
          </a:p>
        </p:txBody>
      </p:sp>
      <p:sp>
        <p:nvSpPr>
          <p:cNvPr id="4" name="Footer Placeholder 3"/>
          <p:cNvSpPr>
            <a:spLocks noGrp="1"/>
          </p:cNvSpPr>
          <p:nvPr>
            <p:ph type="ftr" sz="quarter" idx="2"/>
          </p:nvPr>
        </p:nvSpPr>
        <p:spPr>
          <a:xfrm>
            <a:off x="1" y="6658258"/>
            <a:ext cx="4029075" cy="35052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65739" y="6658258"/>
            <a:ext cx="4029075" cy="3505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E08844-1EDD-4D8A-980D-C4A9E600C2AB}" type="slidenum">
              <a:rPr lang="en-US"/>
              <a:pPr/>
              <a:t>‹#›</a:t>
            </a:fld>
            <a:endParaRPr lang="en-US"/>
          </a:p>
        </p:txBody>
      </p:sp>
    </p:spTree>
    <p:extLst>
      <p:ext uri="{BB962C8B-B14F-4D97-AF65-F5344CB8AC3E}">
        <p14:creationId xmlns:p14="http://schemas.microsoft.com/office/powerpoint/2010/main" val="840579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29075"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5265739" y="0"/>
            <a:ext cx="4029075"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930275" y="3329940"/>
            <a:ext cx="743585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1" y="6658258"/>
            <a:ext cx="4029075"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5265739" y="6658258"/>
            <a:ext cx="4029075"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anose="020B0604020202020204" pitchFamily="34" charset="0"/>
              </a:defRPr>
            </a:lvl1pPr>
          </a:lstStyle>
          <a:p>
            <a:fld id="{63451F04-68DE-4198-8853-A0227CE9DED3}" type="slidenum">
              <a:rPr lang="en-US"/>
              <a:pPr/>
              <a:t>‹#›</a:t>
            </a:fld>
            <a:endParaRPr lang="en-US"/>
          </a:p>
        </p:txBody>
      </p:sp>
    </p:spTree>
    <p:extLst>
      <p:ext uri="{BB962C8B-B14F-4D97-AF65-F5344CB8AC3E}">
        <p14:creationId xmlns:p14="http://schemas.microsoft.com/office/powerpoint/2010/main" val="602558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mn-cs"/>
      </a:defRPr>
    </a:lvl1pPr>
    <a:lvl2pPr marL="455613" algn="l" rtl="0" eaLnBrk="0" fontAlgn="base" hangingPunct="0">
      <a:spcBef>
        <a:spcPct val="30000"/>
      </a:spcBef>
      <a:spcAft>
        <a:spcPct val="0"/>
      </a:spcAft>
      <a:defRPr sz="1300" kern="1200">
        <a:solidFill>
          <a:schemeClr val="tx1"/>
        </a:solidFill>
        <a:latin typeface="Arial" charset="0"/>
        <a:ea typeface="+mn-ea"/>
        <a:cs typeface="+mn-cs"/>
      </a:defRPr>
    </a:lvl2pPr>
    <a:lvl3pPr marL="912813" algn="l" rtl="0" eaLnBrk="0" fontAlgn="base" hangingPunct="0">
      <a:spcBef>
        <a:spcPct val="30000"/>
      </a:spcBef>
      <a:spcAft>
        <a:spcPct val="0"/>
      </a:spcAft>
      <a:defRPr sz="1300" kern="1200">
        <a:solidFill>
          <a:schemeClr val="tx1"/>
        </a:solidFill>
        <a:latin typeface="Arial" charset="0"/>
        <a:ea typeface="+mn-ea"/>
        <a:cs typeface="+mn-cs"/>
      </a:defRPr>
    </a:lvl3pPr>
    <a:lvl4pPr marL="1370013" algn="l" rtl="0" eaLnBrk="0" fontAlgn="base" hangingPunct="0">
      <a:spcBef>
        <a:spcPct val="30000"/>
      </a:spcBef>
      <a:spcAft>
        <a:spcPct val="0"/>
      </a:spcAft>
      <a:defRPr sz="1300" kern="1200">
        <a:solidFill>
          <a:schemeClr val="tx1"/>
        </a:solidFill>
        <a:latin typeface="Arial" charset="0"/>
        <a:ea typeface="+mn-ea"/>
        <a:cs typeface="+mn-cs"/>
      </a:defRPr>
    </a:lvl4pPr>
    <a:lvl5pPr marL="1827213" algn="l" rtl="0" eaLnBrk="0" fontAlgn="base" hangingPunct="0">
      <a:spcBef>
        <a:spcPct val="30000"/>
      </a:spcBef>
      <a:spcAft>
        <a:spcPct val="0"/>
      </a:spcAft>
      <a:defRPr sz="1300" kern="1200">
        <a:solidFill>
          <a:schemeClr val="tx1"/>
        </a:solidFill>
        <a:latin typeface="Arial" charset="0"/>
        <a:ea typeface="+mn-ea"/>
        <a:cs typeface="+mn-cs"/>
      </a:defRPr>
    </a:lvl5pPr>
    <a:lvl6pPr marL="2285725" algn="l" defTabSz="914290" rtl="0" eaLnBrk="1" latinLnBrk="0" hangingPunct="1">
      <a:defRPr sz="1300" kern="1200">
        <a:solidFill>
          <a:schemeClr val="tx1"/>
        </a:solidFill>
        <a:latin typeface="+mn-lt"/>
        <a:ea typeface="+mn-ea"/>
        <a:cs typeface="+mn-cs"/>
      </a:defRPr>
    </a:lvl6pPr>
    <a:lvl7pPr marL="2742870" algn="l" defTabSz="914290" rtl="0" eaLnBrk="1" latinLnBrk="0" hangingPunct="1">
      <a:defRPr sz="1300" kern="1200">
        <a:solidFill>
          <a:schemeClr val="tx1"/>
        </a:solidFill>
        <a:latin typeface="+mn-lt"/>
        <a:ea typeface="+mn-ea"/>
        <a:cs typeface="+mn-cs"/>
      </a:defRPr>
    </a:lvl7pPr>
    <a:lvl8pPr marL="3200016" algn="l" defTabSz="914290" rtl="0" eaLnBrk="1" latinLnBrk="0" hangingPunct="1">
      <a:defRPr sz="1300" kern="1200">
        <a:solidFill>
          <a:schemeClr val="tx1"/>
        </a:solidFill>
        <a:latin typeface="+mn-lt"/>
        <a:ea typeface="+mn-ea"/>
        <a:cs typeface="+mn-cs"/>
      </a:defRPr>
    </a:lvl8pPr>
    <a:lvl9pPr marL="3657161" algn="l" defTabSz="9142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fld id="{98DB60DC-9413-4D0D-8B43-C9012003612A}" type="slidenum">
              <a:rPr lang="en-US" sz="1200">
                <a:latin typeface="Arial" panose="020B0604020202020204" pitchFamily="34" charset="0"/>
              </a:rPr>
              <a:pPr eaLnBrk="1" hangingPunct="1"/>
              <a:t>1</a:t>
            </a:fld>
            <a:endParaRPr lang="en-US" sz="120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90311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7"/>
            <a:ext cx="37306251"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5" y="18653128"/>
            <a:ext cx="30724475" cy="8413751"/>
          </a:xfrm>
        </p:spPr>
        <p:txBody>
          <a:bodyPr/>
          <a:lstStyle>
            <a:lvl1pPr marL="0" indent="0" algn="ctr">
              <a:buNone/>
              <a:defRPr/>
            </a:lvl1pPr>
            <a:lvl2pPr marL="457145" indent="0" algn="ctr">
              <a:buNone/>
              <a:defRPr/>
            </a:lvl2pPr>
            <a:lvl3pPr marL="914290" indent="0" algn="ctr">
              <a:buNone/>
              <a:defRPr/>
            </a:lvl3pPr>
            <a:lvl4pPr marL="1371436" indent="0" algn="ctr">
              <a:buNone/>
              <a:defRPr/>
            </a:lvl4pPr>
            <a:lvl5pPr marL="1828581" indent="0" algn="ctr">
              <a:buNone/>
              <a:defRPr/>
            </a:lvl5pPr>
            <a:lvl6pPr marL="2285725" indent="0" algn="ctr">
              <a:buNone/>
              <a:defRPr/>
            </a:lvl6pPr>
            <a:lvl7pPr marL="2742870" indent="0" algn="ctr">
              <a:buNone/>
              <a:defRPr/>
            </a:lvl7pPr>
            <a:lvl8pPr marL="3200016" indent="0" algn="ctr">
              <a:buNone/>
              <a:defRPr/>
            </a:lvl8pPr>
            <a:lvl9pPr marL="365716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7364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384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6" y="1273177"/>
            <a:ext cx="10547351" cy="309292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41" y="1273177"/>
            <a:ext cx="31491237" cy="30929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5101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7"/>
            <a:ext cx="37306251"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5" y="18653128"/>
            <a:ext cx="30724475" cy="8413751"/>
          </a:xfrm>
        </p:spPr>
        <p:txBody>
          <a:bodyPr/>
          <a:lstStyle>
            <a:lvl1pPr marL="0" indent="0" algn="ctr">
              <a:buNone/>
              <a:defRPr/>
            </a:lvl1pPr>
            <a:lvl2pPr marL="457145" indent="0" algn="ctr">
              <a:buNone/>
              <a:defRPr/>
            </a:lvl2pPr>
            <a:lvl3pPr marL="914290" indent="0" algn="ctr">
              <a:buNone/>
              <a:defRPr/>
            </a:lvl3pPr>
            <a:lvl4pPr marL="1371436" indent="0" algn="ctr">
              <a:buNone/>
              <a:defRPr/>
            </a:lvl4pPr>
            <a:lvl5pPr marL="1828581" indent="0" algn="ctr">
              <a:buNone/>
              <a:defRPr/>
            </a:lvl5pPr>
            <a:lvl6pPr marL="2285725" indent="0" algn="ctr">
              <a:buNone/>
              <a:defRPr/>
            </a:lvl6pPr>
            <a:lvl7pPr marL="2742870" indent="0" algn="ctr">
              <a:buNone/>
              <a:defRPr/>
            </a:lvl7pPr>
            <a:lvl8pPr marL="3200016" indent="0" algn="ctr">
              <a:buNone/>
              <a:defRPr/>
            </a:lvl8pPr>
            <a:lvl9pPr marL="365716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156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5908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40"/>
            <a:ext cx="37307839" cy="6537326"/>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538"/>
            <a:ext cx="37307839" cy="7200900"/>
          </a:xfrm>
        </p:spPr>
        <p:txBody>
          <a:bodyPr anchor="b"/>
          <a:lstStyle>
            <a:lvl1pPr marL="0" indent="0">
              <a:buNone/>
              <a:defRPr sz="2000"/>
            </a:lvl1pPr>
            <a:lvl2pPr marL="457145" indent="0">
              <a:buNone/>
              <a:defRPr sz="1800"/>
            </a:lvl2pPr>
            <a:lvl3pPr marL="914290" indent="0">
              <a:buNone/>
              <a:defRPr sz="1500"/>
            </a:lvl3pPr>
            <a:lvl4pPr marL="1371436" indent="0">
              <a:buNone/>
              <a:defRPr sz="1400"/>
            </a:lvl4pPr>
            <a:lvl5pPr marL="1828581" indent="0">
              <a:buNone/>
              <a:defRPr sz="1400"/>
            </a:lvl5pPr>
            <a:lvl6pPr marL="2285725" indent="0">
              <a:buNone/>
              <a:defRPr sz="1400"/>
            </a:lvl6pPr>
            <a:lvl7pPr marL="2742870" indent="0">
              <a:buNone/>
              <a:defRPr sz="1400"/>
            </a:lvl7pPr>
            <a:lvl8pPr marL="3200016" indent="0">
              <a:buNone/>
              <a:defRPr sz="1400"/>
            </a:lvl8pPr>
            <a:lvl9pPr marL="3657161" indent="0">
              <a:buNone/>
              <a:defRPr sz="1400"/>
            </a:lvl9pPr>
          </a:lstStyle>
          <a:p>
            <a:pPr lvl="0"/>
            <a:r>
              <a:rPr lang="en-US" smtClean="0"/>
              <a:t>Click to edit Master text styles</a:t>
            </a:r>
          </a:p>
        </p:txBody>
      </p:sp>
    </p:spTree>
    <p:extLst>
      <p:ext uri="{BB962C8B-B14F-4D97-AF65-F5344CB8AC3E}">
        <p14:creationId xmlns:p14="http://schemas.microsoft.com/office/powerpoint/2010/main" val="2556275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42" y="5638802"/>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8" y="5638802"/>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742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6" y="7369177"/>
            <a:ext cx="19392900" cy="3070226"/>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93926" y="10439402"/>
            <a:ext cx="19392900" cy="18965864"/>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1" y="7369177"/>
            <a:ext cx="19400837" cy="3070226"/>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2296441" y="10439402"/>
            <a:ext cx="19400837" cy="18965864"/>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855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93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227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7"/>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7"/>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6" y="6888164"/>
            <a:ext cx="14439900" cy="22517100"/>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Tree>
    <p:extLst>
      <p:ext uri="{BB962C8B-B14F-4D97-AF65-F5344CB8AC3E}">
        <p14:creationId xmlns:p14="http://schemas.microsoft.com/office/powerpoint/2010/main" val="3470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1653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6"/>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6" y="2941640"/>
            <a:ext cx="26335037" cy="19750088"/>
          </a:xfrm>
        </p:spPr>
        <p:txBody>
          <a:bodyPr/>
          <a:lstStyle>
            <a:lvl1pPr marL="0" indent="0">
              <a:buNone/>
              <a:defRPr sz="3200"/>
            </a:lvl1pPr>
            <a:lvl2pPr marL="457145" indent="0">
              <a:buNone/>
              <a:defRPr sz="2800"/>
            </a:lvl2pPr>
            <a:lvl3pPr marL="914290" indent="0">
              <a:buNone/>
              <a:defRPr sz="2400"/>
            </a:lvl3pPr>
            <a:lvl4pPr marL="1371436"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1" indent="0">
              <a:buNone/>
              <a:defRPr sz="2000"/>
            </a:lvl9pPr>
          </a:lstStyle>
          <a:p>
            <a:pPr lvl="0"/>
            <a:endParaRPr lang="en-US" noProof="0"/>
          </a:p>
        </p:txBody>
      </p:sp>
      <p:sp>
        <p:nvSpPr>
          <p:cNvPr id="4" name="Text Placeholder 3"/>
          <p:cNvSpPr>
            <a:spLocks noGrp="1"/>
          </p:cNvSpPr>
          <p:nvPr>
            <p:ph type="body" sz="half" idx="2"/>
          </p:nvPr>
        </p:nvSpPr>
        <p:spPr>
          <a:xfrm>
            <a:off x="8602666" y="25763540"/>
            <a:ext cx="26335037" cy="3862388"/>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Tree>
    <p:extLst>
      <p:ext uri="{BB962C8B-B14F-4D97-AF65-F5344CB8AC3E}">
        <p14:creationId xmlns:p14="http://schemas.microsoft.com/office/powerpoint/2010/main" val="410206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21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6" y="1273177"/>
            <a:ext cx="10547351" cy="309292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41" y="1273177"/>
            <a:ext cx="31491237" cy="30929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4686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7"/>
            <a:ext cx="37306251"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5" y="18653128"/>
            <a:ext cx="30724475" cy="8413751"/>
          </a:xfrm>
        </p:spPr>
        <p:txBody>
          <a:bodyPr/>
          <a:lstStyle>
            <a:lvl1pPr marL="0" indent="0" algn="ctr">
              <a:buNone/>
              <a:defRPr/>
            </a:lvl1pPr>
            <a:lvl2pPr marL="457145" indent="0" algn="ctr">
              <a:buNone/>
              <a:defRPr/>
            </a:lvl2pPr>
            <a:lvl3pPr marL="914290" indent="0" algn="ctr">
              <a:buNone/>
              <a:defRPr/>
            </a:lvl3pPr>
            <a:lvl4pPr marL="1371436" indent="0" algn="ctr">
              <a:buNone/>
              <a:defRPr/>
            </a:lvl4pPr>
            <a:lvl5pPr marL="1828581" indent="0" algn="ctr">
              <a:buNone/>
              <a:defRPr/>
            </a:lvl5pPr>
            <a:lvl6pPr marL="2285725" indent="0" algn="ctr">
              <a:buNone/>
              <a:defRPr/>
            </a:lvl6pPr>
            <a:lvl7pPr marL="2742870" indent="0" algn="ctr">
              <a:buNone/>
              <a:defRPr/>
            </a:lvl7pPr>
            <a:lvl8pPr marL="3200016" indent="0" algn="ctr">
              <a:buNone/>
              <a:defRPr/>
            </a:lvl8pPr>
            <a:lvl9pPr marL="365716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1911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593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40"/>
            <a:ext cx="37307839" cy="6537326"/>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538"/>
            <a:ext cx="37307839" cy="7200900"/>
          </a:xfrm>
        </p:spPr>
        <p:txBody>
          <a:bodyPr anchor="b"/>
          <a:lstStyle>
            <a:lvl1pPr marL="0" indent="0">
              <a:buNone/>
              <a:defRPr sz="2000"/>
            </a:lvl1pPr>
            <a:lvl2pPr marL="457145" indent="0">
              <a:buNone/>
              <a:defRPr sz="1800"/>
            </a:lvl2pPr>
            <a:lvl3pPr marL="914290" indent="0">
              <a:buNone/>
              <a:defRPr sz="1500"/>
            </a:lvl3pPr>
            <a:lvl4pPr marL="1371436" indent="0">
              <a:buNone/>
              <a:defRPr sz="1400"/>
            </a:lvl4pPr>
            <a:lvl5pPr marL="1828581" indent="0">
              <a:buNone/>
              <a:defRPr sz="1400"/>
            </a:lvl5pPr>
            <a:lvl6pPr marL="2285725" indent="0">
              <a:buNone/>
              <a:defRPr sz="1400"/>
            </a:lvl6pPr>
            <a:lvl7pPr marL="2742870" indent="0">
              <a:buNone/>
              <a:defRPr sz="1400"/>
            </a:lvl7pPr>
            <a:lvl8pPr marL="3200016" indent="0">
              <a:buNone/>
              <a:defRPr sz="1400"/>
            </a:lvl8pPr>
            <a:lvl9pPr marL="3657161" indent="0">
              <a:buNone/>
              <a:defRPr sz="1400"/>
            </a:lvl9pPr>
          </a:lstStyle>
          <a:p>
            <a:pPr lvl="0"/>
            <a:r>
              <a:rPr lang="en-US" smtClean="0"/>
              <a:t>Click to edit Master text styles</a:t>
            </a:r>
          </a:p>
        </p:txBody>
      </p:sp>
    </p:spTree>
    <p:extLst>
      <p:ext uri="{BB962C8B-B14F-4D97-AF65-F5344CB8AC3E}">
        <p14:creationId xmlns:p14="http://schemas.microsoft.com/office/powerpoint/2010/main" val="2598273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9" y="5638802"/>
            <a:ext cx="2101850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43" y="5638802"/>
            <a:ext cx="2102008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243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6" y="7369177"/>
            <a:ext cx="19392900" cy="3070226"/>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93926" y="10439402"/>
            <a:ext cx="19392900" cy="18965864"/>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1" y="7369177"/>
            <a:ext cx="19400837" cy="3070226"/>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2296441" y="10439402"/>
            <a:ext cx="19400837" cy="18965864"/>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464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33363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27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40"/>
            <a:ext cx="37307839" cy="6537326"/>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538"/>
            <a:ext cx="37307839" cy="7200900"/>
          </a:xfrm>
        </p:spPr>
        <p:txBody>
          <a:bodyPr anchor="b"/>
          <a:lstStyle>
            <a:lvl1pPr marL="0" indent="0">
              <a:buNone/>
              <a:defRPr sz="2000"/>
            </a:lvl1pPr>
            <a:lvl2pPr marL="457145" indent="0">
              <a:buNone/>
              <a:defRPr sz="1800"/>
            </a:lvl2pPr>
            <a:lvl3pPr marL="914290" indent="0">
              <a:buNone/>
              <a:defRPr sz="1500"/>
            </a:lvl3pPr>
            <a:lvl4pPr marL="1371436" indent="0">
              <a:buNone/>
              <a:defRPr sz="1400"/>
            </a:lvl4pPr>
            <a:lvl5pPr marL="1828581" indent="0">
              <a:buNone/>
              <a:defRPr sz="1400"/>
            </a:lvl5pPr>
            <a:lvl6pPr marL="2285725" indent="0">
              <a:buNone/>
              <a:defRPr sz="1400"/>
            </a:lvl6pPr>
            <a:lvl7pPr marL="2742870" indent="0">
              <a:buNone/>
              <a:defRPr sz="1400"/>
            </a:lvl7pPr>
            <a:lvl8pPr marL="3200016" indent="0">
              <a:buNone/>
              <a:defRPr sz="1400"/>
            </a:lvl8pPr>
            <a:lvl9pPr marL="3657161" indent="0">
              <a:buNone/>
              <a:defRPr sz="1400"/>
            </a:lvl9pPr>
          </a:lstStyle>
          <a:p>
            <a:pPr lvl="0"/>
            <a:r>
              <a:rPr lang="en-US" smtClean="0"/>
              <a:t>Click to edit Master text styles</a:t>
            </a:r>
          </a:p>
        </p:txBody>
      </p:sp>
    </p:spTree>
    <p:extLst>
      <p:ext uri="{BB962C8B-B14F-4D97-AF65-F5344CB8AC3E}">
        <p14:creationId xmlns:p14="http://schemas.microsoft.com/office/powerpoint/2010/main" val="509525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7"/>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7"/>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6" y="6888164"/>
            <a:ext cx="14439900" cy="22517100"/>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Tree>
    <p:extLst>
      <p:ext uri="{BB962C8B-B14F-4D97-AF65-F5344CB8AC3E}">
        <p14:creationId xmlns:p14="http://schemas.microsoft.com/office/powerpoint/2010/main" val="24787128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6"/>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6" y="2941640"/>
            <a:ext cx="26335037" cy="19750088"/>
          </a:xfrm>
        </p:spPr>
        <p:txBody>
          <a:bodyPr/>
          <a:lstStyle>
            <a:lvl1pPr marL="0" indent="0">
              <a:buNone/>
              <a:defRPr sz="3200"/>
            </a:lvl1pPr>
            <a:lvl2pPr marL="457145" indent="0">
              <a:buNone/>
              <a:defRPr sz="2800"/>
            </a:lvl2pPr>
            <a:lvl3pPr marL="914290" indent="0">
              <a:buNone/>
              <a:defRPr sz="2400"/>
            </a:lvl3pPr>
            <a:lvl4pPr marL="1371436"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1" indent="0">
              <a:buNone/>
              <a:defRPr sz="2000"/>
            </a:lvl9pPr>
          </a:lstStyle>
          <a:p>
            <a:pPr lvl="0"/>
            <a:endParaRPr lang="en-US" noProof="0"/>
          </a:p>
        </p:txBody>
      </p:sp>
      <p:sp>
        <p:nvSpPr>
          <p:cNvPr id="4" name="Text Placeholder 3"/>
          <p:cNvSpPr>
            <a:spLocks noGrp="1"/>
          </p:cNvSpPr>
          <p:nvPr>
            <p:ph type="body" sz="half" idx="2"/>
          </p:nvPr>
        </p:nvSpPr>
        <p:spPr>
          <a:xfrm>
            <a:off x="8602666" y="25763540"/>
            <a:ext cx="26335037" cy="3862388"/>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Tree>
    <p:extLst>
      <p:ext uri="{BB962C8B-B14F-4D97-AF65-F5344CB8AC3E}">
        <p14:creationId xmlns:p14="http://schemas.microsoft.com/office/powerpoint/2010/main" val="93551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994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6" y="1273177"/>
            <a:ext cx="10547351" cy="309292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41" y="1273177"/>
            <a:ext cx="31491237" cy="30929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29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42" y="5638802"/>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8" y="5638802"/>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213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7" y="1317626"/>
            <a:ext cx="39503351"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6" y="7369177"/>
            <a:ext cx="19392900" cy="3070226"/>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2193926" y="10439402"/>
            <a:ext cx="19392900" cy="18965864"/>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1" y="7369177"/>
            <a:ext cx="19400837" cy="3070226"/>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22296441" y="10439402"/>
            <a:ext cx="19400837" cy="18965864"/>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044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23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86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6" y="1311277"/>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7"/>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6" y="6888164"/>
            <a:ext cx="14439900" cy="22517100"/>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Tree>
    <p:extLst>
      <p:ext uri="{BB962C8B-B14F-4D97-AF65-F5344CB8AC3E}">
        <p14:creationId xmlns:p14="http://schemas.microsoft.com/office/powerpoint/2010/main" val="267536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6"/>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6" y="2941640"/>
            <a:ext cx="26335037" cy="19750088"/>
          </a:xfrm>
        </p:spPr>
        <p:txBody>
          <a:bodyPr/>
          <a:lstStyle>
            <a:lvl1pPr marL="0" indent="0">
              <a:buNone/>
              <a:defRPr sz="3200"/>
            </a:lvl1pPr>
            <a:lvl2pPr marL="457145" indent="0">
              <a:buNone/>
              <a:defRPr sz="2800"/>
            </a:lvl2pPr>
            <a:lvl3pPr marL="914290" indent="0">
              <a:buNone/>
              <a:defRPr sz="2400"/>
            </a:lvl3pPr>
            <a:lvl4pPr marL="1371436"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1" indent="0">
              <a:buNone/>
              <a:defRPr sz="2000"/>
            </a:lvl9pPr>
          </a:lstStyle>
          <a:p>
            <a:pPr lvl="0"/>
            <a:endParaRPr lang="en-US" noProof="0"/>
          </a:p>
        </p:txBody>
      </p:sp>
      <p:sp>
        <p:nvSpPr>
          <p:cNvPr id="4" name="Text Placeholder 3"/>
          <p:cNvSpPr>
            <a:spLocks noGrp="1"/>
          </p:cNvSpPr>
          <p:nvPr>
            <p:ph type="body" sz="half" idx="2"/>
          </p:nvPr>
        </p:nvSpPr>
        <p:spPr>
          <a:xfrm>
            <a:off x="8602666" y="25763540"/>
            <a:ext cx="26335037" cy="3862388"/>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Tree>
    <p:extLst>
      <p:ext uri="{BB962C8B-B14F-4D97-AF65-F5344CB8AC3E}">
        <p14:creationId xmlns:p14="http://schemas.microsoft.com/office/powerpoint/2010/main" val="183846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43891200" cy="4800600"/>
          </a:xfrm>
          <a:prstGeom prst="rect">
            <a:avLst/>
          </a:prstGeom>
          <a:solidFill>
            <a:schemeClr val="accent2"/>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1027" name="Rectangle 33"/>
          <p:cNvSpPr>
            <a:spLocks noChangeArrowheads="1"/>
          </p:cNvSpPr>
          <p:nvPr userDrawn="1"/>
        </p:nvSpPr>
        <p:spPr bwMode="auto">
          <a:xfrm>
            <a:off x="693738" y="5638800"/>
            <a:ext cx="9974262" cy="26563638"/>
          </a:xfrm>
          <a:prstGeom prst="rect">
            <a:avLst/>
          </a:prstGeom>
          <a:solidFill>
            <a:srgbClr val="FFFFFF"/>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1028" name="Rectangle 9"/>
          <p:cNvSpPr>
            <a:spLocks noChangeArrowheads="1"/>
          </p:cNvSpPr>
          <p:nvPr userDrawn="1"/>
        </p:nvSpPr>
        <p:spPr bwMode="auto">
          <a:xfrm>
            <a:off x="0" y="4800600"/>
            <a:ext cx="43891200" cy="130175"/>
          </a:xfrm>
          <a:prstGeom prst="rect">
            <a:avLst/>
          </a:prstGeom>
          <a:solidFill>
            <a:srgbClr val="660000"/>
          </a:solidFill>
          <a:ln w="152400">
            <a:solidFill>
              <a:srgbClr val="FF9900"/>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1030" name="Rectangle 15"/>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6" tIns="45619" rIns="91256" bIns="45619"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693738" y="5638800"/>
            <a:ext cx="9974262"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354" tIns="456354" rIns="456354" bIns="456354"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2" name="Rectangle 25"/>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1033" name="Rectangle 32"/>
          <p:cNvSpPr>
            <a:spLocks noChangeArrowheads="1"/>
          </p:cNvSpPr>
          <p:nvPr userDrawn="1"/>
        </p:nvSpPr>
        <p:spPr bwMode="auto">
          <a:xfrm>
            <a:off x="11490325" y="5638800"/>
            <a:ext cx="9982200" cy="26563638"/>
          </a:xfrm>
          <a:prstGeom prst="rect">
            <a:avLst/>
          </a:prstGeom>
          <a:solidFill>
            <a:srgbClr val="FFFFFF"/>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1034" name="Rectangle 34"/>
          <p:cNvSpPr>
            <a:spLocks noChangeArrowheads="1"/>
          </p:cNvSpPr>
          <p:nvPr userDrawn="1"/>
        </p:nvSpPr>
        <p:spPr bwMode="auto">
          <a:xfrm>
            <a:off x="22272625" y="5638800"/>
            <a:ext cx="9982200" cy="26563638"/>
          </a:xfrm>
          <a:prstGeom prst="rect">
            <a:avLst/>
          </a:prstGeom>
          <a:solidFill>
            <a:srgbClr val="FFFFFF"/>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1035" name="Rectangle 35"/>
          <p:cNvSpPr>
            <a:spLocks noChangeArrowheads="1"/>
          </p:cNvSpPr>
          <p:nvPr userDrawn="1"/>
        </p:nvSpPr>
        <p:spPr bwMode="auto">
          <a:xfrm>
            <a:off x="33078738" y="5638800"/>
            <a:ext cx="9982200" cy="26563638"/>
          </a:xfrm>
          <a:prstGeom prst="rect">
            <a:avLst/>
          </a:prstGeom>
          <a:solidFill>
            <a:srgbClr val="FFFFFF"/>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500">
          <a:solidFill>
            <a:srgbClr val="FFFFFF"/>
          </a:solidFill>
          <a:latin typeface="+mj-lt"/>
          <a:ea typeface="+mj-ea"/>
          <a:cs typeface="+mj-cs"/>
        </a:defRPr>
      </a:lvl1pPr>
      <a:lvl2pPr algn="ctr" rtl="0" eaLnBrk="0" fontAlgn="base" hangingPunct="0">
        <a:spcBef>
          <a:spcPct val="0"/>
        </a:spcBef>
        <a:spcAft>
          <a:spcPct val="0"/>
        </a:spcAft>
        <a:defRPr sz="8500">
          <a:solidFill>
            <a:srgbClr val="FFFFFF"/>
          </a:solidFill>
          <a:latin typeface="Arial Black" pitchFamily="34" charset="0"/>
        </a:defRPr>
      </a:lvl2pPr>
      <a:lvl3pPr algn="ctr" rtl="0" eaLnBrk="0" fontAlgn="base" hangingPunct="0">
        <a:spcBef>
          <a:spcPct val="0"/>
        </a:spcBef>
        <a:spcAft>
          <a:spcPct val="0"/>
        </a:spcAft>
        <a:defRPr sz="8500">
          <a:solidFill>
            <a:srgbClr val="FFFFFF"/>
          </a:solidFill>
          <a:latin typeface="Arial Black" pitchFamily="34" charset="0"/>
        </a:defRPr>
      </a:lvl3pPr>
      <a:lvl4pPr algn="ctr" rtl="0" eaLnBrk="0" fontAlgn="base" hangingPunct="0">
        <a:spcBef>
          <a:spcPct val="0"/>
        </a:spcBef>
        <a:spcAft>
          <a:spcPct val="0"/>
        </a:spcAft>
        <a:defRPr sz="8500">
          <a:solidFill>
            <a:srgbClr val="FFFFFF"/>
          </a:solidFill>
          <a:latin typeface="Arial Black" pitchFamily="34" charset="0"/>
        </a:defRPr>
      </a:lvl4pPr>
      <a:lvl5pPr algn="ctr" rtl="0" eaLnBrk="0" fontAlgn="base" hangingPunct="0">
        <a:spcBef>
          <a:spcPct val="0"/>
        </a:spcBef>
        <a:spcAft>
          <a:spcPct val="0"/>
        </a:spcAft>
        <a:defRPr sz="8500">
          <a:solidFill>
            <a:srgbClr val="FFFFFF"/>
          </a:solidFill>
          <a:latin typeface="Arial Black" pitchFamily="34" charset="0"/>
        </a:defRPr>
      </a:lvl5pPr>
      <a:lvl6pPr marL="457145" algn="ctr" rtl="0" fontAlgn="base">
        <a:spcBef>
          <a:spcPct val="0"/>
        </a:spcBef>
        <a:spcAft>
          <a:spcPct val="0"/>
        </a:spcAft>
        <a:defRPr sz="8500">
          <a:solidFill>
            <a:srgbClr val="FFFFFF"/>
          </a:solidFill>
          <a:latin typeface="Arial Black" pitchFamily="34" charset="0"/>
        </a:defRPr>
      </a:lvl6pPr>
      <a:lvl7pPr marL="914290" algn="ctr" rtl="0" fontAlgn="base">
        <a:spcBef>
          <a:spcPct val="0"/>
        </a:spcBef>
        <a:spcAft>
          <a:spcPct val="0"/>
        </a:spcAft>
        <a:defRPr sz="8500">
          <a:solidFill>
            <a:srgbClr val="FFFFFF"/>
          </a:solidFill>
          <a:latin typeface="Arial Black" pitchFamily="34" charset="0"/>
        </a:defRPr>
      </a:lvl7pPr>
      <a:lvl8pPr marL="1371436" algn="ctr" rtl="0" fontAlgn="base">
        <a:spcBef>
          <a:spcPct val="0"/>
        </a:spcBef>
        <a:spcAft>
          <a:spcPct val="0"/>
        </a:spcAft>
        <a:defRPr sz="8500">
          <a:solidFill>
            <a:srgbClr val="FFFFFF"/>
          </a:solidFill>
          <a:latin typeface="Arial Black" pitchFamily="34" charset="0"/>
        </a:defRPr>
      </a:lvl8pPr>
      <a:lvl9pPr marL="1828581" algn="ctr" rtl="0" fontAlgn="base">
        <a:spcBef>
          <a:spcPct val="0"/>
        </a:spcBef>
        <a:spcAft>
          <a:spcPct val="0"/>
        </a:spcAft>
        <a:defRPr sz="8500">
          <a:solidFill>
            <a:srgbClr val="FFFFFF"/>
          </a:solidFill>
          <a:latin typeface="Arial Black" pitchFamily="34" charset="0"/>
        </a:defRPr>
      </a:lvl9pPr>
    </p:titleStyle>
    <p:bodyStyle>
      <a:lvl1pPr marL="341313" indent="-341313" algn="l" rtl="0" eaLnBrk="0" fontAlgn="base" hangingPunct="0">
        <a:spcBef>
          <a:spcPct val="20000"/>
        </a:spcBef>
        <a:spcAft>
          <a:spcPct val="0"/>
        </a:spcAft>
        <a:buChar char="•"/>
        <a:defRPr sz="29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9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98" indent="-228572" algn="l" rtl="0" fontAlgn="base">
        <a:spcBef>
          <a:spcPct val="20000"/>
        </a:spcBef>
        <a:spcAft>
          <a:spcPct val="0"/>
        </a:spcAft>
        <a:buChar char="»"/>
        <a:defRPr sz="2000">
          <a:solidFill>
            <a:schemeClr val="tx1"/>
          </a:solidFill>
          <a:latin typeface="+mn-lt"/>
        </a:defRPr>
      </a:lvl6pPr>
      <a:lvl7pPr marL="2971444" indent="-228572" algn="l" rtl="0" fontAlgn="base">
        <a:spcBef>
          <a:spcPct val="20000"/>
        </a:spcBef>
        <a:spcAft>
          <a:spcPct val="0"/>
        </a:spcAft>
        <a:buChar char="»"/>
        <a:defRPr sz="2000">
          <a:solidFill>
            <a:schemeClr val="tx1"/>
          </a:solidFill>
          <a:latin typeface="+mn-lt"/>
        </a:defRPr>
      </a:lvl7pPr>
      <a:lvl8pPr marL="3428589" indent="-228572" algn="l" rtl="0" fontAlgn="base">
        <a:spcBef>
          <a:spcPct val="20000"/>
        </a:spcBef>
        <a:spcAft>
          <a:spcPct val="0"/>
        </a:spcAft>
        <a:buChar char="»"/>
        <a:defRPr sz="2000">
          <a:solidFill>
            <a:schemeClr val="tx1"/>
          </a:solidFill>
          <a:latin typeface="+mn-lt"/>
        </a:defRPr>
      </a:lvl8pPr>
      <a:lvl9pPr marL="3885734" indent="-2285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2051" name="Rectangle 3"/>
          <p:cNvSpPr>
            <a:spLocks noChangeArrowheads="1"/>
          </p:cNvSpPr>
          <p:nvPr userDrawn="1"/>
        </p:nvSpPr>
        <p:spPr bwMode="auto">
          <a:xfrm>
            <a:off x="693738" y="5638800"/>
            <a:ext cx="9974262" cy="26563638"/>
          </a:xfrm>
          <a:prstGeom prst="rect">
            <a:avLst/>
          </a:prstGeom>
          <a:solidFill>
            <a:schemeClr val="accent1"/>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2052" name="Rectangle 4"/>
          <p:cNvSpPr>
            <a:spLocks noChangeArrowheads="1"/>
          </p:cNvSpPr>
          <p:nvPr userDrawn="1"/>
        </p:nvSpPr>
        <p:spPr bwMode="auto">
          <a:xfrm>
            <a:off x="0" y="4800600"/>
            <a:ext cx="43891200" cy="13017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2053" name="Text Box 5"/>
          <p:cNvSpPr txBox="1">
            <a:spLocks noChangeArrowheads="1"/>
          </p:cNvSpPr>
          <p:nvPr userDrawn="1"/>
        </p:nvSpPr>
        <p:spPr bwMode="auto">
          <a:xfrm>
            <a:off x="609600" y="32445325"/>
            <a:ext cx="2514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6" tIns="45619" rIns="91256" bIns="45619">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nSpc>
                <a:spcPct val="65000"/>
              </a:lnSpc>
              <a:spcBef>
                <a:spcPct val="50000"/>
              </a:spcBef>
            </a:pPr>
            <a:r>
              <a:rPr lang="en-US" sz="600" b="1">
                <a:solidFill>
                  <a:schemeClr val="bg2"/>
                </a:solidFill>
                <a:latin typeface="Arial" panose="020B0604020202020204" pitchFamily="34" charset="0"/>
              </a:rPr>
              <a:t>POSTER TEMPLATE BY:</a:t>
            </a:r>
          </a:p>
          <a:p>
            <a:pPr>
              <a:lnSpc>
                <a:spcPct val="65000"/>
              </a:lnSpc>
              <a:spcBef>
                <a:spcPct val="50000"/>
              </a:spcBef>
            </a:pPr>
            <a:r>
              <a:rPr lang="en-US" sz="1000" b="1">
                <a:solidFill>
                  <a:schemeClr val="bg2"/>
                </a:solidFill>
                <a:latin typeface="Arial" panose="020B0604020202020204" pitchFamily="34" charset="0"/>
              </a:rPr>
              <a:t>www.PosterPresentations.com</a:t>
            </a:r>
          </a:p>
        </p:txBody>
      </p:sp>
      <p:sp>
        <p:nvSpPr>
          <p:cNvPr id="2054" name="Rectangle 6"/>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6" tIns="45619" rIns="91256" bIns="45619"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693738" y="5638800"/>
            <a:ext cx="9974262"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354" tIns="456354" rIns="456354" bIns="456354"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2056"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2057" name="Rectangle 9"/>
          <p:cNvSpPr>
            <a:spLocks noChangeArrowheads="1"/>
          </p:cNvSpPr>
          <p:nvPr userDrawn="1"/>
        </p:nvSpPr>
        <p:spPr bwMode="auto">
          <a:xfrm>
            <a:off x="11490325" y="5638800"/>
            <a:ext cx="20764500" cy="26563638"/>
          </a:xfrm>
          <a:prstGeom prst="rect">
            <a:avLst/>
          </a:prstGeom>
          <a:solidFill>
            <a:schemeClr val="accent1"/>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2058" name="Rectangle 11"/>
          <p:cNvSpPr>
            <a:spLocks noChangeArrowheads="1"/>
          </p:cNvSpPr>
          <p:nvPr userDrawn="1"/>
        </p:nvSpPr>
        <p:spPr bwMode="auto">
          <a:xfrm>
            <a:off x="33078738" y="5638800"/>
            <a:ext cx="9982200" cy="26563638"/>
          </a:xfrm>
          <a:prstGeom prst="rect">
            <a:avLst/>
          </a:prstGeom>
          <a:solidFill>
            <a:schemeClr val="accent1"/>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xStyles>
    <p:titleStyle>
      <a:lvl1pPr algn="ctr" rtl="0" eaLnBrk="0" fontAlgn="base" hangingPunct="0">
        <a:spcBef>
          <a:spcPct val="0"/>
        </a:spcBef>
        <a:spcAft>
          <a:spcPct val="0"/>
        </a:spcAft>
        <a:defRPr sz="8500">
          <a:solidFill>
            <a:schemeClr val="tx2"/>
          </a:solidFill>
          <a:latin typeface="+mj-lt"/>
          <a:ea typeface="+mj-ea"/>
          <a:cs typeface="+mj-cs"/>
        </a:defRPr>
      </a:lvl1pPr>
      <a:lvl2pPr algn="ctr" rtl="0" eaLnBrk="0" fontAlgn="base" hangingPunct="0">
        <a:spcBef>
          <a:spcPct val="0"/>
        </a:spcBef>
        <a:spcAft>
          <a:spcPct val="0"/>
        </a:spcAft>
        <a:defRPr sz="8500">
          <a:solidFill>
            <a:schemeClr val="tx2"/>
          </a:solidFill>
          <a:latin typeface="Arial Black" pitchFamily="34" charset="0"/>
        </a:defRPr>
      </a:lvl2pPr>
      <a:lvl3pPr algn="ctr" rtl="0" eaLnBrk="0" fontAlgn="base" hangingPunct="0">
        <a:spcBef>
          <a:spcPct val="0"/>
        </a:spcBef>
        <a:spcAft>
          <a:spcPct val="0"/>
        </a:spcAft>
        <a:defRPr sz="8500">
          <a:solidFill>
            <a:schemeClr val="tx2"/>
          </a:solidFill>
          <a:latin typeface="Arial Black" pitchFamily="34" charset="0"/>
        </a:defRPr>
      </a:lvl3pPr>
      <a:lvl4pPr algn="ctr" rtl="0" eaLnBrk="0" fontAlgn="base" hangingPunct="0">
        <a:spcBef>
          <a:spcPct val="0"/>
        </a:spcBef>
        <a:spcAft>
          <a:spcPct val="0"/>
        </a:spcAft>
        <a:defRPr sz="8500">
          <a:solidFill>
            <a:schemeClr val="tx2"/>
          </a:solidFill>
          <a:latin typeface="Arial Black" pitchFamily="34" charset="0"/>
        </a:defRPr>
      </a:lvl4pPr>
      <a:lvl5pPr algn="ctr" rtl="0" eaLnBrk="0" fontAlgn="base" hangingPunct="0">
        <a:spcBef>
          <a:spcPct val="0"/>
        </a:spcBef>
        <a:spcAft>
          <a:spcPct val="0"/>
        </a:spcAft>
        <a:defRPr sz="8500">
          <a:solidFill>
            <a:schemeClr val="tx2"/>
          </a:solidFill>
          <a:latin typeface="Arial Black" pitchFamily="34" charset="0"/>
        </a:defRPr>
      </a:lvl5pPr>
      <a:lvl6pPr marL="457145" algn="ctr" rtl="0" fontAlgn="base">
        <a:spcBef>
          <a:spcPct val="0"/>
        </a:spcBef>
        <a:spcAft>
          <a:spcPct val="0"/>
        </a:spcAft>
        <a:defRPr sz="8500">
          <a:solidFill>
            <a:schemeClr val="tx2"/>
          </a:solidFill>
          <a:latin typeface="Arial Black" pitchFamily="34" charset="0"/>
        </a:defRPr>
      </a:lvl6pPr>
      <a:lvl7pPr marL="914290" algn="ctr" rtl="0" fontAlgn="base">
        <a:spcBef>
          <a:spcPct val="0"/>
        </a:spcBef>
        <a:spcAft>
          <a:spcPct val="0"/>
        </a:spcAft>
        <a:defRPr sz="8500">
          <a:solidFill>
            <a:schemeClr val="tx2"/>
          </a:solidFill>
          <a:latin typeface="Arial Black" pitchFamily="34" charset="0"/>
        </a:defRPr>
      </a:lvl7pPr>
      <a:lvl8pPr marL="1371436" algn="ctr" rtl="0" fontAlgn="base">
        <a:spcBef>
          <a:spcPct val="0"/>
        </a:spcBef>
        <a:spcAft>
          <a:spcPct val="0"/>
        </a:spcAft>
        <a:defRPr sz="8500">
          <a:solidFill>
            <a:schemeClr val="tx2"/>
          </a:solidFill>
          <a:latin typeface="Arial Black" pitchFamily="34" charset="0"/>
        </a:defRPr>
      </a:lvl8pPr>
      <a:lvl9pPr marL="1828581" algn="ctr" rtl="0" fontAlgn="base">
        <a:spcBef>
          <a:spcPct val="0"/>
        </a:spcBef>
        <a:spcAft>
          <a:spcPct val="0"/>
        </a:spcAft>
        <a:defRPr sz="8500">
          <a:solidFill>
            <a:schemeClr val="tx2"/>
          </a:solidFill>
          <a:latin typeface="Arial Black" pitchFamily="34" charset="0"/>
        </a:defRPr>
      </a:lvl9pPr>
    </p:titleStyle>
    <p:bodyStyle>
      <a:lvl1pPr marL="341313" indent="-341313" algn="l" rtl="0" eaLnBrk="0" fontAlgn="base" hangingPunct="0">
        <a:spcBef>
          <a:spcPct val="20000"/>
        </a:spcBef>
        <a:spcAft>
          <a:spcPct val="0"/>
        </a:spcAft>
        <a:buChar char="•"/>
        <a:defRPr sz="29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9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98" indent="-228572" algn="l" rtl="0" fontAlgn="base">
        <a:spcBef>
          <a:spcPct val="20000"/>
        </a:spcBef>
        <a:spcAft>
          <a:spcPct val="0"/>
        </a:spcAft>
        <a:buChar char="»"/>
        <a:defRPr sz="2000">
          <a:solidFill>
            <a:schemeClr val="tx1"/>
          </a:solidFill>
          <a:latin typeface="+mn-lt"/>
        </a:defRPr>
      </a:lvl6pPr>
      <a:lvl7pPr marL="2971444" indent="-228572" algn="l" rtl="0" fontAlgn="base">
        <a:spcBef>
          <a:spcPct val="20000"/>
        </a:spcBef>
        <a:spcAft>
          <a:spcPct val="0"/>
        </a:spcAft>
        <a:buChar char="»"/>
        <a:defRPr sz="2000">
          <a:solidFill>
            <a:schemeClr val="tx1"/>
          </a:solidFill>
          <a:latin typeface="+mn-lt"/>
        </a:defRPr>
      </a:lvl7pPr>
      <a:lvl8pPr marL="3428589" indent="-228572" algn="l" rtl="0" fontAlgn="base">
        <a:spcBef>
          <a:spcPct val="20000"/>
        </a:spcBef>
        <a:spcAft>
          <a:spcPct val="0"/>
        </a:spcAft>
        <a:buChar char="»"/>
        <a:defRPr sz="2000">
          <a:solidFill>
            <a:schemeClr val="tx1"/>
          </a:solidFill>
          <a:latin typeface="+mn-lt"/>
        </a:defRPr>
      </a:lvl8pPr>
      <a:lvl9pPr marL="3885734" indent="-2285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3075" name="Rectangle 3"/>
          <p:cNvSpPr>
            <a:spLocks noChangeArrowheads="1"/>
          </p:cNvSpPr>
          <p:nvPr userDrawn="1"/>
        </p:nvSpPr>
        <p:spPr bwMode="auto">
          <a:xfrm>
            <a:off x="693738" y="5638800"/>
            <a:ext cx="42367200" cy="26563638"/>
          </a:xfrm>
          <a:prstGeom prst="rect">
            <a:avLst/>
          </a:prstGeom>
          <a:solidFill>
            <a:schemeClr val="accent1"/>
          </a:solidFill>
          <a:ln w="9525">
            <a:solidFill>
              <a:schemeClr val="tx1"/>
            </a:solidFill>
            <a:miter lim="800000"/>
            <a:headEnd/>
            <a:tailEnd/>
          </a:ln>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3076" name="Rectangle 4"/>
          <p:cNvSpPr>
            <a:spLocks noChangeArrowheads="1"/>
          </p:cNvSpPr>
          <p:nvPr userDrawn="1"/>
        </p:nvSpPr>
        <p:spPr bwMode="auto">
          <a:xfrm>
            <a:off x="0" y="4800600"/>
            <a:ext cx="43891200" cy="13017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
        <p:nvSpPr>
          <p:cNvPr id="3078" name="Rectangle 6"/>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6" tIns="45619" rIns="91256" bIns="45619"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93738" y="5638800"/>
            <a:ext cx="42190987"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354" tIns="456354" rIns="456354" bIns="456354"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080" name="Rectangle 8"/>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91428" tIns="45714" rIns="91428" bIns="45714"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500">
          <a:solidFill>
            <a:schemeClr val="tx2"/>
          </a:solidFill>
          <a:latin typeface="+mj-lt"/>
          <a:ea typeface="+mj-ea"/>
          <a:cs typeface="+mj-cs"/>
        </a:defRPr>
      </a:lvl1pPr>
      <a:lvl2pPr algn="ctr" rtl="0" eaLnBrk="0" fontAlgn="base" hangingPunct="0">
        <a:spcBef>
          <a:spcPct val="0"/>
        </a:spcBef>
        <a:spcAft>
          <a:spcPct val="0"/>
        </a:spcAft>
        <a:defRPr sz="8500">
          <a:solidFill>
            <a:schemeClr val="tx2"/>
          </a:solidFill>
          <a:latin typeface="Arial Black" pitchFamily="34" charset="0"/>
        </a:defRPr>
      </a:lvl2pPr>
      <a:lvl3pPr algn="ctr" rtl="0" eaLnBrk="0" fontAlgn="base" hangingPunct="0">
        <a:spcBef>
          <a:spcPct val="0"/>
        </a:spcBef>
        <a:spcAft>
          <a:spcPct val="0"/>
        </a:spcAft>
        <a:defRPr sz="8500">
          <a:solidFill>
            <a:schemeClr val="tx2"/>
          </a:solidFill>
          <a:latin typeface="Arial Black" pitchFamily="34" charset="0"/>
        </a:defRPr>
      </a:lvl3pPr>
      <a:lvl4pPr algn="ctr" rtl="0" eaLnBrk="0" fontAlgn="base" hangingPunct="0">
        <a:spcBef>
          <a:spcPct val="0"/>
        </a:spcBef>
        <a:spcAft>
          <a:spcPct val="0"/>
        </a:spcAft>
        <a:defRPr sz="8500">
          <a:solidFill>
            <a:schemeClr val="tx2"/>
          </a:solidFill>
          <a:latin typeface="Arial Black" pitchFamily="34" charset="0"/>
        </a:defRPr>
      </a:lvl4pPr>
      <a:lvl5pPr algn="ctr" rtl="0" eaLnBrk="0" fontAlgn="base" hangingPunct="0">
        <a:spcBef>
          <a:spcPct val="0"/>
        </a:spcBef>
        <a:spcAft>
          <a:spcPct val="0"/>
        </a:spcAft>
        <a:defRPr sz="8500">
          <a:solidFill>
            <a:schemeClr val="tx2"/>
          </a:solidFill>
          <a:latin typeface="Arial Black" pitchFamily="34" charset="0"/>
        </a:defRPr>
      </a:lvl5pPr>
      <a:lvl6pPr marL="457145" algn="ctr" rtl="0" fontAlgn="base">
        <a:spcBef>
          <a:spcPct val="0"/>
        </a:spcBef>
        <a:spcAft>
          <a:spcPct val="0"/>
        </a:spcAft>
        <a:defRPr sz="8500">
          <a:solidFill>
            <a:schemeClr val="tx2"/>
          </a:solidFill>
          <a:latin typeface="Arial Black" pitchFamily="34" charset="0"/>
        </a:defRPr>
      </a:lvl6pPr>
      <a:lvl7pPr marL="914290" algn="ctr" rtl="0" fontAlgn="base">
        <a:spcBef>
          <a:spcPct val="0"/>
        </a:spcBef>
        <a:spcAft>
          <a:spcPct val="0"/>
        </a:spcAft>
        <a:defRPr sz="8500">
          <a:solidFill>
            <a:schemeClr val="tx2"/>
          </a:solidFill>
          <a:latin typeface="Arial Black" pitchFamily="34" charset="0"/>
        </a:defRPr>
      </a:lvl7pPr>
      <a:lvl8pPr marL="1371436" algn="ctr" rtl="0" fontAlgn="base">
        <a:spcBef>
          <a:spcPct val="0"/>
        </a:spcBef>
        <a:spcAft>
          <a:spcPct val="0"/>
        </a:spcAft>
        <a:defRPr sz="8500">
          <a:solidFill>
            <a:schemeClr val="tx2"/>
          </a:solidFill>
          <a:latin typeface="Arial Black" pitchFamily="34" charset="0"/>
        </a:defRPr>
      </a:lvl8pPr>
      <a:lvl9pPr marL="1828581" algn="ctr" rtl="0" fontAlgn="base">
        <a:spcBef>
          <a:spcPct val="0"/>
        </a:spcBef>
        <a:spcAft>
          <a:spcPct val="0"/>
        </a:spcAft>
        <a:defRPr sz="8500">
          <a:solidFill>
            <a:schemeClr val="tx2"/>
          </a:solidFill>
          <a:latin typeface="Arial Black" pitchFamily="34" charset="0"/>
        </a:defRPr>
      </a:lvl9pPr>
    </p:titleStyle>
    <p:bodyStyle>
      <a:lvl1pPr marL="341313" indent="-341313" algn="l" rtl="0" eaLnBrk="0" fontAlgn="base" hangingPunct="0">
        <a:spcBef>
          <a:spcPct val="20000"/>
        </a:spcBef>
        <a:spcAft>
          <a:spcPct val="0"/>
        </a:spcAft>
        <a:buChar char="•"/>
        <a:defRPr sz="2900">
          <a:solidFill>
            <a:schemeClr val="tx1"/>
          </a:solidFill>
          <a:latin typeface="+mn-lt"/>
          <a:ea typeface="+mn-ea"/>
          <a:cs typeface="+mn-cs"/>
        </a:defRPr>
      </a:lvl1pPr>
      <a:lvl2pPr marL="738188" indent="-280988" algn="l" rtl="0" eaLnBrk="0" fontAlgn="base" hangingPunct="0">
        <a:spcBef>
          <a:spcPct val="20000"/>
        </a:spcBef>
        <a:spcAft>
          <a:spcPct val="0"/>
        </a:spcAft>
        <a:buChar char="–"/>
        <a:defRPr sz="29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298" indent="-228572" algn="l" rtl="0" fontAlgn="base">
        <a:spcBef>
          <a:spcPct val="20000"/>
        </a:spcBef>
        <a:spcAft>
          <a:spcPct val="0"/>
        </a:spcAft>
        <a:buChar char="»"/>
        <a:defRPr sz="2000">
          <a:solidFill>
            <a:schemeClr val="tx1"/>
          </a:solidFill>
          <a:latin typeface="+mn-lt"/>
        </a:defRPr>
      </a:lvl6pPr>
      <a:lvl7pPr marL="2971444" indent="-228572" algn="l" rtl="0" fontAlgn="base">
        <a:spcBef>
          <a:spcPct val="20000"/>
        </a:spcBef>
        <a:spcAft>
          <a:spcPct val="0"/>
        </a:spcAft>
        <a:buChar char="»"/>
        <a:defRPr sz="2000">
          <a:solidFill>
            <a:schemeClr val="tx1"/>
          </a:solidFill>
          <a:latin typeface="+mn-lt"/>
        </a:defRPr>
      </a:lvl7pPr>
      <a:lvl8pPr marL="3428589" indent="-228572" algn="l" rtl="0" fontAlgn="base">
        <a:spcBef>
          <a:spcPct val="20000"/>
        </a:spcBef>
        <a:spcAft>
          <a:spcPct val="0"/>
        </a:spcAft>
        <a:buChar char="»"/>
        <a:defRPr sz="2000">
          <a:solidFill>
            <a:schemeClr val="tx1"/>
          </a:solidFill>
          <a:latin typeface="+mn-lt"/>
        </a:defRPr>
      </a:lvl8pPr>
      <a:lvl9pPr marL="3885734" indent="-2285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13" Type="http://schemas.openxmlformats.org/officeDocument/2006/relationships/image" Target="../media/image11.jpeg"/><Relationship Id="rId18" Type="http://schemas.openxmlformats.org/officeDocument/2006/relationships/image" Target="../media/image16.gif"/><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tiff"/><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 Id="rId27"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00">
            <a:alpha val="0"/>
          </a:srgbClr>
        </a:solidFill>
        <a:effectLst/>
      </p:bgPr>
    </p:bg>
    <p:spTree>
      <p:nvGrpSpPr>
        <p:cNvPr id="1" name=""/>
        <p:cNvGrpSpPr/>
        <p:nvPr/>
      </p:nvGrpSpPr>
      <p:grpSpPr>
        <a:xfrm>
          <a:off x="0" y="0"/>
          <a:ext cx="0" cy="0"/>
          <a:chOff x="0" y="0"/>
          <a:chExt cx="0" cy="0"/>
        </a:xfrm>
      </p:grpSpPr>
      <p:sp>
        <p:nvSpPr>
          <p:cNvPr id="33" name="Rectangle 32"/>
          <p:cNvSpPr/>
          <p:nvPr/>
        </p:nvSpPr>
        <p:spPr bwMode="auto">
          <a:xfrm>
            <a:off x="11497050" y="16897242"/>
            <a:ext cx="20759072" cy="4999038"/>
          </a:xfrm>
          <a:prstGeom prst="rect">
            <a:avLst/>
          </a:prstGeom>
          <a:solidFill>
            <a:srgbClr val="000000"/>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sp>
        <p:nvSpPr>
          <p:cNvPr id="5" name="Rectangle 4"/>
          <p:cNvSpPr/>
          <p:nvPr/>
        </p:nvSpPr>
        <p:spPr bwMode="auto">
          <a:xfrm>
            <a:off x="11499242" y="5629452"/>
            <a:ext cx="20759072" cy="4999038"/>
          </a:xfrm>
          <a:prstGeom prst="rect">
            <a:avLst/>
          </a:prstGeom>
          <a:solidFill>
            <a:srgbClr val="000000"/>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pic>
        <p:nvPicPr>
          <p:cNvPr id="4105" name="Picture 4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8775" y="304800"/>
            <a:ext cx="4010025"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449"/>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07" name="Rectangle 451"/>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08" name="Rectangle 486"/>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09" name="Rectangle 488"/>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0" name="Rectangle 495"/>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1" name="Rectangle 502"/>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3" name="Rectangle 503"/>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5" name="Rectangle 504"/>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6" name="Rectangle 506"/>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7" name="Rectangle 508"/>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8" name="Rectangle 510"/>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19" name="Rectangle 512"/>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20" name="Rectangle 514"/>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sp>
        <p:nvSpPr>
          <p:cNvPr id="4121" name="Rectangle 516"/>
          <p:cNvSpPr>
            <a:spLocks noChangeArrowheads="1"/>
          </p:cNvSpPr>
          <p:nvPr/>
        </p:nvSpPr>
        <p:spPr bwMode="auto">
          <a:xfrm>
            <a:off x="0" y="1588"/>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endParaRPr lang="en-US">
              <a:latin typeface="Times New Roman" panose="02020603050405020304" pitchFamily="18" charset="0"/>
            </a:endParaRPr>
          </a:p>
        </p:txBody>
      </p:sp>
      <p:pic>
        <p:nvPicPr>
          <p:cNvPr id="4128" name="Picture 328" descr="cm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266700"/>
            <a:ext cx="4078287"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9242" y="6345764"/>
            <a:ext cx="20759072" cy="1495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1499242" y="5697664"/>
            <a:ext cx="20756880" cy="646331"/>
          </a:xfrm>
          <a:prstGeom prst="rect">
            <a:avLst/>
          </a:prstGeom>
          <a:noFill/>
        </p:spPr>
        <p:txBody>
          <a:bodyPr wrap="square">
            <a:spAutoFit/>
          </a:bodyPr>
          <a:lstStyle/>
          <a:p>
            <a:pPr algn="ctr">
              <a:defRPr/>
            </a:pPr>
            <a:r>
              <a:rPr lang="en-US" sz="3600" b="1" dirty="0">
                <a:solidFill>
                  <a:srgbClr val="FFFFFF"/>
                </a:solidFill>
                <a:latin typeface="+mj-lt"/>
              </a:rPr>
              <a:t>Synthetic Chemistry, Nano-chemistry, Cell and Molecular Biology</a:t>
            </a:r>
          </a:p>
        </p:txBody>
      </p:sp>
      <p:sp>
        <p:nvSpPr>
          <p:cNvPr id="23" name="TextBox 22"/>
          <p:cNvSpPr txBox="1"/>
          <p:nvPr/>
        </p:nvSpPr>
        <p:spPr>
          <a:xfrm>
            <a:off x="11499242" y="9675204"/>
            <a:ext cx="20756880" cy="646331"/>
          </a:xfrm>
          <a:prstGeom prst="rect">
            <a:avLst/>
          </a:prstGeom>
          <a:noFill/>
        </p:spPr>
        <p:txBody>
          <a:bodyPr wrap="square">
            <a:spAutoFit/>
          </a:bodyPr>
          <a:lstStyle/>
          <a:p>
            <a:pPr algn="ctr">
              <a:defRPr/>
            </a:pPr>
            <a:r>
              <a:rPr lang="en-US" sz="3600" b="1" dirty="0">
                <a:solidFill>
                  <a:srgbClr val="FFFFFF"/>
                </a:solidFill>
                <a:latin typeface="+mj-lt"/>
              </a:rPr>
              <a:t>Radiochemistry (PET/SPECT Tracers)</a:t>
            </a:r>
          </a:p>
        </p:txBody>
      </p:sp>
      <p:sp>
        <p:nvSpPr>
          <p:cNvPr id="24" name="TextBox 23"/>
          <p:cNvSpPr txBox="1"/>
          <p:nvPr/>
        </p:nvSpPr>
        <p:spPr>
          <a:xfrm>
            <a:off x="11499242" y="13619329"/>
            <a:ext cx="20756880" cy="646331"/>
          </a:xfrm>
          <a:prstGeom prst="rect">
            <a:avLst/>
          </a:prstGeom>
          <a:noFill/>
        </p:spPr>
        <p:txBody>
          <a:bodyPr wrap="square">
            <a:spAutoFit/>
          </a:bodyPr>
          <a:lstStyle/>
          <a:p>
            <a:pPr>
              <a:defRPr/>
            </a:pPr>
            <a:r>
              <a:rPr lang="en-US" sz="3600" b="1" dirty="0" smtClean="0">
                <a:solidFill>
                  <a:srgbClr val="FFFFFF"/>
                </a:solidFill>
                <a:latin typeface="+mj-lt"/>
              </a:rPr>
              <a:t>	      PET/SPECT/CT </a:t>
            </a:r>
            <a:r>
              <a:rPr lang="en-US" sz="3600" b="1" dirty="0">
                <a:solidFill>
                  <a:srgbClr val="FFFFFF"/>
                </a:solidFill>
                <a:latin typeface="+mj-lt"/>
              </a:rPr>
              <a:t>(Inveon) </a:t>
            </a:r>
            <a:r>
              <a:rPr lang="en-US" sz="3600" b="1" dirty="0" smtClean="0">
                <a:solidFill>
                  <a:srgbClr val="FFFFFF"/>
                </a:solidFill>
                <a:latin typeface="+mj-lt"/>
              </a:rPr>
              <a:t>  Fluorescence </a:t>
            </a:r>
            <a:r>
              <a:rPr lang="en-US" sz="3600" b="1" dirty="0">
                <a:solidFill>
                  <a:srgbClr val="FFFFFF"/>
                </a:solidFill>
                <a:latin typeface="+mj-lt"/>
              </a:rPr>
              <a:t>Imaging  (Maestro &amp; FMT)</a:t>
            </a:r>
          </a:p>
        </p:txBody>
      </p:sp>
      <p:sp>
        <p:nvSpPr>
          <p:cNvPr id="25" name="TextBox 24"/>
          <p:cNvSpPr txBox="1"/>
          <p:nvPr/>
        </p:nvSpPr>
        <p:spPr>
          <a:xfrm>
            <a:off x="11499242" y="17474757"/>
            <a:ext cx="20756880" cy="646331"/>
          </a:xfrm>
          <a:prstGeom prst="rect">
            <a:avLst/>
          </a:prstGeom>
          <a:noFill/>
        </p:spPr>
        <p:txBody>
          <a:bodyPr wrap="square">
            <a:spAutoFit/>
          </a:bodyPr>
          <a:lstStyle/>
          <a:p>
            <a:pPr>
              <a:defRPr/>
            </a:pPr>
            <a:r>
              <a:rPr lang="en-US" sz="3600" b="1" dirty="0" smtClean="0">
                <a:solidFill>
                  <a:srgbClr val="FFFFFF"/>
                </a:solidFill>
                <a:latin typeface="+mj-lt"/>
              </a:rPr>
              <a:t>		   </a:t>
            </a:r>
            <a:r>
              <a:rPr lang="en-US" sz="1400" b="1" dirty="0" smtClean="0">
                <a:solidFill>
                  <a:srgbClr val="FFFFFF"/>
                </a:solidFill>
                <a:latin typeface="+mj-lt"/>
              </a:rPr>
              <a:t> </a:t>
            </a:r>
            <a:r>
              <a:rPr lang="en-US" sz="3600" b="1" dirty="0" smtClean="0">
                <a:solidFill>
                  <a:srgbClr val="FFFFFF"/>
                </a:solidFill>
                <a:latin typeface="+mj-lt"/>
              </a:rPr>
              <a:t>7 </a:t>
            </a:r>
            <a:r>
              <a:rPr lang="en-US" sz="3600" b="1" dirty="0">
                <a:solidFill>
                  <a:srgbClr val="FFFFFF"/>
                </a:solidFill>
                <a:latin typeface="+mj-lt"/>
              </a:rPr>
              <a:t>Tesla/30 cm MRI/MRS (</a:t>
            </a:r>
            <a:r>
              <a:rPr lang="en-US" sz="3600" b="1" dirty="0" err="1">
                <a:solidFill>
                  <a:srgbClr val="FFFFFF"/>
                </a:solidFill>
                <a:latin typeface="+mj-lt"/>
              </a:rPr>
              <a:t>Bruker</a:t>
            </a:r>
            <a:r>
              <a:rPr lang="en-US" sz="3600" b="1" dirty="0">
                <a:solidFill>
                  <a:srgbClr val="FFFFFF"/>
                </a:solidFill>
                <a:latin typeface="+mj-lt"/>
              </a:rPr>
              <a:t> – </a:t>
            </a:r>
            <a:r>
              <a:rPr lang="en-US" sz="3600" b="1" dirty="0" err="1">
                <a:solidFill>
                  <a:srgbClr val="FFFFFF"/>
                </a:solidFill>
                <a:latin typeface="+mj-lt"/>
              </a:rPr>
              <a:t>Biospin</a:t>
            </a:r>
            <a:r>
              <a:rPr lang="en-US" sz="3600" b="1" dirty="0">
                <a:solidFill>
                  <a:srgbClr val="FFFFFF"/>
                </a:solidFill>
                <a:latin typeface="+mj-lt"/>
              </a:rPr>
              <a:t>)         </a:t>
            </a:r>
            <a:r>
              <a:rPr lang="en-US" sz="3600" b="1" dirty="0" smtClean="0">
                <a:solidFill>
                  <a:srgbClr val="FFFFFF"/>
                </a:solidFill>
                <a:latin typeface="+mj-lt"/>
              </a:rPr>
              <a:t> </a:t>
            </a:r>
            <a:r>
              <a:rPr lang="en-US" sz="3600" b="1" dirty="0" err="1" smtClean="0">
                <a:solidFill>
                  <a:srgbClr val="FFFFFF"/>
                </a:solidFill>
                <a:latin typeface="+mj-lt"/>
              </a:rPr>
              <a:t>microPET</a:t>
            </a:r>
            <a:r>
              <a:rPr lang="en-US" sz="3600" b="1" dirty="0" smtClean="0">
                <a:solidFill>
                  <a:srgbClr val="FFFFFF"/>
                </a:solidFill>
                <a:latin typeface="+mj-lt"/>
              </a:rPr>
              <a:t> </a:t>
            </a:r>
            <a:r>
              <a:rPr lang="en-US" sz="3600" b="1" dirty="0">
                <a:solidFill>
                  <a:srgbClr val="FFFFFF"/>
                </a:solidFill>
                <a:latin typeface="+mj-lt"/>
              </a:rPr>
              <a:t>R4</a:t>
            </a:r>
          </a:p>
        </p:txBody>
      </p:sp>
      <p:sp>
        <p:nvSpPr>
          <p:cNvPr id="2" name="Rectangle 1"/>
          <p:cNvSpPr/>
          <p:nvPr/>
        </p:nvSpPr>
        <p:spPr>
          <a:xfrm>
            <a:off x="4329113" y="147810"/>
            <a:ext cx="35399661" cy="5170646"/>
          </a:xfrm>
          <a:prstGeom prst="rect">
            <a:avLst/>
          </a:prstGeom>
        </p:spPr>
        <p:txBody>
          <a:bodyPr wrap="square">
            <a:spAutoFit/>
          </a:bodyPr>
          <a:lstStyle/>
          <a:p>
            <a:pPr algn="ctr"/>
            <a:r>
              <a:rPr lang="en-US" sz="13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VCU CENTER FOR MOLECULAR IMAGING</a:t>
            </a:r>
          </a:p>
          <a:p>
            <a:pPr algn="ctr"/>
            <a:r>
              <a:rPr lang="en-US" sz="6600" b="1" dirty="0" smtClean="0">
                <a:solidFill>
                  <a:srgbClr val="FFFFFF"/>
                </a:solidFill>
                <a:latin typeface="Calibri" panose="020F0502020204030204" pitchFamily="34" charset="0"/>
                <a:cs typeface="Times New Roman" panose="02020603050405020304" pitchFamily="18" charset="0"/>
              </a:rPr>
              <a:t>Director: Jamal Zweit, PhD, DSc</a:t>
            </a:r>
          </a:p>
          <a:p>
            <a:pPr algn="ctr"/>
            <a:r>
              <a:rPr lang="en-US" sz="6600" b="1" dirty="0" smtClean="0">
                <a:solidFill>
                  <a:srgbClr val="FFFFFF"/>
                </a:solidFill>
                <a:latin typeface="Calibri" panose="020F0502020204030204" pitchFamily="34" charset="0"/>
                <a:cs typeface="Times New Roman" panose="02020603050405020304" pitchFamily="18" charset="0"/>
              </a:rPr>
              <a:t>E-mail: jzweit@vcu.edu    Web: www.molecularimaging.vcu.edu</a:t>
            </a:r>
          </a:p>
          <a:p>
            <a:pPr algn="ctr"/>
            <a:endParaRPr lang="en-US" sz="6000" dirty="0">
              <a:solidFill>
                <a:srgbClr val="FFFFFF"/>
              </a:solidFill>
            </a:endParaRPr>
          </a:p>
        </p:txBody>
      </p:sp>
      <p:sp>
        <p:nvSpPr>
          <p:cNvPr id="3" name="Rectangle 2"/>
          <p:cNvSpPr/>
          <p:nvPr/>
        </p:nvSpPr>
        <p:spPr>
          <a:xfrm>
            <a:off x="806515" y="5629452"/>
            <a:ext cx="9925653" cy="27168463"/>
          </a:xfrm>
          <a:prstGeom prst="rect">
            <a:avLst/>
          </a:prstGeom>
        </p:spPr>
        <p:txBody>
          <a:bodyPr wrap="square">
            <a:spAutoFit/>
          </a:bodyPr>
          <a:lstStyle/>
          <a:p>
            <a:pPr marL="0" marR="0">
              <a:lnSpc>
                <a:spcPct val="115000"/>
              </a:lnSpc>
              <a:spcBef>
                <a:spcPts val="0"/>
              </a:spcBef>
              <a:spcAft>
                <a:spcPts val="1000"/>
              </a:spcAft>
            </a:pP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In a “nutshell,” molecular imaging is concerned with studying the underpinning biology of normal and diseased tissues within the intact environment of live subjects, through imaging signals detected outside the body.  Molecular imaging can be defined as the visual representation, characterization and quantification of </a:t>
            </a:r>
            <a:r>
              <a:rPr lang="en-US" sz="3600" i="1" dirty="0" smtClean="0">
                <a:effectLst/>
                <a:latin typeface="Calibri" panose="020F0502020204030204" pitchFamily="34" charset="0"/>
                <a:ea typeface="Calibri" panose="020F0502020204030204" pitchFamily="34" charset="0"/>
                <a:cs typeface="Times New Roman" panose="02020603050405020304" pitchFamily="18" charset="0"/>
              </a:rPr>
              <a:t>in vivo</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biological processes, at the cellular and molecular levels, and within intact living subjects. A number of disciplines, including chemistry, biology, physics, computation, engineering and medicine are integrated in a unique way to yield </a:t>
            </a:r>
            <a:r>
              <a:rPr lang="en-US" sz="3600" i="1" dirty="0" smtClean="0">
                <a:effectLst/>
                <a:latin typeface="Calibri" panose="020F0502020204030204" pitchFamily="34" charset="0"/>
                <a:ea typeface="Calibri" panose="020F0502020204030204" pitchFamily="34" charset="0"/>
                <a:cs typeface="Times New Roman" panose="02020603050405020304" pitchFamily="18" charset="0"/>
              </a:rPr>
              <a:t>in vivo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information derived from imaging technologies.</a:t>
            </a:r>
          </a:p>
          <a:p>
            <a:pPr marL="0" marR="0">
              <a:lnSpc>
                <a:spcPct val="115000"/>
              </a:lnSpc>
              <a:spcBef>
                <a:spcPts val="0"/>
              </a:spcBef>
              <a:spcAft>
                <a:spcPts val="100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The center for Molecular Imaging (CMI) is one of the VCU School of Medicine Research Centers. It is established to foster and facilitate multidisciplinary molecular imaging and nanotechnology research, using advanced imaging technologies. Together, such technologies provide real-time </a:t>
            </a:r>
            <a:r>
              <a:rPr lang="en-US" sz="3600" i="1" dirty="0" smtClean="0">
                <a:effectLst/>
                <a:latin typeface="Calibri" panose="020F0502020204030204" pitchFamily="34" charset="0"/>
                <a:ea typeface="Calibri" panose="020F0502020204030204" pitchFamily="34" charset="0"/>
                <a:cs typeface="Times New Roman" panose="02020603050405020304" pitchFamily="18" charset="0"/>
              </a:rPr>
              <a:t>in vivo </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information within live subjects and the intact living environment. In the era of molecular medicine, this provides a powerful platform towards personalized and precision medicine.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The CMI mission is to lead and foster an interdisciplinary and inter-collaborative molecular and nanotechnology imaging program at VCU. The emphasis is on multi-modality approaches to study biology, biochemistry and pharmacology </a:t>
            </a:r>
            <a:r>
              <a:rPr lang="en-US" sz="3600" i="1" dirty="0" smtClean="0">
                <a:effectLst/>
                <a:latin typeface="Calibri" panose="020F0502020204030204" pitchFamily="34" charset="0"/>
                <a:ea typeface="Calibri" panose="020F0502020204030204" pitchFamily="34" charset="0"/>
                <a:cs typeface="Times New Roman" panose="02020603050405020304" pitchFamily="18" charset="0"/>
              </a:rPr>
              <a:t>in vivo</a:t>
            </a: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 A major component of this mission is to make CMI molecular imaging core facilities available to VCU principal investigators to advance their research and enhance VCU external funding opportunities.  Through these combined efforts, the CMI provides a hub for collaborative research with basic (discovery) and clinical scientists at VCU and beyond.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05976" y="5629452"/>
            <a:ext cx="9985248" cy="825291"/>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What is molecular imaging?</a:t>
            </a:r>
          </a:p>
        </p:txBody>
      </p:sp>
      <p:sp>
        <p:nvSpPr>
          <p:cNvPr id="30" name="Rectangle 29"/>
          <p:cNvSpPr/>
          <p:nvPr/>
        </p:nvSpPr>
        <p:spPr>
          <a:xfrm>
            <a:off x="702641" y="15097809"/>
            <a:ext cx="9985248" cy="758669"/>
          </a:xfrm>
          <a:prstGeom prst="rect">
            <a:avLst/>
          </a:prstGeom>
          <a:solidFill>
            <a:srgbClr val="003463"/>
          </a:solidFill>
        </p:spPr>
        <p:txBody>
          <a:bodyPr wrap="none">
            <a:spAutoFit/>
          </a:bodyPr>
          <a:lstStyle/>
          <a:p>
            <a:pPr algn="ctr">
              <a:lnSpc>
                <a:spcPct val="115000"/>
              </a:lnSpc>
              <a:spcBef>
                <a:spcPts val="0"/>
              </a:spcBef>
              <a:spcAft>
                <a:spcPts val="1000"/>
              </a:spcAft>
            </a:pPr>
            <a:r>
              <a:rPr lang="en-US" sz="40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About the Center for Molecular Imaging (CMI)</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702640" y="22979650"/>
            <a:ext cx="9985248" cy="758669"/>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0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Mission</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a:off x="11506894" y="21892859"/>
            <a:ext cx="9985248" cy="800219"/>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Ongoing Projects</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22282910" y="21884586"/>
            <a:ext cx="9985248" cy="800219"/>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Ongoing Projects (</a:t>
            </a:r>
            <a:r>
              <a:rPr lang="en-US" sz="4000" b="1"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cont</a:t>
            </a: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p:cNvSpPr/>
          <p:nvPr/>
        </p:nvSpPr>
        <p:spPr>
          <a:xfrm>
            <a:off x="33071324" y="5655129"/>
            <a:ext cx="9985248" cy="800219"/>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Internal Collaborations</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p:cNvSpPr/>
          <p:nvPr/>
        </p:nvSpPr>
        <p:spPr>
          <a:xfrm>
            <a:off x="33071324" y="11229839"/>
            <a:ext cx="9985248" cy="800219"/>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External Collaborations</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33071324" y="15980532"/>
            <a:ext cx="9985248" cy="758669"/>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Industrial Collaborations</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p:cNvSpPr txBox="1"/>
          <p:nvPr/>
        </p:nvSpPr>
        <p:spPr>
          <a:xfrm>
            <a:off x="33071324" y="6689681"/>
            <a:ext cx="9985248" cy="4093428"/>
          </a:xfrm>
          <a:prstGeom prst="rect">
            <a:avLst/>
          </a:prstGeom>
          <a:noFill/>
        </p:spPr>
        <p:txBody>
          <a:bodyPr wrap="square" rtlCol="0">
            <a:spAutoFit/>
          </a:bodyPr>
          <a:lstStyle/>
          <a:p>
            <a:pPr algn="ctr"/>
            <a:r>
              <a:rPr lang="en-US" sz="3600" dirty="0"/>
              <a:t>School of Medicine</a:t>
            </a:r>
          </a:p>
          <a:p>
            <a:pPr algn="ctr"/>
            <a:endParaRPr lang="en-US" sz="2000" dirty="0" smtClean="0"/>
          </a:p>
          <a:p>
            <a:pPr algn="ctr"/>
            <a:r>
              <a:rPr lang="en-US" sz="3600" dirty="0" smtClean="0"/>
              <a:t>School </a:t>
            </a:r>
            <a:r>
              <a:rPr lang="en-US" sz="3600" dirty="0"/>
              <a:t>of Pharmacy</a:t>
            </a:r>
          </a:p>
          <a:p>
            <a:pPr algn="ctr"/>
            <a:endParaRPr lang="en-US" sz="2000" dirty="0" smtClean="0"/>
          </a:p>
          <a:p>
            <a:pPr algn="ctr"/>
            <a:r>
              <a:rPr lang="en-US" sz="3600" dirty="0" smtClean="0"/>
              <a:t>School of Humanities and Life Sciences</a:t>
            </a:r>
          </a:p>
          <a:p>
            <a:pPr algn="ctr"/>
            <a:endParaRPr lang="en-US" sz="2000" dirty="0" smtClean="0"/>
          </a:p>
          <a:p>
            <a:pPr algn="ctr"/>
            <a:r>
              <a:rPr lang="en-US" sz="3600" dirty="0" smtClean="0"/>
              <a:t>School </a:t>
            </a:r>
            <a:r>
              <a:rPr lang="en-US" sz="3600" dirty="0"/>
              <a:t>of Engineering</a:t>
            </a:r>
          </a:p>
          <a:p>
            <a:pPr algn="ctr"/>
            <a:endParaRPr lang="en-US" sz="2000" dirty="0" smtClean="0"/>
          </a:p>
          <a:p>
            <a:pPr algn="ctr"/>
            <a:r>
              <a:rPr lang="en-US" sz="3600" dirty="0" smtClean="0"/>
              <a:t>Massey </a:t>
            </a:r>
            <a:r>
              <a:rPr lang="en-US" sz="3600" dirty="0"/>
              <a:t>Cancer Center</a:t>
            </a:r>
          </a:p>
        </p:txBody>
      </p:sp>
      <p:sp>
        <p:nvSpPr>
          <p:cNvPr id="44" name="TextBox 43"/>
          <p:cNvSpPr txBox="1"/>
          <p:nvPr/>
        </p:nvSpPr>
        <p:spPr>
          <a:xfrm>
            <a:off x="33073611" y="12334858"/>
            <a:ext cx="9985248" cy="3231654"/>
          </a:xfrm>
          <a:prstGeom prst="rect">
            <a:avLst/>
          </a:prstGeom>
          <a:noFill/>
        </p:spPr>
        <p:txBody>
          <a:bodyPr wrap="square" rtlCol="0">
            <a:spAutoFit/>
          </a:bodyPr>
          <a:lstStyle/>
          <a:p>
            <a:pPr algn="ctr"/>
            <a:r>
              <a:rPr lang="en-US" sz="3600" dirty="0" smtClean="0"/>
              <a:t>University </a:t>
            </a:r>
            <a:r>
              <a:rPr lang="en-US" sz="3600" dirty="0"/>
              <a:t>of </a:t>
            </a:r>
            <a:r>
              <a:rPr lang="en-US" sz="3600" dirty="0" smtClean="0"/>
              <a:t>Virginia</a:t>
            </a:r>
          </a:p>
          <a:p>
            <a:pPr algn="ctr"/>
            <a:endParaRPr lang="en-US" sz="2000" dirty="0"/>
          </a:p>
          <a:p>
            <a:pPr algn="ctr"/>
            <a:r>
              <a:rPr lang="en-US" sz="3600" dirty="0"/>
              <a:t>Jefferson </a:t>
            </a:r>
            <a:r>
              <a:rPr lang="en-US" sz="3600" dirty="0" smtClean="0"/>
              <a:t>Lab</a:t>
            </a:r>
          </a:p>
          <a:p>
            <a:pPr algn="ctr"/>
            <a:endParaRPr lang="en-US" sz="2000" dirty="0"/>
          </a:p>
          <a:p>
            <a:pPr algn="ctr"/>
            <a:r>
              <a:rPr lang="en-US" sz="3600" dirty="0"/>
              <a:t>University of </a:t>
            </a:r>
            <a:r>
              <a:rPr lang="en-US" sz="3600" dirty="0" smtClean="0"/>
              <a:t>Louisville</a:t>
            </a:r>
          </a:p>
          <a:p>
            <a:pPr algn="ctr"/>
            <a:endParaRPr lang="en-US" sz="2000" dirty="0"/>
          </a:p>
          <a:p>
            <a:pPr algn="ctr"/>
            <a:r>
              <a:rPr lang="en-US" sz="3600" dirty="0"/>
              <a:t>University of Central Florida</a:t>
            </a:r>
          </a:p>
        </p:txBody>
      </p:sp>
      <p:sp>
        <p:nvSpPr>
          <p:cNvPr id="46" name="TextBox 45"/>
          <p:cNvSpPr txBox="1"/>
          <p:nvPr/>
        </p:nvSpPr>
        <p:spPr>
          <a:xfrm>
            <a:off x="33073611" y="17114927"/>
            <a:ext cx="9985248" cy="4093428"/>
          </a:xfrm>
          <a:prstGeom prst="rect">
            <a:avLst/>
          </a:prstGeom>
          <a:noFill/>
        </p:spPr>
        <p:txBody>
          <a:bodyPr wrap="square" rtlCol="0">
            <a:spAutoFit/>
          </a:bodyPr>
          <a:lstStyle/>
          <a:p>
            <a:pPr algn="ctr"/>
            <a:r>
              <a:rPr lang="en-US" sz="3600" dirty="0"/>
              <a:t>IBA Molecular, </a:t>
            </a:r>
            <a:r>
              <a:rPr lang="en-US" sz="3600" dirty="0" smtClean="0"/>
              <a:t>USA</a:t>
            </a:r>
          </a:p>
          <a:p>
            <a:pPr algn="ctr"/>
            <a:endParaRPr lang="en-US" sz="2000" dirty="0"/>
          </a:p>
          <a:p>
            <a:pPr algn="ctr"/>
            <a:r>
              <a:rPr lang="en-US" sz="3600" dirty="0" err="1"/>
              <a:t>Protea</a:t>
            </a:r>
            <a:r>
              <a:rPr lang="en-US" sz="3600" dirty="0"/>
              <a:t> Biosciences, West </a:t>
            </a:r>
            <a:r>
              <a:rPr lang="en-US" sz="3600" dirty="0" smtClean="0"/>
              <a:t>Virginia</a:t>
            </a:r>
          </a:p>
          <a:p>
            <a:pPr algn="ctr"/>
            <a:endParaRPr lang="en-US" sz="2000" dirty="0"/>
          </a:p>
          <a:p>
            <a:pPr algn="ctr"/>
            <a:r>
              <a:rPr lang="en-US" sz="3600" dirty="0" err="1"/>
              <a:t>Ithera</a:t>
            </a:r>
            <a:r>
              <a:rPr lang="en-US" sz="3600" dirty="0"/>
              <a:t> Medical, </a:t>
            </a:r>
            <a:r>
              <a:rPr lang="en-US" sz="3600" dirty="0" smtClean="0"/>
              <a:t>Germany</a:t>
            </a:r>
          </a:p>
          <a:p>
            <a:pPr algn="ctr"/>
            <a:endParaRPr lang="en-US" sz="2000" dirty="0"/>
          </a:p>
          <a:p>
            <a:pPr algn="ctr"/>
            <a:r>
              <a:rPr lang="en-US" sz="3600" dirty="0" err="1" smtClean="0"/>
              <a:t>Monrol</a:t>
            </a:r>
            <a:r>
              <a:rPr lang="en-US" sz="3600" dirty="0"/>
              <a:t>, </a:t>
            </a:r>
            <a:r>
              <a:rPr lang="en-US" sz="3600" dirty="0" smtClean="0"/>
              <a:t>Bulgaria</a:t>
            </a:r>
          </a:p>
          <a:p>
            <a:pPr algn="ctr"/>
            <a:endParaRPr lang="en-US" sz="2000" dirty="0"/>
          </a:p>
          <a:p>
            <a:pPr algn="ctr"/>
            <a:r>
              <a:rPr lang="en-US" sz="3600" dirty="0" err="1"/>
              <a:t>Trasis</a:t>
            </a:r>
            <a:r>
              <a:rPr lang="en-US" sz="3600" dirty="0"/>
              <a:t>, Belgium</a:t>
            </a:r>
          </a:p>
        </p:txBody>
      </p:sp>
      <p:pic>
        <p:nvPicPr>
          <p:cNvPr id="4597" name="Picture 501" descr="http://upload.wikimedia.org/wikipedia/en/thumb/2/28/Official_VCU_seal.png/200px-Official_VCU_se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9828" y="6455543"/>
            <a:ext cx="1629630" cy="1629630"/>
          </a:xfrm>
          <a:prstGeom prst="rect">
            <a:avLst/>
          </a:prstGeom>
          <a:noFill/>
          <a:extLst>
            <a:ext uri="{909E8E84-426E-40DD-AFC4-6F175D3DCCD1}">
              <a14:hiddenFill xmlns:a14="http://schemas.microsoft.com/office/drawing/2010/main">
                <a:solidFill>
                  <a:srgbClr val="FFFFFF"/>
                </a:solidFill>
              </a14:hiddenFill>
            </a:ext>
          </a:extLst>
        </p:spPr>
      </p:pic>
      <p:pic>
        <p:nvPicPr>
          <p:cNvPr id="4599" name="Picture 503" descr="https://fbcdn-profile-a.akamaihd.net/hprofile-ak-prn2/s160x160/1377370_10150333857739984_1680575297_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58804" y="7998593"/>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4603" name="Picture 507" descr="http://www.people.vcu.edu/%7Eknajarian/people/KevinAkselrod/files/egr-vcueng.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58459" y="9464032"/>
            <a:ext cx="3143250" cy="419101"/>
          </a:xfrm>
          <a:prstGeom prst="rect">
            <a:avLst/>
          </a:prstGeom>
          <a:noFill/>
          <a:extLst>
            <a:ext uri="{909E8E84-426E-40DD-AFC4-6F175D3DCCD1}">
              <a14:hiddenFill xmlns:a14="http://schemas.microsoft.com/office/drawing/2010/main">
                <a:solidFill>
                  <a:srgbClr val="FFFFFF"/>
                </a:solidFill>
              </a14:hiddenFill>
            </a:ext>
          </a:extLst>
        </p:spPr>
      </p:pic>
      <p:pic>
        <p:nvPicPr>
          <p:cNvPr id="4605" name="Picture 509" descr="http://www.vcu.edu/csbc/systemsbiologysummit/2007/images/SO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88072" y="7590134"/>
            <a:ext cx="2994587" cy="806235"/>
          </a:xfrm>
          <a:prstGeom prst="rect">
            <a:avLst/>
          </a:prstGeom>
          <a:noFill/>
          <a:extLst>
            <a:ext uri="{909E8E84-426E-40DD-AFC4-6F175D3DCCD1}">
              <a14:hiddenFill xmlns:a14="http://schemas.microsoft.com/office/drawing/2010/main">
                <a:solidFill>
                  <a:srgbClr val="FFFFFF"/>
                </a:solidFill>
              </a14:hiddenFill>
            </a:ext>
          </a:extLst>
        </p:spPr>
      </p:pic>
      <p:pic>
        <p:nvPicPr>
          <p:cNvPr id="4607" name="Picture 511" descr="http://www.massey.vcu.edu/images/massey_horz_logo_blk13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87148" y="10204432"/>
            <a:ext cx="2806972" cy="581444"/>
          </a:xfrm>
          <a:prstGeom prst="rect">
            <a:avLst/>
          </a:prstGeom>
          <a:noFill/>
          <a:extLst>
            <a:ext uri="{909E8E84-426E-40DD-AFC4-6F175D3DCCD1}">
              <a14:hiddenFill xmlns:a14="http://schemas.microsoft.com/office/drawing/2010/main">
                <a:solidFill>
                  <a:srgbClr val="FFFFFF"/>
                </a:solidFill>
              </a14:hiddenFill>
            </a:ext>
          </a:extLst>
        </p:spPr>
      </p:pic>
      <p:pic>
        <p:nvPicPr>
          <p:cNvPr id="4609" name="Picture 513" descr="http://www.allcollegeessays.org/wp-content/uploads/2013/06/Uva-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88072" y="12277880"/>
            <a:ext cx="2079885" cy="1303991"/>
          </a:xfrm>
          <a:prstGeom prst="rect">
            <a:avLst/>
          </a:prstGeom>
          <a:noFill/>
          <a:extLst>
            <a:ext uri="{909E8E84-426E-40DD-AFC4-6F175D3DCCD1}">
              <a14:hiddenFill xmlns:a14="http://schemas.microsoft.com/office/drawing/2010/main">
                <a:solidFill>
                  <a:srgbClr val="FFFFFF"/>
                </a:solidFill>
              </a14:hiddenFill>
            </a:ext>
          </a:extLst>
        </p:spPr>
      </p:pic>
      <p:pic>
        <p:nvPicPr>
          <p:cNvPr id="4611" name="Picture 515" descr="http://local.ans.org/virginia/3dSTW/PIX/JLab.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130761" y="13124415"/>
            <a:ext cx="3750039" cy="901796"/>
          </a:xfrm>
          <a:prstGeom prst="rect">
            <a:avLst/>
          </a:prstGeom>
          <a:noFill/>
          <a:extLst>
            <a:ext uri="{909E8E84-426E-40DD-AFC4-6F175D3DCCD1}">
              <a14:hiddenFill xmlns:a14="http://schemas.microsoft.com/office/drawing/2010/main">
                <a:solidFill>
                  <a:srgbClr val="FFFFFF"/>
                </a:solidFill>
              </a14:hiddenFill>
            </a:ext>
          </a:extLst>
        </p:spPr>
      </p:pic>
      <p:pic>
        <p:nvPicPr>
          <p:cNvPr id="4613" name="Picture 517" descr="http://uoflblog.com/wp-content/uploads/2010/09/UL_LOGO.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988072" y="14066095"/>
            <a:ext cx="2994587" cy="63100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3464129" y="14096363"/>
            <a:ext cx="2279811" cy="1839154"/>
            <a:chOff x="33464129" y="15887063"/>
            <a:chExt cx="2279811" cy="1839154"/>
          </a:xfrm>
        </p:grpSpPr>
        <p:pic>
          <p:nvPicPr>
            <p:cNvPr id="4615" name="Picture 519" descr="http://z2.cheggcdn.com/sites/default/files/2011/05/16/3409411_519eaeb192ff4_ucf_logo_color.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64129" y="16068192"/>
              <a:ext cx="2190225" cy="13417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35642737" y="15887063"/>
              <a:ext cx="101203" cy="1839154"/>
            </a:xfrm>
            <a:prstGeom prst="rect">
              <a:avLst/>
            </a:prstGeom>
            <a:solidFill>
              <a:srgbClr val="FFFFFF"/>
            </a:solidFill>
            <a:ln w="9525" cap="flat" cmpd="sng" algn="ctr">
              <a:noFill/>
              <a:prstDash val="solid"/>
              <a:round/>
              <a:headEnd type="none" w="med" len="med"/>
              <a:tailEnd type="none" w="med" len="med"/>
            </a:ln>
            <a:effec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Arial Narrow" pitchFamily="34" charset="0"/>
              </a:endParaRPr>
            </a:p>
          </p:txBody>
        </p:sp>
      </p:grpSp>
      <p:pic>
        <p:nvPicPr>
          <p:cNvPr id="4617" name="Picture 521" descr="http://hhsd.com/wp-content/uploads/2011/08/IBA-Molecular.jpg"/>
          <p:cNvPicPr>
            <a:picLocks noChangeAspect="1" noChangeArrowheads="1"/>
          </p:cNvPicPr>
          <p:nvPr/>
        </p:nvPicPr>
        <p:blipFill rotWithShape="1">
          <a:blip r:embed="rId15">
            <a:extLst>
              <a:ext uri="{28A0092B-C50C-407E-A947-70E740481C1C}">
                <a14:useLocalDpi xmlns:a14="http://schemas.microsoft.com/office/drawing/2010/main" val="0"/>
              </a:ext>
            </a:extLst>
          </a:blip>
          <a:srcRect t="36126" b="33687"/>
          <a:stretch/>
        </p:blipFill>
        <p:spPr bwMode="auto">
          <a:xfrm>
            <a:off x="39858459" y="17030700"/>
            <a:ext cx="2857500" cy="1006333"/>
          </a:xfrm>
          <a:prstGeom prst="rect">
            <a:avLst/>
          </a:prstGeom>
          <a:noFill/>
          <a:extLst>
            <a:ext uri="{909E8E84-426E-40DD-AFC4-6F175D3DCCD1}">
              <a14:hiddenFill xmlns:a14="http://schemas.microsoft.com/office/drawing/2010/main">
                <a:solidFill>
                  <a:srgbClr val="FFFFFF"/>
                </a:solidFill>
              </a14:hiddenFill>
            </a:ext>
          </a:extLst>
        </p:spPr>
      </p:pic>
      <p:pic>
        <p:nvPicPr>
          <p:cNvPr id="4619" name="Picture 523" descr="https://proteabio.com/IMGs/protea_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187148" y="17937271"/>
            <a:ext cx="2051698" cy="720390"/>
          </a:xfrm>
          <a:prstGeom prst="rect">
            <a:avLst/>
          </a:prstGeom>
          <a:noFill/>
          <a:extLst>
            <a:ext uri="{909E8E84-426E-40DD-AFC4-6F175D3DCCD1}">
              <a14:hiddenFill xmlns:a14="http://schemas.microsoft.com/office/drawing/2010/main">
                <a:solidFill>
                  <a:srgbClr val="FFFFFF"/>
                </a:solidFill>
              </a14:hiddenFill>
            </a:ext>
          </a:extLst>
        </p:spPr>
      </p:pic>
      <p:pic>
        <p:nvPicPr>
          <p:cNvPr id="4621" name="Picture 525" descr="http://s3.amazonaws.com/crunchbase_prod_assets/assets/images/resized/0016/3844/163844v1-max-250x250.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243228" y="18863912"/>
            <a:ext cx="2595563" cy="656837"/>
          </a:xfrm>
          <a:prstGeom prst="rect">
            <a:avLst/>
          </a:prstGeom>
          <a:noFill/>
          <a:extLst>
            <a:ext uri="{909E8E84-426E-40DD-AFC4-6F175D3DCCD1}">
              <a14:hiddenFill xmlns:a14="http://schemas.microsoft.com/office/drawing/2010/main">
                <a:solidFill>
                  <a:srgbClr val="FFFFFF"/>
                </a:solidFill>
              </a14:hiddenFill>
            </a:ext>
          </a:extLst>
        </p:spPr>
      </p:pic>
      <p:pic>
        <p:nvPicPr>
          <p:cNvPr id="4623" name="Picture 527" descr="http://win-health.org/wp-content/uploads/2013/02/Logo-trasis-pharmacy-instruments-horisontal.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508191" y="20493336"/>
            <a:ext cx="3366185" cy="709303"/>
          </a:xfrm>
          <a:prstGeom prst="rect">
            <a:avLst/>
          </a:prstGeom>
          <a:noFill/>
          <a:extLst>
            <a:ext uri="{909E8E84-426E-40DD-AFC4-6F175D3DCCD1}">
              <a14:hiddenFill xmlns:a14="http://schemas.microsoft.com/office/drawing/2010/main">
                <a:solidFill>
                  <a:srgbClr val="FFFFFF"/>
                </a:solidFill>
              </a14:hiddenFill>
            </a:ext>
          </a:extLst>
        </p:spPr>
      </p:pic>
      <p:pic>
        <p:nvPicPr>
          <p:cNvPr id="4625" name="Picture 529" descr="http://www.aipes-eeig.org/images/MONROL%281%29.jpg"/>
          <p:cNvPicPr>
            <a:picLocks noChangeAspect="1" noChangeArrowheads="1"/>
          </p:cNvPicPr>
          <p:nvPr/>
        </p:nvPicPr>
        <p:blipFill rotWithShape="1">
          <a:blip r:embed="rId19">
            <a:extLst>
              <a:ext uri="{28A0092B-C50C-407E-A947-70E740481C1C}">
                <a14:useLocalDpi xmlns:a14="http://schemas.microsoft.com/office/drawing/2010/main" val="0"/>
              </a:ext>
            </a:extLst>
          </a:blip>
          <a:srcRect l="60615" t="33417" b="34042"/>
          <a:stretch/>
        </p:blipFill>
        <p:spPr bwMode="auto">
          <a:xfrm>
            <a:off x="33505187" y="19410105"/>
            <a:ext cx="2731012" cy="1187117"/>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33073611" y="21889114"/>
            <a:ext cx="9985248" cy="800219"/>
          </a:xfrm>
          <a:prstGeom prst="rect">
            <a:avLst/>
          </a:prstGeom>
          <a:solidFill>
            <a:srgbClr val="003463"/>
          </a:solidFill>
        </p:spPr>
        <p:txBody>
          <a:bodyPr wrap="none">
            <a:spAutoFit/>
          </a:bodyPr>
          <a:lstStyle/>
          <a:p>
            <a:pPr marL="0" marR="0" algn="ctr">
              <a:lnSpc>
                <a:spcPct val="115000"/>
              </a:lnSpc>
              <a:spcBef>
                <a:spcPts val="0"/>
              </a:spcBef>
              <a:spcAft>
                <a:spcPts val="1000"/>
              </a:spcAft>
            </a:pP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Ongoing Projects (</a:t>
            </a:r>
            <a:r>
              <a:rPr lang="en-US" sz="4000" b="1" dirty="0" err="1"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cont</a:t>
            </a:r>
            <a:r>
              <a:rPr lang="en-US" sz="4000" b="1" dirty="0" smtClean="0">
                <a:solidFill>
                  <a:srgbClr val="FFFFFF"/>
                </a:solidFill>
                <a:latin typeface="Calibri" panose="020F0502020204030204" pitchFamily="34" charset="0"/>
                <a:ea typeface="Calibri" panose="020F0502020204030204" pitchFamily="34" charset="0"/>
                <a:cs typeface="Times New Roman" panose="02020603050405020304" pitchFamily="18" charset="0"/>
              </a:rPr>
              <a:t>)</a:t>
            </a:r>
            <a:endParaRPr lang="en-US" sz="360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8" name="Straight Connector 117"/>
          <p:cNvCxnSpPr/>
          <p:nvPr/>
        </p:nvCxnSpPr>
        <p:spPr bwMode="auto">
          <a:xfrm>
            <a:off x="35098614" y="28780342"/>
            <a:ext cx="630264"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0" name="Straight Connector 119"/>
          <p:cNvCxnSpPr/>
          <p:nvPr/>
        </p:nvCxnSpPr>
        <p:spPr bwMode="auto">
          <a:xfrm>
            <a:off x="35637597" y="23025406"/>
            <a:ext cx="549197"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1" name="Straight Connector 120"/>
          <p:cNvCxnSpPr/>
          <p:nvPr/>
        </p:nvCxnSpPr>
        <p:spPr bwMode="auto">
          <a:xfrm>
            <a:off x="26998316" y="23024067"/>
            <a:ext cx="549197"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2" name="Straight Connector 121"/>
          <p:cNvCxnSpPr/>
          <p:nvPr/>
        </p:nvCxnSpPr>
        <p:spPr bwMode="auto">
          <a:xfrm>
            <a:off x="26090348" y="25482615"/>
            <a:ext cx="549197"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3" name="Straight Connector 122"/>
          <p:cNvCxnSpPr/>
          <p:nvPr/>
        </p:nvCxnSpPr>
        <p:spPr bwMode="auto">
          <a:xfrm>
            <a:off x="13849499" y="29883535"/>
            <a:ext cx="100584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4" name="Straight Connector 123"/>
          <p:cNvCxnSpPr/>
          <p:nvPr/>
        </p:nvCxnSpPr>
        <p:spPr bwMode="auto">
          <a:xfrm>
            <a:off x="13419842" y="27409843"/>
            <a:ext cx="1463040"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5" name="Straight Connector 124"/>
          <p:cNvCxnSpPr/>
          <p:nvPr/>
        </p:nvCxnSpPr>
        <p:spPr bwMode="auto">
          <a:xfrm>
            <a:off x="14308004" y="23023915"/>
            <a:ext cx="549197"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26" name="TextBox 125"/>
          <p:cNvSpPr txBox="1"/>
          <p:nvPr/>
        </p:nvSpPr>
        <p:spPr>
          <a:xfrm>
            <a:off x="35098615" y="22708583"/>
            <a:ext cx="7994686" cy="9510296"/>
          </a:xfrm>
          <a:prstGeom prst="rect">
            <a:avLst/>
          </a:prstGeom>
          <a:noFill/>
        </p:spPr>
        <p:txBody>
          <a:bodyPr wrap="square" rtlCol="0">
            <a:spAutoFit/>
          </a:bodyPr>
          <a:lstStyle/>
          <a:p>
            <a:pPr marL="1484239" lvl="2" indent="-571472">
              <a:buFont typeface="Arial" panose="020B0604020202020204" pitchFamily="34" charset="0"/>
              <a:buChar char="•"/>
            </a:pPr>
            <a:r>
              <a:rPr lang="en-US" sz="3600" dirty="0">
                <a:latin typeface="Calibri" panose="020F0502020204030204" pitchFamily="34" charset="0"/>
              </a:rPr>
              <a:t>[</a:t>
            </a:r>
            <a:r>
              <a:rPr lang="en-US" sz="3600" baseline="30000" dirty="0">
                <a:latin typeface="Calibri" panose="020F0502020204030204" pitchFamily="34" charset="0"/>
              </a:rPr>
              <a:t>18</a:t>
            </a:r>
            <a:r>
              <a:rPr lang="en-US" sz="3600" dirty="0">
                <a:latin typeface="Calibri" panose="020F0502020204030204" pitchFamily="34" charset="0"/>
              </a:rPr>
              <a:t>F]-Carboplatin Derivative for cancer </a:t>
            </a:r>
            <a:r>
              <a:rPr lang="en-US" sz="3600" dirty="0" err="1">
                <a:latin typeface="Calibri" panose="020F0502020204030204" pitchFamily="34" charset="0"/>
              </a:rPr>
              <a:t>theranostics</a:t>
            </a:r>
            <a:r>
              <a:rPr lang="en-US" sz="3600" dirty="0">
                <a:latin typeface="Calibri" panose="020F0502020204030204" pitchFamily="34" charset="0"/>
              </a:rPr>
              <a:t> (PI: Zweit, Co-PIs: </a:t>
            </a:r>
            <a:r>
              <a:rPr lang="en-US" sz="3600" dirty="0" err="1">
                <a:latin typeface="Calibri" panose="020F0502020204030204" pitchFamily="34" charset="0"/>
              </a:rPr>
              <a:t>Sundaresan</a:t>
            </a:r>
            <a:r>
              <a:rPr lang="en-US" sz="3600" dirty="0">
                <a:latin typeface="Calibri" panose="020F0502020204030204" pitchFamily="34" charset="0"/>
              </a:rPr>
              <a:t>, </a:t>
            </a:r>
            <a:r>
              <a:rPr lang="en-US" sz="3600" dirty="0" err="1">
                <a:latin typeface="Calibri" panose="020F0502020204030204" pitchFamily="34" charset="0"/>
              </a:rPr>
              <a:t>Dewkar</a:t>
            </a:r>
            <a:r>
              <a:rPr lang="en-US" sz="3600" dirty="0">
                <a:latin typeface="Calibri" panose="020F0502020204030204" pitchFamily="34" charset="0"/>
              </a:rPr>
              <a:t>, Farrell)</a:t>
            </a:r>
          </a:p>
          <a:p>
            <a:pPr marL="571472" indent="-571472">
              <a:buFont typeface="Arial" panose="020B0604020202020204" pitchFamily="34" charset="0"/>
              <a:buChar char="•"/>
            </a:pPr>
            <a:endParaRPr lang="en-US" sz="1800" dirty="0">
              <a:latin typeface="Calibri" panose="020F0502020204030204" pitchFamily="34" charset="0"/>
            </a:endParaRPr>
          </a:p>
          <a:p>
            <a:pPr marL="1484239" lvl="2" indent="-571472">
              <a:buFont typeface="Arial" panose="020B0604020202020204" pitchFamily="34" charset="0"/>
              <a:buChar char="•"/>
            </a:pPr>
            <a:r>
              <a:rPr lang="en-US" sz="3600" dirty="0">
                <a:latin typeface="Calibri" panose="020F0502020204030204" pitchFamily="34" charset="0"/>
              </a:rPr>
              <a:t>Imaging dendritic cell therapy in prostate cancer (PI: </a:t>
            </a:r>
            <a:r>
              <a:rPr lang="en-US" sz="3600" dirty="0" err="1">
                <a:latin typeface="Calibri" panose="020F0502020204030204" pitchFamily="34" charset="0"/>
              </a:rPr>
              <a:t>Guruli</a:t>
            </a:r>
            <a:r>
              <a:rPr lang="en-US" sz="3600" dirty="0">
                <a:latin typeface="Calibri" panose="020F0502020204030204" pitchFamily="34" charset="0"/>
              </a:rPr>
              <a:t>, Co-PI: Zweit)</a:t>
            </a:r>
          </a:p>
          <a:p>
            <a:pPr marL="571472" lvl="2" indent="-571472">
              <a:buFont typeface="Arial" panose="020B0604020202020204" pitchFamily="34" charset="0"/>
              <a:buChar char="•"/>
            </a:pPr>
            <a:endParaRPr lang="en-US" sz="1800" dirty="0">
              <a:latin typeface="Calibri" panose="020F0502020204030204" pitchFamily="34" charset="0"/>
            </a:endParaRPr>
          </a:p>
          <a:p>
            <a:pPr marL="1028649" lvl="3" indent="-571472">
              <a:buFont typeface="Arial" panose="020B0604020202020204" pitchFamily="34" charset="0"/>
              <a:buChar char="•"/>
            </a:pPr>
            <a:r>
              <a:rPr lang="en-US" sz="3600" dirty="0">
                <a:latin typeface="Calibri" panose="020F0502020204030204" pitchFamily="34" charset="0"/>
              </a:rPr>
              <a:t>Imaging mitochondria/ATP synthesis in liver disease (PI: </a:t>
            </a:r>
            <a:r>
              <a:rPr lang="en-US" sz="3600" dirty="0" err="1">
                <a:latin typeface="Calibri" panose="020F0502020204030204" pitchFamily="34" charset="0"/>
              </a:rPr>
              <a:t>Sanyal</a:t>
            </a:r>
            <a:r>
              <a:rPr lang="en-US" sz="3600" dirty="0">
                <a:latin typeface="Calibri" panose="020F0502020204030204" pitchFamily="34" charset="0"/>
              </a:rPr>
              <a:t>, Co-PI: Zweit)</a:t>
            </a:r>
          </a:p>
          <a:p>
            <a:pPr marL="571472" indent="-571472">
              <a:buFont typeface="Arial" panose="020B0604020202020204" pitchFamily="34" charset="0"/>
              <a:buChar char="•"/>
            </a:pPr>
            <a:endParaRPr lang="en-US" sz="1800" dirty="0">
              <a:latin typeface="Calibri" panose="020F0502020204030204" pitchFamily="34" charset="0"/>
            </a:endParaRPr>
          </a:p>
          <a:p>
            <a:pPr marL="1027062" lvl="1" indent="-571472">
              <a:buFont typeface="Arial" panose="020B0604020202020204" pitchFamily="34" charset="0"/>
              <a:buChar char="•"/>
            </a:pPr>
            <a:r>
              <a:rPr lang="en-US" sz="3600" dirty="0">
                <a:latin typeface="Calibri" panose="020F0502020204030204" pitchFamily="34" charset="0"/>
              </a:rPr>
              <a:t>Imaging adoptive immune cell therapy in breast cancer (PI: Bear, Co-PI: Zweit)</a:t>
            </a:r>
          </a:p>
          <a:p>
            <a:pPr marL="1027062" lvl="1" indent="-571472">
              <a:buFont typeface="Arial" panose="020B0604020202020204" pitchFamily="34" charset="0"/>
              <a:buChar char="•"/>
            </a:pPr>
            <a:endParaRPr lang="en-US" sz="1800" dirty="0">
              <a:latin typeface="Calibri" panose="020F0502020204030204" pitchFamily="34" charset="0"/>
            </a:endParaRPr>
          </a:p>
          <a:p>
            <a:pPr marL="1027062" lvl="1" indent="-571472">
              <a:buFont typeface="Arial" panose="020B0604020202020204" pitchFamily="34" charset="0"/>
              <a:buChar char="•"/>
            </a:pPr>
            <a:r>
              <a:rPr lang="en-US" sz="3600" dirty="0">
                <a:latin typeface="Calibri" panose="020F0502020204030204" pitchFamily="34" charset="0"/>
              </a:rPr>
              <a:t>Inhibitors of Tumor </a:t>
            </a:r>
            <a:r>
              <a:rPr lang="en-US" sz="3600" dirty="0" err="1">
                <a:latin typeface="Calibri" panose="020F0502020204030204" pitchFamily="34" charset="0"/>
              </a:rPr>
              <a:t>Selcective</a:t>
            </a:r>
            <a:r>
              <a:rPr lang="en-US" sz="3600" dirty="0">
                <a:latin typeface="Calibri" panose="020F0502020204030204" pitchFamily="34" charset="0"/>
              </a:rPr>
              <a:t> Cancer Therapeutics (PI: Grossman, Co-PIs: Zweit, Ellis, </a:t>
            </a:r>
            <a:r>
              <a:rPr lang="en-US" sz="3600" dirty="0" smtClean="0">
                <a:latin typeface="Calibri" panose="020F0502020204030204" pitchFamily="34" charset="0"/>
              </a:rPr>
              <a:t>Kellogg)</a:t>
            </a:r>
            <a:endParaRPr lang="en-US" sz="3600" dirty="0">
              <a:latin typeface="Calibri" panose="020F0502020204030204" pitchFamily="34" charset="0"/>
            </a:endParaRPr>
          </a:p>
        </p:txBody>
      </p:sp>
      <p:sp>
        <p:nvSpPr>
          <p:cNvPr id="127" name="TextBox 126"/>
          <p:cNvSpPr txBox="1"/>
          <p:nvPr/>
        </p:nvSpPr>
        <p:spPr>
          <a:xfrm>
            <a:off x="26059622" y="22719897"/>
            <a:ext cx="6224577" cy="8679299"/>
          </a:xfrm>
          <a:prstGeom prst="rect">
            <a:avLst/>
          </a:prstGeom>
          <a:noFill/>
        </p:spPr>
        <p:txBody>
          <a:bodyPr wrap="square" rtlCol="0">
            <a:spAutoFit/>
          </a:bodyPr>
          <a:lstStyle/>
          <a:p>
            <a:pPr marL="1941416" lvl="3" indent="-571472">
              <a:buFont typeface="Arial" panose="020B0604020202020204" pitchFamily="34" charset="0"/>
              <a:buChar char="•"/>
            </a:pPr>
            <a:r>
              <a:rPr lang="en-US" sz="3600" dirty="0">
                <a:latin typeface="Calibri" panose="020F0502020204030204" pitchFamily="34" charset="0"/>
              </a:rPr>
              <a:t>Imaging tumor microenvironment (PI: Mikkelsen, Co-PIs: Zweit, </a:t>
            </a:r>
            <a:r>
              <a:rPr lang="en-US" sz="3600" dirty="0" err="1">
                <a:latin typeface="Calibri" panose="020F0502020204030204" pitchFamily="34" charset="0"/>
              </a:rPr>
              <a:t>Sundaresan</a:t>
            </a:r>
            <a:r>
              <a:rPr lang="en-US" sz="3600" dirty="0">
                <a:latin typeface="Calibri" panose="020F0502020204030204" pitchFamily="34" charset="0"/>
              </a:rPr>
              <a:t>)</a:t>
            </a:r>
          </a:p>
          <a:p>
            <a:pPr marL="1941416" lvl="3" indent="-571472">
              <a:buFont typeface="Arial" panose="020B0604020202020204" pitchFamily="34" charset="0"/>
              <a:buChar char="•"/>
            </a:pPr>
            <a:endParaRPr lang="en-US" sz="1800" dirty="0">
              <a:latin typeface="Calibri" panose="020F0502020204030204" pitchFamily="34" charset="0"/>
            </a:endParaRPr>
          </a:p>
          <a:p>
            <a:pPr marL="1027062" lvl="1" indent="-571472">
              <a:buFont typeface="Arial" panose="020B0604020202020204" pitchFamily="34" charset="0"/>
              <a:buChar char="•"/>
            </a:pPr>
            <a:r>
              <a:rPr lang="en-US" sz="3600" dirty="0">
                <a:latin typeface="Calibri" panose="020F0502020204030204" pitchFamily="34" charset="0"/>
              </a:rPr>
              <a:t>Multi-modal nanoparticle targeted imaging (PI: Zweit, </a:t>
            </a:r>
            <a:r>
              <a:rPr lang="en-US" sz="3600" dirty="0" err="1">
                <a:latin typeface="Calibri" panose="020F0502020204030204" pitchFamily="34" charset="0"/>
              </a:rPr>
              <a:t>CoPIs</a:t>
            </a:r>
            <a:r>
              <a:rPr lang="en-US" sz="3600" dirty="0">
                <a:latin typeface="Calibri" panose="020F0502020204030204" pitchFamily="34" charset="0"/>
              </a:rPr>
              <a:t>: Sun, Yang)</a:t>
            </a:r>
          </a:p>
          <a:p>
            <a:pPr marL="571472" indent="-571472">
              <a:buFont typeface="Arial" panose="020B0604020202020204" pitchFamily="34" charset="0"/>
              <a:buChar char="•"/>
            </a:pPr>
            <a:endParaRPr lang="en-US" sz="1800" dirty="0">
              <a:latin typeface="Calibri" panose="020F0502020204030204" pitchFamily="34" charset="0"/>
            </a:endParaRPr>
          </a:p>
          <a:p>
            <a:pPr marL="1027062" lvl="1" indent="-571472">
              <a:buFont typeface="Arial" panose="020B0604020202020204" pitchFamily="34" charset="0"/>
              <a:buChar char="•"/>
            </a:pPr>
            <a:r>
              <a:rPr lang="en-US" sz="3600" dirty="0">
                <a:latin typeface="Calibri" panose="020F0502020204030204" pitchFamily="34" charset="0"/>
              </a:rPr>
              <a:t>Image Guided radiotherapy in head &amp; neck cancer (PI: Song, Co-PI: Zweit)</a:t>
            </a:r>
          </a:p>
          <a:p>
            <a:pPr marL="571472" indent="-571472">
              <a:buFont typeface="Arial" panose="020B0604020202020204" pitchFamily="34" charset="0"/>
              <a:buChar char="•"/>
            </a:pPr>
            <a:endParaRPr lang="en-US" sz="1800" dirty="0">
              <a:latin typeface="Calibri" panose="020F0502020204030204" pitchFamily="34" charset="0"/>
            </a:endParaRPr>
          </a:p>
          <a:p>
            <a:pPr marL="1027062" lvl="1" indent="-571472">
              <a:buFont typeface="Arial" panose="020B0604020202020204" pitchFamily="34" charset="0"/>
              <a:buChar char="•"/>
            </a:pPr>
            <a:r>
              <a:rPr lang="en-US" altLang="en-US" sz="3600" dirty="0">
                <a:latin typeface="Calibri" panose="020F0502020204030204" pitchFamily="34" charset="0"/>
              </a:rPr>
              <a:t>[</a:t>
            </a:r>
            <a:r>
              <a:rPr lang="en-US" altLang="en-US" sz="3600" baseline="30000" dirty="0">
                <a:latin typeface="Calibri" panose="020F0502020204030204" pitchFamily="34" charset="0"/>
              </a:rPr>
              <a:t>52</a:t>
            </a:r>
            <a:r>
              <a:rPr lang="en-US" altLang="en-US" sz="3600" dirty="0">
                <a:latin typeface="Calibri" panose="020F0502020204030204" pitchFamily="34" charset="0"/>
              </a:rPr>
              <a:t>Mn]-MIONs for Hybrid PET/MR Imaging (PI: Zweit)</a:t>
            </a:r>
            <a:endParaRPr lang="en-US" sz="3600" dirty="0">
              <a:latin typeface="Calibri" panose="020F0502020204030204" pitchFamily="34" charset="0"/>
            </a:endParaRPr>
          </a:p>
        </p:txBody>
      </p:sp>
      <p:pic>
        <p:nvPicPr>
          <p:cNvPr id="128" name="Picture 12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509187" y="22696134"/>
            <a:ext cx="3066676" cy="2291195"/>
          </a:xfrm>
          <a:prstGeom prst="rect">
            <a:avLst/>
          </a:prstGeom>
        </p:spPr>
      </p:pic>
      <p:pic>
        <p:nvPicPr>
          <p:cNvPr id="129" name="Picture 128"/>
          <p:cNvPicPr>
            <a:picLocks noChangeAspect="1"/>
          </p:cNvPicPr>
          <p:nvPr/>
        </p:nvPicPr>
        <p:blipFill>
          <a:blip r:embed="rId21"/>
          <a:stretch>
            <a:fillRect/>
          </a:stretch>
        </p:blipFill>
        <p:spPr>
          <a:xfrm>
            <a:off x="11491657" y="28822751"/>
            <a:ext cx="2985510" cy="3382597"/>
          </a:xfrm>
          <a:prstGeom prst="rect">
            <a:avLst/>
          </a:prstGeom>
        </p:spPr>
      </p:pic>
      <p:grpSp>
        <p:nvGrpSpPr>
          <p:cNvPr id="130" name="Group 15"/>
          <p:cNvGrpSpPr>
            <a:grpSpLocks/>
          </p:cNvGrpSpPr>
          <p:nvPr/>
        </p:nvGrpSpPr>
        <p:grpSpPr bwMode="auto">
          <a:xfrm>
            <a:off x="33078184" y="22886146"/>
            <a:ext cx="2803869" cy="3019175"/>
            <a:chOff x="748" y="935"/>
            <a:chExt cx="2283" cy="2586"/>
          </a:xfrm>
        </p:grpSpPr>
        <p:pic>
          <p:nvPicPr>
            <p:cNvPr id="131"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8" y="935"/>
              <a:ext cx="1494"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91" y="935"/>
              <a:ext cx="740"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8" y="935"/>
              <a:ext cx="1494"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91" y="935"/>
              <a:ext cx="740"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8" y="935"/>
              <a:ext cx="1494"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91" y="935"/>
              <a:ext cx="740"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8" y="935"/>
              <a:ext cx="1494"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0" y="935"/>
              <a:ext cx="740" cy="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9" name="Straight Connector 138"/>
          <p:cNvCxnSpPr/>
          <p:nvPr/>
        </p:nvCxnSpPr>
        <p:spPr bwMode="auto">
          <a:xfrm>
            <a:off x="26090348" y="29874643"/>
            <a:ext cx="549197" cy="0"/>
          </a:xfrm>
          <a:prstGeom prst="line">
            <a:avLst/>
          </a:prstGeom>
          <a:ln>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140" name="Rectangle 139"/>
          <p:cNvSpPr/>
          <p:nvPr/>
        </p:nvSpPr>
        <p:spPr>
          <a:xfrm>
            <a:off x="14280098" y="22715738"/>
            <a:ext cx="7181369" cy="10341293"/>
          </a:xfrm>
          <a:prstGeom prst="rect">
            <a:avLst/>
          </a:prstGeom>
        </p:spPr>
        <p:txBody>
          <a:bodyPr wrap="square">
            <a:spAutoFit/>
          </a:bodyPr>
          <a:lstStyle/>
          <a:p>
            <a:pPr marL="1027062" lvl="1" indent="-571472">
              <a:buFont typeface="Arial" panose="020B0604020202020204" pitchFamily="34" charset="0"/>
              <a:buChar char="•"/>
            </a:pPr>
            <a:r>
              <a:rPr lang="en-US" sz="3600" dirty="0">
                <a:latin typeface="Calibri" panose="020F0502020204030204" pitchFamily="34" charset="0"/>
              </a:rPr>
              <a:t>Imaging tissue engineering (PI: </a:t>
            </a:r>
            <a:r>
              <a:rPr lang="en-US" sz="3600" dirty="0" err="1">
                <a:latin typeface="Calibri" panose="020F0502020204030204" pitchFamily="34" charset="0"/>
              </a:rPr>
              <a:t>Boyan</a:t>
            </a:r>
            <a:r>
              <a:rPr lang="en-US" sz="3600" dirty="0">
                <a:latin typeface="Calibri" panose="020F0502020204030204" pitchFamily="34" charset="0"/>
              </a:rPr>
              <a:t>, Co-PIs: Zweit, </a:t>
            </a:r>
            <a:r>
              <a:rPr lang="en-US" sz="3600" dirty="0" err="1">
                <a:latin typeface="Calibri" panose="020F0502020204030204" pitchFamily="34" charset="0"/>
              </a:rPr>
              <a:t>Sundaresan</a:t>
            </a:r>
            <a:r>
              <a:rPr lang="en-US" sz="3600" dirty="0">
                <a:latin typeface="Calibri" panose="020F0502020204030204" pitchFamily="34" charset="0"/>
              </a:rPr>
              <a:t>)</a:t>
            </a:r>
          </a:p>
          <a:p>
            <a:pPr marL="1027062" lvl="1" indent="-571472">
              <a:buFont typeface="Arial" panose="020B0604020202020204" pitchFamily="34" charset="0"/>
              <a:buChar char="•"/>
            </a:pPr>
            <a:endParaRPr lang="en-US" sz="1800" dirty="0">
              <a:latin typeface="Calibri" panose="020F0502020204030204" pitchFamily="34" charset="0"/>
            </a:endParaRPr>
          </a:p>
          <a:p>
            <a:pPr marL="1027062" lvl="1" indent="-571472">
              <a:buFont typeface="Arial" panose="020B0604020202020204" pitchFamily="34" charset="0"/>
              <a:buChar char="•"/>
            </a:pPr>
            <a:r>
              <a:rPr lang="en-US" sz="3600" dirty="0">
                <a:latin typeface="Calibri" panose="020F0502020204030204" pitchFamily="34" charset="0"/>
              </a:rPr>
              <a:t>Imaging tumor metabolism, proliferation and hypoxia (PI: </a:t>
            </a:r>
            <a:r>
              <a:rPr lang="en-US" sz="3600" dirty="0" err="1">
                <a:latin typeface="Calibri" panose="020F0502020204030204" pitchFamily="34" charset="0"/>
              </a:rPr>
              <a:t>Pugachev</a:t>
            </a:r>
            <a:r>
              <a:rPr lang="en-US" sz="3600" dirty="0">
                <a:latin typeface="Calibri" panose="020F0502020204030204" pitchFamily="34" charset="0"/>
              </a:rPr>
              <a:t>, Co-PIs: Zweit, </a:t>
            </a:r>
            <a:r>
              <a:rPr lang="en-US" sz="3600" dirty="0" err="1">
                <a:latin typeface="Calibri" panose="020F0502020204030204" pitchFamily="34" charset="0"/>
              </a:rPr>
              <a:t>Sundaresan</a:t>
            </a:r>
            <a:r>
              <a:rPr lang="en-US" sz="3600" dirty="0">
                <a:latin typeface="Calibri" panose="020F0502020204030204" pitchFamily="34" charset="0"/>
              </a:rPr>
              <a:t>)</a:t>
            </a:r>
            <a:endParaRPr lang="en-US" sz="1800" dirty="0">
              <a:latin typeface="Calibri" panose="020F0502020204030204" pitchFamily="34" charset="0"/>
            </a:endParaRPr>
          </a:p>
          <a:p>
            <a:pPr marL="571472" indent="-571472">
              <a:buFont typeface="Arial" panose="020B0604020202020204" pitchFamily="34" charset="0"/>
              <a:buChar char="•"/>
            </a:pPr>
            <a:endParaRPr lang="en-US" sz="1800" dirty="0">
              <a:latin typeface="Calibri" panose="020F0502020204030204" pitchFamily="34" charset="0"/>
            </a:endParaRPr>
          </a:p>
          <a:p>
            <a:pPr marL="1027062" lvl="1" indent="-571472">
              <a:buFont typeface="Arial" panose="020B0604020202020204" pitchFamily="34" charset="0"/>
              <a:buChar char="•"/>
            </a:pPr>
            <a:r>
              <a:rPr lang="en-US" sz="3600" dirty="0" smtClean="0">
                <a:latin typeface="Calibri" panose="020F0502020204030204" pitchFamily="34" charset="0"/>
              </a:rPr>
              <a:t>Imaging of Cerium </a:t>
            </a:r>
            <a:r>
              <a:rPr lang="en-US" sz="3600" dirty="0">
                <a:latin typeface="Calibri" panose="020F0502020204030204" pitchFamily="34" charset="0"/>
              </a:rPr>
              <a:t>Oxide Nanoparticles (CONPs) for radiation protection (PI: Zweit, Co-PI: Mikkelsen)</a:t>
            </a:r>
          </a:p>
          <a:p>
            <a:pPr marL="571472" indent="-571472">
              <a:buFont typeface="Arial" panose="020B0604020202020204" pitchFamily="34" charset="0"/>
              <a:buChar char="•"/>
            </a:pPr>
            <a:endParaRPr lang="en-US" sz="1800" dirty="0">
              <a:latin typeface="Calibri" panose="020F0502020204030204" pitchFamily="34" charset="0"/>
            </a:endParaRPr>
          </a:p>
          <a:p>
            <a:pPr marL="1028649" lvl="2" indent="-571472">
              <a:buFont typeface="Arial" panose="020B0604020202020204" pitchFamily="34" charset="0"/>
              <a:buChar char="•"/>
            </a:pPr>
            <a:r>
              <a:rPr lang="en-US" sz="3600" dirty="0">
                <a:latin typeface="Calibri" panose="020F0502020204030204" pitchFamily="34" charset="0"/>
              </a:rPr>
              <a:t>Imaging sperm associated antigen (</a:t>
            </a:r>
            <a:r>
              <a:rPr lang="en-US" sz="3600" dirty="0" err="1">
                <a:latin typeface="Calibri" panose="020F0502020204030204" pitchFamily="34" charset="0"/>
              </a:rPr>
              <a:t>Spag</a:t>
            </a:r>
            <a:r>
              <a:rPr lang="en-US" sz="3600" dirty="0">
                <a:latin typeface="Calibri" panose="020F0502020204030204" pitchFamily="34" charset="0"/>
              </a:rPr>
              <a:t> 17) gene knockout (PI: Strauss, Co-PI: Zweit)</a:t>
            </a:r>
          </a:p>
          <a:p>
            <a:pPr marL="571472" lvl="1" indent="-571472">
              <a:buFont typeface="Arial" panose="020B0604020202020204" pitchFamily="34" charset="0"/>
              <a:buChar char="•"/>
            </a:pPr>
            <a:endParaRPr lang="en-US" sz="3600" dirty="0">
              <a:latin typeface="Calibri" panose="020F0502020204030204" pitchFamily="34" charset="0"/>
            </a:endParaRPr>
          </a:p>
          <a:p>
            <a:pPr marL="571472" indent="-571472">
              <a:buFont typeface="Arial" panose="020B0604020202020204" pitchFamily="34" charset="0"/>
              <a:buChar char="•"/>
            </a:pPr>
            <a:endParaRPr lang="en-US" sz="3600" dirty="0">
              <a:latin typeface="Calibri" panose="020F0502020204030204" pitchFamily="34" charset="0"/>
            </a:endParaRPr>
          </a:p>
        </p:txBody>
      </p:sp>
      <p:pic>
        <p:nvPicPr>
          <p:cNvPr id="141" name="Picture 140"/>
          <p:cNvPicPr>
            <a:picLocks noChangeAspect="1"/>
          </p:cNvPicPr>
          <p:nvPr/>
        </p:nvPicPr>
        <p:blipFill>
          <a:blip r:embed="rId24"/>
          <a:stretch>
            <a:fillRect/>
          </a:stretch>
        </p:blipFill>
        <p:spPr>
          <a:xfrm>
            <a:off x="22284789" y="25217547"/>
            <a:ext cx="4037406" cy="2959235"/>
          </a:xfrm>
          <a:prstGeom prst="rect">
            <a:avLst/>
          </a:prstGeom>
        </p:spPr>
      </p:pic>
      <p:pic>
        <p:nvPicPr>
          <p:cNvPr id="142" name="Picture 141"/>
          <p:cNvPicPr>
            <a:picLocks noChangeAspect="1"/>
          </p:cNvPicPr>
          <p:nvPr/>
        </p:nvPicPr>
        <p:blipFill>
          <a:blip r:embed="rId25"/>
          <a:stretch>
            <a:fillRect/>
          </a:stretch>
        </p:blipFill>
        <p:spPr>
          <a:xfrm>
            <a:off x="22282912" y="23000416"/>
            <a:ext cx="4720465" cy="1725642"/>
          </a:xfrm>
          <a:prstGeom prst="rect">
            <a:avLst/>
          </a:prstGeom>
        </p:spPr>
      </p:pic>
      <p:pic>
        <p:nvPicPr>
          <p:cNvPr id="143" name="Picture 8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2280383" y="28674584"/>
            <a:ext cx="4037406" cy="314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4" name="Picture 143"/>
          <p:cNvPicPr>
            <a:picLocks noChangeAspect="1"/>
          </p:cNvPicPr>
          <p:nvPr/>
        </p:nvPicPr>
        <p:blipFill>
          <a:blip r:embed="rId27"/>
          <a:stretch>
            <a:fillRect/>
          </a:stretch>
        </p:blipFill>
        <p:spPr>
          <a:xfrm>
            <a:off x="33090824" y="27625191"/>
            <a:ext cx="2263727" cy="3615206"/>
          </a:xfrm>
          <a:prstGeom prst="rect">
            <a:avLst/>
          </a:prstGeom>
        </p:spPr>
      </p:pic>
      <p:pic>
        <p:nvPicPr>
          <p:cNvPr id="145" name="Picture 16"/>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11509187" y="25162153"/>
            <a:ext cx="1964286" cy="347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63779</TotalTime>
  <Words>434</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Arial Narrow</vt:lpstr>
      <vt:lpstr>Calibri</vt:lpstr>
      <vt:lpstr>Times New Roman</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Erin Clifton</cp:lastModifiedBy>
  <cp:revision>492</cp:revision>
  <cp:lastPrinted>2013-10-15T18:28:39Z</cp:lastPrinted>
  <dcterms:created xsi:type="dcterms:W3CDTF">2005-05-18T01:24:28Z</dcterms:created>
  <dcterms:modified xsi:type="dcterms:W3CDTF">2018-08-03T17:31:56Z</dcterms:modified>
  <cp:category>Powerpoint poster templates</cp:category>
</cp:coreProperties>
</file>