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4" r:id="rId3"/>
    <p:sldId id="266" r:id="rId4"/>
    <p:sldId id="265" r:id="rId5"/>
    <p:sldId id="257" r:id="rId6"/>
    <p:sldId id="258" r:id="rId7"/>
    <p:sldId id="261" r:id="rId8"/>
    <p:sldId id="260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1"/>
    <p:restoredTop sz="94643"/>
  </p:normalViewPr>
  <p:slideViewPr>
    <p:cSldViewPr snapToGrid="0" snapToObjects="1" showGuides="1">
      <p:cViewPr varScale="1">
        <p:scale>
          <a:sx n="121" d="100"/>
          <a:sy n="121" d="100"/>
        </p:scale>
        <p:origin x="130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halkboard" charset="0"/>
                <a:ea typeface="Chalkboard" charset="0"/>
                <a:cs typeface="Chalkboard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alkboard" charset="0"/>
                <a:ea typeface="Chalkboard" charset="0"/>
                <a:cs typeface="Chalkboard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halkboard" charset="0"/>
                <a:ea typeface="Chalkboard" charset="0"/>
                <a:cs typeface="Chalkboard" charset="0"/>
              </a:defRPr>
            </a:lvl1pPr>
            <a:lvl2pPr>
              <a:defRPr>
                <a:latin typeface="Chalkboard" charset="0"/>
                <a:ea typeface="Chalkboard" charset="0"/>
                <a:cs typeface="Chalkboard" charset="0"/>
              </a:defRPr>
            </a:lvl2pPr>
            <a:lvl3pPr>
              <a:defRPr>
                <a:latin typeface="Chalkboard" charset="0"/>
                <a:ea typeface="Chalkboard" charset="0"/>
                <a:cs typeface="Chalkboard" charset="0"/>
              </a:defRPr>
            </a:lvl3pPr>
            <a:lvl4pPr>
              <a:defRPr>
                <a:latin typeface="Chalkboard" charset="0"/>
                <a:ea typeface="Chalkboard" charset="0"/>
                <a:cs typeface="Chalkboard" charset="0"/>
              </a:defRPr>
            </a:lvl4pPr>
            <a:lvl5pPr>
              <a:defRPr>
                <a:latin typeface="Chalkboard" charset="0"/>
                <a:ea typeface="Chalkboard" charset="0"/>
                <a:cs typeface="Chalkboard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8/3/2018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65109F8C-9F4D-5945-807D-33CC9F4EE4DF}" type="datetimeFigureOut">
              <a:rPr lang="en-US" smtClean="0"/>
              <a:pPr/>
              <a:t>8/3/2018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Cu</a:t>
            </a:r>
            <a:r>
              <a:rPr lang="en-US" baseline="30000" dirty="0" smtClean="0">
                <a:latin typeface="Chalkboard" charset="0"/>
                <a:ea typeface="Chalkboard" charset="0"/>
                <a:cs typeface="Chalkboard" charset="0"/>
              </a:rPr>
              <a:t>67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 Isotope Radiator &amp; Target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Kevin Jordan &amp; Joe Gubeli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28" y="847155"/>
            <a:ext cx="8721306" cy="5390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Beamline Location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55608" y="3122762"/>
            <a:ext cx="474452" cy="25620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665562" y="1561723"/>
            <a:ext cx="293298" cy="29534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368614" y="1549092"/>
            <a:ext cx="414069" cy="23525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mage001.jpg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370935" y="1020386"/>
            <a:ext cx="7565367" cy="275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600" dirty="0" smtClean="0"/>
              <a:t>Reinstall 2 triplets on either side of new transfer line</a:t>
            </a:r>
          </a:p>
          <a:p>
            <a:r>
              <a:rPr lang="en-US" sz="2600" dirty="0" smtClean="0"/>
              <a:t>New dipole</a:t>
            </a:r>
            <a:br>
              <a:rPr lang="en-US" sz="2600" dirty="0" smtClean="0"/>
            </a:br>
            <a:r>
              <a:rPr lang="en-US" sz="2600" dirty="0" smtClean="0"/>
              <a:t>&amp; additional </a:t>
            </a:r>
            <a:br>
              <a:rPr lang="en-US" sz="2600" dirty="0" smtClean="0"/>
            </a:br>
            <a:r>
              <a:rPr lang="en-US" sz="2600" dirty="0" smtClean="0"/>
              <a:t>shielding</a:t>
            </a:r>
            <a:endParaRPr lang="en-US" sz="2600" dirty="0"/>
          </a:p>
        </p:txBody>
      </p:sp>
      <p:sp>
        <p:nvSpPr>
          <p:cNvPr id="23" name="Rectangle 22"/>
          <p:cNvSpPr/>
          <p:nvPr/>
        </p:nvSpPr>
        <p:spPr>
          <a:xfrm rot="567739">
            <a:off x="336430" y="6056440"/>
            <a:ext cx="465827" cy="362310"/>
          </a:xfrm>
          <a:prstGeom prst="rect">
            <a:avLst/>
          </a:prstGeom>
          <a:pattFill prst="pct80">
            <a:fgClr>
              <a:srgbClr val="92D050"/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958860" y="5520906"/>
            <a:ext cx="58462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Chalkboard" charset="0"/>
                <a:ea typeface="Chalkboard" charset="0"/>
                <a:cs typeface="Chalkboard" charset="0"/>
              </a:rPr>
              <a:t>Take advantage of 1G dump shielding </a:t>
            </a:r>
            <a:endParaRPr lang="en-US" sz="2600" dirty="0">
              <a:latin typeface="Chalkboard" charset="0"/>
              <a:ea typeface="Chalkboard" charset="0"/>
              <a:cs typeface="Chalkboard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1069675" y="5705572"/>
            <a:ext cx="1889185" cy="2650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25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116" y="2553417"/>
            <a:ext cx="5080772" cy="3810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Various Crucible Designs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111" y="1076218"/>
            <a:ext cx="8691937" cy="510892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Start with </a:t>
            </a:r>
            <a:r>
              <a:rPr lang="en-US" sz="2800" dirty="0" err="1" smtClean="0"/>
              <a:t>hexogonal</a:t>
            </a:r>
            <a:r>
              <a:rPr lang="en-US" sz="2800" dirty="0" smtClean="0"/>
              <a:t> Boron Nitride at 5 </a:t>
            </a:r>
            <a:r>
              <a:rPr lang="en-US" sz="2800" dirty="0" err="1" smtClean="0"/>
              <a:t>kWatt</a:t>
            </a:r>
            <a:endParaRPr lang="en-US" sz="2800" dirty="0" smtClean="0"/>
          </a:p>
          <a:p>
            <a:pPr lvl="1"/>
            <a:r>
              <a:rPr lang="en-US" dirty="0" smtClean="0"/>
              <a:t>Some thermal analysis done</a:t>
            </a:r>
          </a:p>
          <a:p>
            <a:r>
              <a:rPr lang="en-US" sz="2800" dirty="0" smtClean="0"/>
              <a:t>Increase exposure power by 2X each run</a:t>
            </a:r>
          </a:p>
          <a:p>
            <a:r>
              <a:rPr lang="en-US" sz="2800" dirty="0" smtClean="0"/>
              <a:t>50 </a:t>
            </a:r>
            <a:r>
              <a:rPr lang="en-US" sz="2800" dirty="0" err="1" smtClean="0"/>
              <a:t>kWatt</a:t>
            </a:r>
            <a:r>
              <a:rPr lang="en-US" sz="2800" dirty="0" smtClean="0"/>
              <a:t> is a challenge</a:t>
            </a:r>
          </a:p>
          <a:p>
            <a:pPr lvl="1"/>
            <a:r>
              <a:rPr lang="en-US" sz="2400" dirty="0" smtClean="0"/>
              <a:t>@ 10 GPM, ∆T ~ 20˚C</a:t>
            </a:r>
          </a:p>
          <a:p>
            <a:pPr lvl="1"/>
            <a:r>
              <a:rPr lang="en-US" sz="2400" dirty="0" smtClean="0"/>
              <a:t>1 </a:t>
            </a:r>
            <a:r>
              <a:rPr lang="en-US" sz="2400" smtClean="0"/>
              <a:t>GPM per 1/4” tube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11" y="4192211"/>
            <a:ext cx="3110369" cy="208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19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/>
          <a:p>
            <a:r>
              <a:rPr lang="en-US" dirty="0" smtClean="0"/>
              <a:t>5 </a:t>
            </a:r>
            <a:r>
              <a:rPr lang="en-US" dirty="0" err="1" smtClean="0"/>
              <a:t>kWatt</a:t>
            </a:r>
            <a:r>
              <a:rPr lang="en-US" dirty="0" smtClean="0"/>
              <a:t> Radiator &amp; Target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3823"/>
            <a:ext cx="8229600" cy="4525963"/>
          </a:xfrm>
        </p:spPr>
        <p:txBody>
          <a:bodyPr/>
          <a:lstStyle/>
          <a:p>
            <a:r>
              <a:rPr lang="en-US" smtClean="0"/>
              <a:t>Improved version of last years device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120531" y="1357857"/>
            <a:ext cx="8023469" cy="506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36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Chalkboard" charset="0"/>
                <a:ea typeface="Chalkboard" charset="0"/>
                <a:cs typeface="Chalkboard" charset="0"/>
              </a:rPr>
              <a:t>Tungsten Radiator</a:t>
            </a:r>
            <a:endParaRPr lang="en-US" sz="4000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323" y="954439"/>
            <a:ext cx="8592356" cy="1656708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halkboard" charset="0"/>
                <a:ea typeface="Chalkboard" charset="0"/>
                <a:cs typeface="Chalkboard" charset="0"/>
              </a:rPr>
              <a:t>Water cooling lines</a:t>
            </a:r>
            <a:endParaRPr lang="en-US" sz="2800" dirty="0"/>
          </a:p>
          <a:p>
            <a:r>
              <a:rPr lang="en-US" sz="2800" dirty="0" smtClean="0"/>
              <a:t>Total power (radiator + target) @5 </a:t>
            </a:r>
            <a:r>
              <a:rPr lang="en-US" sz="2800" dirty="0" err="1" smtClean="0"/>
              <a:t>kWatt</a:t>
            </a:r>
            <a:r>
              <a:rPr lang="en-US" sz="2800" dirty="0" smtClean="0"/>
              <a:t>, 1 GPM </a:t>
            </a:r>
            <a:br>
              <a:rPr lang="en-US" sz="2800" dirty="0" smtClean="0"/>
            </a:br>
            <a:r>
              <a:rPr lang="en-US" sz="2800" dirty="0" smtClean="0"/>
              <a:t>		∆ T= 19˚ C</a:t>
            </a:r>
            <a:endParaRPr lang="en-US" sz="2400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8/3/2018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55192" y="3915470"/>
            <a:ext cx="3375649" cy="2442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9321" y="3149718"/>
            <a:ext cx="3083531" cy="3377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9573" y="3453402"/>
            <a:ext cx="20256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LCW Cooling lines</a:t>
            </a:r>
          </a:p>
          <a:p>
            <a:pPr algn="ctr"/>
            <a:endParaRPr lang="en-US" dirty="0">
              <a:latin typeface="Chalkboard" charset="0"/>
              <a:ea typeface="Chalkboard" charset="0"/>
              <a:cs typeface="Chalkboard" charset="0"/>
            </a:endParaRPr>
          </a:p>
          <a:p>
            <a:pPr algn="ctr"/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Copper support</a:t>
            </a:r>
          </a:p>
          <a:p>
            <a:pPr algn="ctr"/>
            <a:endParaRPr lang="en-US" dirty="0">
              <a:latin typeface="Chalkboard" charset="0"/>
              <a:ea typeface="Chalkboard" charset="0"/>
              <a:cs typeface="Chalkboard" charset="0"/>
            </a:endParaRPr>
          </a:p>
          <a:p>
            <a:pPr algn="ctr"/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1mm Tungsten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655192" y="3688422"/>
            <a:ext cx="1238768" cy="3082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958023" y="4206958"/>
            <a:ext cx="762323" cy="3958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550859" y="4206959"/>
            <a:ext cx="1238768" cy="3082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446525" y="4790745"/>
            <a:ext cx="1238768" cy="3082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390806" y="3688422"/>
            <a:ext cx="1238767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891086" y="4790744"/>
            <a:ext cx="1897431" cy="7176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10867" y="2895567"/>
            <a:ext cx="13604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Front face</a:t>
            </a:r>
            <a:endParaRPr lang="en-US" sz="2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6479797" y="3068386"/>
            <a:ext cx="12726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Rear face</a:t>
            </a:r>
            <a:endParaRPr lang="en-US" sz="22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Crucible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202075"/>
            <a:ext cx="6513817" cy="297950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Material: </a:t>
            </a:r>
            <a:r>
              <a:rPr lang="en-US" sz="2800" dirty="0" err="1" smtClean="0"/>
              <a:t>hBN</a:t>
            </a:r>
            <a:endParaRPr lang="en-US" sz="2800" dirty="0" smtClean="0"/>
          </a:p>
          <a:p>
            <a:pPr lvl="1"/>
            <a:r>
              <a:rPr lang="en-US" sz="2400" dirty="0" smtClean="0"/>
              <a:t>Hexagonal Boron Nitride</a:t>
            </a:r>
          </a:p>
          <a:p>
            <a:r>
              <a:rPr lang="en-US" sz="2800" dirty="0" smtClean="0"/>
              <a:t>Custom pliers to handle </a:t>
            </a:r>
            <a:r>
              <a:rPr lang="en-US" sz="2800" dirty="0" err="1" smtClean="0"/>
              <a:t>hBN</a:t>
            </a:r>
            <a:r>
              <a:rPr lang="en-US" sz="2800" dirty="0" smtClean="0"/>
              <a:t> crucible</a:t>
            </a:r>
          </a:p>
          <a:p>
            <a:r>
              <a:rPr lang="en-US" sz="2800" dirty="0" smtClean="0"/>
              <a:t>Gallium does not ‘wet’ to </a:t>
            </a:r>
            <a:r>
              <a:rPr lang="en-US" sz="2800" dirty="0" err="1" smtClean="0"/>
              <a:t>hBN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No metal contaminates</a:t>
            </a:r>
            <a:endParaRPr lang="en-US" sz="2800" dirty="0"/>
          </a:p>
          <a:p>
            <a:pPr lvl="1"/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65" y="4181583"/>
            <a:ext cx="5846119" cy="2040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650" y="1202075"/>
            <a:ext cx="2751155" cy="482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38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Beryllium Window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93" y="1127588"/>
            <a:ext cx="889742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Electron beam welded .015 inches thick PF-60/ 99.0% min., Beryllium window to a 04.5 inch aluminum single-sided </a:t>
            </a:r>
            <a:r>
              <a:rPr lang="en-US" sz="2800" dirty="0" err="1"/>
              <a:t>conflat</a:t>
            </a:r>
            <a:r>
              <a:rPr lang="en-US" sz="2800" dirty="0"/>
              <a:t> flange over a 02.5 inch aperture. Pressure tested to 1.5 </a:t>
            </a:r>
            <a:r>
              <a:rPr lang="en-US" sz="2800" dirty="0" smtClean="0"/>
              <a:t>atmospheres</a:t>
            </a:r>
          </a:p>
          <a:p>
            <a:pPr lvl="1"/>
            <a:r>
              <a:rPr lang="en-US" sz="2400" dirty="0" smtClean="0"/>
              <a:t>From Hall C, PR #195038</a:t>
            </a:r>
            <a:r>
              <a:rPr lang="en-US" sz="2400" dirty="0"/>
              <a:t>	</a:t>
            </a:r>
            <a:r>
              <a:rPr lang="en-US" sz="2400" dirty="0" smtClean="0"/>
              <a:t>	</a:t>
            </a:r>
          </a:p>
          <a:p>
            <a:r>
              <a:rPr lang="en-US" dirty="0" smtClean="0"/>
              <a:t>Expected temperature rise</a:t>
            </a:r>
          </a:p>
          <a:p>
            <a:pPr lvl="1"/>
            <a:r>
              <a:rPr lang="en-US" dirty="0" smtClean="0"/>
              <a:t>1 </a:t>
            </a:r>
            <a:r>
              <a:rPr lang="en-US" dirty="0" err="1" smtClean="0"/>
              <a:t>kwatt</a:t>
            </a:r>
            <a:r>
              <a:rPr lang="en-US" dirty="0" smtClean="0"/>
              <a:t> load; 4.7˚C rise</a:t>
            </a:r>
          </a:p>
          <a:p>
            <a:r>
              <a:rPr lang="en-US" dirty="0" smtClean="0"/>
              <a:t>Vacuum system tied into Fast valve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538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111" y="1076218"/>
            <a:ext cx="8691937" cy="510892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Radiation sensitive detector &amp; camera to monitor beam position on radiator</a:t>
            </a:r>
          </a:p>
          <a:p>
            <a:r>
              <a:rPr lang="en-US" sz="2800" dirty="0" smtClean="0"/>
              <a:t>Thermocouples to monitor critical temperatures</a:t>
            </a:r>
            <a:br>
              <a:rPr lang="en-US" sz="2800" dirty="0" smtClean="0"/>
            </a:br>
            <a:r>
              <a:rPr lang="en-US" sz="2800" dirty="0" smtClean="0"/>
              <a:t>Each point will have redundant TCs, controllers located upstairs</a:t>
            </a:r>
          </a:p>
          <a:p>
            <a:pPr lvl="1"/>
            <a:r>
              <a:rPr lang="en-US" sz="2400" dirty="0" smtClean="0"/>
              <a:t>All monitored in EPICS w/alarm</a:t>
            </a:r>
          </a:p>
          <a:p>
            <a:pPr lvl="1"/>
            <a:r>
              <a:rPr lang="en-US" sz="2400" dirty="0" smtClean="0"/>
              <a:t>Tungsten Radiator</a:t>
            </a:r>
          </a:p>
          <a:p>
            <a:pPr lvl="1"/>
            <a:r>
              <a:rPr lang="en-US" sz="2400" dirty="0" smtClean="0"/>
              <a:t>Boron Nitride target holder</a:t>
            </a:r>
          </a:p>
          <a:p>
            <a:pPr lvl="1"/>
            <a:r>
              <a:rPr lang="en-US" sz="2400" dirty="0" smtClean="0"/>
              <a:t>LCW inlet</a:t>
            </a:r>
          </a:p>
          <a:p>
            <a:pPr lvl="1"/>
            <a:r>
              <a:rPr lang="en-US" sz="2400" dirty="0" smtClean="0"/>
              <a:t>LCW outlet</a:t>
            </a:r>
          </a:p>
          <a:p>
            <a:r>
              <a:rPr lang="en-US" sz="2800" dirty="0" smtClean="0"/>
              <a:t>LCW flow (paddle wheel w/upstairs readout)</a:t>
            </a:r>
          </a:p>
          <a:p>
            <a:r>
              <a:rPr lang="en-US" sz="2800" dirty="0" smtClean="0"/>
              <a:t>LCW return water flow switch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253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Risks &amp; Hazards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209" y="1600200"/>
            <a:ext cx="8856324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Sealed raised edge on copper plate to prevent spillage in the event of </a:t>
            </a:r>
            <a:r>
              <a:rPr lang="en-US" sz="2800" dirty="0"/>
              <a:t> </a:t>
            </a:r>
            <a:r>
              <a:rPr lang="en-US" sz="2800" dirty="0" err="1"/>
              <a:t>hBN</a:t>
            </a:r>
            <a:r>
              <a:rPr lang="en-US" sz="2800" dirty="0"/>
              <a:t> crucible </a:t>
            </a:r>
            <a:r>
              <a:rPr lang="en-US" sz="2800" dirty="0" smtClean="0"/>
              <a:t>failure</a:t>
            </a:r>
          </a:p>
          <a:p>
            <a:r>
              <a:rPr lang="en-US" sz="2800" dirty="0" smtClean="0"/>
              <a:t>Cover fitted to top of </a:t>
            </a:r>
            <a:r>
              <a:rPr lang="en-US" sz="2800" dirty="0" err="1" smtClean="0"/>
              <a:t>hBN</a:t>
            </a:r>
            <a:r>
              <a:rPr lang="en-US" sz="2800" dirty="0" smtClean="0"/>
              <a:t> crucible</a:t>
            </a:r>
          </a:p>
          <a:p>
            <a:r>
              <a:rPr lang="en-US" sz="2800" dirty="0" smtClean="0"/>
              <a:t>Long fitted pliers to remove </a:t>
            </a:r>
            <a:r>
              <a:rPr lang="en-US" sz="2800" dirty="0" err="1" smtClean="0"/>
              <a:t>hBN</a:t>
            </a:r>
            <a:r>
              <a:rPr lang="en-US" sz="2800" dirty="0" smtClean="0"/>
              <a:t> crucible</a:t>
            </a:r>
          </a:p>
          <a:p>
            <a:r>
              <a:rPr lang="en-US" sz="2800" dirty="0" smtClean="0"/>
              <a:t>Extended handle for ALARA</a:t>
            </a:r>
          </a:p>
          <a:p>
            <a:r>
              <a:rPr lang="en-US" sz="2800" dirty="0" smtClean="0"/>
              <a:t>Quick connections on water cooling lines for ALARA</a:t>
            </a:r>
          </a:p>
          <a:p>
            <a:r>
              <a:rPr lang="en-US" sz="2800" dirty="0" smtClean="0"/>
              <a:t>Temperature monitoring to prevent overheating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99170954"/>
      </p:ext>
    </p:extLst>
  </p:cSld>
  <p:clrMapOvr>
    <a:masterClrMapping/>
  </p:clrMapOvr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7608</TotalTime>
  <Words>251</Words>
  <Application>Microsoft Office PowerPoint</Application>
  <PresentationFormat>On-screen Show (4:3)</PresentationFormat>
  <Paragraphs>56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Chalkboard</vt:lpstr>
      <vt:lpstr>Minion Pro</vt:lpstr>
      <vt:lpstr>JLabPowerpointMain</vt:lpstr>
      <vt:lpstr>Cu67 Isotope Radiator &amp; Target</vt:lpstr>
      <vt:lpstr>Beamline Location</vt:lpstr>
      <vt:lpstr>Various Crucible Designs</vt:lpstr>
      <vt:lpstr>5 kWatt Radiator &amp; Target Assembly</vt:lpstr>
      <vt:lpstr>Tungsten Radiator</vt:lpstr>
      <vt:lpstr>Target Crucible</vt:lpstr>
      <vt:lpstr>Beryllium Window</vt:lpstr>
      <vt:lpstr>Instrumentation</vt:lpstr>
      <vt:lpstr>Risks &amp; Hazards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Microsoft Office User</dc:creator>
  <cp:lastModifiedBy>Erin Clifton</cp:lastModifiedBy>
  <cp:revision>29</cp:revision>
  <cp:lastPrinted>2017-04-11T14:40:15Z</cp:lastPrinted>
  <dcterms:created xsi:type="dcterms:W3CDTF">2017-04-07T13:50:27Z</dcterms:created>
  <dcterms:modified xsi:type="dcterms:W3CDTF">2018-08-03T17:18:16Z</dcterms:modified>
</cp:coreProperties>
</file>