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5" r:id="rId6"/>
    <p:sldId id="258" r:id="rId7"/>
    <p:sldId id="264" r:id="rId8"/>
    <p:sldId id="262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5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3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7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9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5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2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6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4FA9-6B4A-48D7-93EB-DBAC139062A8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A91DB-D447-46DE-A4AB-52EB4CF2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3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0601"/>
            <a:ext cx="12192000" cy="2387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7000" b="1" dirty="0" smtClean="0">
                <a:latin typeface="+mn-lt"/>
              </a:rPr>
              <a:t>Example of Beamline Optics</a:t>
            </a:r>
            <a:endParaRPr lang="en-US" sz="7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46179"/>
            <a:ext cx="9144000" cy="1655762"/>
          </a:xfrm>
        </p:spPr>
        <p:txBody>
          <a:bodyPr/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C. Tennant</a:t>
            </a:r>
          </a:p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August 3, 2018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2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182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Instrumentation/Diagnostics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" y="915038"/>
            <a:ext cx="11980817" cy="3221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8 (FODO channel) + 1 (matching) + 3 (upstream of target) = 12 quads total</a:t>
            </a:r>
          </a:p>
          <a:p>
            <a:r>
              <a:rPr lang="en-US" dirty="0" smtClean="0">
                <a:latin typeface="+mj-lt"/>
              </a:rPr>
              <a:t>instrument the FODO channel same as 3F region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BPMs at every quad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correctors (at least one plane) at every quad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 many viewers as possible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eed to replace linac view screens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u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 LDRD viewer*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8741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*possibility of doing transverse phase space </a:t>
            </a:r>
            <a:r>
              <a:rPr lang="en-US" i="1" dirty="0" smtClean="0">
                <a:latin typeface="+mj-lt"/>
              </a:rPr>
              <a:t>tomography with high dynamic range diagnostic</a:t>
            </a:r>
            <a:endParaRPr lang="en-US" i="1" dirty="0">
              <a:latin typeface="+mj-lt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392091" y="1898469"/>
            <a:ext cx="243840" cy="106244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70764" y="2253734"/>
            <a:ext cx="336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t</a:t>
            </a:r>
            <a:r>
              <a:rPr lang="en-US" dirty="0" smtClean="0">
                <a:latin typeface="+mj-lt"/>
              </a:rPr>
              <a:t>his is a standard LERF quad girder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77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Requirements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9" y="995114"/>
            <a:ext cx="11850189" cy="5536315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c</a:t>
            </a:r>
            <a:r>
              <a:rPr lang="en-US" dirty="0" smtClean="0">
                <a:latin typeface="+mj-lt"/>
              </a:rPr>
              <a:t>onfigure 0F, 1F and 2F regions in LERF for isotope production experiments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/>
                </a:solidFill>
                <a:latin typeface="+mj-lt"/>
              </a:rPr>
              <a:t>10.0 MeV at 5 mA </a:t>
            </a:r>
            <a:r>
              <a:rPr lang="en-US" i="1" dirty="0" smtClean="0">
                <a:solidFill>
                  <a:schemeClr val="accent1"/>
                </a:solidFill>
                <a:latin typeface="+mj-lt"/>
              </a:rPr>
              <a:t>(high power target testing)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/>
                </a:solidFill>
                <a:latin typeface="+mj-lt"/>
              </a:rPr>
              <a:t>18.5 MeV at (1-2) mA </a:t>
            </a:r>
            <a:r>
              <a:rPr lang="en-US" i="1" dirty="0" smtClean="0">
                <a:solidFill>
                  <a:schemeClr val="accent1"/>
                </a:solidFill>
                <a:latin typeface="+mj-lt"/>
              </a:rPr>
              <a:t>(production run)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/>
                </a:solidFill>
                <a:latin typeface="+mj-lt"/>
              </a:rPr>
              <a:t>40.0 MeV at (1-2) mA </a:t>
            </a:r>
            <a:r>
              <a:rPr lang="en-US" i="1" dirty="0" smtClean="0">
                <a:solidFill>
                  <a:schemeClr val="accent1"/>
                </a:solidFill>
                <a:latin typeface="+mj-lt"/>
              </a:rPr>
              <a:t>(production run)</a:t>
            </a:r>
          </a:p>
          <a:p>
            <a:r>
              <a:rPr lang="en-US" dirty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eed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rovide lossless transport of different energy beams to target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rovide sufficient operational </a:t>
            </a:r>
            <a:r>
              <a:rPr lang="en-US" dirty="0" err="1" smtClean="0">
                <a:solidFill>
                  <a:schemeClr val="accent1"/>
                </a:solidFill>
                <a:latin typeface="+mj-lt"/>
              </a:rPr>
              <a:t>tunability</a:t>
            </a:r>
            <a:endParaRPr lang="en-US" dirty="0" smtClean="0">
              <a:solidFill>
                <a:schemeClr val="accent1"/>
              </a:solidFill>
              <a:latin typeface="+mj-lt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ow energy, high power beams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rovide ease of setup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rovide ease of verifying setup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maintain ability to recirculate in the IR Upgrade (i.e. keep 3F, 4F and 5F regions intact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)</a:t>
            </a:r>
          </a:p>
          <a:p>
            <a:r>
              <a:rPr lang="en-US" dirty="0">
                <a:latin typeface="+mj-lt"/>
              </a:rPr>
              <a:t>l</a:t>
            </a:r>
            <a:r>
              <a:rPr lang="en-US" dirty="0" smtClean="0">
                <a:latin typeface="+mj-lt"/>
              </a:rPr>
              <a:t>ike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rovide operational flexibility to perform other experiments/measurements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943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3798664"/>
            <a:ext cx="11612880" cy="1555813"/>
          </a:xfrm>
          <a:prstGeom prst="rect">
            <a:avLst/>
          </a:prstGeom>
        </p:spPr>
      </p:pic>
      <p:sp>
        <p:nvSpPr>
          <p:cNvPr id="11" name="Rectangle 10"/>
          <p:cNvSpPr>
            <a:spLocks noChangeAspect="1"/>
          </p:cNvSpPr>
          <p:nvPr/>
        </p:nvSpPr>
        <p:spPr>
          <a:xfrm rot="20453783">
            <a:off x="1911660" y="4845238"/>
            <a:ext cx="435483" cy="4572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0" y="1311615"/>
            <a:ext cx="12192000" cy="2300593"/>
            <a:chOff x="0" y="1210782"/>
            <a:chExt cx="12192000" cy="230059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210782"/>
              <a:ext cx="12192000" cy="2300593"/>
            </a:xfrm>
            <a:prstGeom prst="rect">
              <a:avLst/>
            </a:prstGeom>
          </p:spPr>
        </p:pic>
        <p:sp>
          <p:nvSpPr>
            <p:cNvPr id="20" name="Rectangle 19"/>
            <p:cNvSpPr>
              <a:spLocks noChangeAspect="1"/>
            </p:cNvSpPr>
            <p:nvPr/>
          </p:nvSpPr>
          <p:spPr>
            <a:xfrm rot="20453783">
              <a:off x="1681337" y="2263240"/>
              <a:ext cx="365760" cy="36576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Proposed Configuration</a:t>
            </a:r>
            <a:endParaRPr lang="en-US" sz="40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2943497" y="1950788"/>
            <a:ext cx="3977640" cy="478971"/>
          </a:xfrm>
          <a:prstGeom prst="roundRect">
            <a:avLst/>
          </a:prstGeom>
          <a:solidFill>
            <a:srgbClr val="7F7F7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864217" y="3060933"/>
            <a:ext cx="2359441" cy="274320"/>
          </a:xfrm>
          <a:prstGeom prst="roundRect">
            <a:avLst/>
          </a:prstGeom>
          <a:solidFill>
            <a:srgbClr val="FFFF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14309" y="1369630"/>
            <a:ext cx="686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1F03 </a:t>
            </a:r>
          </a:p>
          <a:p>
            <a:pPr algn="ctr"/>
            <a:r>
              <a:rPr lang="en-US" sz="1600" dirty="0" smtClean="0">
                <a:latin typeface="+mj-lt"/>
              </a:rPr>
              <a:t>triplet</a:t>
            </a:r>
            <a:endParaRPr lang="en-US" sz="16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68049" y="1492740"/>
            <a:ext cx="742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Zone 2</a:t>
            </a:r>
            <a:endParaRPr lang="en-US" sz="16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87537" y="1496319"/>
            <a:ext cx="122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2F telescope</a:t>
            </a:r>
            <a:endParaRPr lang="en-US" sz="16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88732" y="1311615"/>
            <a:ext cx="742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Zone 1</a:t>
            </a:r>
            <a:endParaRPr lang="en-US" sz="16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812808" y="1031076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DC Gun</a:t>
            </a:r>
            <a:endParaRPr lang="en-US" sz="16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135877" y="1612234"/>
            <a:ext cx="78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merger</a:t>
            </a:r>
            <a:endParaRPr lang="en-US" sz="1600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62491" y="2684934"/>
            <a:ext cx="66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dump</a:t>
            </a:r>
            <a:endParaRPr lang="en-US" sz="1600" dirty="0">
              <a:latin typeface="+mj-lt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859589" y="4969333"/>
            <a:ext cx="3788230" cy="1911784"/>
            <a:chOff x="4859589" y="4969333"/>
            <a:chExt cx="3788230" cy="1911784"/>
          </a:xfrm>
        </p:grpSpPr>
        <p:grpSp>
          <p:nvGrpSpPr>
            <p:cNvPr id="65" name="Group 64"/>
            <p:cNvGrpSpPr/>
            <p:nvPr/>
          </p:nvGrpSpPr>
          <p:grpSpPr>
            <a:xfrm>
              <a:off x="4859589" y="4969333"/>
              <a:ext cx="3788230" cy="1911784"/>
              <a:chOff x="4859589" y="4969333"/>
              <a:chExt cx="3788230" cy="1911784"/>
            </a:xfrm>
          </p:grpSpPr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96830" y="4969333"/>
                <a:ext cx="2857692" cy="1593163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63" name="TextBox 62"/>
              <p:cNvSpPr txBox="1"/>
              <p:nvPr/>
            </p:nvSpPr>
            <p:spPr>
              <a:xfrm>
                <a:off x="4859589" y="6542563"/>
                <a:ext cx="37882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i="1" dirty="0">
                    <a:latin typeface="+mj-lt"/>
                  </a:rPr>
                  <a:t>n</a:t>
                </a:r>
                <a:r>
                  <a:rPr lang="en-US" sz="1600" i="1" dirty="0" smtClean="0">
                    <a:latin typeface="+mj-lt"/>
                  </a:rPr>
                  <a:t>eed to avoid interference with transfer line</a:t>
                </a:r>
                <a:endParaRPr lang="en-US" sz="1600" i="1" dirty="0">
                  <a:latin typeface="+mj-lt"/>
                </a:endParaRPr>
              </a:p>
            </p:txBody>
          </p:sp>
          <p:sp>
            <p:nvSpPr>
              <p:cNvPr id="64" name="Rectangular Callout 63"/>
              <p:cNvSpPr/>
              <p:nvPr/>
            </p:nvSpPr>
            <p:spPr>
              <a:xfrm>
                <a:off x="5196830" y="4969333"/>
                <a:ext cx="2857692" cy="1593163"/>
              </a:xfrm>
              <a:prstGeom prst="wedgeRectCallout">
                <a:avLst>
                  <a:gd name="adj1" fmla="val -64106"/>
                  <a:gd name="adj2" fmla="val -5994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6780340" y="6306308"/>
              <a:ext cx="13409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>
                  <a:latin typeface="+mj-lt"/>
                </a:rPr>
                <a:t>(courtesy J. </a:t>
              </a:r>
              <a:r>
                <a:rPr lang="en-US" sz="1200" i="1" dirty="0" err="1" smtClean="0">
                  <a:latin typeface="+mj-lt"/>
                </a:rPr>
                <a:t>Gubeli</a:t>
              </a:r>
              <a:r>
                <a:rPr lang="en-US" sz="1200" i="1" dirty="0" smtClean="0">
                  <a:latin typeface="+mj-lt"/>
                </a:rPr>
                <a:t>)</a:t>
              </a:r>
              <a:endParaRPr lang="en-US" sz="1200" i="1" dirty="0">
                <a:latin typeface="+mj-lt"/>
              </a:endParaRPr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 flipV="1">
            <a:off x="3062369" y="2505456"/>
            <a:ext cx="1797220" cy="518033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918202" y="3902434"/>
            <a:ext cx="5862138" cy="1552407"/>
            <a:chOff x="918202" y="3902434"/>
            <a:chExt cx="5862138" cy="1552407"/>
          </a:xfrm>
        </p:grpSpPr>
        <p:sp>
          <p:nvSpPr>
            <p:cNvPr id="6" name="Left Brace 5"/>
            <p:cNvSpPr/>
            <p:nvPr/>
          </p:nvSpPr>
          <p:spPr>
            <a:xfrm rot="5400000">
              <a:off x="5145536" y="2810825"/>
              <a:ext cx="160647" cy="310896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475874" y="3902434"/>
              <a:ext cx="15035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4 90°FODO cells</a:t>
              </a:r>
              <a:endParaRPr lang="en-US" sz="1600" dirty="0">
                <a:latin typeface="+mj-lt"/>
              </a:endParaRPr>
            </a:p>
          </p:txBody>
        </p:sp>
        <p:cxnSp>
          <p:nvCxnSpPr>
            <p:cNvPr id="37" name="Straight Connector 36"/>
            <p:cNvCxnSpPr>
              <a:cxnSpLocks noChangeAspect="1"/>
            </p:cNvCxnSpPr>
            <p:nvPr/>
          </p:nvCxnSpPr>
          <p:spPr>
            <a:xfrm flipH="1">
              <a:off x="1049756" y="4708666"/>
              <a:ext cx="945324" cy="365760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rapezoid 34"/>
            <p:cNvSpPr/>
            <p:nvPr/>
          </p:nvSpPr>
          <p:spPr>
            <a:xfrm rot="20640000" flipV="1">
              <a:off x="1950393" y="4665994"/>
              <a:ext cx="109728" cy="100584"/>
            </a:xfrm>
            <a:prstGeom prst="trapezoi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 rot="20240595">
              <a:off x="1004464" y="4988321"/>
              <a:ext cx="245852" cy="135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Collate 44"/>
            <p:cNvSpPr/>
            <p:nvPr/>
          </p:nvSpPr>
          <p:spPr>
            <a:xfrm>
              <a:off x="4144584" y="4557376"/>
              <a:ext cx="109728" cy="301752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Flowchart: Sort 45"/>
            <p:cNvSpPr/>
            <p:nvPr/>
          </p:nvSpPr>
          <p:spPr>
            <a:xfrm>
              <a:off x="3730048" y="4550420"/>
              <a:ext cx="109728" cy="320040"/>
            </a:xfrm>
            <a:prstGeom prst="flowChartSor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owchart: Collate 46"/>
            <p:cNvSpPr/>
            <p:nvPr/>
          </p:nvSpPr>
          <p:spPr>
            <a:xfrm>
              <a:off x="4932744" y="4557376"/>
              <a:ext cx="109728" cy="301752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Flowchart: Sort 47"/>
            <p:cNvSpPr/>
            <p:nvPr/>
          </p:nvSpPr>
          <p:spPr>
            <a:xfrm>
              <a:off x="4526675" y="4550420"/>
              <a:ext cx="109728" cy="320040"/>
            </a:xfrm>
            <a:prstGeom prst="flowChartSor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Collate 50"/>
            <p:cNvSpPr/>
            <p:nvPr/>
          </p:nvSpPr>
          <p:spPr>
            <a:xfrm>
              <a:off x="5750708" y="4546044"/>
              <a:ext cx="109728" cy="301752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Flowchart: Sort 51"/>
            <p:cNvSpPr/>
            <p:nvPr/>
          </p:nvSpPr>
          <p:spPr>
            <a:xfrm>
              <a:off x="5336172" y="4539088"/>
              <a:ext cx="109728" cy="320040"/>
            </a:xfrm>
            <a:prstGeom prst="flowChartSor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owchart: Collate 52"/>
            <p:cNvSpPr/>
            <p:nvPr/>
          </p:nvSpPr>
          <p:spPr>
            <a:xfrm>
              <a:off x="6632000" y="4546044"/>
              <a:ext cx="109728" cy="301752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Flowchart: Sort 53"/>
            <p:cNvSpPr/>
            <p:nvPr/>
          </p:nvSpPr>
          <p:spPr>
            <a:xfrm>
              <a:off x="6200533" y="4539088"/>
              <a:ext cx="109728" cy="320040"/>
            </a:xfrm>
            <a:prstGeom prst="flowChartSor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lowchart: Collate 55"/>
            <p:cNvSpPr/>
            <p:nvPr/>
          </p:nvSpPr>
          <p:spPr>
            <a:xfrm>
              <a:off x="3256284" y="4540442"/>
              <a:ext cx="109728" cy="301752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650179" y="4241099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dipole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18202" y="5116287"/>
              <a:ext cx="674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target</a:t>
              </a:r>
              <a:endParaRPr lang="en-US" sz="1600" dirty="0">
                <a:latin typeface="+mj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 rot="20390970">
              <a:off x="1329428" y="4797551"/>
              <a:ext cx="470917" cy="189836"/>
              <a:chOff x="3186613" y="5670974"/>
              <a:chExt cx="470917" cy="189836"/>
            </a:xfrm>
          </p:grpSpPr>
          <p:sp>
            <p:nvSpPr>
              <p:cNvPr id="42" name="Flowchart: Collate 41"/>
              <p:cNvSpPr/>
              <p:nvPr/>
            </p:nvSpPr>
            <p:spPr>
              <a:xfrm>
                <a:off x="3366012" y="5677930"/>
                <a:ext cx="109728" cy="182880"/>
              </a:xfrm>
              <a:prstGeom prst="flowChartCol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Flowchart: Sort 42"/>
              <p:cNvSpPr/>
              <p:nvPr/>
            </p:nvSpPr>
            <p:spPr>
              <a:xfrm>
                <a:off x="3186613" y="5670974"/>
                <a:ext cx="109728" cy="182880"/>
              </a:xfrm>
              <a:prstGeom prst="flowChartSor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lowchart: Sort 43"/>
              <p:cNvSpPr/>
              <p:nvPr/>
            </p:nvSpPr>
            <p:spPr>
              <a:xfrm>
                <a:off x="3547802" y="5670974"/>
                <a:ext cx="109728" cy="182880"/>
              </a:xfrm>
              <a:prstGeom prst="flowChartSor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807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Schematic</a:t>
            </a:r>
            <a:endParaRPr lang="en-US" sz="4000" b="1" dirty="0"/>
          </a:p>
        </p:txBody>
      </p: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636810" y="827631"/>
            <a:ext cx="10972800" cy="3715935"/>
            <a:chOff x="1028699" y="1271769"/>
            <a:chExt cx="10267406" cy="347705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699" y="1271769"/>
              <a:ext cx="10267406" cy="347705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 rot="1020000">
              <a:off x="1535413" y="1948692"/>
              <a:ext cx="742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Zone 2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770625">
              <a:off x="2290440" y="1504610"/>
              <a:ext cx="6869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1F03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triplet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949370">
              <a:off x="7086564" y="2902336"/>
              <a:ext cx="10138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+mj-lt"/>
                </a:rPr>
                <a:t>e</a:t>
              </a:r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xtraction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chicane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853750">
              <a:off x="9318174" y="3777087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dipole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0" name="Left Brace 19"/>
            <p:cNvSpPr/>
            <p:nvPr/>
          </p:nvSpPr>
          <p:spPr>
            <a:xfrm rot="-4320000">
              <a:off x="4433049" y="1295819"/>
              <a:ext cx="230774" cy="3291840"/>
            </a:xfrm>
            <a:prstGeom prst="leftBrac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057421">
              <a:off x="3835299" y="3042864"/>
              <a:ext cx="13689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FODO channel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635727" y="4643254"/>
            <a:ext cx="10972800" cy="2084111"/>
            <a:chOff x="1028699" y="4822559"/>
            <a:chExt cx="10267406" cy="195013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699" y="4822559"/>
              <a:ext cx="10267406" cy="195013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101737" y="579762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+mj-lt"/>
                </a:rPr>
                <a:t>2F01</a:t>
              </a:r>
              <a:endParaRPr lang="en-US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52949" y="579762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+mj-lt"/>
                </a:rPr>
                <a:t>2F02</a:t>
              </a:r>
              <a:endParaRPr lang="en-US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04161" y="5797623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+mj-lt"/>
                </a:rPr>
                <a:t>2F03</a:t>
              </a:r>
              <a:endParaRPr lang="en-US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84914" y="5113014"/>
              <a:ext cx="15033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latin typeface="+mj-lt"/>
                </a:rPr>
                <a:t>extraction chicane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24000" y="5403373"/>
              <a:ext cx="6261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latin typeface="+mj-lt"/>
                </a:rPr>
                <a:t>triplet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29546" y="5148687"/>
              <a:ext cx="6319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latin typeface="+mj-lt"/>
                </a:rPr>
                <a:t>dipole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8630194" y="5889956"/>
              <a:ext cx="1905583" cy="369332"/>
              <a:chOff x="8630194" y="5889956"/>
              <a:chExt cx="1905583" cy="369332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 flipH="1">
                <a:off x="8630194" y="6074622"/>
                <a:ext cx="1188720" cy="0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headEnd type="none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9818914" y="5889956"/>
                <a:ext cx="7168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solidFill>
                      <a:schemeClr val="bg1"/>
                    </a:solidFill>
                    <a:latin typeface="+mj-lt"/>
                  </a:rPr>
                  <a:t>beam</a:t>
                </a:r>
                <a:endParaRPr lang="en-US" i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385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020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Dump Interference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946059"/>
            <a:ext cx="11223171" cy="1567238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c</a:t>
            </a:r>
            <a:r>
              <a:rPr lang="en-US" dirty="0" smtClean="0">
                <a:latin typeface="+mj-lt"/>
              </a:rPr>
              <a:t>heck possible interference with existing beam dump line</a:t>
            </a:r>
          </a:p>
          <a:p>
            <a:r>
              <a:rPr lang="en-US" dirty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lot is to scale, measurements are roughly accurate (measured by hand)</a:t>
            </a:r>
          </a:p>
          <a:p>
            <a:r>
              <a:rPr lang="en-US" dirty="0">
                <a:latin typeface="+mj-lt"/>
              </a:rPr>
              <a:t>w</a:t>
            </a:r>
            <a:r>
              <a:rPr lang="en-US" dirty="0" smtClean="0">
                <a:latin typeface="+mj-lt"/>
              </a:rPr>
              <a:t>ould like to take advantage of dump shielding for isotope production</a:t>
            </a: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9807"/>
            <a:ext cx="12192000" cy="4231739"/>
          </a:xfrm>
          <a:prstGeom prst="rect">
            <a:avLst/>
          </a:prstGeom>
        </p:spPr>
      </p:pic>
      <p:sp>
        <p:nvSpPr>
          <p:cNvPr id="6" name="Rectangle 5"/>
          <p:cNvSpPr>
            <a:spLocks noChangeAspect="1"/>
          </p:cNvSpPr>
          <p:nvPr/>
        </p:nvSpPr>
        <p:spPr>
          <a:xfrm rot="20400000">
            <a:off x="4419057" y="3530367"/>
            <a:ext cx="2103120" cy="182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4200000">
            <a:off x="5023915" y="2364141"/>
            <a:ext cx="143538" cy="209705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20400000" flipH="1">
            <a:off x="6521629" y="3098035"/>
            <a:ext cx="127980" cy="185384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799007" y="4827656"/>
            <a:ext cx="320694" cy="8795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Aspect="1"/>
          </p:cNvCxnSpPr>
          <p:nvPr/>
        </p:nvCxnSpPr>
        <p:spPr>
          <a:xfrm flipV="1">
            <a:off x="1924519" y="4249796"/>
            <a:ext cx="2360133" cy="896112"/>
          </a:xfrm>
          <a:prstGeom prst="straightConnector1">
            <a:avLst/>
          </a:prstGeom>
          <a:ln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0430023">
            <a:off x="2721554" y="4534847"/>
            <a:ext cx="65114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3.0 m</a:t>
            </a:r>
            <a:endParaRPr lang="en-US" sz="16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 rot="20468876">
            <a:off x="4633772" y="295706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2.3 m</a:t>
            </a:r>
            <a:endParaRPr lang="en-US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 rot="4121536">
            <a:off x="6493088" y="373213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2.0 m</a:t>
            </a:r>
            <a:endParaRPr lang="en-US" dirty="0"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 rot="20400000">
            <a:off x="9456781" y="4063168"/>
            <a:ext cx="1678723" cy="11459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target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177167" y="5492130"/>
            <a:ext cx="5938323" cy="804463"/>
            <a:chOff x="4177167" y="5492130"/>
            <a:chExt cx="5938323" cy="804463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4641669" y="5496494"/>
              <a:ext cx="0" cy="457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743289" y="5492134"/>
              <a:ext cx="0" cy="457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783965" y="5496487"/>
              <a:ext cx="0" cy="457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177167" y="5949334"/>
              <a:ext cx="832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QX2F01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13636" y="5953686"/>
              <a:ext cx="832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QX2F02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354307" y="5958039"/>
              <a:ext cx="832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QX2F03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7772388" y="5492130"/>
              <a:ext cx="0" cy="45720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699851" y="5500839"/>
              <a:ext cx="0" cy="45720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9723109" y="5492130"/>
              <a:ext cx="0" cy="45720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7314719" y="5937972"/>
              <a:ext cx="832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QX2F04</a:t>
              </a:r>
              <a:endPara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91060" y="5948422"/>
              <a:ext cx="832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QX2F05</a:t>
              </a:r>
              <a:endPara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283339" y="5937972"/>
              <a:ext cx="832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QX2F06</a:t>
              </a:r>
              <a:endPara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910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606" y="2198912"/>
            <a:ext cx="6035040" cy="46491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8912"/>
            <a:ext cx="6035040" cy="464913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Twiss Parameters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9945" y="897621"/>
            <a:ext cx="11850189" cy="122727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E</a:t>
            </a:r>
            <a:r>
              <a:rPr lang="en-US" baseline="-25000" dirty="0" err="1" smtClean="0">
                <a:latin typeface="+mj-lt"/>
              </a:rPr>
              <a:t>inj</a:t>
            </a:r>
            <a:r>
              <a:rPr lang="en-US" dirty="0" smtClean="0">
                <a:latin typeface="+mj-lt"/>
              </a:rPr>
              <a:t> = 8 MeV, </a:t>
            </a:r>
            <a:r>
              <a:rPr lang="en-US" dirty="0" err="1" smtClean="0">
                <a:latin typeface="+mj-lt"/>
              </a:rPr>
              <a:t>E</a:t>
            </a:r>
            <a:r>
              <a:rPr lang="en-US" baseline="-25000" dirty="0" err="1" smtClean="0">
                <a:latin typeface="+mj-lt"/>
              </a:rPr>
              <a:t>final</a:t>
            </a:r>
            <a:r>
              <a:rPr lang="en-US" dirty="0" smtClean="0">
                <a:latin typeface="+mj-lt"/>
              </a:rPr>
              <a:t> = 20 MeV</a:t>
            </a:r>
          </a:p>
        </p:txBody>
      </p:sp>
    </p:spTree>
    <p:extLst>
      <p:ext uri="{BB962C8B-B14F-4D97-AF65-F5344CB8AC3E}">
        <p14:creationId xmlns:p14="http://schemas.microsoft.com/office/powerpoint/2010/main" val="23829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633" y="1672047"/>
            <a:ext cx="6714929" cy="517289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RMS Beam Sizes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85055" y="836658"/>
            <a:ext cx="11850189" cy="800553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g</a:t>
            </a:r>
            <a:r>
              <a:rPr lang="en-US" dirty="0" smtClean="0">
                <a:latin typeface="+mj-lt"/>
              </a:rPr>
              <a:t>iven specifications, can provide appropriate spot sizes at isotope target</a:t>
            </a: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46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Setup Procedure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5" y="879568"/>
            <a:ext cx="11850189" cy="5904414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njector set to provide 8 MeV/c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same as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Darklight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, reduce field emission</a:t>
            </a:r>
          </a:p>
          <a:p>
            <a:r>
              <a:rPr lang="en-US" dirty="0">
                <a:latin typeface="+mj-lt"/>
              </a:rPr>
              <a:t>b</a:t>
            </a:r>
            <a:r>
              <a:rPr lang="en-US" dirty="0" smtClean="0">
                <a:latin typeface="+mj-lt"/>
              </a:rPr>
              <a:t>eam from injector is not well characterized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limited diagnostics due to space constraints</a:t>
            </a:r>
          </a:p>
          <a:p>
            <a:r>
              <a:rPr lang="en-US" dirty="0">
                <a:latin typeface="+mj-lt"/>
              </a:rPr>
              <a:t>r</a:t>
            </a:r>
            <a:r>
              <a:rPr lang="en-US" dirty="0" smtClean="0">
                <a:latin typeface="+mj-lt"/>
              </a:rPr>
              <a:t>un Zone 2 (</a:t>
            </a:r>
            <a:r>
              <a:rPr lang="en-US" dirty="0" err="1" smtClean="0">
                <a:latin typeface="+mj-lt"/>
              </a:rPr>
              <a:t>cryomodule</a:t>
            </a:r>
            <a:r>
              <a:rPr lang="en-US" dirty="0" smtClean="0">
                <a:latin typeface="+mj-lt"/>
              </a:rPr>
              <a:t> formerly in Zone 4) with higher gradient in first 4 cavities and with last 4 cavities set to zero gradient and de-tuned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mportant to get the RF focusing otherwise beta functions start getting large</a:t>
            </a:r>
          </a:p>
          <a:p>
            <a:r>
              <a:rPr lang="en-US" dirty="0">
                <a:latin typeface="+mj-lt"/>
              </a:rPr>
              <a:t>u</a:t>
            </a:r>
            <a:r>
              <a:rPr lang="en-US" dirty="0" smtClean="0">
                <a:latin typeface="+mj-lt"/>
              </a:rPr>
              <a:t>se first quad in 1F03 triplet with downstream viewer to do quad scan</a:t>
            </a:r>
          </a:p>
          <a:p>
            <a:r>
              <a:rPr lang="en-US" dirty="0">
                <a:latin typeface="+mj-lt"/>
              </a:rPr>
              <a:t>f</a:t>
            </a:r>
            <a:r>
              <a:rPr lang="en-US" dirty="0" smtClean="0">
                <a:latin typeface="+mj-lt"/>
              </a:rPr>
              <a:t>ind triplet settings to match measured Twiss parameters to FODO channel</a:t>
            </a:r>
          </a:p>
          <a:p>
            <a:r>
              <a:rPr lang="en-US" dirty="0">
                <a:latin typeface="+mj-lt"/>
              </a:rPr>
              <a:t>v</a:t>
            </a:r>
            <a:r>
              <a:rPr lang="en-US" dirty="0" smtClean="0">
                <a:latin typeface="+mj-lt"/>
              </a:rPr>
              <a:t>erify correct FODO setup by: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isual inspection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(viewers)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checking phase advance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(correctors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and BPMs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easuring Twiss parameters via quad scans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(viewers)</a:t>
            </a:r>
            <a:endParaRPr lang="en-US" i="1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15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66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Verifying Setup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36659"/>
            <a:ext cx="12192000" cy="1079228"/>
          </a:xfrm>
        </p:spPr>
        <p:txBody>
          <a:bodyPr/>
          <a:lstStyle/>
          <a:p>
            <a:r>
              <a:rPr lang="en-US" dirty="0">
                <a:latin typeface="+mj-lt"/>
              </a:rPr>
              <a:t>u</a:t>
            </a:r>
            <a:r>
              <a:rPr lang="en-US" dirty="0" smtClean="0">
                <a:latin typeface="+mj-lt"/>
              </a:rPr>
              <a:t>sing viewers in FODO channel it is straightforward to verify correct setup visually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39" y="1741714"/>
            <a:ext cx="8734655" cy="502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1280" y="1915887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Q1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20191" y="192459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Q2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1691" y="194636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Q3</a:t>
            </a:r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74486" y="194200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Q4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9511" y="442099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Q5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98422" y="442970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Q6</a:t>
            </a:r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79922" y="445147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Q7</a:t>
            </a:r>
            <a:endParaRPr lang="en-US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52717" y="444711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Q8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62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465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Office Theme</vt:lpstr>
      <vt:lpstr>Example of Beamline Optics</vt:lpstr>
      <vt:lpstr>Requirements</vt:lpstr>
      <vt:lpstr>Proposed Configuration</vt:lpstr>
      <vt:lpstr>Schematic</vt:lpstr>
      <vt:lpstr>Dump Interference</vt:lpstr>
      <vt:lpstr>Twiss Parameters</vt:lpstr>
      <vt:lpstr>RMS Beam Sizes</vt:lpstr>
      <vt:lpstr>Setup Procedure</vt:lpstr>
      <vt:lpstr>Verifying Setup</vt:lpstr>
      <vt:lpstr>Instrumentation/Diagnostics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Isotopes in LERF</dc:title>
  <dc:creator>Christopher Tennant</dc:creator>
  <cp:lastModifiedBy>Erin Clifton</cp:lastModifiedBy>
  <cp:revision>69</cp:revision>
  <dcterms:created xsi:type="dcterms:W3CDTF">2018-07-27T16:47:34Z</dcterms:created>
  <dcterms:modified xsi:type="dcterms:W3CDTF">2018-08-03T14:37:36Z</dcterms:modified>
</cp:coreProperties>
</file>