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23"/>
  </p:notesMasterIdLst>
  <p:sldIdLst>
    <p:sldId id="256" r:id="rId2"/>
    <p:sldId id="274" r:id="rId3"/>
    <p:sldId id="275" r:id="rId4"/>
    <p:sldId id="276" r:id="rId5"/>
    <p:sldId id="267" r:id="rId6"/>
    <p:sldId id="262" r:id="rId7"/>
    <p:sldId id="268" r:id="rId8"/>
    <p:sldId id="281" r:id="rId9"/>
    <p:sldId id="263" r:id="rId10"/>
    <p:sldId id="261" r:id="rId11"/>
    <p:sldId id="258" r:id="rId12"/>
    <p:sldId id="269" r:id="rId13"/>
    <p:sldId id="270" r:id="rId14"/>
    <p:sldId id="271" r:id="rId15"/>
    <p:sldId id="259" r:id="rId16"/>
    <p:sldId id="279" r:id="rId17"/>
    <p:sldId id="278" r:id="rId18"/>
    <p:sldId id="266" r:id="rId19"/>
    <p:sldId id="272" r:id="rId20"/>
    <p:sldId id="273"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97"/>
    <p:restoredTop sz="86435"/>
  </p:normalViewPr>
  <p:slideViewPr>
    <p:cSldViewPr snapToGrid="0" snapToObjects="1">
      <p:cViewPr varScale="1">
        <p:scale>
          <a:sx n="128" d="100"/>
          <a:sy n="128" d="100"/>
        </p:scale>
        <p:origin x="1524" y="114"/>
      </p:cViewPr>
      <p:guideLst/>
    </p:cSldViewPr>
  </p:slideViewPr>
  <p:outlineViewPr>
    <p:cViewPr>
      <p:scale>
        <a:sx n="33" d="100"/>
        <a:sy n="33" d="100"/>
      </p:scale>
      <p:origin x="0" y="-3232"/>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456CB-496F-B347-93A1-56847E122CAC}" type="datetimeFigureOut">
              <a:rPr lang="en-US" smtClean="0"/>
              <a:t>8/3/2018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1722E-9A96-7749-975F-182540B82CFD}" type="slidenum">
              <a:rPr lang="en-US" smtClean="0"/>
              <a:t>‹#›</a:t>
            </a:fld>
            <a:endParaRPr lang="en-US" dirty="0"/>
          </a:p>
        </p:txBody>
      </p:sp>
    </p:spTree>
    <p:extLst>
      <p:ext uri="{BB962C8B-B14F-4D97-AF65-F5344CB8AC3E}">
        <p14:creationId xmlns:p14="http://schemas.microsoft.com/office/powerpoint/2010/main" val="362617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a:xfrm>
            <a:off x="2899048" y="6485501"/>
            <a:ext cx="3356892" cy="365125"/>
          </a:xfrm>
        </p:spPr>
        <p:txBody>
          <a:bodyPr/>
          <a:lstStyle>
            <a:lvl1pPr>
              <a:defRPr/>
            </a:lvl1pPr>
          </a:lstStyle>
          <a:p>
            <a:r>
              <a:rPr lang="en-US" dirty="0"/>
              <a:t>Isotope Program Kick Off Meeting August 3, 2018</a:t>
            </a:r>
          </a:p>
        </p:txBody>
      </p:sp>
      <p:sp>
        <p:nvSpPr>
          <p:cNvPr id="5" name="Slide Number Placeholder 4"/>
          <p:cNvSpPr>
            <a:spLocks noGrp="1"/>
          </p:cNvSpPr>
          <p:nvPr>
            <p:ph type="sldNum" sz="quarter" idx="11"/>
          </p:nvPr>
        </p:nvSpPr>
        <p:spPr/>
        <p:txBody>
          <a:bodyPr/>
          <a:lstStyle/>
          <a:p>
            <a:fld id="{0B71D3AA-F628-8F4E-BE52-707AC18962C1}" type="slidenum">
              <a:rPr lang="en-US" smtClean="0"/>
              <a:t>‹#›</a:t>
            </a:fld>
            <a:endParaRPr lang="en-US" dirty="0"/>
          </a:p>
        </p:txBody>
      </p:sp>
    </p:spTree>
    <p:extLst>
      <p:ext uri="{BB962C8B-B14F-4D97-AF65-F5344CB8AC3E}">
        <p14:creationId xmlns:p14="http://schemas.microsoft.com/office/powerpoint/2010/main" val="296089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00FF"/>
                </a:solidFill>
              </a:defRPr>
            </a:lvl1pPr>
          </a:lstStyle>
          <a:p>
            <a:r>
              <a:rPr lang="en-US"/>
              <a:t>Click to edit Master title style</a:t>
            </a:r>
            <a:endParaRPr lang="en-US" dirty="0"/>
          </a:p>
        </p:txBody>
      </p:sp>
      <p:sp>
        <p:nvSpPr>
          <p:cNvPr id="4" name="Footer Placeholder 3"/>
          <p:cNvSpPr>
            <a:spLocks noGrp="1"/>
          </p:cNvSpPr>
          <p:nvPr>
            <p:ph type="ftr" sz="quarter" idx="10"/>
          </p:nvPr>
        </p:nvSpPr>
        <p:spPr>
          <a:xfrm>
            <a:off x="2917508" y="6485501"/>
            <a:ext cx="3320070" cy="365125"/>
          </a:xfrm>
        </p:spPr>
        <p:txBody>
          <a:bodyPr/>
          <a:lstStyle>
            <a:lvl1pPr>
              <a:defRPr sz="1200" b="0"/>
            </a:lvl1pPr>
          </a:lstStyle>
          <a:p>
            <a:r>
              <a:rPr lang="en-US" dirty="0"/>
              <a:t>Isotope Program Kick Off Meeting August 3, 2018</a:t>
            </a:r>
          </a:p>
        </p:txBody>
      </p:sp>
      <p:sp>
        <p:nvSpPr>
          <p:cNvPr id="6" name="Slide Number Placeholder 5"/>
          <p:cNvSpPr>
            <a:spLocks noGrp="1"/>
          </p:cNvSpPr>
          <p:nvPr>
            <p:ph type="sldNum" sz="quarter" idx="11"/>
          </p:nvPr>
        </p:nvSpPr>
        <p:spPr/>
        <p:txBody>
          <a:bodyPr/>
          <a:lstStyle>
            <a:lvl1pPr>
              <a:defRPr sz="1200" b="0">
                <a:solidFill>
                  <a:schemeClr val="bg1"/>
                </a:solidFill>
                <a:latin typeface="Calibri" charset="0"/>
                <a:ea typeface="Calibri" charset="0"/>
                <a:cs typeface="Calibri" charset="0"/>
              </a:defRPr>
            </a:lvl1pPr>
          </a:lstStyle>
          <a:p>
            <a:fld id="{0B71D3AA-F628-8F4E-BE52-707AC18962C1}" type="slidenum">
              <a:rPr lang="en-US" smtClean="0"/>
              <a:t>‹#›</a:t>
            </a:fld>
            <a:endParaRPr lang="en-US" dirty="0"/>
          </a:p>
        </p:txBody>
      </p:sp>
      <p:sp>
        <p:nvSpPr>
          <p:cNvPr id="7" name="Text Placeholder 6"/>
          <p:cNvSpPr>
            <a:spLocks noGrp="1"/>
          </p:cNvSpPr>
          <p:nvPr>
            <p:ph type="body" sz="quarter" idx="12"/>
          </p:nvPr>
        </p:nvSpPr>
        <p:spPr>
          <a:xfrm>
            <a:off x="108584" y="862964"/>
            <a:ext cx="8943975" cy="5497831"/>
          </a:xfrm>
        </p:spPr>
        <p:txBody>
          <a:bodyPr/>
          <a:lstStyle>
            <a:lvl1pPr marL="233363" indent="-228600" algn="l">
              <a:spcBef>
                <a:spcPts val="1200"/>
              </a:spcBef>
              <a:tabLst/>
              <a:defRPr sz="1950"/>
            </a:lvl1pPr>
            <a:lvl2pPr>
              <a:spcBef>
                <a:spcPts val="900"/>
              </a:spcBef>
              <a:buClr>
                <a:srgbClr val="FF0000"/>
              </a:buClr>
              <a:defRPr/>
            </a:lvl2pPr>
            <a:lvl3pPr>
              <a:spcBef>
                <a:spcPts val="600"/>
              </a:spcBef>
              <a:buClr>
                <a:srgbClr val="7030A0"/>
              </a:buClr>
              <a:defRPr sz="1650"/>
            </a:lvl3pPr>
            <a:lvl4pPr>
              <a:spcBef>
                <a:spcPts val="600"/>
              </a:spcBef>
              <a:buClr>
                <a:srgbClr val="00B050"/>
              </a:buClr>
              <a:defRPr sz="1500"/>
            </a:lvl4pPr>
            <a:lvl5pPr>
              <a:spcBef>
                <a:spcPts val="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040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23868" y="6481708"/>
            <a:ext cx="3296264" cy="365125"/>
          </a:xfrm>
          <a:prstGeom prst="rect">
            <a:avLst/>
          </a:prstGeom>
        </p:spPr>
        <p:txBody>
          <a:bodyPr/>
          <a:lstStyle/>
          <a:p>
            <a:r>
              <a:rPr lang="en-US" dirty="0"/>
              <a:t>Isotope Program Kick Off Meeting August 3, 2018</a:t>
            </a:r>
          </a:p>
        </p:txBody>
      </p:sp>
      <p:sp>
        <p:nvSpPr>
          <p:cNvPr id="4" name="Slide Number Placeholder 3"/>
          <p:cNvSpPr>
            <a:spLocks noGrp="1"/>
          </p:cNvSpPr>
          <p:nvPr>
            <p:ph type="sldNum" sz="quarter" idx="12"/>
          </p:nvPr>
        </p:nvSpPr>
        <p:spPr/>
        <p:txBody>
          <a:bodyPr/>
          <a:lstStyle/>
          <a:p>
            <a:fld id="{0B71D3AA-F628-8F4E-BE52-707AC18962C1}" type="slidenum">
              <a:rPr lang="en-US" smtClean="0"/>
              <a:t>‹#›</a:t>
            </a:fld>
            <a:endParaRPr lang="en-US" dirty="0"/>
          </a:p>
        </p:txBody>
      </p:sp>
    </p:spTree>
    <p:extLst>
      <p:ext uri="{BB962C8B-B14F-4D97-AF65-F5344CB8AC3E}">
        <p14:creationId xmlns:p14="http://schemas.microsoft.com/office/powerpoint/2010/main" val="3576240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603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2899048" y="6485501"/>
            <a:ext cx="3356892" cy="365125"/>
          </a:xfrm>
          <a:prstGeom prst="rect">
            <a:avLst/>
          </a:prstGeom>
        </p:spPr>
        <p:txBody>
          <a:bodyPr vert="horz" lIns="91440" tIns="45720" rIns="91440" bIns="45720" rtlCol="0" anchor="ctr"/>
          <a:lstStyle>
            <a:lvl1pPr algn="ctr">
              <a:defRPr sz="1200">
                <a:solidFill>
                  <a:schemeClr val="bg1"/>
                </a:solidFill>
                <a:latin typeface="Calibri" charset="0"/>
                <a:ea typeface="Calibri" charset="0"/>
                <a:cs typeface="Calibri" charset="0"/>
              </a:defRPr>
            </a:lvl1pPr>
          </a:lstStyle>
          <a:p>
            <a:r>
              <a:rPr lang="en-US" dirty="0"/>
              <a:t>Isotope Program Kick Off Meeting August 3, 2018</a:t>
            </a:r>
          </a:p>
        </p:txBody>
      </p:sp>
      <p:sp>
        <p:nvSpPr>
          <p:cNvPr id="31" name="Slide Number Placeholder 30"/>
          <p:cNvSpPr>
            <a:spLocks noGrp="1"/>
          </p:cNvSpPr>
          <p:nvPr>
            <p:ph type="sldNum" sz="quarter" idx="4"/>
          </p:nvPr>
        </p:nvSpPr>
        <p:spPr>
          <a:xfrm>
            <a:off x="6755130" y="6492875"/>
            <a:ext cx="588645" cy="365125"/>
          </a:xfrm>
          <a:prstGeom prst="rect">
            <a:avLst/>
          </a:prstGeom>
        </p:spPr>
        <p:txBody>
          <a:bodyPr vert="horz" lIns="91440" tIns="45720" rIns="91440" bIns="45720" rtlCol="0" anchor="ctr"/>
          <a:lstStyle>
            <a:lvl1pPr algn="r">
              <a:defRPr sz="1200">
                <a:solidFill>
                  <a:schemeClr val="bg1"/>
                </a:solidFill>
              </a:defRPr>
            </a:lvl1pPr>
          </a:lstStyle>
          <a:p>
            <a:fld id="{0B71D3AA-F628-8F4E-BE52-707AC18962C1}" type="slidenum">
              <a:rPr lang="en-US" smtClean="0"/>
              <a:t>‹#›</a:t>
            </a:fld>
            <a:endParaRPr lang="en-US" dirty="0"/>
          </a:p>
        </p:txBody>
      </p:sp>
      <p:sp>
        <p:nvSpPr>
          <p:cNvPr id="6" name="Text Placeholder 14"/>
          <p:cNvSpPr>
            <a:spLocks noGrp="1"/>
          </p:cNvSpPr>
          <p:nvPr>
            <p:ph type="body" idx="1"/>
          </p:nvPr>
        </p:nvSpPr>
        <p:spPr>
          <a:xfrm>
            <a:off x="209551" y="885827"/>
            <a:ext cx="8734424" cy="5467349"/>
          </a:xfrm>
          <a:prstGeom prst="rect">
            <a:avLst/>
          </a:prstGeom>
        </p:spPr>
        <p:txBody>
          <a:bodyPr vert="horz" lIns="91440" tIns="45720" rIns="91440" bIns="45720" rtlCol="0">
            <a:normAutofit/>
          </a:bodyPr>
          <a:lstStyle/>
          <a:p>
            <a:pPr marL="256032" marR="0" indent="-256032" algn="l" rtl="0" eaLnBrk="1" fontAlgn="base" latinLnBrk="0" hangingPunct="1">
              <a:spcBef>
                <a:spcPts val="900"/>
              </a:spcBef>
              <a:spcAft>
                <a:spcPts val="0"/>
              </a:spcAft>
              <a:buClr>
                <a:srgbClr val="FF6600"/>
              </a:buClr>
              <a:buSzPts val="1950"/>
              <a:buFont typeface="Arial" charset="0"/>
              <a:buChar char="•"/>
            </a:pPr>
            <a:r>
              <a:rPr lang="en-US" sz="1950" kern="1200" dirty="0">
                <a:solidFill>
                  <a:srgbClr val="000000"/>
                </a:solidFill>
                <a:effectLst/>
                <a:latin typeface="Arial" charset="0"/>
                <a:cs typeface="Arial" charset="0"/>
              </a:rPr>
              <a:t>Click to edit Master text styles</a:t>
            </a:r>
            <a:endParaRPr lang="en-US" sz="1950" dirty="0">
              <a:effectLst/>
            </a:endParaRPr>
          </a:p>
          <a:p>
            <a:pPr marL="557784" marR="0" indent="-210312" algn="l" rtl="0" eaLnBrk="1" fontAlgn="base" latinLnBrk="0" hangingPunct="1">
              <a:spcBef>
                <a:spcPts val="900"/>
              </a:spcBef>
              <a:spcAft>
                <a:spcPts val="0"/>
              </a:spcAft>
            </a:pPr>
            <a:r>
              <a:rPr lang="en-US" sz="1800" kern="1200" dirty="0">
                <a:solidFill>
                  <a:srgbClr val="000000"/>
                </a:solidFill>
                <a:effectLst/>
                <a:latin typeface="Arial" charset="0"/>
                <a:cs typeface="Arial" charset="0"/>
              </a:rPr>
              <a:t>Second level</a:t>
            </a:r>
            <a:endParaRPr lang="en-US" dirty="0">
              <a:effectLst/>
            </a:endParaRPr>
          </a:p>
          <a:p>
            <a:pPr marL="859536" marR="0" indent="-173736" algn="l" rtl="0" eaLnBrk="1" fontAlgn="base" latinLnBrk="0" hangingPunct="1">
              <a:spcBef>
                <a:spcPts val="900"/>
              </a:spcBef>
              <a:spcAft>
                <a:spcPts val="0"/>
              </a:spcAft>
            </a:pPr>
            <a:r>
              <a:rPr lang="en-US" sz="1650" kern="1200" dirty="0">
                <a:solidFill>
                  <a:srgbClr val="000000"/>
                </a:solidFill>
                <a:effectLst/>
                <a:latin typeface="Arial" charset="0"/>
                <a:cs typeface="Arial" charset="0"/>
              </a:rPr>
              <a:t>Third level</a:t>
            </a:r>
            <a:endParaRPr lang="en-US" dirty="0">
              <a:effectLst/>
            </a:endParaRPr>
          </a:p>
          <a:p>
            <a:pPr marL="1197864" marR="0" indent="-173736" algn="l" rtl="0" eaLnBrk="1" fontAlgn="base" latinLnBrk="0" hangingPunct="1">
              <a:spcBef>
                <a:spcPts val="900"/>
              </a:spcBef>
              <a:spcAft>
                <a:spcPts val="0"/>
              </a:spcAft>
            </a:pPr>
            <a:r>
              <a:rPr lang="en-US" sz="1500" kern="1200" dirty="0">
                <a:solidFill>
                  <a:srgbClr val="000000"/>
                </a:solidFill>
                <a:effectLst/>
                <a:latin typeface="Arial" charset="0"/>
                <a:cs typeface="Arial" charset="0"/>
              </a:rPr>
              <a:t>Fourth level</a:t>
            </a:r>
            <a:endParaRPr lang="en-US" dirty="0">
              <a:effectLst/>
            </a:endParaRPr>
          </a:p>
        </p:txBody>
      </p:sp>
    </p:spTree>
    <p:extLst>
      <p:ext uri="{BB962C8B-B14F-4D97-AF65-F5344CB8AC3E}">
        <p14:creationId xmlns:p14="http://schemas.microsoft.com/office/powerpoint/2010/main" val="282784246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Lst>
  <p:hf hdr="0" dt="0"/>
  <p:txStyles>
    <p:titleStyle>
      <a:lvl1pPr algn="ctr" defTabSz="914400" rtl="0" eaLnBrk="1" latinLnBrk="0" hangingPunct="1">
        <a:lnSpc>
          <a:spcPct val="90000"/>
        </a:lnSpc>
        <a:spcBef>
          <a:spcPct val="0"/>
        </a:spcBef>
        <a:buNone/>
        <a:defRPr sz="3200" b="0" kern="1200">
          <a:solidFill>
            <a:srgbClr val="0000FF"/>
          </a:solidFill>
          <a:latin typeface="Arial" panose="020B0604020202020204" pitchFamily="34" charset="0"/>
          <a:ea typeface="+mj-ea"/>
          <a:cs typeface="Arial" panose="020B0604020202020204" pitchFamily="34" charset="0"/>
        </a:defRPr>
      </a:lvl1pPr>
    </p:titleStyle>
    <p:bodyStyle>
      <a:lvl1pPr marL="1197864" marR="0" indent="-173736" algn="l" defTabSz="914400" rtl="0" eaLnBrk="1" fontAlgn="base" latinLnBrk="0" hangingPunct="1">
        <a:lnSpc>
          <a:spcPct val="90000"/>
        </a:lnSpc>
        <a:spcBef>
          <a:spcPts val="900"/>
        </a:spcBef>
        <a:spcAft>
          <a:spcPts val="0"/>
        </a:spcAft>
        <a:buClr>
          <a:srgbClr val="0000FF"/>
        </a:buClr>
        <a:buSzPts val="1950"/>
        <a:buFont typeface="Arial"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2CBD-4A5E-CE41-8445-EAD01D97030D}"/>
              </a:ext>
            </a:extLst>
          </p:cNvPr>
          <p:cNvSpPr>
            <a:spLocks noGrp="1"/>
          </p:cNvSpPr>
          <p:nvPr>
            <p:ph type="ctrTitle"/>
          </p:nvPr>
        </p:nvSpPr>
        <p:spPr>
          <a:xfrm>
            <a:off x="0" y="1122363"/>
            <a:ext cx="9144000" cy="2387600"/>
          </a:xfrm>
        </p:spPr>
        <p:txBody>
          <a:bodyPr/>
          <a:lstStyle/>
          <a:p>
            <a:r>
              <a:rPr lang="en-US" dirty="0"/>
              <a:t>Isotope Kick-Off Meeting</a:t>
            </a:r>
          </a:p>
        </p:txBody>
      </p:sp>
      <p:sp>
        <p:nvSpPr>
          <p:cNvPr id="3" name="Subtitle 2">
            <a:extLst>
              <a:ext uri="{FF2B5EF4-FFF2-40B4-BE49-F238E27FC236}">
                <a16:creationId xmlns:a16="http://schemas.microsoft.com/office/drawing/2014/main" id="{2FA3472A-2C26-C141-BF78-230CD7EA77E2}"/>
              </a:ext>
            </a:extLst>
          </p:cNvPr>
          <p:cNvSpPr>
            <a:spLocks noGrp="1"/>
          </p:cNvSpPr>
          <p:nvPr>
            <p:ph type="subTitle" idx="1"/>
          </p:nvPr>
        </p:nvSpPr>
        <p:spPr/>
        <p:txBody>
          <a:bodyPr/>
          <a:lstStyle/>
          <a:p>
            <a:endParaRPr lang="en-US" dirty="0"/>
          </a:p>
          <a:p>
            <a:r>
              <a:rPr lang="en-US" dirty="0"/>
              <a:t>August 3, 2018</a:t>
            </a:r>
          </a:p>
        </p:txBody>
      </p:sp>
      <p:sp>
        <p:nvSpPr>
          <p:cNvPr id="4" name="Footer Placeholder 3">
            <a:extLst>
              <a:ext uri="{FF2B5EF4-FFF2-40B4-BE49-F238E27FC236}">
                <a16:creationId xmlns:a16="http://schemas.microsoft.com/office/drawing/2014/main" id="{C75F961A-1F9D-1346-A862-B54E93B870C0}"/>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A36058E7-8109-5D46-8736-9113EED631DC}"/>
              </a:ext>
            </a:extLst>
          </p:cNvPr>
          <p:cNvSpPr>
            <a:spLocks noGrp="1"/>
          </p:cNvSpPr>
          <p:nvPr>
            <p:ph type="sldNum" sz="quarter" idx="11"/>
          </p:nvPr>
        </p:nvSpPr>
        <p:spPr/>
        <p:txBody>
          <a:bodyPr/>
          <a:lstStyle/>
          <a:p>
            <a:fld id="{0B71D3AA-F628-8F4E-BE52-707AC18962C1}" type="slidenum">
              <a:rPr lang="en-US" smtClean="0"/>
              <a:t>1</a:t>
            </a:fld>
            <a:endParaRPr lang="en-US" dirty="0"/>
          </a:p>
        </p:txBody>
      </p:sp>
    </p:spTree>
    <p:extLst>
      <p:ext uri="{BB962C8B-B14F-4D97-AF65-F5344CB8AC3E}">
        <p14:creationId xmlns:p14="http://schemas.microsoft.com/office/powerpoint/2010/main" val="363927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233F-58BF-2447-A10E-0B0817941B4F}"/>
              </a:ext>
            </a:extLst>
          </p:cNvPr>
          <p:cNvSpPr>
            <a:spLocks noGrp="1"/>
          </p:cNvSpPr>
          <p:nvPr>
            <p:ph type="title"/>
          </p:nvPr>
        </p:nvSpPr>
        <p:spPr/>
        <p:txBody>
          <a:bodyPr/>
          <a:lstStyle/>
          <a:p>
            <a:r>
              <a:rPr lang="en-US" dirty="0"/>
              <a:t>Details of Scope (cont.)</a:t>
            </a:r>
          </a:p>
        </p:txBody>
      </p:sp>
      <p:sp>
        <p:nvSpPr>
          <p:cNvPr id="3" name="Text Placeholder 2">
            <a:extLst>
              <a:ext uri="{FF2B5EF4-FFF2-40B4-BE49-F238E27FC236}">
                <a16:creationId xmlns:a16="http://schemas.microsoft.com/office/drawing/2014/main" id="{F735810A-3D78-494B-B9A6-02B4F8A5311B}"/>
              </a:ext>
            </a:extLst>
          </p:cNvPr>
          <p:cNvSpPr>
            <a:spLocks noGrp="1"/>
          </p:cNvSpPr>
          <p:nvPr>
            <p:ph type="body" sz="quarter" idx="12"/>
          </p:nvPr>
        </p:nvSpPr>
        <p:spPr/>
        <p:txBody>
          <a:bodyPr/>
          <a:lstStyle/>
          <a:p>
            <a:pPr marL="461963" indent="-457200">
              <a:buFont typeface="+mj-lt"/>
              <a:buAutoNum type="arabicPeriod" startAt="2"/>
            </a:pPr>
            <a:r>
              <a:rPr lang="en-US" dirty="0"/>
              <a:t>Design the target using simulations (GEANT4, MCNP, FLUKA and ANSYS): </a:t>
            </a:r>
          </a:p>
          <a:p>
            <a:pPr lvl="1"/>
            <a:r>
              <a:rPr lang="en-US" dirty="0"/>
              <a:t>Beam exit window optimization for thermal distribution and power handling </a:t>
            </a:r>
          </a:p>
          <a:p>
            <a:pPr lvl="1"/>
            <a:r>
              <a:rPr lang="en-US" dirty="0"/>
              <a:t>Converter optimization (thickness, type, configuration) for thermal distribution and power handling </a:t>
            </a:r>
          </a:p>
          <a:p>
            <a:pPr lvl="1"/>
            <a:r>
              <a:rPr lang="en-US" dirty="0"/>
              <a:t>Design of target system designed to handle up to 50 kW of beam power         (10 MeV, 5 mA;  40 MeV,1.25 mA;  50 MeV,1 mA)</a:t>
            </a:r>
          </a:p>
          <a:p>
            <a:pPr lvl="1"/>
            <a:r>
              <a:rPr lang="en-US" dirty="0">
                <a:solidFill>
                  <a:srgbClr val="FF0000"/>
                </a:solidFill>
              </a:rPr>
              <a:t>Student from New Mexico Tech?</a:t>
            </a:r>
          </a:p>
          <a:p>
            <a:pPr marL="461963" indent="-457200">
              <a:buFont typeface="+mj-lt"/>
              <a:buAutoNum type="arabicPeriod" startAt="2"/>
            </a:pPr>
            <a:r>
              <a:rPr lang="en-US" dirty="0"/>
              <a:t>Fabricate the beam exit window, converter and target, including removal and handling system</a:t>
            </a:r>
          </a:p>
          <a:p>
            <a:pPr lvl="1"/>
            <a:r>
              <a:rPr lang="en-US" sz="1850" dirty="0"/>
              <a:t>Funding supports a few (2-4) irradiations with 18.5 and 40 MeV, ~1 mA</a:t>
            </a:r>
          </a:p>
          <a:p>
            <a:pPr lvl="1"/>
            <a:r>
              <a:rPr lang="en-US" sz="1850" dirty="0"/>
              <a:t>Remote handling capability should be minimum necessary for the tests</a:t>
            </a:r>
            <a:endParaRPr lang="en-US" sz="2250" dirty="0"/>
          </a:p>
          <a:p>
            <a:pPr marL="461963" indent="-457200">
              <a:buFont typeface="+mj-lt"/>
              <a:buAutoNum type="arabicPeriod" startAt="2"/>
            </a:pPr>
            <a:r>
              <a:rPr lang="en-US" dirty="0"/>
              <a:t>Experimental verification of the power handling simulations of target system    (10 MeV, ~ 5 mA)</a:t>
            </a:r>
          </a:p>
          <a:p>
            <a:pPr marL="461963" indent="-457200">
              <a:buFont typeface="+mj-lt"/>
              <a:buAutoNum type="arabicPeriod" startAt="2"/>
            </a:pPr>
            <a:r>
              <a:rPr lang="en-US" sz="2000" dirty="0"/>
              <a:t>Determine optimum parameters for routine isotope production </a:t>
            </a:r>
          </a:p>
          <a:p>
            <a:pPr lvl="1"/>
            <a:r>
              <a:rPr lang="en-US" sz="1850" dirty="0">
                <a:solidFill>
                  <a:srgbClr val="FF0000"/>
                </a:solidFill>
              </a:rPr>
              <a:t>Production runs are beyond the scope of the Isotope R&amp;D Project</a:t>
            </a:r>
          </a:p>
          <a:p>
            <a:pPr lvl="0"/>
            <a:endParaRPr lang="en-US" sz="2000" dirty="0"/>
          </a:p>
          <a:p>
            <a:endParaRPr lang="en-US" dirty="0"/>
          </a:p>
        </p:txBody>
      </p:sp>
      <p:sp>
        <p:nvSpPr>
          <p:cNvPr id="4" name="Footer Placeholder 3">
            <a:extLst>
              <a:ext uri="{FF2B5EF4-FFF2-40B4-BE49-F238E27FC236}">
                <a16:creationId xmlns:a16="http://schemas.microsoft.com/office/drawing/2014/main" id="{394C64C1-B934-A84D-AF48-C8EBE7F05297}"/>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982E5B1E-6D88-A640-A044-902F04832F96}"/>
              </a:ext>
            </a:extLst>
          </p:cNvPr>
          <p:cNvSpPr>
            <a:spLocks noGrp="1"/>
          </p:cNvSpPr>
          <p:nvPr>
            <p:ph type="sldNum" sz="quarter" idx="11"/>
          </p:nvPr>
        </p:nvSpPr>
        <p:spPr/>
        <p:txBody>
          <a:bodyPr/>
          <a:lstStyle/>
          <a:p>
            <a:fld id="{0B71D3AA-F628-8F4E-BE52-707AC18962C1}" type="slidenum">
              <a:rPr lang="en-US" smtClean="0"/>
              <a:t>10</a:t>
            </a:fld>
            <a:endParaRPr lang="en-US" dirty="0"/>
          </a:p>
        </p:txBody>
      </p:sp>
    </p:spTree>
    <p:extLst>
      <p:ext uri="{BB962C8B-B14F-4D97-AF65-F5344CB8AC3E}">
        <p14:creationId xmlns:p14="http://schemas.microsoft.com/office/powerpoint/2010/main" val="358846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F1B424-CCC0-F24E-8740-80188CD5DD5B}"/>
              </a:ext>
            </a:extLst>
          </p:cNvPr>
          <p:cNvSpPr>
            <a:spLocks noGrp="1"/>
          </p:cNvSpPr>
          <p:nvPr>
            <p:ph type="title"/>
          </p:nvPr>
        </p:nvSpPr>
        <p:spPr/>
        <p:txBody>
          <a:bodyPr/>
          <a:lstStyle/>
          <a:p>
            <a:r>
              <a:rPr lang="en-US" dirty="0"/>
              <a:t>Details of Scope (cont.)</a:t>
            </a:r>
          </a:p>
        </p:txBody>
      </p:sp>
      <p:sp>
        <p:nvSpPr>
          <p:cNvPr id="3" name="Text Placeholder 2">
            <a:extLst>
              <a:ext uri="{FF2B5EF4-FFF2-40B4-BE49-F238E27FC236}">
                <a16:creationId xmlns:a16="http://schemas.microsoft.com/office/drawing/2014/main" id="{FFF1FEC3-59E1-9449-AA41-0E814E049146}"/>
              </a:ext>
            </a:extLst>
          </p:cNvPr>
          <p:cNvSpPr>
            <a:spLocks noGrp="1"/>
          </p:cNvSpPr>
          <p:nvPr>
            <p:ph type="body" sz="quarter" idx="12"/>
          </p:nvPr>
        </p:nvSpPr>
        <p:spPr/>
        <p:txBody>
          <a:bodyPr/>
          <a:lstStyle/>
          <a:p>
            <a:pPr marL="461963" indent="-457200">
              <a:buFont typeface="+mj-lt"/>
              <a:buAutoNum type="arabicPeriod" startAt="6"/>
            </a:pPr>
            <a:r>
              <a:rPr lang="en-US" dirty="0"/>
              <a:t>Validate simulation of isotope production using experimental results: irradiation at JLab and measurement at VCU (18.5 and 40 MeV runs) </a:t>
            </a:r>
          </a:p>
          <a:p>
            <a:pPr lvl="1"/>
            <a:r>
              <a:rPr lang="en-US" dirty="0"/>
              <a:t>Irradiate both Gallium and Zinc targets (Zinc target behind the Gallium target)</a:t>
            </a:r>
          </a:p>
          <a:p>
            <a:pPr lvl="1"/>
            <a:r>
              <a:rPr lang="en-US" dirty="0"/>
              <a:t>Removal of irradiated targets</a:t>
            </a:r>
          </a:p>
          <a:p>
            <a:pPr lvl="1"/>
            <a:r>
              <a:rPr lang="en-US" dirty="0"/>
              <a:t>Packaging of irradiated targets</a:t>
            </a:r>
          </a:p>
          <a:p>
            <a:pPr lvl="1"/>
            <a:r>
              <a:rPr lang="en-US" dirty="0"/>
              <a:t>Transfer of irradiated targets to VCU</a:t>
            </a:r>
          </a:p>
          <a:p>
            <a:pPr lvl="2"/>
            <a:r>
              <a:rPr lang="en-US" dirty="0">
                <a:solidFill>
                  <a:srgbClr val="FF0000"/>
                </a:solidFill>
              </a:rPr>
              <a:t>Carry out trial transfer with unirradiated gallium target (early test)</a:t>
            </a:r>
          </a:p>
          <a:p>
            <a:pPr marL="461963" lvl="0" indent="-457200">
              <a:buFont typeface="+mj-lt"/>
              <a:buAutoNum type="arabicPeriod" startAt="6"/>
            </a:pPr>
            <a:r>
              <a:rPr lang="en-US" dirty="0"/>
              <a:t>Extraction and purification of 67Cu from both Gallium and Zinc targets after each irradiation (VCU)</a:t>
            </a:r>
          </a:p>
          <a:p>
            <a:pPr marL="461963" lvl="0" indent="-457200">
              <a:buFont typeface="+mj-lt"/>
              <a:buAutoNum type="arabicPeriod" startAt="6"/>
            </a:pPr>
            <a:r>
              <a:rPr lang="en-US" dirty="0"/>
              <a:t>Measurement of yields, radiochemical and chemical purity after each irradiation (VCU)</a:t>
            </a:r>
          </a:p>
          <a:p>
            <a:pPr marL="461963" lvl="0" indent="-457200">
              <a:buFont typeface="+mj-lt"/>
              <a:buAutoNum type="arabicPeriod" startAt="6"/>
            </a:pPr>
            <a:r>
              <a:rPr lang="en-US" dirty="0"/>
              <a:t>Training of a graduate student (NMT)</a:t>
            </a:r>
          </a:p>
          <a:p>
            <a:pPr lvl="0"/>
            <a:endParaRPr lang="en-US" dirty="0"/>
          </a:p>
          <a:p>
            <a:pPr lvl="0"/>
            <a:endParaRPr lang="en-US" dirty="0"/>
          </a:p>
          <a:p>
            <a:endParaRPr lang="en-US" dirty="0"/>
          </a:p>
        </p:txBody>
      </p:sp>
      <p:sp>
        <p:nvSpPr>
          <p:cNvPr id="6" name="Footer Placeholder 5">
            <a:extLst>
              <a:ext uri="{FF2B5EF4-FFF2-40B4-BE49-F238E27FC236}">
                <a16:creationId xmlns:a16="http://schemas.microsoft.com/office/drawing/2014/main" id="{555591BA-3F1D-9142-A428-2A5502416F3C}"/>
              </a:ext>
            </a:extLst>
          </p:cNvPr>
          <p:cNvSpPr>
            <a:spLocks noGrp="1"/>
          </p:cNvSpPr>
          <p:nvPr>
            <p:ph type="ftr" sz="quarter" idx="10"/>
          </p:nvPr>
        </p:nvSpPr>
        <p:spPr/>
        <p:txBody>
          <a:bodyPr/>
          <a:lstStyle/>
          <a:p>
            <a:r>
              <a:rPr lang="en-US" dirty="0"/>
              <a:t>Isotope Program Kick Off Meeting August 3, 2018</a:t>
            </a:r>
          </a:p>
        </p:txBody>
      </p:sp>
      <p:sp>
        <p:nvSpPr>
          <p:cNvPr id="7" name="Slide Number Placeholder 6">
            <a:extLst>
              <a:ext uri="{FF2B5EF4-FFF2-40B4-BE49-F238E27FC236}">
                <a16:creationId xmlns:a16="http://schemas.microsoft.com/office/drawing/2014/main" id="{AB960B3D-D3E0-FE4C-AE35-C6B59E2523F3}"/>
              </a:ext>
            </a:extLst>
          </p:cNvPr>
          <p:cNvSpPr>
            <a:spLocks noGrp="1"/>
          </p:cNvSpPr>
          <p:nvPr>
            <p:ph type="sldNum" sz="quarter" idx="11"/>
          </p:nvPr>
        </p:nvSpPr>
        <p:spPr/>
        <p:txBody>
          <a:bodyPr/>
          <a:lstStyle/>
          <a:p>
            <a:fld id="{0B71D3AA-F628-8F4E-BE52-707AC18962C1}" type="slidenum">
              <a:rPr lang="en-US" smtClean="0"/>
              <a:t>11</a:t>
            </a:fld>
            <a:endParaRPr lang="en-US" dirty="0"/>
          </a:p>
        </p:txBody>
      </p:sp>
    </p:spTree>
    <p:extLst>
      <p:ext uri="{BB962C8B-B14F-4D97-AF65-F5344CB8AC3E}">
        <p14:creationId xmlns:p14="http://schemas.microsoft.com/office/powerpoint/2010/main" val="221173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2686-3D09-E247-8417-D771685E86E4}"/>
              </a:ext>
            </a:extLst>
          </p:cNvPr>
          <p:cNvSpPr>
            <a:spLocks noGrp="1"/>
          </p:cNvSpPr>
          <p:nvPr>
            <p:ph type="title"/>
          </p:nvPr>
        </p:nvSpPr>
        <p:spPr/>
        <p:txBody>
          <a:bodyPr/>
          <a:lstStyle/>
          <a:p>
            <a:r>
              <a:rPr lang="en-US" dirty="0"/>
              <a:t>Timeline in Project Proposal – Year 1</a:t>
            </a:r>
          </a:p>
        </p:txBody>
      </p:sp>
      <p:sp>
        <p:nvSpPr>
          <p:cNvPr id="3" name="Text Placeholder 2">
            <a:extLst>
              <a:ext uri="{FF2B5EF4-FFF2-40B4-BE49-F238E27FC236}">
                <a16:creationId xmlns:a16="http://schemas.microsoft.com/office/drawing/2014/main" id="{2A0D1A06-BCA4-FA47-810B-BC1C6300C304}"/>
              </a:ext>
            </a:extLst>
          </p:cNvPr>
          <p:cNvSpPr>
            <a:spLocks noGrp="1"/>
          </p:cNvSpPr>
          <p:nvPr>
            <p:ph type="body" sz="quarter" idx="12"/>
          </p:nvPr>
        </p:nvSpPr>
        <p:spPr/>
        <p:txBody>
          <a:bodyPr>
            <a:normAutofit/>
          </a:bodyPr>
          <a:lstStyle/>
          <a:p>
            <a:r>
              <a:rPr lang="en-US" dirty="0"/>
              <a:t>We will use the first year to model and simulate isotope production as well as thermal and mechanical processes and begin the designs for the beam exit window, the radiator and the target system</a:t>
            </a:r>
          </a:p>
          <a:p>
            <a:r>
              <a:rPr lang="en-US" dirty="0"/>
              <a:t>During this year, we will prepare LERF beam line </a:t>
            </a:r>
          </a:p>
          <a:p>
            <a:r>
              <a:rPr lang="en-US" dirty="0"/>
              <a:t>During the first two quarters, we will also develop separation techniques to carry out radionuclide measurements and radiochemical separation of irradiated targets in the 3rd quarter </a:t>
            </a:r>
          </a:p>
          <a:p>
            <a:r>
              <a:rPr lang="en-US" dirty="0"/>
              <a:t>At LERF, we will conduct the first set of irradiation experiments of both gallium and zinc targets, at low power but high energy, to establish processing protocols for isotope separation and chemical and radiochemical purity </a:t>
            </a:r>
          </a:p>
          <a:p>
            <a:r>
              <a:rPr lang="en-US" dirty="0"/>
              <a:t>Designs of components during this year will lead to their fabrication spanning Quarters 3 to 5 </a:t>
            </a:r>
          </a:p>
          <a:p>
            <a:r>
              <a:rPr lang="en-US" dirty="0"/>
              <a:t>Prior to the first runs, we will prepare the LERF beam line for the tests, compile the experiment readiness documents and obtain approvals from Accelerator Operations, JLab Management and the DOE Site Office </a:t>
            </a:r>
          </a:p>
        </p:txBody>
      </p:sp>
      <p:sp>
        <p:nvSpPr>
          <p:cNvPr id="4" name="Footer Placeholder 3">
            <a:extLst>
              <a:ext uri="{FF2B5EF4-FFF2-40B4-BE49-F238E27FC236}">
                <a16:creationId xmlns:a16="http://schemas.microsoft.com/office/drawing/2014/main" id="{803B2AAE-91C0-DE4C-95D0-43740B4824C6}"/>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0776E0A7-824B-EB45-9E59-0AF30C749C71}"/>
              </a:ext>
            </a:extLst>
          </p:cNvPr>
          <p:cNvSpPr>
            <a:spLocks noGrp="1"/>
          </p:cNvSpPr>
          <p:nvPr>
            <p:ph type="sldNum" sz="quarter" idx="11"/>
          </p:nvPr>
        </p:nvSpPr>
        <p:spPr/>
        <p:txBody>
          <a:bodyPr/>
          <a:lstStyle/>
          <a:p>
            <a:fld id="{0B71D3AA-F628-8F4E-BE52-707AC18962C1}" type="slidenum">
              <a:rPr lang="en-US" smtClean="0"/>
              <a:t>12</a:t>
            </a:fld>
            <a:endParaRPr lang="en-US" dirty="0"/>
          </a:p>
        </p:txBody>
      </p:sp>
    </p:spTree>
    <p:extLst>
      <p:ext uri="{BB962C8B-B14F-4D97-AF65-F5344CB8AC3E}">
        <p14:creationId xmlns:p14="http://schemas.microsoft.com/office/powerpoint/2010/main" val="147716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EAC0-CF62-E043-B996-3C16C5691112}"/>
              </a:ext>
            </a:extLst>
          </p:cNvPr>
          <p:cNvSpPr>
            <a:spLocks noGrp="1"/>
          </p:cNvSpPr>
          <p:nvPr>
            <p:ph type="title"/>
          </p:nvPr>
        </p:nvSpPr>
        <p:spPr/>
        <p:txBody>
          <a:bodyPr/>
          <a:lstStyle/>
          <a:p>
            <a:r>
              <a:rPr lang="en-US" dirty="0"/>
              <a:t>Timeline in Project Proposal – Year 2</a:t>
            </a:r>
          </a:p>
        </p:txBody>
      </p:sp>
      <p:sp>
        <p:nvSpPr>
          <p:cNvPr id="3" name="Text Placeholder 2">
            <a:extLst>
              <a:ext uri="{FF2B5EF4-FFF2-40B4-BE49-F238E27FC236}">
                <a16:creationId xmlns:a16="http://schemas.microsoft.com/office/drawing/2014/main" id="{AE01DF06-1DAC-9549-BB91-A644F0E3961B}"/>
              </a:ext>
            </a:extLst>
          </p:cNvPr>
          <p:cNvSpPr>
            <a:spLocks noGrp="1"/>
          </p:cNvSpPr>
          <p:nvPr>
            <p:ph type="body" sz="quarter" idx="12"/>
          </p:nvPr>
        </p:nvSpPr>
        <p:spPr/>
        <p:txBody>
          <a:bodyPr/>
          <a:lstStyle/>
          <a:p>
            <a:r>
              <a:rPr lang="en-US" dirty="0"/>
              <a:t>During Quarters 4 and 5, the target system will be evaluated without beam, e.g., 50kW heating test, investigating thermal conductivity between the target capsule and the copper jacket</a:t>
            </a:r>
          </a:p>
          <a:p>
            <a:pPr lvl="1"/>
            <a:r>
              <a:rPr lang="en-US" dirty="0"/>
              <a:t>Any required target modifications will be made</a:t>
            </a:r>
          </a:p>
          <a:p>
            <a:r>
              <a:rPr lang="en-US" dirty="0"/>
              <a:t>During Quarters 6 and 7, low power isotope production at 18.5 and/or 40 MeV will be carried out at LERF followed by radiochemical separation at VCU</a:t>
            </a:r>
          </a:p>
          <a:p>
            <a:r>
              <a:rPr lang="en-US" dirty="0"/>
              <a:t>In Quarters 6 and 7, high power beam test of the target system will be done at LERF </a:t>
            </a:r>
          </a:p>
          <a:p>
            <a:r>
              <a:rPr lang="en-US" dirty="0"/>
              <a:t>During this period, more low power, high energy tests may be done at LERF, followed by radiochemical separation, radionuclide measurements and purity analysis at VCU</a:t>
            </a:r>
          </a:p>
          <a:p>
            <a:r>
              <a:rPr lang="en-US" dirty="0"/>
              <a:t>The final report of findings will be completed by Quarter 8 </a:t>
            </a:r>
          </a:p>
          <a:p>
            <a:endParaRPr lang="en-US" dirty="0"/>
          </a:p>
          <a:p>
            <a:r>
              <a:rPr lang="en-US" dirty="0">
                <a:solidFill>
                  <a:srgbClr val="FF0000"/>
                </a:solidFill>
              </a:rPr>
              <a:t>Timeline will be revisited to reflect irradiations in LERF</a:t>
            </a:r>
          </a:p>
        </p:txBody>
      </p:sp>
      <p:sp>
        <p:nvSpPr>
          <p:cNvPr id="4" name="Footer Placeholder 3">
            <a:extLst>
              <a:ext uri="{FF2B5EF4-FFF2-40B4-BE49-F238E27FC236}">
                <a16:creationId xmlns:a16="http://schemas.microsoft.com/office/drawing/2014/main" id="{BA696D85-6F7C-DE40-AB7E-1C4153C7921C}"/>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BE1EC3C0-6AD5-6947-806C-1F145ED59774}"/>
              </a:ext>
            </a:extLst>
          </p:cNvPr>
          <p:cNvSpPr>
            <a:spLocks noGrp="1"/>
          </p:cNvSpPr>
          <p:nvPr>
            <p:ph type="sldNum" sz="quarter" idx="11"/>
          </p:nvPr>
        </p:nvSpPr>
        <p:spPr/>
        <p:txBody>
          <a:bodyPr/>
          <a:lstStyle/>
          <a:p>
            <a:fld id="{0B71D3AA-F628-8F4E-BE52-707AC18962C1}" type="slidenum">
              <a:rPr lang="en-US" smtClean="0"/>
              <a:t>13</a:t>
            </a:fld>
            <a:endParaRPr lang="en-US" dirty="0"/>
          </a:p>
        </p:txBody>
      </p:sp>
    </p:spTree>
    <p:extLst>
      <p:ext uri="{BB962C8B-B14F-4D97-AF65-F5344CB8AC3E}">
        <p14:creationId xmlns:p14="http://schemas.microsoft.com/office/powerpoint/2010/main" val="380041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05DB-8A5E-664F-A1E4-D3F1F8E1EA85}"/>
              </a:ext>
            </a:extLst>
          </p:cNvPr>
          <p:cNvSpPr>
            <a:spLocks noGrp="1"/>
          </p:cNvSpPr>
          <p:nvPr>
            <p:ph type="title"/>
          </p:nvPr>
        </p:nvSpPr>
        <p:spPr/>
        <p:txBody>
          <a:bodyPr/>
          <a:lstStyle/>
          <a:p>
            <a:r>
              <a:rPr lang="en-US" dirty="0"/>
              <a:t>Schedule in Project Proposal</a:t>
            </a:r>
          </a:p>
        </p:txBody>
      </p:sp>
      <p:pic>
        <p:nvPicPr>
          <p:cNvPr id="5" name="Picture 4">
            <a:extLst>
              <a:ext uri="{FF2B5EF4-FFF2-40B4-BE49-F238E27FC236}">
                <a16:creationId xmlns:a16="http://schemas.microsoft.com/office/drawing/2014/main" id="{1DA8DA65-DE56-0F4B-9943-C0F1220A005A}"/>
              </a:ext>
            </a:extLst>
          </p:cNvPr>
          <p:cNvPicPr>
            <a:picLocks noChangeAspect="1"/>
          </p:cNvPicPr>
          <p:nvPr/>
        </p:nvPicPr>
        <p:blipFill>
          <a:blip r:embed="rId2"/>
          <a:stretch>
            <a:fillRect/>
          </a:stretch>
        </p:blipFill>
        <p:spPr>
          <a:xfrm>
            <a:off x="0" y="1379371"/>
            <a:ext cx="9144000" cy="4099258"/>
          </a:xfrm>
          <a:prstGeom prst="rect">
            <a:avLst/>
          </a:prstGeom>
        </p:spPr>
      </p:pic>
      <p:sp>
        <p:nvSpPr>
          <p:cNvPr id="6" name="Footer Placeholder 5">
            <a:extLst>
              <a:ext uri="{FF2B5EF4-FFF2-40B4-BE49-F238E27FC236}">
                <a16:creationId xmlns:a16="http://schemas.microsoft.com/office/drawing/2014/main" id="{33A8D2AA-7ADF-5645-87BD-BEBA2EFBA0A4}"/>
              </a:ext>
            </a:extLst>
          </p:cNvPr>
          <p:cNvSpPr>
            <a:spLocks noGrp="1"/>
          </p:cNvSpPr>
          <p:nvPr>
            <p:ph type="ftr" sz="quarter" idx="10"/>
          </p:nvPr>
        </p:nvSpPr>
        <p:spPr/>
        <p:txBody>
          <a:bodyPr/>
          <a:lstStyle/>
          <a:p>
            <a:r>
              <a:rPr lang="en-US" dirty="0"/>
              <a:t>Isotope Program Kick Off Meeting August 3, 2018</a:t>
            </a:r>
          </a:p>
        </p:txBody>
      </p:sp>
      <p:sp>
        <p:nvSpPr>
          <p:cNvPr id="7" name="Slide Number Placeholder 6">
            <a:extLst>
              <a:ext uri="{FF2B5EF4-FFF2-40B4-BE49-F238E27FC236}">
                <a16:creationId xmlns:a16="http://schemas.microsoft.com/office/drawing/2014/main" id="{443F18BE-07B6-A042-853C-66245338820D}"/>
              </a:ext>
            </a:extLst>
          </p:cNvPr>
          <p:cNvSpPr>
            <a:spLocks noGrp="1"/>
          </p:cNvSpPr>
          <p:nvPr>
            <p:ph type="sldNum" sz="quarter" idx="11"/>
          </p:nvPr>
        </p:nvSpPr>
        <p:spPr/>
        <p:txBody>
          <a:bodyPr/>
          <a:lstStyle/>
          <a:p>
            <a:fld id="{0B71D3AA-F628-8F4E-BE52-707AC18962C1}" type="slidenum">
              <a:rPr lang="en-US" smtClean="0"/>
              <a:t>14</a:t>
            </a:fld>
            <a:endParaRPr lang="en-US" dirty="0"/>
          </a:p>
        </p:txBody>
      </p:sp>
    </p:spTree>
    <p:extLst>
      <p:ext uri="{BB962C8B-B14F-4D97-AF65-F5344CB8AC3E}">
        <p14:creationId xmlns:p14="http://schemas.microsoft.com/office/powerpoint/2010/main" val="137240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D62-4EFA-8340-B70F-41878CAB58DF}"/>
              </a:ext>
            </a:extLst>
          </p:cNvPr>
          <p:cNvSpPr>
            <a:spLocks noGrp="1"/>
          </p:cNvSpPr>
          <p:nvPr>
            <p:ph type="title"/>
          </p:nvPr>
        </p:nvSpPr>
        <p:spPr/>
        <p:txBody>
          <a:bodyPr/>
          <a:lstStyle/>
          <a:p>
            <a:r>
              <a:rPr lang="en-US" dirty="0"/>
              <a:t>Overview of Budget</a:t>
            </a:r>
          </a:p>
        </p:txBody>
      </p:sp>
      <p:sp>
        <p:nvSpPr>
          <p:cNvPr id="3" name="Text Placeholder 2">
            <a:extLst>
              <a:ext uri="{FF2B5EF4-FFF2-40B4-BE49-F238E27FC236}">
                <a16:creationId xmlns:a16="http://schemas.microsoft.com/office/drawing/2014/main" id="{9F56FC58-A849-534E-9129-9B2C92646328}"/>
              </a:ext>
            </a:extLst>
          </p:cNvPr>
          <p:cNvSpPr>
            <a:spLocks noGrp="1"/>
          </p:cNvSpPr>
          <p:nvPr>
            <p:ph type="body" sz="quarter" idx="12"/>
          </p:nvPr>
        </p:nvSpPr>
        <p:spPr/>
        <p:txBody>
          <a:bodyPr>
            <a:normAutofit/>
          </a:bodyPr>
          <a:lstStyle/>
          <a:p>
            <a:r>
              <a:rPr lang="en-US" dirty="0"/>
              <a:t>All budgets are fully loaded </a:t>
            </a:r>
          </a:p>
          <a:p>
            <a:pPr lvl="1"/>
            <a:r>
              <a:rPr lang="en-US" sz="1900" dirty="0"/>
              <a:t>JLab - $367,381</a:t>
            </a:r>
          </a:p>
          <a:p>
            <a:pPr lvl="1"/>
            <a:r>
              <a:rPr lang="en-US" sz="1900" dirty="0"/>
              <a:t>VCU - $280,743</a:t>
            </a:r>
          </a:p>
          <a:p>
            <a:pPr lvl="1"/>
            <a:r>
              <a:rPr lang="en-US" sz="1900" u="sng" dirty="0"/>
              <a:t>NMT - $150,986</a:t>
            </a:r>
          </a:p>
          <a:p>
            <a:pPr lvl="1"/>
            <a:r>
              <a:rPr lang="en-US" sz="1900" dirty="0"/>
              <a:t>Total - $799,110</a:t>
            </a:r>
            <a:endParaRPr lang="en-US" dirty="0"/>
          </a:p>
          <a:p>
            <a:pPr marL="1828800" lvl="4" indent="0">
              <a:buNone/>
            </a:pPr>
            <a:r>
              <a:rPr lang="en-US" dirty="0"/>
              <a:t>	</a:t>
            </a:r>
          </a:p>
          <a:p>
            <a:r>
              <a:rPr lang="en-US" dirty="0"/>
              <a:t>Full funding for two years has arrived at JLab, on its way to VCU and NMT </a:t>
            </a:r>
          </a:p>
          <a:p>
            <a:pPr lvl="1"/>
            <a:r>
              <a:rPr lang="en-US" dirty="0">
                <a:solidFill>
                  <a:srgbClr val="FF0000"/>
                </a:solidFill>
              </a:rPr>
              <a:t>Expected October – November, 2018</a:t>
            </a:r>
          </a:p>
          <a:p>
            <a:pPr marL="457200" lvl="1" indent="0">
              <a:buNone/>
            </a:pPr>
            <a:endParaRPr lang="en-US" dirty="0">
              <a:solidFill>
                <a:srgbClr val="FF0000"/>
              </a:solidFill>
            </a:endParaRPr>
          </a:p>
          <a:p>
            <a:pPr marL="457200" lvl="1" indent="0">
              <a:buNone/>
            </a:pPr>
            <a:r>
              <a:rPr lang="en-US" dirty="0">
                <a:solidFill>
                  <a:srgbClr val="FF0000"/>
                </a:solidFill>
              </a:rPr>
              <a:t>	   	     </a:t>
            </a:r>
            <a:r>
              <a:rPr lang="en-US" sz="4400" dirty="0">
                <a:solidFill>
                  <a:srgbClr val="FF0000"/>
                </a:solidFill>
              </a:rPr>
              <a:t>?</a:t>
            </a:r>
          </a:p>
        </p:txBody>
      </p:sp>
      <p:sp>
        <p:nvSpPr>
          <p:cNvPr id="6" name="Footer Placeholder 5">
            <a:extLst>
              <a:ext uri="{FF2B5EF4-FFF2-40B4-BE49-F238E27FC236}">
                <a16:creationId xmlns:a16="http://schemas.microsoft.com/office/drawing/2014/main" id="{5FA9FADC-A25D-2241-91CD-9C1D11234109}"/>
              </a:ext>
            </a:extLst>
          </p:cNvPr>
          <p:cNvSpPr>
            <a:spLocks noGrp="1"/>
          </p:cNvSpPr>
          <p:nvPr>
            <p:ph type="ftr" sz="quarter" idx="10"/>
          </p:nvPr>
        </p:nvSpPr>
        <p:spPr/>
        <p:txBody>
          <a:bodyPr/>
          <a:lstStyle/>
          <a:p>
            <a:r>
              <a:rPr lang="en-US" dirty="0"/>
              <a:t>Isotope Program Kick Off Meeting August 3, 2018</a:t>
            </a:r>
          </a:p>
        </p:txBody>
      </p:sp>
      <p:sp>
        <p:nvSpPr>
          <p:cNvPr id="7" name="Slide Number Placeholder 6">
            <a:extLst>
              <a:ext uri="{FF2B5EF4-FFF2-40B4-BE49-F238E27FC236}">
                <a16:creationId xmlns:a16="http://schemas.microsoft.com/office/drawing/2014/main" id="{D887A186-2409-894A-AD48-94984BB263A4}"/>
              </a:ext>
            </a:extLst>
          </p:cNvPr>
          <p:cNvSpPr>
            <a:spLocks noGrp="1"/>
          </p:cNvSpPr>
          <p:nvPr>
            <p:ph type="sldNum" sz="quarter" idx="11"/>
          </p:nvPr>
        </p:nvSpPr>
        <p:spPr/>
        <p:txBody>
          <a:bodyPr/>
          <a:lstStyle/>
          <a:p>
            <a:fld id="{0B71D3AA-F628-8F4E-BE52-707AC18962C1}" type="slidenum">
              <a:rPr lang="en-US" smtClean="0"/>
              <a:t>15</a:t>
            </a:fld>
            <a:endParaRPr lang="en-US" dirty="0"/>
          </a:p>
        </p:txBody>
      </p:sp>
    </p:spTree>
    <p:extLst>
      <p:ext uri="{BB962C8B-B14F-4D97-AF65-F5344CB8AC3E}">
        <p14:creationId xmlns:p14="http://schemas.microsoft.com/office/powerpoint/2010/main" val="20035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1CBF-3A5A-CC4B-A1E3-F96E09F2106F}"/>
              </a:ext>
            </a:extLst>
          </p:cNvPr>
          <p:cNvSpPr>
            <a:spLocks noGrp="1"/>
          </p:cNvSpPr>
          <p:nvPr>
            <p:ph type="title"/>
          </p:nvPr>
        </p:nvSpPr>
        <p:spPr/>
        <p:txBody>
          <a:bodyPr/>
          <a:lstStyle/>
          <a:p>
            <a:r>
              <a:rPr lang="en-US" dirty="0"/>
              <a:t>Pony Express</a:t>
            </a:r>
          </a:p>
        </p:txBody>
      </p:sp>
      <p:sp>
        <p:nvSpPr>
          <p:cNvPr id="3" name="Footer Placeholder 2">
            <a:extLst>
              <a:ext uri="{FF2B5EF4-FFF2-40B4-BE49-F238E27FC236}">
                <a16:creationId xmlns:a16="http://schemas.microsoft.com/office/drawing/2014/main" id="{BE4557E2-54D3-1745-81C5-E8BC3848F78D}"/>
              </a:ext>
            </a:extLst>
          </p:cNvPr>
          <p:cNvSpPr>
            <a:spLocks noGrp="1"/>
          </p:cNvSpPr>
          <p:nvPr>
            <p:ph type="ftr" sz="quarter" idx="10"/>
          </p:nvPr>
        </p:nvSpPr>
        <p:spPr/>
        <p:txBody>
          <a:bodyPr/>
          <a:lstStyle/>
          <a:p>
            <a:r>
              <a:rPr lang="en-US" dirty="0"/>
              <a:t>Isotope Program Kick Off Meeting August 3, 2018</a:t>
            </a:r>
          </a:p>
        </p:txBody>
      </p:sp>
      <p:sp>
        <p:nvSpPr>
          <p:cNvPr id="4" name="Slide Number Placeholder 3">
            <a:extLst>
              <a:ext uri="{FF2B5EF4-FFF2-40B4-BE49-F238E27FC236}">
                <a16:creationId xmlns:a16="http://schemas.microsoft.com/office/drawing/2014/main" id="{9FFCA4F1-C47B-764F-B332-C5A44D88AC9B}"/>
              </a:ext>
            </a:extLst>
          </p:cNvPr>
          <p:cNvSpPr>
            <a:spLocks noGrp="1"/>
          </p:cNvSpPr>
          <p:nvPr>
            <p:ph type="sldNum" sz="quarter" idx="11"/>
          </p:nvPr>
        </p:nvSpPr>
        <p:spPr/>
        <p:txBody>
          <a:bodyPr/>
          <a:lstStyle/>
          <a:p>
            <a:fld id="{0B71D3AA-F628-8F4E-BE52-707AC18962C1}" type="slidenum">
              <a:rPr lang="en-US" smtClean="0"/>
              <a:t>16</a:t>
            </a:fld>
            <a:endParaRPr lang="en-US" dirty="0"/>
          </a:p>
        </p:txBody>
      </p:sp>
      <p:pic>
        <p:nvPicPr>
          <p:cNvPr id="6" name="Picture 5">
            <a:extLst>
              <a:ext uri="{FF2B5EF4-FFF2-40B4-BE49-F238E27FC236}">
                <a16:creationId xmlns:a16="http://schemas.microsoft.com/office/drawing/2014/main" id="{ED6F2C3B-62EC-BA44-BA6D-444CEF523C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184" y="1571876"/>
            <a:ext cx="8015440" cy="4781510"/>
          </a:xfrm>
          <a:prstGeom prst="rect">
            <a:avLst/>
          </a:prstGeom>
        </p:spPr>
      </p:pic>
      <p:sp>
        <p:nvSpPr>
          <p:cNvPr id="5" name="Text Placeholder 4">
            <a:extLst>
              <a:ext uri="{FF2B5EF4-FFF2-40B4-BE49-F238E27FC236}">
                <a16:creationId xmlns:a16="http://schemas.microsoft.com/office/drawing/2014/main" id="{B38E438E-0D07-7D4C-A324-7207F3D8B37A}"/>
              </a:ext>
            </a:extLst>
          </p:cNvPr>
          <p:cNvSpPr>
            <a:spLocks noGrp="1"/>
          </p:cNvSpPr>
          <p:nvPr>
            <p:ph type="body" sz="quarter" idx="12"/>
          </p:nvPr>
        </p:nvSpPr>
        <p:spPr>
          <a:xfrm>
            <a:off x="108584" y="862964"/>
            <a:ext cx="8943975" cy="5497831"/>
          </a:xfrm>
        </p:spPr>
        <p:txBody>
          <a:bodyPr/>
          <a:lstStyle/>
          <a:p>
            <a:pPr marL="4763" indent="0" algn="ctr">
              <a:buNone/>
            </a:pPr>
            <a:r>
              <a:rPr lang="en-US" sz="2000" i="1" dirty="0">
                <a:solidFill>
                  <a:srgbClr val="FF0000"/>
                </a:solidFill>
              </a:rPr>
              <a:t>The Pony Express only took 10 days to transfer a letter from                 Missouri to California!</a:t>
            </a:r>
            <a:endParaRPr lang="en-US" sz="2400" dirty="0">
              <a:solidFill>
                <a:srgbClr val="FF0000"/>
              </a:solidFill>
            </a:endParaRPr>
          </a:p>
          <a:p>
            <a:endParaRPr lang="en-US" dirty="0"/>
          </a:p>
        </p:txBody>
      </p:sp>
    </p:spTree>
    <p:extLst>
      <p:ext uri="{BB962C8B-B14F-4D97-AF65-F5344CB8AC3E}">
        <p14:creationId xmlns:p14="http://schemas.microsoft.com/office/powerpoint/2010/main" val="198412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D62-4EFA-8340-B70F-41878CAB58DF}"/>
              </a:ext>
            </a:extLst>
          </p:cNvPr>
          <p:cNvSpPr>
            <a:spLocks noGrp="1"/>
          </p:cNvSpPr>
          <p:nvPr>
            <p:ph type="title"/>
          </p:nvPr>
        </p:nvSpPr>
        <p:spPr/>
        <p:txBody>
          <a:bodyPr/>
          <a:lstStyle/>
          <a:p>
            <a:r>
              <a:rPr lang="en-US" dirty="0"/>
              <a:t>Overview of Budget</a:t>
            </a:r>
          </a:p>
        </p:txBody>
      </p:sp>
      <p:sp>
        <p:nvSpPr>
          <p:cNvPr id="3" name="Text Placeholder 2">
            <a:extLst>
              <a:ext uri="{FF2B5EF4-FFF2-40B4-BE49-F238E27FC236}">
                <a16:creationId xmlns:a16="http://schemas.microsoft.com/office/drawing/2014/main" id="{9F56FC58-A849-534E-9129-9B2C92646328}"/>
              </a:ext>
            </a:extLst>
          </p:cNvPr>
          <p:cNvSpPr>
            <a:spLocks noGrp="1"/>
          </p:cNvSpPr>
          <p:nvPr>
            <p:ph type="body" sz="quarter" idx="12"/>
          </p:nvPr>
        </p:nvSpPr>
        <p:spPr/>
        <p:txBody>
          <a:bodyPr>
            <a:normAutofit/>
          </a:bodyPr>
          <a:lstStyle/>
          <a:p>
            <a:r>
              <a:rPr lang="en-US" dirty="0"/>
              <a:t>All budgets are fully loaded </a:t>
            </a:r>
          </a:p>
          <a:p>
            <a:pPr lvl="1"/>
            <a:r>
              <a:rPr lang="en-US" sz="1900" dirty="0"/>
              <a:t>JLab - $367,381</a:t>
            </a:r>
          </a:p>
          <a:p>
            <a:pPr lvl="1"/>
            <a:r>
              <a:rPr lang="en-US" sz="1900" dirty="0"/>
              <a:t>VCU - $280,743</a:t>
            </a:r>
          </a:p>
          <a:p>
            <a:pPr lvl="1"/>
            <a:r>
              <a:rPr lang="en-US" sz="1900" u="sng" dirty="0"/>
              <a:t>NMT - $150,986</a:t>
            </a:r>
          </a:p>
          <a:p>
            <a:pPr lvl="1"/>
            <a:r>
              <a:rPr lang="en-US" sz="1900" dirty="0"/>
              <a:t>Total - $799,110</a:t>
            </a:r>
            <a:endParaRPr lang="en-US" dirty="0"/>
          </a:p>
          <a:p>
            <a:pPr marL="1828800" lvl="4" indent="0">
              <a:buNone/>
            </a:pPr>
            <a:r>
              <a:rPr lang="en-US" dirty="0"/>
              <a:t>	</a:t>
            </a:r>
          </a:p>
          <a:p>
            <a:r>
              <a:rPr lang="en-US" dirty="0"/>
              <a:t>Full funding for two years has arrived at JLab, on its way to VCU and NMT</a:t>
            </a:r>
          </a:p>
          <a:p>
            <a:r>
              <a:rPr lang="en-US" dirty="0"/>
              <a:t> Expected October – November, 2018</a:t>
            </a:r>
          </a:p>
          <a:p>
            <a:pPr lvl="1"/>
            <a:r>
              <a:rPr lang="en-US" dirty="0">
                <a:solidFill>
                  <a:srgbClr val="FF0000"/>
                </a:solidFill>
              </a:rPr>
              <a:t>This is all we have to accomplish the scope </a:t>
            </a:r>
          </a:p>
          <a:p>
            <a:r>
              <a:rPr lang="en-US" dirty="0"/>
              <a:t>Need to keep tight control to ensure that budget is not exceeded </a:t>
            </a:r>
          </a:p>
          <a:p>
            <a:pPr lvl="1"/>
            <a:r>
              <a:rPr lang="en-US" dirty="0"/>
              <a:t>Applies particularly to LERF preparations</a:t>
            </a:r>
          </a:p>
          <a:p>
            <a:pPr lvl="1"/>
            <a:r>
              <a:rPr lang="en-US" dirty="0"/>
              <a:t>There is only funding for 2 – 3 LERF operating periods (includes beam commissioning)</a:t>
            </a:r>
          </a:p>
          <a:p>
            <a:pPr marL="1828800" lvl="4" indent="0">
              <a:buNone/>
            </a:pPr>
            <a:endParaRPr lang="en-US" dirty="0"/>
          </a:p>
          <a:p>
            <a:r>
              <a:rPr lang="en-US" dirty="0">
                <a:solidFill>
                  <a:srgbClr val="FF0000"/>
                </a:solidFill>
              </a:rPr>
              <a:t>We want follow-on funding</a:t>
            </a:r>
          </a:p>
          <a:p>
            <a:pPr lvl="1"/>
            <a:r>
              <a:rPr lang="en-US" dirty="0">
                <a:solidFill>
                  <a:srgbClr val="FF0000"/>
                </a:solidFill>
              </a:rPr>
              <a:t>Let’s not strangle the golden goose now it is starting to lay eggs!</a:t>
            </a:r>
          </a:p>
        </p:txBody>
      </p:sp>
      <p:sp>
        <p:nvSpPr>
          <p:cNvPr id="6" name="Footer Placeholder 5">
            <a:extLst>
              <a:ext uri="{FF2B5EF4-FFF2-40B4-BE49-F238E27FC236}">
                <a16:creationId xmlns:a16="http://schemas.microsoft.com/office/drawing/2014/main" id="{5FA9FADC-A25D-2241-91CD-9C1D11234109}"/>
              </a:ext>
            </a:extLst>
          </p:cNvPr>
          <p:cNvSpPr>
            <a:spLocks noGrp="1"/>
          </p:cNvSpPr>
          <p:nvPr>
            <p:ph type="ftr" sz="quarter" idx="10"/>
          </p:nvPr>
        </p:nvSpPr>
        <p:spPr/>
        <p:txBody>
          <a:bodyPr/>
          <a:lstStyle/>
          <a:p>
            <a:r>
              <a:rPr lang="en-US" dirty="0"/>
              <a:t>Isotope Program Kick Off Meeting August 3, 2018</a:t>
            </a:r>
          </a:p>
        </p:txBody>
      </p:sp>
      <p:sp>
        <p:nvSpPr>
          <p:cNvPr id="7" name="Slide Number Placeholder 6">
            <a:extLst>
              <a:ext uri="{FF2B5EF4-FFF2-40B4-BE49-F238E27FC236}">
                <a16:creationId xmlns:a16="http://schemas.microsoft.com/office/drawing/2014/main" id="{D887A186-2409-894A-AD48-94984BB263A4}"/>
              </a:ext>
            </a:extLst>
          </p:cNvPr>
          <p:cNvSpPr>
            <a:spLocks noGrp="1"/>
          </p:cNvSpPr>
          <p:nvPr>
            <p:ph type="sldNum" sz="quarter" idx="11"/>
          </p:nvPr>
        </p:nvSpPr>
        <p:spPr/>
        <p:txBody>
          <a:bodyPr/>
          <a:lstStyle/>
          <a:p>
            <a:fld id="{0B71D3AA-F628-8F4E-BE52-707AC18962C1}" type="slidenum">
              <a:rPr lang="en-US" smtClean="0"/>
              <a:t>17</a:t>
            </a:fld>
            <a:endParaRPr lang="en-US" dirty="0"/>
          </a:p>
        </p:txBody>
      </p:sp>
    </p:spTree>
    <p:extLst>
      <p:ext uri="{BB962C8B-B14F-4D97-AF65-F5344CB8AC3E}">
        <p14:creationId xmlns:p14="http://schemas.microsoft.com/office/powerpoint/2010/main" val="35701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7787-386F-B44C-87E1-78E0D223C5A9}"/>
              </a:ext>
            </a:extLst>
          </p:cNvPr>
          <p:cNvSpPr>
            <a:spLocks noGrp="1"/>
          </p:cNvSpPr>
          <p:nvPr>
            <p:ph type="title"/>
          </p:nvPr>
        </p:nvSpPr>
        <p:spPr/>
        <p:txBody>
          <a:bodyPr/>
          <a:lstStyle/>
          <a:p>
            <a:r>
              <a:rPr lang="en-US" dirty="0"/>
              <a:t>Budget Details</a:t>
            </a:r>
          </a:p>
        </p:txBody>
      </p:sp>
      <p:sp>
        <p:nvSpPr>
          <p:cNvPr id="3" name="Text Placeholder 2">
            <a:extLst>
              <a:ext uri="{FF2B5EF4-FFF2-40B4-BE49-F238E27FC236}">
                <a16:creationId xmlns:a16="http://schemas.microsoft.com/office/drawing/2014/main" id="{4875AE8A-DF6E-D443-B218-F44F3CD142BF}"/>
              </a:ext>
            </a:extLst>
          </p:cNvPr>
          <p:cNvSpPr>
            <a:spLocks noGrp="1"/>
          </p:cNvSpPr>
          <p:nvPr>
            <p:ph type="body" sz="quarter" idx="12"/>
          </p:nvPr>
        </p:nvSpPr>
        <p:spPr/>
        <p:txBody>
          <a:bodyPr/>
          <a:lstStyle/>
          <a:p>
            <a:r>
              <a:rPr lang="en-US" dirty="0"/>
              <a:t>Steve Benson held a meeting in June to look at JLab budget details</a:t>
            </a:r>
          </a:p>
          <a:p>
            <a:r>
              <a:rPr lang="en-US" dirty="0"/>
              <a:t>Incorporated input from the groups who will do the work</a:t>
            </a:r>
          </a:p>
          <a:p>
            <a:r>
              <a:rPr lang="en-US" dirty="0"/>
              <a:t>Now need to finalize the budget split between FY19 and FY20</a:t>
            </a:r>
          </a:p>
          <a:p>
            <a:r>
              <a:rPr lang="en-US" dirty="0"/>
              <a:t>Need firm commitments for all the tasks</a:t>
            </a:r>
          </a:p>
          <a:p>
            <a:endParaRPr lang="en-US" dirty="0"/>
          </a:p>
          <a:p>
            <a:r>
              <a:rPr lang="en-US" dirty="0"/>
              <a:t>We will revisit the budget with a smaller group to develop the most cost-effective solutions </a:t>
            </a:r>
          </a:p>
          <a:p>
            <a:pPr lvl="1"/>
            <a:r>
              <a:rPr lang="en-US" dirty="0"/>
              <a:t>E.g. there are several ways to reconfigure the LERF, we need to balance cost</a:t>
            </a:r>
            <a:r>
              <a:rPr lang="en-US"/>
              <a:t>, operability, </a:t>
            </a:r>
            <a:r>
              <a:rPr lang="en-US" dirty="0"/>
              <a:t>and conserving future options</a:t>
            </a:r>
          </a:p>
        </p:txBody>
      </p:sp>
      <p:sp>
        <p:nvSpPr>
          <p:cNvPr id="4" name="Footer Placeholder 3">
            <a:extLst>
              <a:ext uri="{FF2B5EF4-FFF2-40B4-BE49-F238E27FC236}">
                <a16:creationId xmlns:a16="http://schemas.microsoft.com/office/drawing/2014/main" id="{76ED2FCF-E10F-CE46-BC92-5B660E05B990}"/>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84D08826-15F0-4E4A-96BF-326B22FCF495}"/>
              </a:ext>
            </a:extLst>
          </p:cNvPr>
          <p:cNvSpPr>
            <a:spLocks noGrp="1"/>
          </p:cNvSpPr>
          <p:nvPr>
            <p:ph type="sldNum" sz="quarter" idx="11"/>
          </p:nvPr>
        </p:nvSpPr>
        <p:spPr/>
        <p:txBody>
          <a:bodyPr/>
          <a:lstStyle/>
          <a:p>
            <a:fld id="{0B71D3AA-F628-8F4E-BE52-707AC18962C1}" type="slidenum">
              <a:rPr lang="en-US" smtClean="0"/>
              <a:t>18</a:t>
            </a:fld>
            <a:endParaRPr lang="en-US" dirty="0"/>
          </a:p>
        </p:txBody>
      </p:sp>
    </p:spTree>
    <p:extLst>
      <p:ext uri="{BB962C8B-B14F-4D97-AF65-F5344CB8AC3E}">
        <p14:creationId xmlns:p14="http://schemas.microsoft.com/office/powerpoint/2010/main" val="25701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40B6-2269-D549-9C19-56473B5B5508}"/>
              </a:ext>
            </a:extLst>
          </p:cNvPr>
          <p:cNvSpPr>
            <a:spLocks noGrp="1"/>
          </p:cNvSpPr>
          <p:nvPr>
            <p:ph type="title"/>
          </p:nvPr>
        </p:nvSpPr>
        <p:spPr/>
        <p:txBody>
          <a:bodyPr/>
          <a:lstStyle/>
          <a:p>
            <a:r>
              <a:rPr lang="en-US" dirty="0"/>
              <a:t>Project Planning</a:t>
            </a:r>
          </a:p>
        </p:txBody>
      </p:sp>
      <p:sp>
        <p:nvSpPr>
          <p:cNvPr id="3" name="Text Placeholder 2">
            <a:extLst>
              <a:ext uri="{FF2B5EF4-FFF2-40B4-BE49-F238E27FC236}">
                <a16:creationId xmlns:a16="http://schemas.microsoft.com/office/drawing/2014/main" id="{513C3E16-AEC4-E944-AEC5-EB3EE90A1C5D}"/>
              </a:ext>
            </a:extLst>
          </p:cNvPr>
          <p:cNvSpPr>
            <a:spLocks noGrp="1"/>
          </p:cNvSpPr>
          <p:nvPr>
            <p:ph type="body" sz="quarter" idx="12"/>
          </p:nvPr>
        </p:nvSpPr>
        <p:spPr/>
        <p:txBody>
          <a:bodyPr/>
          <a:lstStyle/>
          <a:p>
            <a:r>
              <a:rPr lang="en-US" dirty="0"/>
              <a:t>Activities between now and September 30</a:t>
            </a:r>
          </a:p>
          <a:p>
            <a:pPr lvl="1"/>
            <a:r>
              <a:rPr lang="en-US" dirty="0"/>
              <a:t>This will be Quarter 1 of the project</a:t>
            </a:r>
          </a:p>
          <a:p>
            <a:pPr lvl="1"/>
            <a:r>
              <a:rPr lang="en-US" dirty="0"/>
              <a:t>Define organizational structure – responsibility and authority</a:t>
            </a:r>
          </a:p>
          <a:p>
            <a:pPr lvl="1"/>
            <a:r>
              <a:rPr lang="en-US" dirty="0"/>
              <a:t>Finalize modified budget – total is fixed</a:t>
            </a:r>
          </a:p>
          <a:p>
            <a:pPr lvl="1"/>
            <a:r>
              <a:rPr lang="en-US" dirty="0"/>
              <a:t>Finalize modified schedule – must complete by end of Quarter 8</a:t>
            </a:r>
          </a:p>
          <a:p>
            <a:pPr lvl="2"/>
            <a:r>
              <a:rPr lang="en-US" dirty="0"/>
              <a:t>Internal goal – complete by Quarter 7 at the latest</a:t>
            </a:r>
          </a:p>
          <a:p>
            <a:pPr lvl="1"/>
            <a:r>
              <a:rPr lang="en-US" dirty="0"/>
              <a:t>Develop at least one milestone per quarter for DOE reporting</a:t>
            </a:r>
          </a:p>
          <a:p>
            <a:pPr lvl="2"/>
            <a:r>
              <a:rPr lang="en-US" dirty="0"/>
              <a:t>Internal goal should be ~ one quarter earlier than milestone</a:t>
            </a:r>
          </a:p>
          <a:p>
            <a:pPr lvl="1"/>
            <a:endParaRPr lang="en-US" dirty="0"/>
          </a:p>
          <a:p>
            <a:r>
              <a:rPr lang="en-US" dirty="0"/>
              <a:t>We expect a new FOA in July 2020</a:t>
            </a:r>
          </a:p>
          <a:p>
            <a:pPr lvl="1"/>
            <a:r>
              <a:rPr lang="en-US" dirty="0"/>
              <a:t>We plan to submit a proposal for funding from this FOA</a:t>
            </a:r>
          </a:p>
          <a:p>
            <a:pPr lvl="1"/>
            <a:r>
              <a:rPr lang="en-US" dirty="0"/>
              <a:t>To be competitive, we must:</a:t>
            </a:r>
          </a:p>
          <a:p>
            <a:pPr lvl="2"/>
            <a:r>
              <a:rPr lang="en-US" dirty="0"/>
              <a:t>Complete all activities in the current project by June 30, 2020</a:t>
            </a:r>
          </a:p>
          <a:p>
            <a:pPr lvl="2"/>
            <a:r>
              <a:rPr lang="en-US" dirty="0"/>
              <a:t>Demonstrate that we are able to deliver on milestones</a:t>
            </a:r>
          </a:p>
          <a:p>
            <a:pPr lvl="2"/>
            <a:r>
              <a:rPr lang="en-US" dirty="0"/>
              <a:t>Work safely and efficiently</a:t>
            </a:r>
          </a:p>
          <a:p>
            <a:pPr lvl="1"/>
            <a:endParaRPr lang="en-US" dirty="0"/>
          </a:p>
        </p:txBody>
      </p:sp>
      <p:sp>
        <p:nvSpPr>
          <p:cNvPr id="4" name="Footer Placeholder 3">
            <a:extLst>
              <a:ext uri="{FF2B5EF4-FFF2-40B4-BE49-F238E27FC236}">
                <a16:creationId xmlns:a16="http://schemas.microsoft.com/office/drawing/2014/main" id="{D38C3DD9-B167-F74C-90E5-A5C32B6185F6}"/>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934A7085-C103-674E-B0C1-CB3DABA8276A}"/>
              </a:ext>
            </a:extLst>
          </p:cNvPr>
          <p:cNvSpPr>
            <a:spLocks noGrp="1"/>
          </p:cNvSpPr>
          <p:nvPr>
            <p:ph type="sldNum" sz="quarter" idx="11"/>
          </p:nvPr>
        </p:nvSpPr>
        <p:spPr/>
        <p:txBody>
          <a:bodyPr/>
          <a:lstStyle/>
          <a:p>
            <a:fld id="{0B71D3AA-F628-8F4E-BE52-707AC18962C1}" type="slidenum">
              <a:rPr lang="en-US" smtClean="0"/>
              <a:t>19</a:t>
            </a:fld>
            <a:endParaRPr lang="en-US" dirty="0"/>
          </a:p>
        </p:txBody>
      </p:sp>
    </p:spTree>
    <p:extLst>
      <p:ext uri="{BB962C8B-B14F-4D97-AF65-F5344CB8AC3E}">
        <p14:creationId xmlns:p14="http://schemas.microsoft.com/office/powerpoint/2010/main" val="161986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B84E-A781-074F-B9BE-A292944B083E}"/>
              </a:ext>
            </a:extLst>
          </p:cNvPr>
          <p:cNvSpPr>
            <a:spLocks noGrp="1"/>
          </p:cNvSpPr>
          <p:nvPr>
            <p:ph type="title"/>
          </p:nvPr>
        </p:nvSpPr>
        <p:spPr/>
        <p:txBody>
          <a:bodyPr/>
          <a:lstStyle/>
          <a:p>
            <a:r>
              <a:rPr lang="en-US" dirty="0"/>
              <a:t>Background</a:t>
            </a:r>
          </a:p>
        </p:txBody>
      </p:sp>
      <p:sp>
        <p:nvSpPr>
          <p:cNvPr id="3" name="Footer Placeholder 2">
            <a:extLst>
              <a:ext uri="{FF2B5EF4-FFF2-40B4-BE49-F238E27FC236}">
                <a16:creationId xmlns:a16="http://schemas.microsoft.com/office/drawing/2014/main" id="{BA99D40A-44A5-C84D-850F-851DF18370CC}"/>
              </a:ext>
            </a:extLst>
          </p:cNvPr>
          <p:cNvSpPr>
            <a:spLocks noGrp="1"/>
          </p:cNvSpPr>
          <p:nvPr>
            <p:ph type="ftr" sz="quarter" idx="10"/>
          </p:nvPr>
        </p:nvSpPr>
        <p:spPr/>
        <p:txBody>
          <a:bodyPr/>
          <a:lstStyle/>
          <a:p>
            <a:r>
              <a:rPr lang="en-US" dirty="0"/>
              <a:t>Isotope Program Kick Off Meeting August 3, 2018</a:t>
            </a:r>
          </a:p>
        </p:txBody>
      </p:sp>
      <p:sp>
        <p:nvSpPr>
          <p:cNvPr id="4" name="Slide Number Placeholder 3">
            <a:extLst>
              <a:ext uri="{FF2B5EF4-FFF2-40B4-BE49-F238E27FC236}">
                <a16:creationId xmlns:a16="http://schemas.microsoft.com/office/drawing/2014/main" id="{BAAA446C-4BBA-B743-898E-0ED5E2387BB9}"/>
              </a:ext>
            </a:extLst>
          </p:cNvPr>
          <p:cNvSpPr>
            <a:spLocks noGrp="1"/>
          </p:cNvSpPr>
          <p:nvPr>
            <p:ph type="sldNum" sz="quarter" idx="11"/>
          </p:nvPr>
        </p:nvSpPr>
        <p:spPr/>
        <p:txBody>
          <a:bodyPr/>
          <a:lstStyle/>
          <a:p>
            <a:fld id="{0B71D3AA-F628-8F4E-BE52-707AC18962C1}" type="slidenum">
              <a:rPr lang="en-US" smtClean="0"/>
              <a:t>2</a:t>
            </a:fld>
            <a:endParaRPr lang="en-US" dirty="0"/>
          </a:p>
        </p:txBody>
      </p:sp>
      <p:sp>
        <p:nvSpPr>
          <p:cNvPr id="5" name="Text Placeholder 4">
            <a:extLst>
              <a:ext uri="{FF2B5EF4-FFF2-40B4-BE49-F238E27FC236}">
                <a16:creationId xmlns:a16="http://schemas.microsoft.com/office/drawing/2014/main" id="{A038239F-5B26-2E42-AB60-BBFD8A68C71A}"/>
              </a:ext>
            </a:extLst>
          </p:cNvPr>
          <p:cNvSpPr>
            <a:spLocks noGrp="1"/>
          </p:cNvSpPr>
          <p:nvPr>
            <p:ph type="body" sz="quarter" idx="12"/>
          </p:nvPr>
        </p:nvSpPr>
        <p:spPr>
          <a:xfrm>
            <a:off x="108584" y="828458"/>
            <a:ext cx="9035415" cy="5963406"/>
          </a:xfrm>
        </p:spPr>
        <p:txBody>
          <a:bodyPr>
            <a:normAutofit/>
          </a:bodyPr>
          <a:lstStyle/>
          <a:p>
            <a:r>
              <a:rPr lang="en-US" dirty="0"/>
              <a:t>Isotope production was proposed in the 2012 Strategic Planning exercise </a:t>
            </a:r>
          </a:p>
          <a:p>
            <a:r>
              <a:rPr lang="en-US" dirty="0"/>
              <a:t>Submitted proposal to DOE in 2012</a:t>
            </a:r>
          </a:p>
          <a:p>
            <a:pPr lvl="1"/>
            <a:r>
              <a:rPr lang="en-US" dirty="0"/>
              <a:t>“Synthesizing Isotopes Using Energy Recovered Linacs”</a:t>
            </a:r>
          </a:p>
          <a:p>
            <a:pPr lvl="2"/>
            <a:r>
              <a:rPr lang="en-US" dirty="0"/>
              <a:t>PI was Andrew Kimber, only JLab involved</a:t>
            </a:r>
          </a:p>
          <a:p>
            <a:pPr lvl="1"/>
            <a:r>
              <a:rPr lang="en-US" dirty="0"/>
              <a:t>DOE told us we needed collaborators with isotope expertise</a:t>
            </a:r>
          </a:p>
          <a:p>
            <a:r>
              <a:rPr lang="en-US" dirty="0"/>
              <a:t>Tried to submit a proposal to DOE in 2014; missed deadline</a:t>
            </a:r>
          </a:p>
          <a:p>
            <a:pPr lvl="1"/>
            <a:r>
              <a:rPr lang="en-US" dirty="0"/>
              <a:t>Collaborators: Doug Wells, Jamal Zweit and colleagues at VCU</a:t>
            </a:r>
          </a:p>
          <a:p>
            <a:r>
              <a:rPr lang="en-US" dirty="0"/>
              <a:t>Submitted proposal to DOE in 2016</a:t>
            </a:r>
          </a:p>
          <a:p>
            <a:pPr lvl="1"/>
            <a:r>
              <a:rPr lang="en-US" dirty="0"/>
              <a:t>Same collaborators</a:t>
            </a:r>
          </a:p>
          <a:p>
            <a:pPr lvl="1"/>
            <a:r>
              <a:rPr lang="en-US" dirty="0"/>
              <a:t>No official response</a:t>
            </a:r>
          </a:p>
          <a:p>
            <a:pPr lvl="1"/>
            <a:r>
              <a:rPr lang="en-US" dirty="0"/>
              <a:t>Reviewed well (informal communication)</a:t>
            </a:r>
          </a:p>
          <a:p>
            <a:r>
              <a:rPr lang="en-US" dirty="0"/>
              <a:t>We prepared to submit proposal in 2018</a:t>
            </a:r>
          </a:p>
          <a:p>
            <a:pPr lvl="1"/>
            <a:r>
              <a:rPr lang="en-US" dirty="0"/>
              <a:t>Informed that our 2016 proposal is funded</a:t>
            </a:r>
          </a:p>
          <a:p>
            <a:pPr lvl="1"/>
            <a:r>
              <a:rPr lang="en-US" dirty="0"/>
              <a:t>JLab situation has changed</a:t>
            </a:r>
          </a:p>
          <a:p>
            <a:pPr lvl="2"/>
            <a:r>
              <a:rPr lang="en-US" dirty="0"/>
              <a:t>CEBAF not available for irradiations</a:t>
            </a:r>
          </a:p>
          <a:p>
            <a:pPr lvl="1"/>
            <a:endParaRPr lang="en-US" dirty="0"/>
          </a:p>
        </p:txBody>
      </p:sp>
      <p:grpSp>
        <p:nvGrpSpPr>
          <p:cNvPr id="14" name="Group 13">
            <a:extLst>
              <a:ext uri="{FF2B5EF4-FFF2-40B4-BE49-F238E27FC236}">
                <a16:creationId xmlns:a16="http://schemas.microsoft.com/office/drawing/2014/main" id="{9FD4364A-0186-E249-BC4D-3BB7D38C38C3}"/>
              </a:ext>
            </a:extLst>
          </p:cNvPr>
          <p:cNvGrpSpPr/>
          <p:nvPr/>
        </p:nvGrpSpPr>
        <p:grpSpPr>
          <a:xfrm>
            <a:off x="5296464" y="3558211"/>
            <a:ext cx="3847536" cy="2881220"/>
            <a:chOff x="5296464" y="1533967"/>
            <a:chExt cx="3847536" cy="2881220"/>
          </a:xfrm>
          <a:effectLst>
            <a:outerShdw blurRad="50800" dist="38100" dir="13500000" algn="br" rotWithShape="0">
              <a:prstClr val="black">
                <a:alpha val="40000"/>
              </a:prstClr>
            </a:outerShdw>
          </a:effectLst>
        </p:grpSpPr>
        <p:pic>
          <p:nvPicPr>
            <p:cNvPr id="9" name="Picture 8">
              <a:extLst>
                <a:ext uri="{FF2B5EF4-FFF2-40B4-BE49-F238E27FC236}">
                  <a16:creationId xmlns:a16="http://schemas.microsoft.com/office/drawing/2014/main" id="{287E5AF2-EA38-494F-BF50-B007374F0149}"/>
                </a:ext>
              </a:extLst>
            </p:cNvPr>
            <p:cNvPicPr>
              <a:picLocks noChangeAspect="1"/>
            </p:cNvPicPr>
            <p:nvPr/>
          </p:nvPicPr>
          <p:blipFill>
            <a:blip r:embed="rId2"/>
            <a:stretch>
              <a:fillRect/>
            </a:stretch>
          </p:blipFill>
          <p:spPr>
            <a:xfrm>
              <a:off x="5296464" y="1533967"/>
              <a:ext cx="3847536" cy="2881220"/>
            </a:xfrm>
            <a:prstGeom prst="rect">
              <a:avLst/>
            </a:prstGeom>
          </p:spPr>
        </p:pic>
        <p:sp>
          <p:nvSpPr>
            <p:cNvPr id="10" name="Oval 9">
              <a:extLst>
                <a:ext uri="{FF2B5EF4-FFF2-40B4-BE49-F238E27FC236}">
                  <a16:creationId xmlns:a16="http://schemas.microsoft.com/office/drawing/2014/main" id="{57AC68D7-3054-E443-854C-0B218D6B5DB6}"/>
                </a:ext>
              </a:extLst>
            </p:cNvPr>
            <p:cNvSpPr/>
            <p:nvPr/>
          </p:nvSpPr>
          <p:spPr>
            <a:xfrm>
              <a:off x="6002931" y="3720421"/>
              <a:ext cx="775367" cy="223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Down Arrow 17">
            <a:extLst>
              <a:ext uri="{FF2B5EF4-FFF2-40B4-BE49-F238E27FC236}">
                <a16:creationId xmlns:a16="http://schemas.microsoft.com/office/drawing/2014/main" id="{DBC02B41-804F-634C-B2B2-F12B42CC5406}"/>
              </a:ext>
            </a:extLst>
          </p:cNvPr>
          <p:cNvSpPr/>
          <p:nvPr/>
        </p:nvSpPr>
        <p:spPr>
          <a:xfrm>
            <a:off x="7720049" y="1200585"/>
            <a:ext cx="495591" cy="2338351"/>
          </a:xfrm>
          <a:prstGeom prst="downArrow">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49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0D45-BE59-854F-9C62-0428E142E369}"/>
              </a:ext>
            </a:extLst>
          </p:cNvPr>
          <p:cNvSpPr>
            <a:spLocks noGrp="1"/>
          </p:cNvSpPr>
          <p:nvPr>
            <p:ph type="title"/>
          </p:nvPr>
        </p:nvSpPr>
        <p:spPr/>
        <p:txBody>
          <a:bodyPr/>
          <a:lstStyle/>
          <a:p>
            <a:r>
              <a:rPr lang="en-US" dirty="0"/>
              <a:t>Roles and Responsibilities</a:t>
            </a:r>
          </a:p>
        </p:txBody>
      </p:sp>
      <p:sp>
        <p:nvSpPr>
          <p:cNvPr id="4" name="Footer Placeholder 3">
            <a:extLst>
              <a:ext uri="{FF2B5EF4-FFF2-40B4-BE49-F238E27FC236}">
                <a16:creationId xmlns:a16="http://schemas.microsoft.com/office/drawing/2014/main" id="{AF1FA88D-E055-7E49-8999-37DE067EF953}"/>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EA6E84A5-7EA3-CF4F-989F-E95CCC70AE64}"/>
              </a:ext>
            </a:extLst>
          </p:cNvPr>
          <p:cNvSpPr>
            <a:spLocks noGrp="1"/>
          </p:cNvSpPr>
          <p:nvPr>
            <p:ph type="sldNum" sz="quarter" idx="11"/>
          </p:nvPr>
        </p:nvSpPr>
        <p:spPr/>
        <p:txBody>
          <a:bodyPr/>
          <a:lstStyle/>
          <a:p>
            <a:fld id="{0B71D3AA-F628-8F4E-BE52-707AC18962C1}" type="slidenum">
              <a:rPr lang="en-US" smtClean="0"/>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26699342"/>
              </p:ext>
            </p:extLst>
          </p:nvPr>
        </p:nvGraphicFramePr>
        <p:xfrm>
          <a:off x="254832" y="951533"/>
          <a:ext cx="8634336" cy="5328920"/>
        </p:xfrm>
        <a:graphic>
          <a:graphicData uri="http://schemas.openxmlformats.org/drawingml/2006/table">
            <a:tbl>
              <a:tblPr bandRow="1">
                <a:tableStyleId>{EB344D84-9AFB-497E-A393-DC336BA19D2E}</a:tableStyleId>
              </a:tblPr>
              <a:tblGrid>
                <a:gridCol w="2878112">
                  <a:extLst>
                    <a:ext uri="{9D8B030D-6E8A-4147-A177-3AD203B41FA5}">
                      <a16:colId xmlns:a16="http://schemas.microsoft.com/office/drawing/2014/main" val="923177583"/>
                    </a:ext>
                  </a:extLst>
                </a:gridCol>
                <a:gridCol w="2615785">
                  <a:extLst>
                    <a:ext uri="{9D8B030D-6E8A-4147-A177-3AD203B41FA5}">
                      <a16:colId xmlns:a16="http://schemas.microsoft.com/office/drawing/2014/main" val="3548277592"/>
                    </a:ext>
                  </a:extLst>
                </a:gridCol>
                <a:gridCol w="3140439">
                  <a:extLst>
                    <a:ext uri="{9D8B030D-6E8A-4147-A177-3AD203B41FA5}">
                      <a16:colId xmlns:a16="http://schemas.microsoft.com/office/drawing/2014/main" val="1986463653"/>
                    </a:ext>
                  </a:extLst>
                </a:gridCol>
              </a:tblGrid>
              <a:tr h="370840">
                <a:tc>
                  <a:txBody>
                    <a:bodyPr/>
                    <a:lstStyle/>
                    <a:p>
                      <a:r>
                        <a:rPr lang="en-US" dirty="0">
                          <a:latin typeface="Arial" panose="020B0604020202020204" pitchFamily="34" charset="0"/>
                          <a:cs typeface="Arial" panose="020B0604020202020204" pitchFamily="34" charset="0"/>
                        </a:rPr>
                        <a:t>PI </a:t>
                      </a:r>
                      <a:r>
                        <a:rPr lang="en-US" dirty="0" err="1">
                          <a:latin typeface="Arial" panose="020B0604020202020204" pitchFamily="34" charset="0"/>
                          <a:cs typeface="Arial" panose="020B0604020202020204" pitchFamily="34" charset="0"/>
                        </a:rPr>
                        <a:t>JLab</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Andrew Hutton</a:t>
                      </a:r>
                    </a:p>
                  </a:txBody>
                  <a:tcPr/>
                </a:tc>
                <a:tc>
                  <a:txBody>
                    <a:bodyPr/>
                    <a:lstStyle/>
                    <a:p>
                      <a:r>
                        <a:rPr lang="en-US" dirty="0">
                          <a:latin typeface="Arial" panose="020B0604020202020204" pitchFamily="34" charset="0"/>
                          <a:cs typeface="Arial" panose="020B0604020202020204" pitchFamily="34" charset="0"/>
                        </a:rPr>
                        <a:t>Coordination</a:t>
                      </a:r>
                    </a:p>
                  </a:txBody>
                  <a:tcPr/>
                </a:tc>
                <a:extLst>
                  <a:ext uri="{0D108BD9-81ED-4DB2-BD59-A6C34878D82A}">
                    <a16:rowId xmlns:a16="http://schemas.microsoft.com/office/drawing/2014/main" val="2997162296"/>
                  </a:ext>
                </a:extLst>
              </a:tr>
              <a:tr h="370840">
                <a:tc>
                  <a:txBody>
                    <a:bodyPr/>
                    <a:lstStyle/>
                    <a:p>
                      <a:r>
                        <a:rPr lang="en-US" dirty="0">
                          <a:latin typeface="Arial" panose="020B0604020202020204" pitchFamily="34" charset="0"/>
                          <a:cs typeface="Arial" panose="020B0604020202020204" pitchFamily="34" charset="0"/>
                        </a:rPr>
                        <a:t>LERF Project Coordinator</a:t>
                      </a:r>
                    </a:p>
                  </a:txBody>
                  <a:tcPr/>
                </a:tc>
                <a:tc>
                  <a:txBody>
                    <a:bodyPr/>
                    <a:lstStyle/>
                    <a:p>
                      <a:r>
                        <a:rPr lang="en-US" dirty="0">
                          <a:latin typeface="Arial" panose="020B0604020202020204" pitchFamily="34" charset="0"/>
                          <a:cs typeface="Arial" panose="020B0604020202020204" pitchFamily="34" charset="0"/>
                        </a:rPr>
                        <a:t>Anthony </a:t>
                      </a:r>
                      <a:r>
                        <a:rPr lang="en-US" dirty="0" err="1">
                          <a:latin typeface="Arial" panose="020B0604020202020204" pitchFamily="34" charset="0"/>
                          <a:cs typeface="Arial" panose="020B0604020202020204" pitchFamily="34" charset="0"/>
                        </a:rPr>
                        <a:t>DiPette</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Installation of beamline,</a:t>
                      </a:r>
                      <a:r>
                        <a:rPr lang="en-US" baseline="0" dirty="0">
                          <a:latin typeface="Arial" panose="020B0604020202020204" pitchFamily="34" charset="0"/>
                          <a:cs typeface="Arial" panose="020B0604020202020204" pitchFamily="34" charset="0"/>
                        </a:rPr>
                        <a:t> HCO</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5311478"/>
                  </a:ext>
                </a:extLst>
              </a:tr>
              <a:tr h="370840">
                <a:tc>
                  <a:txBody>
                    <a:bodyPr/>
                    <a:lstStyle/>
                    <a:p>
                      <a:r>
                        <a:rPr lang="en-US" dirty="0">
                          <a:latin typeface="Arial" panose="020B0604020202020204" pitchFamily="34" charset="0"/>
                          <a:cs typeface="Arial" panose="020B0604020202020204" pitchFamily="34" charset="0"/>
                        </a:rPr>
                        <a:t>Target simulations</a:t>
                      </a:r>
                    </a:p>
                  </a:txBody>
                  <a:tcPr/>
                </a:tc>
                <a:tc>
                  <a:txBody>
                    <a:bodyPr/>
                    <a:lstStyle/>
                    <a:p>
                      <a:r>
                        <a:rPr lang="en-US" dirty="0">
                          <a:latin typeface="Arial" panose="020B0604020202020204" pitchFamily="34" charset="0"/>
                          <a:cs typeface="Arial" panose="020B0604020202020204" pitchFamily="34" charset="0"/>
                        </a:rPr>
                        <a:t>Joe </a:t>
                      </a:r>
                      <a:r>
                        <a:rPr lang="en-US" dirty="0" err="1">
                          <a:latin typeface="Arial" panose="020B0604020202020204" pitchFamily="34" charset="0"/>
                          <a:cs typeface="Arial" panose="020B0604020202020204" pitchFamily="34" charset="0"/>
                        </a:rPr>
                        <a:t>Gubeli</a:t>
                      </a:r>
                      <a:r>
                        <a:rPr lang="en-US" dirty="0">
                          <a:latin typeface="Arial" panose="020B0604020202020204" pitchFamily="34" charset="0"/>
                          <a:cs typeface="Arial" panose="020B0604020202020204" pitchFamily="34" charset="0"/>
                        </a:rPr>
                        <a:t>, Mike Aiken</a:t>
                      </a:r>
                    </a:p>
                  </a:txBody>
                  <a:tcPr/>
                </a:tc>
                <a:tc>
                  <a:txBody>
                    <a:bodyPr/>
                    <a:lstStyle/>
                    <a:p>
                      <a:r>
                        <a:rPr lang="en-US" dirty="0">
                          <a:latin typeface="Arial" panose="020B0604020202020204" pitchFamily="34" charset="0"/>
                          <a:cs typeface="Arial" panose="020B0604020202020204" pitchFamily="34" charset="0"/>
                        </a:rPr>
                        <a:t>Power Calculations</a:t>
                      </a:r>
                    </a:p>
                  </a:txBody>
                  <a:tcPr/>
                </a:tc>
                <a:extLst>
                  <a:ext uri="{0D108BD9-81ED-4DB2-BD59-A6C34878D82A}">
                    <a16:rowId xmlns:a16="http://schemas.microsoft.com/office/drawing/2014/main" val="3905575447"/>
                  </a:ext>
                </a:extLst>
              </a:tr>
              <a:tr h="370840">
                <a:tc>
                  <a:txBody>
                    <a:bodyPr/>
                    <a:lstStyle/>
                    <a:p>
                      <a:r>
                        <a:rPr lang="en-US" dirty="0">
                          <a:latin typeface="Arial" panose="020B0604020202020204" pitchFamily="34" charset="0"/>
                          <a:cs typeface="Arial" panose="020B0604020202020204" pitchFamily="34" charset="0"/>
                        </a:rPr>
                        <a:t>Target beamline design</a:t>
                      </a:r>
                    </a:p>
                  </a:txBody>
                  <a:tcPr/>
                </a:tc>
                <a:tc>
                  <a:txBody>
                    <a:bodyPr/>
                    <a:lstStyle/>
                    <a:p>
                      <a:r>
                        <a:rPr lang="en-US" dirty="0">
                          <a:latin typeface="Arial" panose="020B0604020202020204" pitchFamily="34" charset="0"/>
                          <a:cs typeface="Arial" panose="020B0604020202020204" pitchFamily="34" charset="0"/>
                        </a:rPr>
                        <a:t>Chris Tennant, Joe </a:t>
                      </a:r>
                      <a:r>
                        <a:rPr lang="en-US" dirty="0" err="1">
                          <a:latin typeface="Arial" panose="020B0604020202020204" pitchFamily="34" charset="0"/>
                          <a:cs typeface="Arial" panose="020B0604020202020204" pitchFamily="34" charset="0"/>
                        </a:rPr>
                        <a:t>Gubeli</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Beam optics</a:t>
                      </a:r>
                      <a:r>
                        <a:rPr lang="en-US" baseline="0" dirty="0">
                          <a:latin typeface="Arial" panose="020B0604020202020204" pitchFamily="34" charset="0"/>
                          <a:cs typeface="Arial" panose="020B0604020202020204" pitchFamily="34" charset="0"/>
                        </a:rPr>
                        <a:t> and layout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4471071"/>
                  </a:ext>
                </a:extLst>
              </a:tr>
              <a:tr h="370840">
                <a:tc>
                  <a:txBody>
                    <a:bodyPr/>
                    <a:lstStyle/>
                    <a:p>
                      <a:r>
                        <a:rPr lang="en-US" dirty="0">
                          <a:latin typeface="Arial" panose="020B0604020202020204" pitchFamily="34" charset="0"/>
                          <a:cs typeface="Arial" panose="020B0604020202020204" pitchFamily="34" charset="0"/>
                        </a:rPr>
                        <a:t>Target development</a:t>
                      </a:r>
                    </a:p>
                  </a:txBody>
                  <a:tcPr/>
                </a:tc>
                <a:tc>
                  <a:txBody>
                    <a:bodyPr/>
                    <a:lstStyle/>
                    <a:p>
                      <a:r>
                        <a:rPr lang="en-US" dirty="0">
                          <a:latin typeface="Arial" panose="020B0604020202020204" pitchFamily="34" charset="0"/>
                          <a:cs typeface="Arial" panose="020B0604020202020204" pitchFamily="34" charset="0"/>
                        </a:rPr>
                        <a:t>Kevin Jordan</a:t>
                      </a:r>
                    </a:p>
                  </a:txBody>
                  <a:tcPr/>
                </a:tc>
                <a:tc>
                  <a:txBody>
                    <a:bodyPr/>
                    <a:lstStyle/>
                    <a:p>
                      <a:r>
                        <a:rPr lang="en-US" dirty="0">
                          <a:latin typeface="Arial" panose="020B0604020202020204" pitchFamily="34" charset="0"/>
                          <a:cs typeface="Arial" panose="020B0604020202020204" pitchFamily="34" charset="0"/>
                        </a:rPr>
                        <a:t>Design and fabrication</a:t>
                      </a:r>
                      <a:r>
                        <a:rPr lang="en-US" baseline="0" dirty="0">
                          <a:latin typeface="Arial" panose="020B0604020202020204" pitchFamily="34" charset="0"/>
                          <a:cs typeface="Arial" panose="020B0604020202020204" pitchFamily="34" charset="0"/>
                        </a:rPr>
                        <a:t> of window, radiator, and target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8292726"/>
                  </a:ext>
                </a:extLst>
              </a:tr>
              <a:tr h="370840">
                <a:tc>
                  <a:txBody>
                    <a:bodyPr/>
                    <a:lstStyle/>
                    <a:p>
                      <a:r>
                        <a:rPr lang="en-US" dirty="0">
                          <a:latin typeface="Arial" panose="020B0604020202020204" pitchFamily="34" charset="0"/>
                          <a:cs typeface="Arial" panose="020B0604020202020204" pitchFamily="34" charset="0"/>
                        </a:rPr>
                        <a:t>Planning and budgets</a:t>
                      </a:r>
                    </a:p>
                  </a:txBody>
                  <a:tcPr/>
                </a:tc>
                <a:tc>
                  <a:txBody>
                    <a:bodyPr/>
                    <a:lstStyle/>
                    <a:p>
                      <a:r>
                        <a:rPr lang="en-US" dirty="0">
                          <a:latin typeface="Arial" panose="020B0604020202020204" pitchFamily="34" charset="0"/>
                          <a:cs typeface="Arial" panose="020B0604020202020204" pitchFamily="34" charset="0"/>
                        </a:rPr>
                        <a:t>Steve Benson</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6461144"/>
                  </a:ext>
                </a:extLst>
              </a:tr>
              <a:tr h="370840">
                <a:tc>
                  <a:txBody>
                    <a:bodyPr/>
                    <a:lstStyle/>
                    <a:p>
                      <a:r>
                        <a:rPr lang="en-US" dirty="0">
                          <a:latin typeface="Arial" panose="020B0604020202020204" pitchFamily="34" charset="0"/>
                          <a:cs typeface="Arial" panose="020B0604020202020204" pitchFamily="34" charset="0"/>
                        </a:rPr>
                        <a:t>Target shielding and handling</a:t>
                      </a:r>
                    </a:p>
                  </a:txBody>
                  <a:tcPr/>
                </a:tc>
                <a:tc>
                  <a:txBody>
                    <a:bodyPr/>
                    <a:lstStyle/>
                    <a:p>
                      <a:r>
                        <a:rPr lang="en-US" dirty="0">
                          <a:latin typeface="Arial" panose="020B0604020202020204" pitchFamily="34" charset="0"/>
                          <a:cs typeface="Arial" panose="020B0604020202020204" pitchFamily="34" charset="0"/>
                        </a:rPr>
                        <a:t>Keith</a:t>
                      </a:r>
                      <a:r>
                        <a:rPr lang="en-US" baseline="0" dirty="0">
                          <a:latin typeface="Arial" panose="020B0604020202020204" pitchFamily="34" charset="0"/>
                          <a:cs typeface="Arial" panose="020B0604020202020204" pitchFamily="34" charset="0"/>
                        </a:rPr>
                        <a:t> Welch</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RadCon POC</a:t>
                      </a:r>
                    </a:p>
                  </a:txBody>
                  <a:tcPr/>
                </a:tc>
                <a:extLst>
                  <a:ext uri="{0D108BD9-81ED-4DB2-BD59-A6C34878D82A}">
                    <a16:rowId xmlns:a16="http://schemas.microsoft.com/office/drawing/2014/main" val="3547350525"/>
                  </a:ext>
                </a:extLst>
              </a:tr>
              <a:tr h="370840">
                <a:tc>
                  <a:txBody>
                    <a:bodyPr/>
                    <a:lstStyle/>
                    <a:p>
                      <a:r>
                        <a:rPr lang="en-US" dirty="0">
                          <a:latin typeface="Arial" panose="020B0604020202020204" pitchFamily="34" charset="0"/>
                          <a:cs typeface="Arial" panose="020B0604020202020204" pitchFamily="34" charset="0"/>
                        </a:rPr>
                        <a:t>TRP Chair</a:t>
                      </a:r>
                    </a:p>
                  </a:txBody>
                  <a:tcPr/>
                </a:tc>
                <a:tc>
                  <a:txBody>
                    <a:bodyPr/>
                    <a:lstStyle/>
                    <a:p>
                      <a:r>
                        <a:rPr lang="en-US" dirty="0">
                          <a:latin typeface="Arial" panose="020B0604020202020204" pitchFamily="34" charset="0"/>
                          <a:cs typeface="Arial" panose="020B0604020202020204" pitchFamily="34" charset="0"/>
                        </a:rPr>
                        <a:t>TBD</a:t>
                      </a:r>
                    </a:p>
                  </a:txBody>
                  <a:tcPr/>
                </a:tc>
                <a:tc>
                  <a:txBody>
                    <a:bodyPr/>
                    <a:lstStyle/>
                    <a:p>
                      <a:r>
                        <a:rPr lang="en-US" dirty="0">
                          <a:latin typeface="Arial" panose="020B0604020202020204" pitchFamily="34" charset="0"/>
                          <a:cs typeface="Arial" panose="020B0604020202020204" pitchFamily="34" charset="0"/>
                        </a:rPr>
                        <a:t>Technical readiness approval</a:t>
                      </a:r>
                    </a:p>
                  </a:txBody>
                  <a:tcPr/>
                </a:tc>
                <a:extLst>
                  <a:ext uri="{0D108BD9-81ED-4DB2-BD59-A6C34878D82A}">
                    <a16:rowId xmlns:a16="http://schemas.microsoft.com/office/drawing/2014/main" val="3869054262"/>
                  </a:ext>
                </a:extLst>
              </a:tr>
              <a:tr h="370840">
                <a:tc>
                  <a:txBody>
                    <a:bodyPr/>
                    <a:lstStyle/>
                    <a:p>
                      <a:r>
                        <a:rPr lang="en-US" dirty="0">
                          <a:latin typeface="Arial" panose="020B0604020202020204" pitchFamily="34" charset="0"/>
                          <a:cs typeface="Arial" panose="020B0604020202020204" pitchFamily="34" charset="0"/>
                        </a:rPr>
                        <a:t>PI VCU</a:t>
                      </a:r>
                    </a:p>
                  </a:txBody>
                  <a:tcPr/>
                </a:tc>
                <a:tc>
                  <a:txBody>
                    <a:bodyPr/>
                    <a:lstStyle/>
                    <a:p>
                      <a:r>
                        <a:rPr lang="en-US" dirty="0">
                          <a:latin typeface="Arial" panose="020B0604020202020204" pitchFamily="34" charset="0"/>
                          <a:cs typeface="Arial" panose="020B0604020202020204" pitchFamily="34" charset="0"/>
                        </a:rPr>
                        <a:t>Jamal </a:t>
                      </a:r>
                      <a:r>
                        <a:rPr lang="en-US" dirty="0" err="1">
                          <a:latin typeface="Arial" panose="020B0604020202020204" pitchFamily="34" charset="0"/>
                          <a:cs typeface="Arial" panose="020B0604020202020204" pitchFamily="34" charset="0"/>
                        </a:rPr>
                        <a:t>Zweit</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Radiochemical</a:t>
                      </a:r>
                      <a:r>
                        <a:rPr lang="en-US" baseline="0" dirty="0">
                          <a:latin typeface="Arial" panose="020B0604020202020204" pitchFamily="34" charset="0"/>
                          <a:cs typeface="Arial" panose="020B0604020202020204" pitchFamily="34" charset="0"/>
                        </a:rPr>
                        <a:t> separation, radionuclide measurements, purity analysis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6835859"/>
                  </a:ext>
                </a:extLst>
              </a:tr>
              <a:tr h="370840">
                <a:tc>
                  <a:txBody>
                    <a:bodyPr/>
                    <a:lstStyle/>
                    <a:p>
                      <a:r>
                        <a:rPr lang="en-US" dirty="0">
                          <a:latin typeface="Arial" panose="020B0604020202020204" pitchFamily="34" charset="0"/>
                          <a:cs typeface="Arial" panose="020B0604020202020204" pitchFamily="34" charset="0"/>
                        </a:rPr>
                        <a:t>PI NMT</a:t>
                      </a:r>
                    </a:p>
                  </a:txBody>
                  <a:tcPr/>
                </a:tc>
                <a:tc>
                  <a:txBody>
                    <a:bodyPr/>
                    <a:lstStyle/>
                    <a:p>
                      <a:r>
                        <a:rPr lang="en-US" dirty="0">
                          <a:latin typeface="Arial" panose="020B0604020202020204" pitchFamily="34" charset="0"/>
                          <a:cs typeface="Arial" panose="020B0604020202020204" pitchFamily="34" charset="0"/>
                        </a:rPr>
                        <a:t>Doug Wells</a:t>
                      </a:r>
                    </a:p>
                  </a:txBody>
                  <a:tcPr/>
                </a:tc>
                <a:tc>
                  <a:txBody>
                    <a:bodyPr/>
                    <a:lstStyle/>
                    <a:p>
                      <a:r>
                        <a:rPr lang="en-US" dirty="0">
                          <a:latin typeface="Arial" panose="020B0604020202020204" pitchFamily="34" charset="0"/>
                          <a:cs typeface="Arial" panose="020B0604020202020204" pitchFamily="34" charset="0"/>
                        </a:rPr>
                        <a:t>Simulations, Student training</a:t>
                      </a:r>
                    </a:p>
                  </a:txBody>
                  <a:tcPr/>
                </a:tc>
                <a:extLst>
                  <a:ext uri="{0D108BD9-81ED-4DB2-BD59-A6C34878D82A}">
                    <a16:rowId xmlns:a16="http://schemas.microsoft.com/office/drawing/2014/main" val="3942583043"/>
                  </a:ext>
                </a:extLst>
              </a:tr>
            </a:tbl>
          </a:graphicData>
        </a:graphic>
      </p:graphicFrame>
    </p:spTree>
    <p:extLst>
      <p:ext uri="{BB962C8B-B14F-4D97-AF65-F5344CB8AC3E}">
        <p14:creationId xmlns:p14="http://schemas.microsoft.com/office/powerpoint/2010/main" val="279943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0D45-BE59-854F-9C62-0428E142E369}"/>
              </a:ext>
            </a:extLst>
          </p:cNvPr>
          <p:cNvSpPr>
            <a:spLocks noGrp="1"/>
          </p:cNvSpPr>
          <p:nvPr>
            <p:ph type="title"/>
          </p:nvPr>
        </p:nvSpPr>
        <p:spPr/>
        <p:txBody>
          <a:bodyPr/>
          <a:lstStyle/>
          <a:p>
            <a:r>
              <a:rPr lang="en-US" dirty="0"/>
              <a:t>Meeting Agenda</a:t>
            </a:r>
          </a:p>
        </p:txBody>
      </p:sp>
      <p:sp>
        <p:nvSpPr>
          <p:cNvPr id="3" name="Text Placeholder 2">
            <a:extLst>
              <a:ext uri="{FF2B5EF4-FFF2-40B4-BE49-F238E27FC236}">
                <a16:creationId xmlns:a16="http://schemas.microsoft.com/office/drawing/2014/main" id="{6D09EEAC-AB89-0348-BB34-962D9905E129}"/>
              </a:ext>
            </a:extLst>
          </p:cNvPr>
          <p:cNvSpPr>
            <a:spLocks noGrp="1"/>
          </p:cNvSpPr>
          <p:nvPr>
            <p:ph type="body" sz="quarter" idx="12"/>
          </p:nvPr>
        </p:nvSpPr>
        <p:spPr/>
        <p:txBody>
          <a:bodyPr>
            <a:normAutofit/>
          </a:bodyPr>
          <a:lstStyle/>
          <a:p>
            <a:pPr>
              <a:tabLst>
                <a:tab pos="8686800" algn="r"/>
              </a:tabLst>
            </a:pPr>
            <a:endParaRPr lang="en-US" sz="700" dirty="0"/>
          </a:p>
          <a:p>
            <a:pPr>
              <a:tabLst>
                <a:tab pos="8686800" algn="r"/>
              </a:tabLst>
            </a:pPr>
            <a:r>
              <a:rPr lang="en-US" dirty="0"/>
              <a:t>Introduction of Scope and Budget – Andrew Hutton (JLab PI)	20 min</a:t>
            </a:r>
          </a:p>
          <a:p>
            <a:pPr>
              <a:spcBef>
                <a:spcPts val="2400"/>
              </a:spcBef>
              <a:tabLst>
                <a:tab pos="8686800" algn="r"/>
              </a:tabLst>
            </a:pPr>
            <a:r>
              <a:rPr lang="en-US" dirty="0"/>
              <a:t>Overview of what has been accomplished so far – Hari Areti	10 min</a:t>
            </a:r>
          </a:p>
          <a:p>
            <a:pPr>
              <a:spcBef>
                <a:spcPts val="2400"/>
              </a:spcBef>
              <a:tabLst>
                <a:tab pos="8686800" algn="r"/>
              </a:tabLst>
            </a:pPr>
            <a:r>
              <a:rPr lang="en-US" dirty="0"/>
              <a:t>Organizational structure going forward – Andrei Seryi	10 min</a:t>
            </a:r>
          </a:p>
          <a:p>
            <a:pPr>
              <a:spcBef>
                <a:spcPts val="2400"/>
              </a:spcBef>
              <a:tabLst>
                <a:tab pos="8686800" algn="r"/>
              </a:tabLst>
            </a:pPr>
            <a:r>
              <a:rPr lang="en-US" dirty="0"/>
              <a:t>Isotope production mechanism – Pavel Degtiarenko 	10 min</a:t>
            </a:r>
          </a:p>
          <a:p>
            <a:pPr>
              <a:spcBef>
                <a:spcPts val="2400"/>
              </a:spcBef>
              <a:tabLst>
                <a:tab pos="8686800" algn="r"/>
              </a:tabLst>
            </a:pPr>
            <a:r>
              <a:rPr lang="en-US" dirty="0"/>
              <a:t>Target development – Kevin Jordan 	10 min</a:t>
            </a:r>
          </a:p>
          <a:p>
            <a:pPr>
              <a:spcBef>
                <a:spcPts val="2400"/>
              </a:spcBef>
              <a:tabLst>
                <a:tab pos="8686800" algn="r"/>
              </a:tabLst>
            </a:pPr>
            <a:r>
              <a:rPr lang="en-US" dirty="0"/>
              <a:t>Example of beamline optics – Chris Tennant	10 min</a:t>
            </a:r>
          </a:p>
          <a:p>
            <a:pPr>
              <a:spcBef>
                <a:spcPts val="2400"/>
              </a:spcBef>
              <a:tabLst>
                <a:tab pos="8686800" algn="r"/>
              </a:tabLst>
            </a:pPr>
            <a:r>
              <a:rPr lang="en-US" dirty="0"/>
              <a:t>JLab Approval process – Arne Freyberger	10 min</a:t>
            </a:r>
          </a:p>
          <a:p>
            <a:pPr>
              <a:spcBef>
                <a:spcPts val="2400"/>
              </a:spcBef>
              <a:tabLst>
                <a:tab pos="8686800" algn="r"/>
              </a:tabLst>
            </a:pPr>
            <a:r>
              <a:rPr lang="en-US" dirty="0"/>
              <a:t>VCU Plans – Jamal Zweit (VCU PI) via Bluejeans	10 min</a:t>
            </a:r>
          </a:p>
          <a:p>
            <a:pPr>
              <a:spcBef>
                <a:spcPts val="2400"/>
              </a:spcBef>
              <a:tabLst>
                <a:tab pos="8686800" algn="r"/>
              </a:tabLst>
            </a:pPr>
            <a:r>
              <a:rPr lang="en-US" dirty="0"/>
              <a:t>New Mexico Tech Plans – Doug Wells (NMT PI) via Bluejeans	10 min</a:t>
            </a:r>
          </a:p>
        </p:txBody>
      </p:sp>
      <p:sp>
        <p:nvSpPr>
          <p:cNvPr id="4" name="Footer Placeholder 3">
            <a:extLst>
              <a:ext uri="{FF2B5EF4-FFF2-40B4-BE49-F238E27FC236}">
                <a16:creationId xmlns:a16="http://schemas.microsoft.com/office/drawing/2014/main" id="{AF1FA88D-E055-7E49-8999-37DE067EF953}"/>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EA6E84A5-7EA3-CF4F-989F-E95CCC70AE64}"/>
              </a:ext>
            </a:extLst>
          </p:cNvPr>
          <p:cNvSpPr>
            <a:spLocks noGrp="1"/>
          </p:cNvSpPr>
          <p:nvPr>
            <p:ph type="sldNum" sz="quarter" idx="11"/>
          </p:nvPr>
        </p:nvSpPr>
        <p:spPr/>
        <p:txBody>
          <a:bodyPr/>
          <a:lstStyle/>
          <a:p>
            <a:fld id="{0B71D3AA-F628-8F4E-BE52-707AC18962C1}" type="slidenum">
              <a:rPr lang="en-US" smtClean="0"/>
              <a:t>21</a:t>
            </a:fld>
            <a:endParaRPr lang="en-US" dirty="0"/>
          </a:p>
        </p:txBody>
      </p:sp>
    </p:spTree>
    <p:extLst>
      <p:ext uri="{BB962C8B-B14F-4D97-AF65-F5344CB8AC3E}">
        <p14:creationId xmlns:p14="http://schemas.microsoft.com/office/powerpoint/2010/main" val="94841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FB87-08C3-7C41-8608-5BD325DDA9AA}"/>
              </a:ext>
            </a:extLst>
          </p:cNvPr>
          <p:cNvSpPr>
            <a:spLocks noGrp="1"/>
          </p:cNvSpPr>
          <p:nvPr>
            <p:ph type="title"/>
          </p:nvPr>
        </p:nvSpPr>
        <p:spPr/>
        <p:txBody>
          <a:bodyPr/>
          <a:lstStyle/>
          <a:p>
            <a:r>
              <a:rPr lang="en-US" dirty="0"/>
              <a:t>Our Collaborators – Jamal Zweit, VCU</a:t>
            </a:r>
          </a:p>
        </p:txBody>
      </p:sp>
      <p:sp>
        <p:nvSpPr>
          <p:cNvPr id="3" name="Footer Placeholder 2">
            <a:extLst>
              <a:ext uri="{FF2B5EF4-FFF2-40B4-BE49-F238E27FC236}">
                <a16:creationId xmlns:a16="http://schemas.microsoft.com/office/drawing/2014/main" id="{3B06ADA7-E348-4B45-8F54-91807D9A9F5C}"/>
              </a:ext>
            </a:extLst>
          </p:cNvPr>
          <p:cNvSpPr>
            <a:spLocks noGrp="1"/>
          </p:cNvSpPr>
          <p:nvPr>
            <p:ph type="ftr" sz="quarter" idx="10"/>
          </p:nvPr>
        </p:nvSpPr>
        <p:spPr/>
        <p:txBody>
          <a:bodyPr/>
          <a:lstStyle/>
          <a:p>
            <a:r>
              <a:rPr lang="en-US" dirty="0"/>
              <a:t>Isotope Program Kick Off Meeting August 3, 2018</a:t>
            </a:r>
          </a:p>
        </p:txBody>
      </p:sp>
      <p:sp>
        <p:nvSpPr>
          <p:cNvPr id="4" name="Slide Number Placeholder 3">
            <a:extLst>
              <a:ext uri="{FF2B5EF4-FFF2-40B4-BE49-F238E27FC236}">
                <a16:creationId xmlns:a16="http://schemas.microsoft.com/office/drawing/2014/main" id="{A8178D6D-6283-0647-A741-F2CC15339183}"/>
              </a:ext>
            </a:extLst>
          </p:cNvPr>
          <p:cNvSpPr>
            <a:spLocks noGrp="1"/>
          </p:cNvSpPr>
          <p:nvPr>
            <p:ph type="sldNum" sz="quarter" idx="11"/>
          </p:nvPr>
        </p:nvSpPr>
        <p:spPr/>
        <p:txBody>
          <a:bodyPr/>
          <a:lstStyle/>
          <a:p>
            <a:fld id="{0B71D3AA-F628-8F4E-BE52-707AC18962C1}" type="slidenum">
              <a:rPr lang="en-US" smtClean="0"/>
              <a:pPr/>
              <a:t>3</a:t>
            </a:fld>
            <a:endParaRPr lang="en-US" dirty="0"/>
          </a:p>
        </p:txBody>
      </p:sp>
      <p:sp>
        <p:nvSpPr>
          <p:cNvPr id="15" name="Text Placeholder 14">
            <a:extLst>
              <a:ext uri="{FF2B5EF4-FFF2-40B4-BE49-F238E27FC236}">
                <a16:creationId xmlns:a16="http://schemas.microsoft.com/office/drawing/2014/main" id="{BB7376FE-DB7B-8C4E-8DD9-DEB339B35CEB}"/>
              </a:ext>
            </a:extLst>
          </p:cNvPr>
          <p:cNvSpPr>
            <a:spLocks noGrp="1"/>
          </p:cNvSpPr>
          <p:nvPr>
            <p:ph type="body" sz="quarter" idx="12"/>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346575"/>
            <a:r>
              <a:rPr lang="en-US" dirty="0"/>
              <a:t>I have worked with Jamal and Sundaresan Gobalkrishnan since 2013</a:t>
            </a:r>
          </a:p>
          <a:p>
            <a:pPr marL="4346575"/>
            <a:r>
              <a:rPr lang="en-US" dirty="0"/>
              <a:t>Sundaresan and Huseyin Cicek will be active collaborators at VCU </a:t>
            </a:r>
          </a:p>
          <a:p>
            <a:pPr marL="4763"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52DDCCF9-E536-674F-870C-1ACB90596E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02717"/>
            <a:ext cx="4297680" cy="5029200"/>
          </a:xfrm>
          <a:prstGeom prst="rect">
            <a:avLst/>
          </a:prstGeom>
        </p:spPr>
      </p:pic>
      <p:pic>
        <p:nvPicPr>
          <p:cNvPr id="11" name="Picture 10">
            <a:extLst>
              <a:ext uri="{FF2B5EF4-FFF2-40B4-BE49-F238E27FC236}">
                <a16:creationId xmlns:a16="http://schemas.microsoft.com/office/drawing/2014/main" id="{D526497C-FF03-4B4B-9A2C-758976C6F2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97738" y="797868"/>
            <a:ext cx="4846262" cy="3118768"/>
          </a:xfrm>
          <a:prstGeom prst="rect">
            <a:avLst/>
          </a:prstGeom>
        </p:spPr>
      </p:pic>
    </p:spTree>
    <p:extLst>
      <p:ext uri="{BB962C8B-B14F-4D97-AF65-F5344CB8AC3E}">
        <p14:creationId xmlns:p14="http://schemas.microsoft.com/office/powerpoint/2010/main" val="375033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CB8A-18D6-B74D-91C6-25E326E28185}"/>
              </a:ext>
            </a:extLst>
          </p:cNvPr>
          <p:cNvSpPr>
            <a:spLocks noGrp="1"/>
          </p:cNvSpPr>
          <p:nvPr>
            <p:ph type="title"/>
          </p:nvPr>
        </p:nvSpPr>
        <p:spPr/>
        <p:txBody>
          <a:bodyPr/>
          <a:lstStyle/>
          <a:p>
            <a:r>
              <a:rPr lang="en-US" dirty="0"/>
              <a:t>Our Collaborators – Doug Wells, NMT</a:t>
            </a:r>
          </a:p>
        </p:txBody>
      </p:sp>
      <p:sp>
        <p:nvSpPr>
          <p:cNvPr id="3" name="Footer Placeholder 2">
            <a:extLst>
              <a:ext uri="{FF2B5EF4-FFF2-40B4-BE49-F238E27FC236}">
                <a16:creationId xmlns:a16="http://schemas.microsoft.com/office/drawing/2014/main" id="{63FC54AF-7AC4-3348-AEB3-42FA7D0E7BC5}"/>
              </a:ext>
            </a:extLst>
          </p:cNvPr>
          <p:cNvSpPr>
            <a:spLocks noGrp="1"/>
          </p:cNvSpPr>
          <p:nvPr>
            <p:ph type="ftr" sz="quarter" idx="10"/>
          </p:nvPr>
        </p:nvSpPr>
        <p:spPr/>
        <p:txBody>
          <a:bodyPr/>
          <a:lstStyle/>
          <a:p>
            <a:r>
              <a:rPr lang="en-US" dirty="0"/>
              <a:t>Isotope Program Kick Off Meeting August 3, 2018</a:t>
            </a:r>
          </a:p>
        </p:txBody>
      </p:sp>
      <p:sp>
        <p:nvSpPr>
          <p:cNvPr id="4" name="Slide Number Placeholder 3">
            <a:extLst>
              <a:ext uri="{FF2B5EF4-FFF2-40B4-BE49-F238E27FC236}">
                <a16:creationId xmlns:a16="http://schemas.microsoft.com/office/drawing/2014/main" id="{BE7737CB-CEC6-244A-8B14-3035D09B75CD}"/>
              </a:ext>
            </a:extLst>
          </p:cNvPr>
          <p:cNvSpPr>
            <a:spLocks noGrp="1"/>
          </p:cNvSpPr>
          <p:nvPr>
            <p:ph type="sldNum" sz="quarter" idx="11"/>
          </p:nvPr>
        </p:nvSpPr>
        <p:spPr/>
        <p:txBody>
          <a:bodyPr/>
          <a:lstStyle/>
          <a:p>
            <a:fld id="{0B71D3AA-F628-8F4E-BE52-707AC18962C1}" type="slidenum">
              <a:rPr lang="en-US" smtClean="0"/>
              <a:pPr/>
              <a:t>4</a:t>
            </a:fld>
            <a:endParaRPr lang="en-US" dirty="0"/>
          </a:p>
        </p:txBody>
      </p:sp>
      <p:sp>
        <p:nvSpPr>
          <p:cNvPr id="12" name="Text Placeholder 11">
            <a:extLst>
              <a:ext uri="{FF2B5EF4-FFF2-40B4-BE49-F238E27FC236}">
                <a16:creationId xmlns:a16="http://schemas.microsoft.com/office/drawing/2014/main" id="{2F3DCE7D-025E-294D-B226-BBA0B26A932A}"/>
              </a:ext>
            </a:extLst>
          </p:cNvPr>
          <p:cNvSpPr>
            <a:spLocks noGrp="1"/>
          </p:cNvSpPr>
          <p:nvPr>
            <p:ph type="body" sz="quarter" idx="12"/>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 have worked with Doug since 2006</a:t>
            </a:r>
          </a:p>
          <a:p>
            <a:pPr lvl="1"/>
            <a:r>
              <a:rPr lang="en-US" dirty="0"/>
              <a:t>He came to JLab to give a seminar on the Idaho Accelerator Center</a:t>
            </a:r>
          </a:p>
          <a:p>
            <a:r>
              <a:rPr lang="en-US" dirty="0"/>
              <a:t>2016 proposal was submitted when Doug was in South Dakota</a:t>
            </a:r>
          </a:p>
          <a:p>
            <a:pPr lvl="1"/>
            <a:r>
              <a:rPr lang="en-US" dirty="0"/>
              <a:t>Funding is being re-routed to New Mexico Tech</a:t>
            </a:r>
          </a:p>
        </p:txBody>
      </p:sp>
      <p:pic>
        <p:nvPicPr>
          <p:cNvPr id="8" name="Picture 7">
            <a:extLst>
              <a:ext uri="{FF2B5EF4-FFF2-40B4-BE49-F238E27FC236}">
                <a16:creationId xmlns:a16="http://schemas.microsoft.com/office/drawing/2014/main" id="{E0A13FD5-81C8-E740-B772-6D11A7069372}"/>
              </a:ext>
            </a:extLst>
          </p:cNvPr>
          <p:cNvPicPr>
            <a:picLocks noChangeAspect="1"/>
          </p:cNvPicPr>
          <p:nvPr/>
        </p:nvPicPr>
        <p:blipFill>
          <a:blip r:embed="rId2"/>
          <a:stretch>
            <a:fillRect/>
          </a:stretch>
        </p:blipFill>
        <p:spPr>
          <a:xfrm>
            <a:off x="-1" y="794670"/>
            <a:ext cx="2758227" cy="2758227"/>
          </a:xfrm>
          <a:prstGeom prst="rect">
            <a:avLst/>
          </a:prstGeom>
        </p:spPr>
      </p:pic>
      <p:pic>
        <p:nvPicPr>
          <p:cNvPr id="7" name="Picture 6">
            <a:extLst>
              <a:ext uri="{FF2B5EF4-FFF2-40B4-BE49-F238E27FC236}">
                <a16:creationId xmlns:a16="http://schemas.microsoft.com/office/drawing/2014/main" id="{359B1D77-F828-C145-B9A8-1CEE68A421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81302" y="858899"/>
            <a:ext cx="6362700" cy="3749040"/>
          </a:xfrm>
          <a:prstGeom prst="rect">
            <a:avLst/>
          </a:prstGeom>
        </p:spPr>
      </p:pic>
    </p:spTree>
    <p:extLst>
      <p:ext uri="{BB962C8B-B14F-4D97-AF65-F5344CB8AC3E}">
        <p14:creationId xmlns:p14="http://schemas.microsoft.com/office/powerpoint/2010/main" val="305793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CE1-E7D3-2F4F-8FCF-78CD911243CE}"/>
              </a:ext>
            </a:extLst>
          </p:cNvPr>
          <p:cNvSpPr>
            <a:spLocks noGrp="1"/>
          </p:cNvSpPr>
          <p:nvPr>
            <p:ph type="title"/>
          </p:nvPr>
        </p:nvSpPr>
        <p:spPr/>
        <p:txBody>
          <a:bodyPr/>
          <a:lstStyle/>
          <a:p>
            <a:r>
              <a:rPr lang="en-US" dirty="0"/>
              <a:t>Deliverables in Project Proposal </a:t>
            </a:r>
          </a:p>
        </p:txBody>
      </p:sp>
      <p:sp>
        <p:nvSpPr>
          <p:cNvPr id="3" name="Text Placeholder 2">
            <a:extLst>
              <a:ext uri="{FF2B5EF4-FFF2-40B4-BE49-F238E27FC236}">
                <a16:creationId xmlns:a16="http://schemas.microsoft.com/office/drawing/2014/main" id="{1B1D5150-35A7-4F4E-9FCB-36D0DC24F88B}"/>
              </a:ext>
            </a:extLst>
          </p:cNvPr>
          <p:cNvSpPr>
            <a:spLocks noGrp="1"/>
          </p:cNvSpPr>
          <p:nvPr>
            <p:ph type="body" sz="quarter" idx="12"/>
          </p:nvPr>
        </p:nvSpPr>
        <p:spPr>
          <a:xfrm>
            <a:off x="108584" y="862964"/>
            <a:ext cx="8943975" cy="5793330"/>
          </a:xfrm>
        </p:spPr>
        <p:txBody>
          <a:bodyPr>
            <a:normAutofit fontScale="92500" lnSpcReduction="20000"/>
          </a:bodyPr>
          <a:lstStyle/>
          <a:p>
            <a:pPr marL="344488" indent="-339725">
              <a:buNone/>
            </a:pPr>
            <a:r>
              <a:rPr lang="en-US" dirty="0"/>
              <a:t>1. Prepare and configure LERF’s injector beamline for low energy, high current electron beam delivery </a:t>
            </a:r>
          </a:p>
          <a:p>
            <a:pPr marL="344488" indent="-339725">
              <a:buNone/>
            </a:pPr>
            <a:r>
              <a:rPr lang="en-US" dirty="0"/>
              <a:t>2. Simulation (GEANT4, MCNP, FLUKA and ANSYS) studies of: </a:t>
            </a:r>
          </a:p>
          <a:p>
            <a:pPr marL="688975" lvl="1" indent="-339725">
              <a:buNone/>
            </a:pPr>
            <a:r>
              <a:rPr lang="en-US" dirty="0"/>
              <a:t>a. Beam exit window optimization for thermal distribution and power handling </a:t>
            </a:r>
          </a:p>
          <a:p>
            <a:pPr marL="688975" lvl="1" indent="-339725">
              <a:buNone/>
            </a:pPr>
            <a:r>
              <a:rPr lang="en-US" dirty="0"/>
              <a:t>b. Converter optimization (thickness, type, configuration) for thermal distribution and power handling </a:t>
            </a:r>
          </a:p>
          <a:p>
            <a:pPr marL="688975" lvl="1" indent="-339725">
              <a:buNone/>
            </a:pPr>
            <a:r>
              <a:rPr lang="en-US" dirty="0"/>
              <a:t>c. Target system to handle up to 50 kW of beam power </a:t>
            </a:r>
          </a:p>
          <a:p>
            <a:pPr marL="344488" indent="-339725">
              <a:buNone/>
            </a:pPr>
            <a:r>
              <a:rPr lang="en-US" dirty="0"/>
              <a:t>3. Experimental verification of the simulations of exit window and radiator capabilities at LERF injector </a:t>
            </a:r>
          </a:p>
          <a:p>
            <a:pPr marL="344488" indent="-339725">
              <a:buNone/>
            </a:pPr>
            <a:r>
              <a:rPr lang="en-US" dirty="0"/>
              <a:t>4. Experimental verification of the power handling capability of target system at    LERF injector </a:t>
            </a:r>
          </a:p>
          <a:p>
            <a:pPr marL="344488" indent="-339725">
              <a:buNone/>
            </a:pPr>
            <a:r>
              <a:rPr lang="en-US" dirty="0"/>
              <a:t>5. Determination of currents for high energy runs for isotope production at         CEBAF injector </a:t>
            </a:r>
          </a:p>
          <a:p>
            <a:pPr marL="344488" indent="-339725">
              <a:buNone/>
            </a:pPr>
            <a:r>
              <a:rPr lang="en-US" dirty="0"/>
              <a:t>6. Validation of the simulation code with experimental results by irradiation at     CEBAF injector and measurement at VCU </a:t>
            </a:r>
          </a:p>
          <a:p>
            <a:pPr marL="344488" indent="-339725">
              <a:buNone/>
            </a:pPr>
            <a:r>
              <a:rPr lang="en-US" dirty="0"/>
              <a:t>7. Extraction and purification of 67Cu from both Ga and Zn targets after each irradiation </a:t>
            </a:r>
          </a:p>
          <a:p>
            <a:pPr marL="344488" indent="-339725">
              <a:buNone/>
            </a:pPr>
            <a:r>
              <a:rPr lang="en-US" dirty="0"/>
              <a:t>8. Measurement of yields, radiochemical and chemical purity after each irradiation </a:t>
            </a:r>
          </a:p>
          <a:p>
            <a:pPr marL="344488" indent="-339725">
              <a:buNone/>
            </a:pPr>
            <a:r>
              <a:rPr lang="en-US" dirty="0"/>
              <a:t>9. Training of a graduate student </a:t>
            </a:r>
          </a:p>
          <a:p>
            <a:pPr marL="344488" indent="-339725">
              <a:buNone/>
            </a:pPr>
            <a:r>
              <a:rPr lang="en-US" dirty="0">
                <a:solidFill>
                  <a:srgbClr val="FF0000"/>
                </a:solidFill>
              </a:rPr>
              <a:t>All irradiations will now be in the target area in LERF behind the green shielding blocks</a:t>
            </a:r>
          </a:p>
          <a:p>
            <a:endParaRPr lang="en-US" dirty="0"/>
          </a:p>
        </p:txBody>
      </p:sp>
      <p:sp>
        <p:nvSpPr>
          <p:cNvPr id="4" name="Footer Placeholder 3">
            <a:extLst>
              <a:ext uri="{FF2B5EF4-FFF2-40B4-BE49-F238E27FC236}">
                <a16:creationId xmlns:a16="http://schemas.microsoft.com/office/drawing/2014/main" id="{9820157B-DF02-0247-AAB8-C89EEC3A1E81}"/>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CBBA5FB9-C9A7-C647-B156-ACFCCF5268EB}"/>
              </a:ext>
            </a:extLst>
          </p:cNvPr>
          <p:cNvSpPr>
            <a:spLocks noGrp="1"/>
          </p:cNvSpPr>
          <p:nvPr>
            <p:ph type="sldNum" sz="quarter" idx="11"/>
          </p:nvPr>
        </p:nvSpPr>
        <p:spPr/>
        <p:txBody>
          <a:bodyPr/>
          <a:lstStyle/>
          <a:p>
            <a:fld id="{0B71D3AA-F628-8F4E-BE52-707AC18962C1}" type="slidenum">
              <a:rPr lang="en-US" smtClean="0"/>
              <a:t>5</a:t>
            </a:fld>
            <a:endParaRPr lang="en-US" dirty="0"/>
          </a:p>
        </p:txBody>
      </p:sp>
      <p:cxnSp>
        <p:nvCxnSpPr>
          <p:cNvPr id="8" name="Straight Connector 7">
            <a:extLst>
              <a:ext uri="{FF2B5EF4-FFF2-40B4-BE49-F238E27FC236}">
                <a16:creationId xmlns:a16="http://schemas.microsoft.com/office/drawing/2014/main" id="{777BCEBE-3D41-5C44-9660-137060AB0762}"/>
              </a:ext>
            </a:extLst>
          </p:cNvPr>
          <p:cNvCxnSpPr>
            <a:cxnSpLocks/>
          </p:cNvCxnSpPr>
          <p:nvPr/>
        </p:nvCxnSpPr>
        <p:spPr>
          <a:xfrm>
            <a:off x="773206" y="3133156"/>
            <a:ext cx="14388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4CD98-4C5C-9E4A-8760-E2F65FE3F667}"/>
              </a:ext>
            </a:extLst>
          </p:cNvPr>
          <p:cNvCxnSpPr>
            <a:cxnSpLocks/>
          </p:cNvCxnSpPr>
          <p:nvPr/>
        </p:nvCxnSpPr>
        <p:spPr>
          <a:xfrm>
            <a:off x="571500" y="4199954"/>
            <a:ext cx="15262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1BC7E2-EAC7-FC45-8ABC-04B40542D141}"/>
              </a:ext>
            </a:extLst>
          </p:cNvPr>
          <p:cNvCxnSpPr>
            <a:cxnSpLocks/>
          </p:cNvCxnSpPr>
          <p:nvPr/>
        </p:nvCxnSpPr>
        <p:spPr>
          <a:xfrm>
            <a:off x="526677" y="3673278"/>
            <a:ext cx="142314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A722A6-62C2-124E-A5C6-A497E4CD3B74}"/>
              </a:ext>
            </a:extLst>
          </p:cNvPr>
          <p:cNvCxnSpPr>
            <a:cxnSpLocks/>
          </p:cNvCxnSpPr>
          <p:nvPr/>
        </p:nvCxnSpPr>
        <p:spPr>
          <a:xfrm>
            <a:off x="544606" y="4733354"/>
            <a:ext cx="15396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EE29D4-03E2-F346-A5A0-63BE216B3310}"/>
              </a:ext>
            </a:extLst>
          </p:cNvPr>
          <p:cNvCxnSpPr>
            <a:cxnSpLocks/>
          </p:cNvCxnSpPr>
          <p:nvPr/>
        </p:nvCxnSpPr>
        <p:spPr>
          <a:xfrm>
            <a:off x="2765611" y="983867"/>
            <a:ext cx="15441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81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A1E6-6816-AD4A-81DE-4E051C594E7C}"/>
              </a:ext>
            </a:extLst>
          </p:cNvPr>
          <p:cNvSpPr>
            <a:spLocks noGrp="1"/>
          </p:cNvSpPr>
          <p:nvPr>
            <p:ph type="title"/>
          </p:nvPr>
        </p:nvSpPr>
        <p:spPr/>
        <p:txBody>
          <a:bodyPr/>
          <a:lstStyle/>
          <a:p>
            <a:r>
              <a:rPr lang="en-US" dirty="0"/>
              <a:t>Area Where Target Will Be Installed</a:t>
            </a:r>
          </a:p>
        </p:txBody>
      </p:sp>
      <p:sp>
        <p:nvSpPr>
          <p:cNvPr id="3" name="Text Placeholder 2">
            <a:extLst>
              <a:ext uri="{FF2B5EF4-FFF2-40B4-BE49-F238E27FC236}">
                <a16:creationId xmlns:a16="http://schemas.microsoft.com/office/drawing/2014/main" id="{BFE75763-220E-4249-BCEA-250D30E3D8EC}"/>
              </a:ext>
            </a:extLst>
          </p:cNvPr>
          <p:cNvSpPr>
            <a:spLocks noGrp="1"/>
          </p:cNvSpPr>
          <p:nvPr>
            <p:ph type="body" sz="quarter" idx="12"/>
          </p:nvPr>
        </p:nvSpPr>
        <p:spPr>
          <a:ln>
            <a:noFill/>
          </a:ln>
        </p:spPr>
        <p:txBody>
          <a:bodyPr/>
          <a:lstStyle/>
          <a:p>
            <a:r>
              <a:rPr lang="en-US" dirty="0">
                <a:solidFill>
                  <a:srgbClr val="FF0000"/>
                </a:solidFill>
              </a:rPr>
              <a:t>This is the area where the target will be installed</a:t>
            </a:r>
          </a:p>
          <a:p>
            <a:pPr lvl="1"/>
            <a:r>
              <a:rPr lang="en-US" dirty="0">
                <a:solidFill>
                  <a:srgbClr val="00B050"/>
                </a:solidFill>
              </a:rPr>
              <a:t>Upstream bend brings beam behind dump shielding</a:t>
            </a:r>
            <a:r>
              <a:rPr lang="en-US" dirty="0"/>
              <a:t> </a:t>
            </a:r>
          </a:p>
          <a:p>
            <a:pPr lvl="1"/>
            <a:r>
              <a:rPr lang="en-US" dirty="0"/>
              <a:t>Radiation shielding will be required </a:t>
            </a:r>
          </a:p>
          <a:p>
            <a:r>
              <a:rPr lang="en-US" dirty="0"/>
              <a:t>This is a major design and construction activity for the Isotope Project</a:t>
            </a:r>
          </a:p>
        </p:txBody>
      </p:sp>
      <p:pic>
        <p:nvPicPr>
          <p:cNvPr id="6" name="Picture 5">
            <a:extLst>
              <a:ext uri="{FF2B5EF4-FFF2-40B4-BE49-F238E27FC236}">
                <a16:creationId xmlns:a16="http://schemas.microsoft.com/office/drawing/2014/main" id="{242596C2-1BDA-C641-AB7D-86AFE1639061}"/>
              </a:ext>
            </a:extLst>
          </p:cNvPr>
          <p:cNvPicPr>
            <a:picLocks noChangeAspect="1"/>
          </p:cNvPicPr>
          <p:nvPr/>
        </p:nvPicPr>
        <p:blipFill>
          <a:blip r:embed="rId2"/>
          <a:stretch>
            <a:fillRect/>
          </a:stretch>
        </p:blipFill>
        <p:spPr>
          <a:xfrm>
            <a:off x="0" y="2677235"/>
            <a:ext cx="9144000" cy="3783220"/>
          </a:xfrm>
          <a:prstGeom prst="rect">
            <a:avLst/>
          </a:prstGeom>
        </p:spPr>
      </p:pic>
      <p:sp>
        <p:nvSpPr>
          <p:cNvPr id="7" name="Oval 6">
            <a:extLst>
              <a:ext uri="{FF2B5EF4-FFF2-40B4-BE49-F238E27FC236}">
                <a16:creationId xmlns:a16="http://schemas.microsoft.com/office/drawing/2014/main" id="{B3030FFB-C5D1-A545-ABF7-461845E87A0C}"/>
              </a:ext>
            </a:extLst>
          </p:cNvPr>
          <p:cNvSpPr/>
          <p:nvPr/>
        </p:nvSpPr>
        <p:spPr>
          <a:xfrm rot="16960824">
            <a:off x="4382674" y="4532895"/>
            <a:ext cx="2248344" cy="14853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7E575F2-0D41-EC44-9AFD-28AF4C0213F3}"/>
              </a:ext>
            </a:extLst>
          </p:cNvPr>
          <p:cNvCxnSpPr>
            <a:cxnSpLocks/>
            <a:endCxn id="7" idx="0"/>
          </p:cNvCxnSpPr>
          <p:nvPr/>
        </p:nvCxnSpPr>
        <p:spPr>
          <a:xfrm>
            <a:off x="483079" y="1150189"/>
            <a:ext cx="4299208" cy="39623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28E7D073-BD16-E448-8D10-9083CD7FE654}"/>
              </a:ext>
            </a:extLst>
          </p:cNvPr>
          <p:cNvSpPr>
            <a:spLocks noGrp="1"/>
          </p:cNvSpPr>
          <p:nvPr>
            <p:ph type="ftr" sz="quarter" idx="10"/>
          </p:nvPr>
        </p:nvSpPr>
        <p:spPr/>
        <p:txBody>
          <a:bodyPr/>
          <a:lstStyle/>
          <a:p>
            <a:r>
              <a:rPr lang="en-US" dirty="0"/>
              <a:t>Isotope Program Kick Off Meeting August 3, 2018</a:t>
            </a:r>
          </a:p>
        </p:txBody>
      </p:sp>
      <p:sp>
        <p:nvSpPr>
          <p:cNvPr id="13" name="Slide Number Placeholder 12">
            <a:extLst>
              <a:ext uri="{FF2B5EF4-FFF2-40B4-BE49-F238E27FC236}">
                <a16:creationId xmlns:a16="http://schemas.microsoft.com/office/drawing/2014/main" id="{BCAD23A9-537E-8E40-B5C1-B478F34CCC0C}"/>
              </a:ext>
            </a:extLst>
          </p:cNvPr>
          <p:cNvSpPr>
            <a:spLocks noGrp="1"/>
          </p:cNvSpPr>
          <p:nvPr>
            <p:ph type="sldNum" sz="quarter" idx="11"/>
          </p:nvPr>
        </p:nvSpPr>
        <p:spPr/>
        <p:txBody>
          <a:bodyPr/>
          <a:lstStyle/>
          <a:p>
            <a:fld id="{0B71D3AA-F628-8F4E-BE52-707AC18962C1}" type="slidenum">
              <a:rPr lang="en-US" smtClean="0"/>
              <a:t>6</a:t>
            </a:fld>
            <a:endParaRPr lang="en-US" dirty="0"/>
          </a:p>
        </p:txBody>
      </p:sp>
      <p:cxnSp>
        <p:nvCxnSpPr>
          <p:cNvPr id="10" name="Straight Arrow Connector 9">
            <a:extLst>
              <a:ext uri="{FF2B5EF4-FFF2-40B4-BE49-F238E27FC236}">
                <a16:creationId xmlns:a16="http://schemas.microsoft.com/office/drawing/2014/main" id="{DF129B66-859B-C944-9160-27986F0D242D}"/>
              </a:ext>
            </a:extLst>
          </p:cNvPr>
          <p:cNvCxnSpPr>
            <a:cxnSpLocks/>
          </p:cNvCxnSpPr>
          <p:nvPr/>
        </p:nvCxnSpPr>
        <p:spPr>
          <a:xfrm>
            <a:off x="3141961" y="1567543"/>
            <a:ext cx="2683745" cy="242936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8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CE1-E7D3-2F4F-8FCF-78CD911243CE}"/>
              </a:ext>
            </a:extLst>
          </p:cNvPr>
          <p:cNvSpPr>
            <a:spLocks noGrp="1"/>
          </p:cNvSpPr>
          <p:nvPr>
            <p:ph type="title"/>
          </p:nvPr>
        </p:nvSpPr>
        <p:spPr/>
        <p:txBody>
          <a:bodyPr/>
          <a:lstStyle/>
          <a:p>
            <a:r>
              <a:rPr lang="en-US" dirty="0"/>
              <a:t>Deliverables in Updated Project  </a:t>
            </a:r>
          </a:p>
        </p:txBody>
      </p:sp>
      <p:sp>
        <p:nvSpPr>
          <p:cNvPr id="3" name="Text Placeholder 2">
            <a:extLst>
              <a:ext uri="{FF2B5EF4-FFF2-40B4-BE49-F238E27FC236}">
                <a16:creationId xmlns:a16="http://schemas.microsoft.com/office/drawing/2014/main" id="{1B1D5150-35A7-4F4E-9FCB-36D0DC24F88B}"/>
              </a:ext>
            </a:extLst>
          </p:cNvPr>
          <p:cNvSpPr>
            <a:spLocks noGrp="1"/>
          </p:cNvSpPr>
          <p:nvPr>
            <p:ph type="body" sz="quarter" idx="12"/>
          </p:nvPr>
        </p:nvSpPr>
        <p:spPr/>
        <p:txBody>
          <a:bodyPr>
            <a:normAutofit fontScale="92500" lnSpcReduction="10000"/>
          </a:bodyPr>
          <a:lstStyle/>
          <a:p>
            <a:pPr marL="344488" indent="-339725">
              <a:buNone/>
            </a:pPr>
            <a:r>
              <a:rPr lang="en-US" dirty="0"/>
              <a:t>1. Prepare and configure LERF for low energy, high current electron beam delivery </a:t>
            </a:r>
          </a:p>
          <a:p>
            <a:pPr marL="344488" indent="-339725">
              <a:buNone/>
            </a:pPr>
            <a:r>
              <a:rPr lang="en-US" dirty="0"/>
              <a:t>2. Simulation (GEANT4, MCNP, FLUKA and ANSYS) studies of: </a:t>
            </a:r>
          </a:p>
          <a:p>
            <a:pPr marL="688975" lvl="1" indent="-339725">
              <a:buNone/>
            </a:pPr>
            <a:r>
              <a:rPr lang="en-US" dirty="0"/>
              <a:t>a. Beam exit window optimization for thermal distribution and power handling </a:t>
            </a:r>
          </a:p>
          <a:p>
            <a:pPr marL="688975" lvl="1" indent="-339725">
              <a:buNone/>
            </a:pPr>
            <a:r>
              <a:rPr lang="en-US" dirty="0"/>
              <a:t>b. Converter optimization (thickness, type, configuration) for thermal distribution and power handling </a:t>
            </a:r>
          </a:p>
          <a:p>
            <a:pPr marL="688975" lvl="1" indent="-339725">
              <a:buNone/>
            </a:pPr>
            <a:r>
              <a:rPr lang="en-US" dirty="0"/>
              <a:t>c. Target system to handle up to 50 kW of beam power </a:t>
            </a:r>
          </a:p>
          <a:p>
            <a:pPr marL="344488" indent="-339725">
              <a:buNone/>
            </a:pPr>
            <a:r>
              <a:rPr lang="en-US" dirty="0"/>
              <a:t>3. Experimental verification of the simulations of exit window and radiator capabilities at LERF</a:t>
            </a:r>
          </a:p>
          <a:p>
            <a:pPr marL="344488" indent="-339725">
              <a:buNone/>
            </a:pPr>
            <a:r>
              <a:rPr lang="en-US" dirty="0"/>
              <a:t>4. Experimental verification of the power handling capability of target system at LERF </a:t>
            </a:r>
          </a:p>
          <a:p>
            <a:pPr marL="344488" indent="-339725">
              <a:buNone/>
            </a:pPr>
            <a:r>
              <a:rPr lang="en-US" dirty="0"/>
              <a:t>5. </a:t>
            </a:r>
            <a:r>
              <a:rPr lang="en-US" sz="1800" dirty="0"/>
              <a:t>Determine optimum parameters for routine isotope production</a:t>
            </a:r>
            <a:r>
              <a:rPr lang="en-US" dirty="0"/>
              <a:t> </a:t>
            </a:r>
          </a:p>
          <a:p>
            <a:pPr marL="344488" indent="-339725">
              <a:buNone/>
            </a:pPr>
            <a:r>
              <a:rPr lang="en-US" dirty="0"/>
              <a:t>6. Validation of the simulation code with experimental results by irradiation at LERF</a:t>
            </a:r>
            <a:r>
              <a:rPr lang="en-US" strike="sngStrike" dirty="0">
                <a:solidFill>
                  <a:schemeClr val="bg1">
                    <a:lumMod val="75000"/>
                  </a:schemeClr>
                </a:solidFill>
              </a:rPr>
              <a:t> </a:t>
            </a:r>
            <a:r>
              <a:rPr lang="en-US" dirty="0"/>
              <a:t>and measurement at VCU </a:t>
            </a:r>
          </a:p>
          <a:p>
            <a:pPr marL="344488" indent="-339725">
              <a:buNone/>
            </a:pPr>
            <a:r>
              <a:rPr lang="en-US" dirty="0"/>
              <a:t>7. Extraction and purification of 67Cu from both Ga and Zn targets after each irradiation </a:t>
            </a:r>
          </a:p>
          <a:p>
            <a:pPr marL="344488" indent="-339725">
              <a:buNone/>
            </a:pPr>
            <a:r>
              <a:rPr lang="en-US" dirty="0"/>
              <a:t>8. Measurement of yields, radiochemical and chemical purity after each irradiation </a:t>
            </a:r>
          </a:p>
          <a:p>
            <a:pPr marL="344488" indent="-339725">
              <a:buNone/>
            </a:pPr>
            <a:r>
              <a:rPr lang="en-US" dirty="0"/>
              <a:t>9. Training of a graduate student </a:t>
            </a:r>
          </a:p>
        </p:txBody>
      </p:sp>
      <p:sp>
        <p:nvSpPr>
          <p:cNvPr id="4" name="Footer Placeholder 3">
            <a:extLst>
              <a:ext uri="{FF2B5EF4-FFF2-40B4-BE49-F238E27FC236}">
                <a16:creationId xmlns:a16="http://schemas.microsoft.com/office/drawing/2014/main" id="{82E2B56F-FC10-3846-B061-6B0319DAA366}"/>
              </a:ext>
            </a:extLst>
          </p:cNvPr>
          <p:cNvSpPr>
            <a:spLocks noGrp="1"/>
          </p:cNvSpPr>
          <p:nvPr>
            <p:ph type="ftr" sz="quarter" idx="10"/>
          </p:nvPr>
        </p:nvSpPr>
        <p:spPr/>
        <p:txBody>
          <a:bodyPr/>
          <a:lstStyle/>
          <a:p>
            <a:r>
              <a:rPr lang="en-US" dirty="0"/>
              <a:t>Isotope Program Kick Off Meeting August 3, 2018</a:t>
            </a:r>
          </a:p>
        </p:txBody>
      </p:sp>
      <p:sp>
        <p:nvSpPr>
          <p:cNvPr id="5" name="Slide Number Placeholder 4">
            <a:extLst>
              <a:ext uri="{FF2B5EF4-FFF2-40B4-BE49-F238E27FC236}">
                <a16:creationId xmlns:a16="http://schemas.microsoft.com/office/drawing/2014/main" id="{2E7F1EEB-2268-674D-86E6-1BD55CBBFEAD}"/>
              </a:ext>
            </a:extLst>
          </p:cNvPr>
          <p:cNvSpPr>
            <a:spLocks noGrp="1"/>
          </p:cNvSpPr>
          <p:nvPr>
            <p:ph type="sldNum" sz="quarter" idx="11"/>
          </p:nvPr>
        </p:nvSpPr>
        <p:spPr/>
        <p:txBody>
          <a:bodyPr/>
          <a:lstStyle/>
          <a:p>
            <a:fld id="{0B71D3AA-F628-8F4E-BE52-707AC18962C1}" type="slidenum">
              <a:rPr lang="en-US" smtClean="0"/>
              <a:t>7</a:t>
            </a:fld>
            <a:endParaRPr lang="en-US" dirty="0"/>
          </a:p>
        </p:txBody>
      </p:sp>
    </p:spTree>
    <p:extLst>
      <p:ext uri="{BB962C8B-B14F-4D97-AF65-F5344CB8AC3E}">
        <p14:creationId xmlns:p14="http://schemas.microsoft.com/office/powerpoint/2010/main" val="301854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BFDD18-1F21-0B41-AF9D-C02742DF11DD}"/>
              </a:ext>
            </a:extLst>
          </p:cNvPr>
          <p:cNvSpPr>
            <a:spLocks noGrp="1"/>
          </p:cNvSpPr>
          <p:nvPr>
            <p:ph type="body" sz="quarter" idx="12"/>
          </p:nvPr>
        </p:nvSpPr>
        <p:spPr>
          <a:xfrm>
            <a:off x="108584" y="862964"/>
            <a:ext cx="8943975" cy="5578177"/>
          </a:xfrm>
        </p:spPr>
        <p:txBody>
          <a:bodyPr>
            <a:normAutofit/>
          </a:bodyPr>
          <a:lstStyle/>
          <a:p>
            <a:pPr marL="461963" lvl="0" indent="-457200">
              <a:buFont typeface="+mj-lt"/>
              <a:buAutoNum type="arabicPeriod"/>
            </a:pPr>
            <a:r>
              <a:rPr lang="en-US" dirty="0"/>
              <a:t>Prepare and configure LERF for 10, 18.5, 40 MeV electron beam delivery to target behind green shielding blocks with up to 50kW beam power</a:t>
            </a:r>
          </a:p>
          <a:p>
            <a:pPr lvl="1"/>
            <a:r>
              <a:rPr lang="en-US" dirty="0"/>
              <a:t>No recirculation</a:t>
            </a:r>
          </a:p>
          <a:p>
            <a:pPr lvl="1"/>
            <a:r>
              <a:rPr lang="en-US" dirty="0">
                <a:solidFill>
                  <a:srgbClr val="0000FF"/>
                </a:solidFill>
              </a:rPr>
              <a:t>Single cryomodule (recommissioned for magnetization and Q</a:t>
            </a:r>
            <a:r>
              <a:rPr lang="en-US" baseline="-25000" dirty="0">
                <a:solidFill>
                  <a:srgbClr val="0000FF"/>
                </a:solidFill>
              </a:rPr>
              <a:t>0</a:t>
            </a:r>
            <a:r>
              <a:rPr lang="en-US" dirty="0">
                <a:solidFill>
                  <a:srgbClr val="0000FF"/>
                </a:solidFill>
              </a:rPr>
              <a:t> studies) </a:t>
            </a:r>
          </a:p>
          <a:p>
            <a:pPr lvl="1"/>
            <a:r>
              <a:rPr lang="en-US" dirty="0">
                <a:solidFill>
                  <a:srgbClr val="7030A0"/>
                </a:solidFill>
              </a:rPr>
              <a:t>Installation of beamline (cannot be the same as before)</a:t>
            </a:r>
          </a:p>
          <a:p>
            <a:pPr lvl="1"/>
            <a:r>
              <a:rPr lang="en-US" dirty="0"/>
              <a:t>Hot Check Out					</a:t>
            </a:r>
          </a:p>
          <a:p>
            <a:pPr marL="457200" lvl="1" indent="0">
              <a:buNone/>
            </a:pPr>
            <a:endParaRPr lang="en-US" dirty="0">
              <a:solidFill>
                <a:srgbClr val="7030A0"/>
              </a:solidFill>
            </a:endParaRPr>
          </a:p>
          <a:p>
            <a:pPr lvl="1"/>
            <a:r>
              <a:rPr lang="en-US" dirty="0">
                <a:solidFill>
                  <a:srgbClr val="7030A0"/>
                </a:solidFill>
              </a:rPr>
              <a:t>      </a:t>
            </a:r>
            <a:r>
              <a:rPr lang="en-US" dirty="0">
                <a:solidFill>
                  <a:srgbClr val="00B050"/>
                </a:solidFill>
              </a:rPr>
              <a:t>Target Area 					</a:t>
            </a:r>
            <a:r>
              <a:rPr lang="en-US" dirty="0"/>
              <a:t> Re-commission gun</a:t>
            </a:r>
            <a:endParaRPr lang="en-US" dirty="0">
              <a:solidFill>
                <a:srgbClr val="00B050"/>
              </a:solidFill>
            </a:endParaRPr>
          </a:p>
          <a:p>
            <a:pPr lvl="1"/>
            <a:endParaRPr lang="en-US" dirty="0">
              <a:solidFill>
                <a:srgbClr val="7030A0"/>
              </a:solidFill>
            </a:endParaRPr>
          </a:p>
          <a:p>
            <a:pPr lvl="1"/>
            <a:endParaRPr lang="en-US" dirty="0">
              <a:solidFill>
                <a:srgbClr val="7030A0"/>
              </a:solidFill>
            </a:endParaRPr>
          </a:p>
          <a:p>
            <a:pPr marL="914400" lvl="2" indent="0">
              <a:buNone/>
            </a:pPr>
            <a:endParaRPr lang="en-US" dirty="0">
              <a:solidFill>
                <a:srgbClr val="7030A0"/>
              </a:solidFill>
            </a:endParaRPr>
          </a:p>
          <a:p>
            <a:pPr marL="914400" lvl="2" indent="0">
              <a:buNone/>
            </a:pPr>
            <a:endParaRPr lang="en-US" dirty="0">
              <a:solidFill>
                <a:srgbClr val="7030A0"/>
              </a:solidFill>
            </a:endParaRPr>
          </a:p>
          <a:p>
            <a:pPr marL="914400" lvl="2" indent="0">
              <a:buNone/>
            </a:pPr>
            <a:endParaRPr lang="en-US" dirty="0">
              <a:solidFill>
                <a:srgbClr val="7030A0"/>
              </a:solidFill>
            </a:endParaRPr>
          </a:p>
          <a:p>
            <a:pPr lvl="1"/>
            <a:endParaRPr lang="en-US" dirty="0">
              <a:solidFill>
                <a:srgbClr val="7030A0"/>
              </a:solidFill>
            </a:endParaRPr>
          </a:p>
          <a:p>
            <a:pPr lvl="1"/>
            <a:endParaRPr lang="en-US" dirty="0">
              <a:solidFill>
                <a:srgbClr val="FF0000"/>
              </a:solidFill>
            </a:endParaRPr>
          </a:p>
          <a:p>
            <a:pPr lvl="1"/>
            <a:r>
              <a:rPr lang="en-US" dirty="0">
                <a:solidFill>
                  <a:srgbClr val="FF0000"/>
                </a:solidFill>
              </a:rPr>
              <a:t>No installation</a:t>
            </a:r>
          </a:p>
        </p:txBody>
      </p:sp>
      <p:sp>
        <p:nvSpPr>
          <p:cNvPr id="2" name="Title 1">
            <a:extLst>
              <a:ext uri="{FF2B5EF4-FFF2-40B4-BE49-F238E27FC236}">
                <a16:creationId xmlns:a16="http://schemas.microsoft.com/office/drawing/2014/main" id="{99E99E96-4115-FF4E-8AC0-D1CFF2C056FC}"/>
              </a:ext>
            </a:extLst>
          </p:cNvPr>
          <p:cNvSpPr>
            <a:spLocks noGrp="1"/>
          </p:cNvSpPr>
          <p:nvPr>
            <p:ph type="title"/>
          </p:nvPr>
        </p:nvSpPr>
        <p:spPr/>
        <p:txBody>
          <a:bodyPr/>
          <a:lstStyle/>
          <a:p>
            <a:r>
              <a:rPr lang="en-US" dirty="0"/>
              <a:t>Details of Scope </a:t>
            </a:r>
          </a:p>
        </p:txBody>
      </p:sp>
      <p:sp>
        <p:nvSpPr>
          <p:cNvPr id="9" name="Rectangle 8">
            <a:extLst>
              <a:ext uri="{FF2B5EF4-FFF2-40B4-BE49-F238E27FC236}">
                <a16:creationId xmlns:a16="http://schemas.microsoft.com/office/drawing/2014/main" id="{02405E15-2CE0-3746-A02E-A897096F05DF}"/>
              </a:ext>
            </a:extLst>
          </p:cNvPr>
          <p:cNvSpPr/>
          <p:nvPr/>
        </p:nvSpPr>
        <p:spPr>
          <a:xfrm>
            <a:off x="6590805" y="3759586"/>
            <a:ext cx="1728186" cy="49131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BB15D17-897F-B640-ACCD-EA0FDD12A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1405"/>
            <a:ext cx="9144000" cy="1725445"/>
          </a:xfrm>
          <a:prstGeom prst="rect">
            <a:avLst/>
          </a:prstGeom>
        </p:spPr>
      </p:pic>
      <p:cxnSp>
        <p:nvCxnSpPr>
          <p:cNvPr id="11" name="Straight Arrow Connector 10">
            <a:extLst>
              <a:ext uri="{FF2B5EF4-FFF2-40B4-BE49-F238E27FC236}">
                <a16:creationId xmlns:a16="http://schemas.microsoft.com/office/drawing/2014/main" id="{3AD80B89-764D-C84E-BB8F-C0EA96D9CB42}"/>
              </a:ext>
            </a:extLst>
          </p:cNvPr>
          <p:cNvCxnSpPr>
            <a:cxnSpLocks/>
            <a:endCxn id="19" idx="0"/>
          </p:cNvCxnSpPr>
          <p:nvPr/>
        </p:nvCxnSpPr>
        <p:spPr>
          <a:xfrm flipH="1">
            <a:off x="6082514" y="2176130"/>
            <a:ext cx="502584" cy="1954901"/>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AE52604E-F3CE-B044-963F-58C149E5DAE8}"/>
              </a:ext>
            </a:extLst>
          </p:cNvPr>
          <p:cNvSpPr/>
          <p:nvPr/>
        </p:nvSpPr>
        <p:spPr>
          <a:xfrm>
            <a:off x="2201077" y="4098721"/>
            <a:ext cx="2980523" cy="463137"/>
          </a:xfrm>
          <a:prstGeom prst="roundRect">
            <a:avLst>
              <a:gd name="adj" fmla="val 37180"/>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5F854B8-858A-F440-B86C-F2E94B53F8ED}"/>
              </a:ext>
            </a:extLst>
          </p:cNvPr>
          <p:cNvCxnSpPr>
            <a:cxnSpLocks/>
            <a:endCxn id="14" idx="0"/>
          </p:cNvCxnSpPr>
          <p:nvPr/>
        </p:nvCxnSpPr>
        <p:spPr>
          <a:xfrm>
            <a:off x="2604304" y="2540643"/>
            <a:ext cx="1087035" cy="155807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8F390DB1-377B-2C40-8B66-F913C3E4C010}"/>
              </a:ext>
            </a:extLst>
          </p:cNvPr>
          <p:cNvSpPr/>
          <p:nvPr/>
        </p:nvSpPr>
        <p:spPr>
          <a:xfrm>
            <a:off x="5380074" y="4131031"/>
            <a:ext cx="1404880" cy="463137"/>
          </a:xfrm>
          <a:prstGeom prst="roundRect">
            <a:avLst>
              <a:gd name="adj" fmla="val 37180"/>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0673DD64-4A9D-7D49-BC08-DC57550119BB}"/>
              </a:ext>
            </a:extLst>
          </p:cNvPr>
          <p:cNvCxnSpPr>
            <a:cxnSpLocks/>
          </p:cNvCxnSpPr>
          <p:nvPr/>
        </p:nvCxnSpPr>
        <p:spPr>
          <a:xfrm flipV="1">
            <a:off x="1638795" y="5671513"/>
            <a:ext cx="403761" cy="3325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Footer Placeholder 27">
            <a:extLst>
              <a:ext uri="{FF2B5EF4-FFF2-40B4-BE49-F238E27FC236}">
                <a16:creationId xmlns:a16="http://schemas.microsoft.com/office/drawing/2014/main" id="{CCD529FB-7FFC-6E4A-88BB-668A78812B07}"/>
              </a:ext>
            </a:extLst>
          </p:cNvPr>
          <p:cNvSpPr>
            <a:spLocks noGrp="1"/>
          </p:cNvSpPr>
          <p:nvPr>
            <p:ph type="ftr" sz="quarter" idx="10"/>
          </p:nvPr>
        </p:nvSpPr>
        <p:spPr/>
        <p:txBody>
          <a:bodyPr/>
          <a:lstStyle/>
          <a:p>
            <a:r>
              <a:rPr lang="en-US" dirty="0"/>
              <a:t>Isotope Program Kick Off Meeting August 3, 2018</a:t>
            </a:r>
          </a:p>
        </p:txBody>
      </p:sp>
      <p:sp>
        <p:nvSpPr>
          <p:cNvPr id="29" name="Slide Number Placeholder 28">
            <a:extLst>
              <a:ext uri="{FF2B5EF4-FFF2-40B4-BE49-F238E27FC236}">
                <a16:creationId xmlns:a16="http://schemas.microsoft.com/office/drawing/2014/main" id="{B55FCAF5-9AC0-8942-872E-CEB9A40DAB55}"/>
              </a:ext>
            </a:extLst>
          </p:cNvPr>
          <p:cNvSpPr>
            <a:spLocks noGrp="1"/>
          </p:cNvSpPr>
          <p:nvPr>
            <p:ph type="sldNum" sz="quarter" idx="11"/>
          </p:nvPr>
        </p:nvSpPr>
        <p:spPr/>
        <p:txBody>
          <a:bodyPr/>
          <a:lstStyle/>
          <a:p>
            <a:fld id="{0B71D3AA-F628-8F4E-BE52-707AC18962C1}" type="slidenum">
              <a:rPr lang="en-US" smtClean="0"/>
              <a:t>8</a:t>
            </a:fld>
            <a:endParaRPr lang="en-US" dirty="0"/>
          </a:p>
        </p:txBody>
      </p:sp>
      <p:sp>
        <p:nvSpPr>
          <p:cNvPr id="7" name="Rectangle 6">
            <a:extLst>
              <a:ext uri="{FF2B5EF4-FFF2-40B4-BE49-F238E27FC236}">
                <a16:creationId xmlns:a16="http://schemas.microsoft.com/office/drawing/2014/main" id="{D299DD5A-ECAA-7545-9494-9EAD5A3DA303}"/>
              </a:ext>
            </a:extLst>
          </p:cNvPr>
          <p:cNvSpPr/>
          <p:nvPr/>
        </p:nvSpPr>
        <p:spPr>
          <a:xfrm>
            <a:off x="0" y="3619385"/>
            <a:ext cx="1169581" cy="20948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D41C8D3-9E91-AC42-A9BD-C3ADF04E9746}"/>
              </a:ext>
            </a:extLst>
          </p:cNvPr>
          <p:cNvSpPr/>
          <p:nvPr/>
        </p:nvSpPr>
        <p:spPr>
          <a:xfrm>
            <a:off x="1169581" y="4727943"/>
            <a:ext cx="7988595" cy="98628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apezoid 3">
            <a:extLst>
              <a:ext uri="{FF2B5EF4-FFF2-40B4-BE49-F238E27FC236}">
                <a16:creationId xmlns:a16="http://schemas.microsoft.com/office/drawing/2014/main" id="{C1AC57FD-2598-6B4C-9219-DEC0338BAA62}"/>
              </a:ext>
            </a:extLst>
          </p:cNvPr>
          <p:cNvSpPr/>
          <p:nvPr/>
        </p:nvSpPr>
        <p:spPr>
          <a:xfrm rot="5864901">
            <a:off x="8306040" y="3921778"/>
            <a:ext cx="526625" cy="1272596"/>
          </a:xfrm>
          <a:prstGeom prst="trapezoid">
            <a:avLst>
              <a:gd name="adj" fmla="val 32537"/>
            </a:avLst>
          </a:prstGeom>
          <a:solidFill>
            <a:srgbClr val="FF0000">
              <a:alpha val="50000"/>
            </a:srgb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A123FCB-CB47-A542-8FC7-B97C15980EAA}"/>
              </a:ext>
            </a:extLst>
          </p:cNvPr>
          <p:cNvSpPr/>
          <p:nvPr/>
        </p:nvSpPr>
        <p:spPr>
          <a:xfrm>
            <a:off x="1183759" y="4106223"/>
            <a:ext cx="1020726" cy="607543"/>
          </a:xfrm>
          <a:prstGeom prst="roundRect">
            <a:avLst>
              <a:gd name="adj" fmla="val 37180"/>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D14064BD-68D3-2742-B99A-EB5D9540CA33}"/>
              </a:ext>
            </a:extLst>
          </p:cNvPr>
          <p:cNvCxnSpPr>
            <a:cxnSpLocks/>
          </p:cNvCxnSpPr>
          <p:nvPr/>
        </p:nvCxnSpPr>
        <p:spPr>
          <a:xfrm>
            <a:off x="1796901" y="3572541"/>
            <a:ext cx="0" cy="5245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31FFD49-DED5-3249-A5A5-33A5A2FE2BA8}"/>
              </a:ext>
            </a:extLst>
          </p:cNvPr>
          <p:cNvGrpSpPr/>
          <p:nvPr/>
        </p:nvGrpSpPr>
        <p:grpSpPr>
          <a:xfrm>
            <a:off x="2427273" y="4398380"/>
            <a:ext cx="2877711" cy="1978573"/>
            <a:chOff x="2427273" y="4398380"/>
            <a:chExt cx="2877711" cy="1978573"/>
          </a:xfrm>
        </p:grpSpPr>
        <p:sp>
          <p:nvSpPr>
            <p:cNvPr id="22" name="TextBox 21">
              <a:extLst>
                <a:ext uri="{FF2B5EF4-FFF2-40B4-BE49-F238E27FC236}">
                  <a16:creationId xmlns:a16="http://schemas.microsoft.com/office/drawing/2014/main" id="{B9E3D4C2-719E-684A-9B46-14A34B876DDA}"/>
                </a:ext>
              </a:extLst>
            </p:cNvPr>
            <p:cNvSpPr txBox="1"/>
            <p:nvPr/>
          </p:nvSpPr>
          <p:spPr>
            <a:xfrm>
              <a:off x="2427273" y="6007621"/>
              <a:ext cx="28777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LCLS II Cryogenic Header</a:t>
              </a:r>
            </a:p>
          </p:txBody>
        </p:sp>
        <p:cxnSp>
          <p:nvCxnSpPr>
            <p:cNvPr id="30" name="Straight Arrow Connector 29">
              <a:extLst>
                <a:ext uri="{FF2B5EF4-FFF2-40B4-BE49-F238E27FC236}">
                  <a16:creationId xmlns:a16="http://schemas.microsoft.com/office/drawing/2014/main" id="{3DF2205A-0F50-F64E-8CB6-CF318771F1CD}"/>
                </a:ext>
              </a:extLst>
            </p:cNvPr>
            <p:cNvCxnSpPr>
              <a:cxnSpLocks/>
            </p:cNvCxnSpPr>
            <p:nvPr/>
          </p:nvCxnSpPr>
          <p:spPr>
            <a:xfrm flipV="1">
              <a:off x="3750382" y="4398380"/>
              <a:ext cx="0" cy="16034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244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4B1E-4F6E-6D4E-A3FD-367B6946CBFE}"/>
              </a:ext>
            </a:extLst>
          </p:cNvPr>
          <p:cNvSpPr>
            <a:spLocks noGrp="1"/>
          </p:cNvSpPr>
          <p:nvPr>
            <p:ph type="title"/>
          </p:nvPr>
        </p:nvSpPr>
        <p:spPr/>
        <p:txBody>
          <a:bodyPr/>
          <a:lstStyle/>
          <a:p>
            <a:r>
              <a:rPr lang="en-US" dirty="0"/>
              <a:t>Beamline to be Installed</a:t>
            </a:r>
          </a:p>
        </p:txBody>
      </p:sp>
      <p:sp>
        <p:nvSpPr>
          <p:cNvPr id="3" name="Text Placeholder 2">
            <a:extLst>
              <a:ext uri="{FF2B5EF4-FFF2-40B4-BE49-F238E27FC236}">
                <a16:creationId xmlns:a16="http://schemas.microsoft.com/office/drawing/2014/main" id="{7D9FF312-A7E9-9047-8E08-309EB5D5A90E}"/>
              </a:ext>
            </a:extLst>
          </p:cNvPr>
          <p:cNvSpPr>
            <a:spLocks noGrp="1"/>
          </p:cNvSpPr>
          <p:nvPr>
            <p:ph type="body" sz="quarter" idx="12"/>
          </p:nvPr>
        </p:nvSpPr>
        <p:spPr>
          <a:xfrm>
            <a:off x="0" y="862964"/>
            <a:ext cx="9144000" cy="5497831"/>
          </a:xfrm>
        </p:spPr>
        <p:txBody>
          <a:bodyPr/>
          <a:lstStyle/>
          <a:p>
            <a:r>
              <a:rPr lang="en-US" dirty="0"/>
              <a:t>This is the beamline where the cryomodules used to be</a:t>
            </a:r>
          </a:p>
          <a:p>
            <a:r>
              <a:rPr lang="en-US" dirty="0"/>
              <a:t>The upstream beamline was removed for installation of LCLS II cryogenics</a:t>
            </a:r>
          </a:p>
          <a:p>
            <a:pPr lvl="1"/>
            <a:r>
              <a:rPr lang="en-US" dirty="0"/>
              <a:t>New beamline must be installed, working around the LCLS II cryogenic header</a:t>
            </a:r>
          </a:p>
          <a:p>
            <a:r>
              <a:rPr lang="en-US" dirty="0"/>
              <a:t>This activity will not be funded by the Isotope Project</a:t>
            </a:r>
          </a:p>
          <a:p>
            <a:pPr lvl="1"/>
            <a:r>
              <a:rPr lang="en-US" dirty="0"/>
              <a:t>Part of the LCLS II installation costs</a:t>
            </a:r>
          </a:p>
          <a:p>
            <a:endParaRPr lang="en-US" dirty="0"/>
          </a:p>
        </p:txBody>
      </p:sp>
      <p:pic>
        <p:nvPicPr>
          <p:cNvPr id="5" name="Picture 4">
            <a:extLst>
              <a:ext uri="{FF2B5EF4-FFF2-40B4-BE49-F238E27FC236}">
                <a16:creationId xmlns:a16="http://schemas.microsoft.com/office/drawing/2014/main" id="{C4850CD1-7056-9347-BEF1-5E5BBBE41938}"/>
              </a:ext>
            </a:extLst>
          </p:cNvPr>
          <p:cNvPicPr>
            <a:picLocks noChangeAspect="1"/>
          </p:cNvPicPr>
          <p:nvPr/>
        </p:nvPicPr>
        <p:blipFill>
          <a:blip r:embed="rId2"/>
          <a:stretch>
            <a:fillRect/>
          </a:stretch>
        </p:blipFill>
        <p:spPr>
          <a:xfrm>
            <a:off x="0" y="2889132"/>
            <a:ext cx="9144000" cy="3561678"/>
          </a:xfrm>
          <a:prstGeom prst="rect">
            <a:avLst/>
          </a:prstGeom>
        </p:spPr>
      </p:pic>
      <p:sp>
        <p:nvSpPr>
          <p:cNvPr id="6" name="Footer Placeholder 5">
            <a:extLst>
              <a:ext uri="{FF2B5EF4-FFF2-40B4-BE49-F238E27FC236}">
                <a16:creationId xmlns:a16="http://schemas.microsoft.com/office/drawing/2014/main" id="{9F9F0D41-C0AA-7942-AEB4-80C3F1E6954F}"/>
              </a:ext>
            </a:extLst>
          </p:cNvPr>
          <p:cNvSpPr>
            <a:spLocks noGrp="1"/>
          </p:cNvSpPr>
          <p:nvPr>
            <p:ph type="ftr" sz="quarter" idx="10"/>
          </p:nvPr>
        </p:nvSpPr>
        <p:spPr/>
        <p:txBody>
          <a:bodyPr/>
          <a:lstStyle/>
          <a:p>
            <a:r>
              <a:rPr lang="en-US" dirty="0"/>
              <a:t>Isotope Program Kick Off Meeting August 3, 2018</a:t>
            </a:r>
          </a:p>
        </p:txBody>
      </p:sp>
      <p:sp>
        <p:nvSpPr>
          <p:cNvPr id="7" name="Slide Number Placeholder 6">
            <a:extLst>
              <a:ext uri="{FF2B5EF4-FFF2-40B4-BE49-F238E27FC236}">
                <a16:creationId xmlns:a16="http://schemas.microsoft.com/office/drawing/2014/main" id="{7DCACD69-F326-874D-8826-83372C836856}"/>
              </a:ext>
            </a:extLst>
          </p:cNvPr>
          <p:cNvSpPr>
            <a:spLocks noGrp="1"/>
          </p:cNvSpPr>
          <p:nvPr>
            <p:ph type="sldNum" sz="quarter" idx="11"/>
          </p:nvPr>
        </p:nvSpPr>
        <p:spPr/>
        <p:txBody>
          <a:bodyPr/>
          <a:lstStyle/>
          <a:p>
            <a:fld id="{0B71D3AA-F628-8F4E-BE52-707AC18962C1}" type="slidenum">
              <a:rPr lang="en-US" smtClean="0"/>
              <a:t>9</a:t>
            </a:fld>
            <a:endParaRPr lang="en-US" dirty="0"/>
          </a:p>
        </p:txBody>
      </p:sp>
    </p:spTree>
    <p:extLst>
      <p:ext uri="{BB962C8B-B14F-4D97-AF65-F5344CB8AC3E}">
        <p14:creationId xmlns:p14="http://schemas.microsoft.com/office/powerpoint/2010/main" val="2406599268"/>
      </p:ext>
    </p:extLst>
  </p:cSld>
  <p:clrMapOvr>
    <a:masterClrMapping/>
  </p:clrMapOvr>
</p:sld>
</file>

<file path=ppt/theme/theme1.xml><?xml version="1.0" encoding="utf-8"?>
<a:theme xmlns:a="http://schemas.openxmlformats.org/drawingml/2006/main" name="JLab_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26C26031-065E-FD4A-A754-D25CB1B4CED2}" vid="{3EBB1A7F-D3DD-604E-8741-1884666B3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12151</TotalTime>
  <Words>1534</Words>
  <Application>Microsoft Office PowerPoint</Application>
  <PresentationFormat>On-screen Show (4:3)</PresentationFormat>
  <Paragraphs>277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JLab_presentation</vt:lpstr>
      <vt:lpstr>Isotope Kick-Off Meeting</vt:lpstr>
      <vt:lpstr>Background</vt:lpstr>
      <vt:lpstr>Our Collaborators – Jamal Zweit, VCU</vt:lpstr>
      <vt:lpstr>Our Collaborators – Doug Wells, NMT</vt:lpstr>
      <vt:lpstr>Deliverables in Project Proposal </vt:lpstr>
      <vt:lpstr>Area Where Target Will Be Installed</vt:lpstr>
      <vt:lpstr>Deliverables in Updated Project  </vt:lpstr>
      <vt:lpstr>Details of Scope </vt:lpstr>
      <vt:lpstr>Beamline to be Installed</vt:lpstr>
      <vt:lpstr>Details of Scope (cont.)</vt:lpstr>
      <vt:lpstr>Details of Scope (cont.)</vt:lpstr>
      <vt:lpstr>Timeline in Project Proposal – Year 1</vt:lpstr>
      <vt:lpstr>Timeline in Project Proposal – Year 2</vt:lpstr>
      <vt:lpstr>Schedule in Project Proposal</vt:lpstr>
      <vt:lpstr>Overview of Budget</vt:lpstr>
      <vt:lpstr>Pony Express</vt:lpstr>
      <vt:lpstr>Overview of Budget</vt:lpstr>
      <vt:lpstr>Budget Details</vt:lpstr>
      <vt:lpstr>Project Planning</vt:lpstr>
      <vt:lpstr>Roles and Responsibilities</vt:lpstr>
      <vt:lpstr>Meeting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andrew@jlab.org</dc:creator>
  <cp:lastModifiedBy>Erin Clifton</cp:lastModifiedBy>
  <cp:revision>124</cp:revision>
  <dcterms:created xsi:type="dcterms:W3CDTF">2018-07-19T12:15:10Z</dcterms:created>
  <dcterms:modified xsi:type="dcterms:W3CDTF">2018-08-03T13:43:02Z</dcterms:modified>
</cp:coreProperties>
</file>