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86" r:id="rId4"/>
    <p:sldId id="288" r:id="rId5"/>
    <p:sldId id="285" r:id="rId6"/>
    <p:sldId id="290" r:id="rId7"/>
    <p:sldId id="291" r:id="rId8"/>
    <p:sldId id="292" r:id="rId9"/>
    <p:sldId id="298" r:id="rId10"/>
    <p:sldId id="293" r:id="rId11"/>
    <p:sldId id="296" r:id="rId12"/>
    <p:sldId id="29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05CF-07DE-486C-A1A4-53FA33E8E938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18B5-519A-4347-9419-21FFBC26B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0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09550" y="866775"/>
            <a:ext cx="8734425" cy="5353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1BD05CF-07DE-486C-A1A4-53FA33E8E938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9B18B5-519A-4347-9419-21FFBC26B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3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05CF-07DE-486C-A1A4-53FA33E8E938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18B5-519A-4347-9419-21FFBC26B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74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05CF-07DE-486C-A1A4-53FA33E8E938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18B5-519A-4347-9419-21FFBC26B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6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05CF-07DE-486C-A1A4-53FA33E8E938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18B5-519A-4347-9419-21FFBC26B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5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76015"/>
            <a:ext cx="4038600" cy="54150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76015"/>
            <a:ext cx="4038600" cy="54150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05CF-07DE-486C-A1A4-53FA33E8E938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18B5-519A-4347-9419-21FFBC26B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9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255" y="921729"/>
            <a:ext cx="4040188" cy="76304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255" y="1684769"/>
            <a:ext cx="4040188" cy="45989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3080" y="921729"/>
            <a:ext cx="4041775" cy="76304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3080" y="1684769"/>
            <a:ext cx="4041775" cy="45989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05CF-07DE-486C-A1A4-53FA33E8E938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18B5-519A-4347-9419-21FFBC26B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9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05CF-07DE-486C-A1A4-53FA33E8E938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18B5-519A-4347-9419-21FFBC26B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05CF-07DE-486C-A1A4-53FA33E8E938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18B5-519A-4347-9419-21FFBC26B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5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679"/>
            <a:ext cx="3008313" cy="11087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5878"/>
            <a:ext cx="5111750" cy="55848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64664"/>
            <a:ext cx="3008313" cy="44760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05CF-07DE-486C-A1A4-53FA33E8E938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18B5-519A-4347-9419-21FFBC26B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0301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8102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6974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05CF-07DE-486C-A1A4-53FA33E8E938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18B5-519A-4347-9419-21FFBC26B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4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51206"/>
            <a:ext cx="8705088" cy="607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877824"/>
            <a:ext cx="8705088" cy="5248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0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2175602" y="6437376"/>
            <a:ext cx="1646890" cy="420623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68503" y="6437376"/>
            <a:ext cx="1181413" cy="42062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BD05CF-07DE-486C-A1A4-53FA33E8E938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919489" y="6437375"/>
            <a:ext cx="474251" cy="42062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9B18B5-519A-4347-9419-21FFBC26B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4343C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60066"/>
        </a:buClr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8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5813" indent="-227013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Isotope Production R&amp;D</a:t>
            </a:r>
            <a:br>
              <a:rPr lang="en-US" sz="4000" dirty="0" smtClean="0"/>
            </a:br>
            <a:r>
              <a:rPr lang="en-US" sz="4000" dirty="0" smtClean="0"/>
              <a:t>at</a:t>
            </a:r>
            <a:br>
              <a:rPr lang="en-US" sz="4000" dirty="0" smtClean="0"/>
            </a:br>
            <a:r>
              <a:rPr lang="en-US" sz="4000" dirty="0" smtClean="0"/>
              <a:t>Jefferson Lab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4343400"/>
            <a:ext cx="7239000" cy="1752600"/>
          </a:xfrm>
        </p:spPr>
        <p:txBody>
          <a:bodyPr/>
          <a:lstStyle/>
          <a:p>
            <a:r>
              <a:rPr lang="en-US" dirty="0" smtClean="0"/>
              <a:t>Overview of what has been accomplished so </a:t>
            </a:r>
            <a:r>
              <a:rPr lang="en-US" dirty="0" smtClean="0"/>
              <a:t>far</a:t>
            </a:r>
          </a:p>
          <a:p>
            <a:endParaRPr lang="en-US" dirty="0"/>
          </a:p>
          <a:p>
            <a:r>
              <a:rPr lang="en-US" sz="2000" dirty="0" smtClean="0"/>
              <a:t>August </a:t>
            </a:r>
            <a:r>
              <a:rPr lang="en-US" sz="2000" dirty="0" smtClean="0"/>
              <a:t>3, 2018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Test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l"/>
            <a:r>
              <a:rPr lang="en-US" sz="7200" b="1" i="1" dirty="0" smtClean="0">
                <a:solidFill>
                  <a:schemeClr val="tx1"/>
                </a:solidFill>
              </a:rPr>
              <a:t>Planned </a:t>
            </a:r>
            <a:endParaRPr lang="en-US" sz="7200" dirty="0" smtClean="0">
              <a:solidFill>
                <a:schemeClr val="tx1"/>
              </a:solidFill>
            </a:endParaRPr>
          </a:p>
          <a:p>
            <a:pPr lvl="1"/>
            <a:r>
              <a:rPr lang="en-US" sz="7000" dirty="0" smtClean="0">
                <a:solidFill>
                  <a:schemeClr val="tx1"/>
                </a:solidFill>
              </a:rPr>
              <a:t>Beam set up May 2 – 3</a:t>
            </a:r>
          </a:p>
          <a:p>
            <a:pPr lvl="1"/>
            <a:r>
              <a:rPr lang="en-US" sz="7000" dirty="0" smtClean="0">
                <a:solidFill>
                  <a:schemeClr val="tx1"/>
                </a:solidFill>
              </a:rPr>
              <a:t>Installation May 3 – 4</a:t>
            </a:r>
          </a:p>
          <a:p>
            <a:pPr lvl="1"/>
            <a:r>
              <a:rPr lang="en-US" sz="7000" dirty="0" smtClean="0">
                <a:solidFill>
                  <a:schemeClr val="tx1"/>
                </a:solidFill>
              </a:rPr>
              <a:t>Run May 5 – 7 (extended to May 8)</a:t>
            </a:r>
          </a:p>
          <a:p>
            <a:pPr lvl="1"/>
            <a:r>
              <a:rPr lang="en-US" sz="7000" dirty="0" smtClean="0">
                <a:solidFill>
                  <a:schemeClr val="tx1"/>
                </a:solidFill>
              </a:rPr>
              <a:t>Sample Shipped/Delivered to VCU – May </a:t>
            </a:r>
            <a:r>
              <a:rPr lang="en-US" sz="7000" dirty="0" smtClean="0">
                <a:solidFill>
                  <a:schemeClr val="tx1"/>
                </a:solidFill>
              </a:rPr>
              <a:t>9/10</a:t>
            </a:r>
            <a:r>
              <a:rPr lang="en-US" sz="7200" dirty="0" smtClean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n-US" sz="7200" b="1" i="1" dirty="0" smtClean="0">
                <a:solidFill>
                  <a:schemeClr val="tx1"/>
                </a:solidFill>
              </a:rPr>
              <a:t>Executed</a:t>
            </a:r>
            <a:endParaRPr lang="en-US" sz="7200" dirty="0" smtClean="0">
              <a:solidFill>
                <a:schemeClr val="tx1"/>
              </a:solidFill>
            </a:endParaRPr>
          </a:p>
          <a:p>
            <a:pPr lvl="1"/>
            <a:r>
              <a:rPr lang="en-US" sz="7000" dirty="0" smtClean="0">
                <a:solidFill>
                  <a:schemeClr val="tx1"/>
                </a:solidFill>
              </a:rPr>
              <a:t>Beam set up completed – May 3</a:t>
            </a:r>
          </a:p>
          <a:p>
            <a:pPr lvl="1"/>
            <a:r>
              <a:rPr lang="en-US" sz="7000" dirty="0" smtClean="0">
                <a:solidFill>
                  <a:schemeClr val="tx1"/>
                </a:solidFill>
              </a:rPr>
              <a:t>Installation completed – May 4</a:t>
            </a:r>
          </a:p>
          <a:p>
            <a:pPr lvl="1"/>
            <a:r>
              <a:rPr lang="en-US" sz="7000" dirty="0" smtClean="0">
                <a:solidFill>
                  <a:schemeClr val="tx1"/>
                </a:solidFill>
              </a:rPr>
              <a:t>Beginning/End of run – May 4/May 6</a:t>
            </a:r>
          </a:p>
          <a:p>
            <a:pPr lvl="1"/>
            <a:r>
              <a:rPr lang="en-US" sz="7000" dirty="0" smtClean="0">
                <a:solidFill>
                  <a:schemeClr val="tx1"/>
                </a:solidFill>
              </a:rPr>
              <a:t>Sample Shipped/Delivered to VCU – May </a:t>
            </a:r>
            <a:r>
              <a:rPr lang="en-US" sz="7000" dirty="0" smtClean="0">
                <a:solidFill>
                  <a:schemeClr val="tx1"/>
                </a:solidFill>
              </a:rPr>
              <a:t>8/10</a:t>
            </a:r>
            <a:endParaRPr lang="en-US" sz="7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Test Results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l"/>
            <a:r>
              <a:rPr lang="en-US" sz="7200" dirty="0" smtClean="0">
                <a:solidFill>
                  <a:schemeClr val="tx1"/>
                </a:solidFill>
              </a:rPr>
              <a:t>About 8 hours after the test started, air pressure was lost on the cooling </a:t>
            </a:r>
            <a:r>
              <a:rPr lang="en-US" sz="7200" dirty="0" smtClean="0">
                <a:solidFill>
                  <a:schemeClr val="tx1"/>
                </a:solidFill>
              </a:rPr>
              <a:t>blocks. A </a:t>
            </a:r>
            <a:r>
              <a:rPr lang="en-US" sz="7200" dirty="0" smtClean="0">
                <a:solidFill>
                  <a:schemeClr val="tx1"/>
                </a:solidFill>
              </a:rPr>
              <a:t>little later the thermocouple read-back on the tungsten radiator was lost. </a:t>
            </a:r>
            <a:r>
              <a:rPr lang="en-US" sz="7200" dirty="0" smtClean="0">
                <a:solidFill>
                  <a:schemeClr val="tx1"/>
                </a:solidFill>
              </a:rPr>
              <a:t>The </a:t>
            </a:r>
            <a:r>
              <a:rPr lang="en-US" sz="7200" dirty="0" smtClean="0">
                <a:solidFill>
                  <a:schemeClr val="tx1"/>
                </a:solidFill>
              </a:rPr>
              <a:t>test was aborted due to lack of </a:t>
            </a:r>
            <a:r>
              <a:rPr lang="en-US" sz="7200" dirty="0" smtClean="0">
                <a:solidFill>
                  <a:schemeClr val="tx1"/>
                </a:solidFill>
              </a:rPr>
              <a:t>monitoring</a:t>
            </a:r>
            <a:endParaRPr lang="en-US" sz="7200" dirty="0" smtClean="0">
              <a:solidFill>
                <a:schemeClr val="tx1"/>
              </a:solidFill>
            </a:endParaRPr>
          </a:p>
          <a:p>
            <a:pPr lvl="0" algn="l"/>
            <a:r>
              <a:rPr lang="en-US" sz="7200" dirty="0" smtClean="0">
                <a:solidFill>
                  <a:schemeClr val="tx1"/>
                </a:solidFill>
              </a:rPr>
              <a:t>Produced  ~130 </a:t>
            </a:r>
            <a:r>
              <a:rPr lang="el-GR" sz="7200" dirty="0" smtClean="0">
                <a:solidFill>
                  <a:schemeClr val="tx1"/>
                </a:solidFill>
              </a:rPr>
              <a:t>μ</a:t>
            </a:r>
            <a:r>
              <a:rPr lang="en-US" sz="7200" dirty="0" smtClean="0">
                <a:solidFill>
                  <a:schemeClr val="tx1"/>
                </a:solidFill>
              </a:rPr>
              <a:t>Curies of </a:t>
            </a:r>
            <a:r>
              <a:rPr lang="en-US" sz="7200" baseline="30000" dirty="0" smtClean="0">
                <a:solidFill>
                  <a:schemeClr val="tx1"/>
                </a:solidFill>
              </a:rPr>
              <a:t>67</a:t>
            </a:r>
            <a:r>
              <a:rPr lang="en-US" sz="7200" dirty="0" smtClean="0">
                <a:solidFill>
                  <a:schemeClr val="tx1"/>
                </a:solidFill>
              </a:rPr>
              <a:t>Cu (70 µCi was remaining upon the retrieval</a:t>
            </a:r>
            <a:r>
              <a:rPr lang="en-US" sz="7200" dirty="0" smtClean="0">
                <a:solidFill>
                  <a:schemeClr val="tx1"/>
                </a:solidFill>
              </a:rPr>
              <a:t>)</a:t>
            </a:r>
            <a:endParaRPr lang="en-US" sz="7200" dirty="0" smtClean="0">
              <a:solidFill>
                <a:schemeClr val="tx1"/>
              </a:solidFill>
            </a:endParaRPr>
          </a:p>
          <a:p>
            <a:pPr algn="l"/>
            <a:r>
              <a:rPr lang="en-US" sz="7200" dirty="0" smtClean="0">
                <a:solidFill>
                  <a:schemeClr val="tx1"/>
                </a:solidFill>
              </a:rPr>
              <a:t>The crucible was removed safely after a two-day </a:t>
            </a:r>
            <a:r>
              <a:rPr lang="en-US" sz="7200" dirty="0" smtClean="0">
                <a:solidFill>
                  <a:schemeClr val="tx1"/>
                </a:solidFill>
              </a:rPr>
              <a:t>delay. The </a:t>
            </a:r>
            <a:r>
              <a:rPr lang="en-US" sz="7200" dirty="0" smtClean="0">
                <a:solidFill>
                  <a:schemeClr val="tx1"/>
                </a:solidFill>
              </a:rPr>
              <a:t>crucible was then wrapped in two layers of </a:t>
            </a:r>
            <a:r>
              <a:rPr lang="en-US" sz="7200" dirty="0" err="1" smtClean="0">
                <a:solidFill>
                  <a:schemeClr val="tx1"/>
                </a:solidFill>
              </a:rPr>
              <a:t>kapton</a:t>
            </a:r>
            <a:r>
              <a:rPr lang="en-US" sz="7200" dirty="0" smtClean="0">
                <a:solidFill>
                  <a:schemeClr val="tx1"/>
                </a:solidFill>
              </a:rPr>
              <a:t>, double bagged, packed and shipped to VCU via </a:t>
            </a:r>
            <a:r>
              <a:rPr lang="en-US" sz="7200" dirty="0" smtClean="0">
                <a:solidFill>
                  <a:schemeClr val="tx1"/>
                </a:solidFill>
              </a:rPr>
              <a:t>UPS </a:t>
            </a:r>
            <a:r>
              <a:rPr lang="en-US" sz="7200" dirty="0" smtClean="0">
                <a:solidFill>
                  <a:schemeClr val="tx1"/>
                </a:solidFill>
              </a:rPr>
              <a:t>  </a:t>
            </a:r>
          </a:p>
          <a:p>
            <a:pPr algn="l"/>
            <a:r>
              <a:rPr lang="en-US" sz="7200" dirty="0" smtClean="0">
                <a:solidFill>
                  <a:schemeClr val="tx1"/>
                </a:solidFill>
              </a:rPr>
              <a:t>The instructions for unpacking the crucible were not provided to the VCU Radiation Safety Officer who performed the unpacking operation, resulting </a:t>
            </a:r>
            <a:r>
              <a:rPr lang="en-US" sz="7200" dirty="0" smtClean="0">
                <a:solidFill>
                  <a:schemeClr val="tx1"/>
                </a:solidFill>
              </a:rPr>
              <a:t>in </a:t>
            </a:r>
            <a:r>
              <a:rPr lang="en-US" sz="7200" dirty="0" smtClean="0">
                <a:solidFill>
                  <a:schemeClr val="tx1"/>
                </a:solidFill>
              </a:rPr>
              <a:t>the loss of </a:t>
            </a:r>
            <a:r>
              <a:rPr lang="en-US" sz="7200" dirty="0" smtClean="0">
                <a:solidFill>
                  <a:schemeClr val="tx1"/>
                </a:solidFill>
              </a:rPr>
              <a:t>Gallium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For </a:t>
            </a:r>
            <a:r>
              <a:rPr lang="en-US" sz="2800" dirty="0"/>
              <a:t>the 2016 </a:t>
            </a:r>
            <a:r>
              <a:rPr lang="en-US" sz="2800" dirty="0" smtClean="0"/>
              <a:t>FOA, </a:t>
            </a:r>
            <a:r>
              <a:rPr lang="en-US" sz="2800" dirty="0"/>
              <a:t>w</a:t>
            </a:r>
            <a:r>
              <a:rPr lang="en-US" sz="2800" dirty="0" smtClean="0"/>
              <a:t>e </a:t>
            </a:r>
            <a:r>
              <a:rPr lang="en-US" sz="2800" dirty="0"/>
              <a:t>were well </a:t>
            </a:r>
            <a:r>
              <a:rPr lang="en-US" sz="2800" dirty="0" smtClean="0"/>
              <a:t>prepared after </a:t>
            </a:r>
            <a:r>
              <a:rPr lang="en-US" sz="2800" dirty="0"/>
              <a:t>having conducted a beam test at low power</a:t>
            </a:r>
          </a:p>
          <a:p>
            <a:r>
              <a:rPr lang="en-US" sz="2800" dirty="0" smtClean="0"/>
              <a:t>Thermal </a:t>
            </a:r>
            <a:r>
              <a:rPr lang="en-US" sz="2800" dirty="0"/>
              <a:t>simulations </a:t>
            </a:r>
            <a:r>
              <a:rPr lang="en-US" sz="2800" dirty="0" smtClean="0"/>
              <a:t>have been done for </a:t>
            </a:r>
            <a:r>
              <a:rPr lang="en-US" sz="2800" dirty="0"/>
              <a:t>one prospective target design</a:t>
            </a:r>
          </a:p>
          <a:p>
            <a:r>
              <a:rPr lang="en-US" sz="2800" dirty="0" smtClean="0"/>
              <a:t>Completed a higher </a:t>
            </a:r>
            <a:r>
              <a:rPr lang="en-US" sz="2800" dirty="0"/>
              <a:t>power beam test – valuable learning experience, especially in transporting irradiated material</a:t>
            </a:r>
          </a:p>
          <a:p>
            <a:r>
              <a:rPr lang="en-US" sz="2800" dirty="0" smtClean="0"/>
              <a:t>Mock </a:t>
            </a:r>
            <a:r>
              <a:rPr lang="en-US" sz="2800" dirty="0"/>
              <a:t>transportation </a:t>
            </a:r>
            <a:r>
              <a:rPr lang="en-US" sz="2800" dirty="0" smtClean="0"/>
              <a:t>trials will be conducted </a:t>
            </a:r>
            <a:r>
              <a:rPr lang="en-US" sz="2800" dirty="0"/>
              <a:t>to </a:t>
            </a:r>
            <a:r>
              <a:rPr lang="en-US" sz="2800" dirty="0" smtClean="0"/>
              <a:t>develop the best method for transporting irradiated material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Preparation for 2016 FOA</a:t>
            </a:r>
          </a:p>
          <a:p>
            <a:r>
              <a:rPr lang="en-US" dirty="0" smtClean="0"/>
              <a:t>Simulations and Tests 2016</a:t>
            </a:r>
          </a:p>
          <a:p>
            <a:r>
              <a:rPr lang="en-US" dirty="0" smtClean="0"/>
              <a:t>Tests and Results 2017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for 2016 FOA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l"/>
            <a:r>
              <a:rPr lang="en-US" sz="8000" dirty="0" smtClean="0">
                <a:solidFill>
                  <a:schemeClr val="tx1"/>
                </a:solidFill>
              </a:rPr>
              <a:t>In order to strengthen the proposal, extensive thermal simulations (Joe Gubeli) have been done in order to understand the design of high power </a:t>
            </a:r>
            <a:r>
              <a:rPr lang="en-US" sz="8000" dirty="0" smtClean="0">
                <a:solidFill>
                  <a:schemeClr val="tx1"/>
                </a:solidFill>
              </a:rPr>
              <a:t>targets</a:t>
            </a:r>
            <a:endParaRPr lang="en-US" sz="8000" dirty="0" smtClean="0">
              <a:solidFill>
                <a:schemeClr val="tx1"/>
              </a:solidFill>
            </a:endParaRPr>
          </a:p>
          <a:p>
            <a:pPr lvl="1"/>
            <a:r>
              <a:rPr lang="en-US" sz="7800" i="1" dirty="0" smtClean="0">
                <a:solidFill>
                  <a:schemeClr val="tx1"/>
                </a:solidFill>
              </a:rPr>
              <a:t>Target – Material - </a:t>
            </a:r>
            <a:r>
              <a:rPr lang="en-US" sz="7800" dirty="0" smtClean="0">
                <a:solidFill>
                  <a:schemeClr val="tx1"/>
                </a:solidFill>
              </a:rPr>
              <a:t>Gallium (99.9999% chemically pure)</a:t>
            </a:r>
          </a:p>
          <a:p>
            <a:pPr lvl="1"/>
            <a:r>
              <a:rPr lang="en-US" sz="7800" i="1" dirty="0" smtClean="0">
                <a:solidFill>
                  <a:schemeClr val="tx1"/>
                </a:solidFill>
              </a:rPr>
              <a:t>Target – Thermal - </a:t>
            </a:r>
            <a:r>
              <a:rPr lang="en-US" sz="7800" dirty="0" smtClean="0">
                <a:solidFill>
                  <a:schemeClr val="tx1"/>
                </a:solidFill>
              </a:rPr>
              <a:t>Allowed Temperature rise: 2000</a:t>
            </a:r>
            <a:r>
              <a:rPr lang="en-US" sz="7800" baseline="30000" dirty="0" smtClean="0">
                <a:solidFill>
                  <a:schemeClr val="tx1"/>
                </a:solidFill>
              </a:rPr>
              <a:t>0</a:t>
            </a:r>
            <a:r>
              <a:rPr lang="en-US" sz="7800" dirty="0" smtClean="0">
                <a:solidFill>
                  <a:schemeClr val="tx1"/>
                </a:solidFill>
              </a:rPr>
              <a:t> C, max. at 50kW of beam power</a:t>
            </a:r>
          </a:p>
          <a:p>
            <a:pPr lvl="1"/>
            <a:r>
              <a:rPr lang="en-US" sz="7800" i="1" dirty="0" smtClean="0">
                <a:solidFill>
                  <a:schemeClr val="tx1"/>
                </a:solidFill>
              </a:rPr>
              <a:t>Target Holder – Cooling </a:t>
            </a:r>
            <a:r>
              <a:rPr lang="en-US" sz="7800" i="1" dirty="0" smtClean="0">
                <a:solidFill>
                  <a:schemeClr val="tx1"/>
                </a:solidFill>
              </a:rPr>
              <a:t>– </a:t>
            </a:r>
            <a:r>
              <a:rPr lang="en-US" sz="7800" dirty="0" smtClean="0">
                <a:solidFill>
                  <a:schemeClr val="tx1"/>
                </a:solidFill>
              </a:rPr>
              <a:t>Water cooled, cooling water temperature </a:t>
            </a:r>
            <a:r>
              <a:rPr lang="en-US" sz="7800" dirty="0" smtClean="0">
                <a:solidFill>
                  <a:schemeClr val="tx1"/>
                </a:solidFill>
              </a:rPr>
              <a:t>35</a:t>
            </a:r>
            <a:r>
              <a:rPr lang="en-US" sz="7800" baseline="30000" dirty="0" smtClean="0">
                <a:solidFill>
                  <a:schemeClr val="tx1"/>
                </a:solidFill>
              </a:rPr>
              <a:t>0 </a:t>
            </a:r>
            <a:r>
              <a:rPr lang="en-US" sz="7800" dirty="0" smtClean="0">
                <a:solidFill>
                  <a:schemeClr val="tx1"/>
                </a:solidFill>
              </a:rPr>
              <a:t>C (to ensure Gallium stays as liquid)</a:t>
            </a:r>
          </a:p>
          <a:p>
            <a:pPr lvl="1"/>
            <a:r>
              <a:rPr lang="en-US" sz="7800" i="1" dirty="0" smtClean="0">
                <a:solidFill>
                  <a:schemeClr val="tx1"/>
                </a:solidFill>
              </a:rPr>
              <a:t>Target </a:t>
            </a:r>
            <a:r>
              <a:rPr lang="en-US" sz="7800" i="1" dirty="0" smtClean="0">
                <a:solidFill>
                  <a:schemeClr val="tx1"/>
                </a:solidFill>
              </a:rPr>
              <a:t>Holder – </a:t>
            </a:r>
            <a:r>
              <a:rPr lang="en-US" sz="7800" i="1" dirty="0" smtClean="0">
                <a:solidFill>
                  <a:schemeClr val="tx1"/>
                </a:solidFill>
              </a:rPr>
              <a:t>Chemical – </a:t>
            </a:r>
            <a:r>
              <a:rPr lang="en-US" sz="7800" dirty="0" smtClean="0">
                <a:solidFill>
                  <a:schemeClr val="tx1"/>
                </a:solidFill>
              </a:rPr>
              <a:t>Lowest possible copper content to avoid contamination from other copper </a:t>
            </a:r>
            <a:r>
              <a:rPr lang="en-US" sz="7800" dirty="0" smtClean="0">
                <a:solidFill>
                  <a:schemeClr val="tx1"/>
                </a:solidFill>
              </a:rPr>
              <a:t>isotopes</a:t>
            </a:r>
            <a:endParaRPr lang="en-US" sz="7800" dirty="0" smtClean="0">
              <a:solidFill>
                <a:schemeClr val="tx1"/>
              </a:solidFill>
            </a:endParaRPr>
          </a:p>
          <a:p>
            <a:pPr algn="l"/>
            <a:endParaRPr lang="en-US" sz="5500" dirty="0" smtClean="0">
              <a:solidFill>
                <a:schemeClr val="tx1"/>
              </a:solidFill>
            </a:endParaRPr>
          </a:p>
          <a:p>
            <a:pPr algn="l"/>
            <a:endParaRPr lang="en-US" sz="5500" dirty="0" smtClean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Simulations 2016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219200"/>
            <a:ext cx="1828800" cy="13716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7000" y="1219200"/>
            <a:ext cx="1600200" cy="1371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800" y="3130611"/>
            <a:ext cx="3200400" cy="25146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2971800"/>
            <a:ext cx="3505200" cy="274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86585" y="5797611"/>
            <a:ext cx="2560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Water wall temperature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56693" y="5797611"/>
            <a:ext cx="273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Temperature of the target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22286" y="1304835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 GPM water flow through each channel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Radius of Gallium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cylinder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 mm 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Length of Gallium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ylinder 100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50 kW total beam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Power Beam Test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First </a:t>
            </a:r>
            <a:r>
              <a:rPr lang="en-US" sz="2000" dirty="0"/>
              <a:t>Test at low power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Irradiation of Gallium and Zinc targets in CEBAF injector: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18.5 MeV (to avoid interference from </a:t>
            </a:r>
            <a:r>
              <a:rPr lang="en-US" sz="2000" baseline="30000" dirty="0"/>
              <a:t>67</a:t>
            </a:r>
            <a:r>
              <a:rPr lang="en-US" sz="2000" dirty="0"/>
              <a:t>Ga), 2.5 µA, 1 h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~ </a:t>
            </a:r>
            <a:r>
              <a:rPr lang="en-US" sz="2000" dirty="0">
                <a:solidFill>
                  <a:srgbClr val="00B050"/>
                </a:solidFill>
              </a:rPr>
              <a:t>0.1 µCi </a:t>
            </a:r>
            <a:r>
              <a:rPr lang="en-US" sz="2000" baseline="30000" dirty="0">
                <a:solidFill>
                  <a:srgbClr val="00B050"/>
                </a:solidFill>
              </a:rPr>
              <a:t>67</a:t>
            </a:r>
            <a:r>
              <a:rPr lang="en-US" sz="2000" dirty="0">
                <a:solidFill>
                  <a:srgbClr val="00B050"/>
                </a:solidFill>
              </a:rPr>
              <a:t>Cu detected in each </a:t>
            </a:r>
            <a:r>
              <a:rPr lang="en-US" sz="2000" dirty="0" smtClean="0">
                <a:solidFill>
                  <a:srgbClr val="00B050"/>
                </a:solidFill>
              </a:rPr>
              <a:t>target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1600200"/>
            <a:ext cx="7239000" cy="312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0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0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0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0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0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0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0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0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0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1364" y="2413731"/>
            <a:ext cx="5948119" cy="372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Test Results 2016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"/>
          <a:stretch/>
        </p:blipFill>
        <p:spPr bwMode="auto">
          <a:xfrm>
            <a:off x="1143000" y="1066800"/>
            <a:ext cx="6934200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54102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Measured decay photon spectrum of gallium target 25 hours after irradiation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85800" y="1524000"/>
            <a:ext cx="1271537" cy="3589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Chemical Separation</a:t>
            </a:r>
            <a:r>
              <a:rPr lang="en-US" b="1" i="1" dirty="0" smtClean="0"/>
              <a:t>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l"/>
            <a:r>
              <a:rPr lang="en-US" sz="8000" dirty="0" smtClean="0">
                <a:solidFill>
                  <a:schemeClr val="tx1"/>
                </a:solidFill>
              </a:rPr>
              <a:t>A small quantity of </a:t>
            </a:r>
            <a:r>
              <a:rPr lang="en-US" sz="8000" baseline="30000" dirty="0" smtClean="0">
                <a:solidFill>
                  <a:schemeClr val="tx1"/>
                </a:solidFill>
              </a:rPr>
              <a:t>67</a:t>
            </a:r>
            <a:r>
              <a:rPr lang="en-US" sz="8000" dirty="0" smtClean="0">
                <a:solidFill>
                  <a:schemeClr val="tx1"/>
                </a:solidFill>
              </a:rPr>
              <a:t>Cu was purchased from BNL and delivered to VCU (via FedEx</a:t>
            </a:r>
            <a:r>
              <a:rPr lang="en-US" sz="8000" dirty="0" smtClean="0">
                <a:solidFill>
                  <a:schemeClr val="tx1"/>
                </a:solidFill>
              </a:rPr>
              <a:t>) </a:t>
            </a:r>
            <a:r>
              <a:rPr lang="en-US" sz="8000" dirty="0" smtClean="0">
                <a:solidFill>
                  <a:schemeClr val="tx1"/>
                </a:solidFill>
              </a:rPr>
              <a:t> </a:t>
            </a:r>
            <a:endParaRPr lang="en-US" sz="8000" dirty="0" smtClean="0">
              <a:solidFill>
                <a:schemeClr val="tx1"/>
              </a:solidFill>
            </a:endParaRPr>
          </a:p>
          <a:p>
            <a:pPr algn="l"/>
            <a:endParaRPr lang="en-US" sz="8000" dirty="0" smtClean="0">
              <a:solidFill>
                <a:schemeClr val="tx1"/>
              </a:solidFill>
            </a:endParaRPr>
          </a:p>
          <a:p>
            <a:pPr algn="l"/>
            <a:r>
              <a:rPr lang="en-US" sz="8000" b="1" u="sng" dirty="0" smtClean="0">
                <a:solidFill>
                  <a:schemeClr val="tx1"/>
                </a:solidFill>
              </a:rPr>
              <a:t>At VCU</a:t>
            </a:r>
            <a:endParaRPr lang="en-US" sz="8000" dirty="0" smtClean="0">
              <a:solidFill>
                <a:schemeClr val="tx1"/>
              </a:solidFill>
            </a:endParaRPr>
          </a:p>
          <a:p>
            <a:pPr lvl="1"/>
            <a:r>
              <a:rPr lang="en-US" sz="7800" dirty="0" smtClean="0">
                <a:solidFill>
                  <a:schemeClr val="tx1"/>
                </a:solidFill>
              </a:rPr>
              <a:t>The </a:t>
            </a:r>
            <a:r>
              <a:rPr lang="en-US" sz="7800" baseline="30000" dirty="0" smtClean="0">
                <a:solidFill>
                  <a:schemeClr val="tx1"/>
                </a:solidFill>
              </a:rPr>
              <a:t>67</a:t>
            </a:r>
            <a:r>
              <a:rPr lang="en-US" sz="7800" dirty="0" smtClean="0">
                <a:solidFill>
                  <a:schemeClr val="tx1"/>
                </a:solidFill>
              </a:rPr>
              <a:t>Cu was added to the dissolved Gallium material and radiochemical separation was performed to “simulate” the radiochemistry procedure, </a:t>
            </a:r>
            <a:r>
              <a:rPr lang="en-US" sz="7800" dirty="0" smtClean="0">
                <a:solidFill>
                  <a:schemeClr val="tx1"/>
                </a:solidFill>
              </a:rPr>
              <a:t>resulting in 92.2</a:t>
            </a:r>
            <a:r>
              <a:rPr lang="en-US" sz="7800" dirty="0" smtClean="0">
                <a:solidFill>
                  <a:schemeClr val="tx1"/>
                </a:solidFill>
              </a:rPr>
              <a:t>% recovery of the </a:t>
            </a:r>
            <a:r>
              <a:rPr lang="en-US" sz="7800" baseline="30000" dirty="0" smtClean="0">
                <a:solidFill>
                  <a:schemeClr val="tx1"/>
                </a:solidFill>
              </a:rPr>
              <a:t>67</a:t>
            </a:r>
            <a:r>
              <a:rPr lang="en-US" sz="7800" dirty="0" smtClean="0">
                <a:solidFill>
                  <a:schemeClr val="tx1"/>
                </a:solidFill>
              </a:rPr>
              <a:t>Cu activity </a:t>
            </a:r>
            <a:r>
              <a:rPr lang="en-US" sz="7800" dirty="0" smtClean="0">
                <a:solidFill>
                  <a:schemeClr val="tx1"/>
                </a:solidFill>
              </a:rPr>
              <a:t>without </a:t>
            </a:r>
            <a:r>
              <a:rPr lang="en-US" sz="7800" dirty="0" smtClean="0">
                <a:solidFill>
                  <a:schemeClr val="tx1"/>
                </a:solidFill>
              </a:rPr>
              <a:t>back-extraction</a:t>
            </a:r>
            <a:endParaRPr lang="en-US" sz="8000" dirty="0" smtClean="0">
              <a:solidFill>
                <a:schemeClr val="tx1"/>
              </a:solidFill>
            </a:endParaRPr>
          </a:p>
          <a:p>
            <a:pPr lvl="2"/>
            <a:r>
              <a:rPr lang="en-US" sz="7600" dirty="0" smtClean="0">
                <a:solidFill>
                  <a:schemeClr val="tx1"/>
                </a:solidFill>
              </a:rPr>
              <a:t>Back-extraction </a:t>
            </a:r>
            <a:r>
              <a:rPr lang="en-US" sz="7600" dirty="0" smtClean="0">
                <a:solidFill>
                  <a:schemeClr val="tx1"/>
                </a:solidFill>
              </a:rPr>
              <a:t>into an aqueous solution is expected to recover the majority of the </a:t>
            </a:r>
            <a:r>
              <a:rPr lang="en-US" sz="7600" baseline="30000" dirty="0" smtClean="0">
                <a:solidFill>
                  <a:schemeClr val="tx1"/>
                </a:solidFill>
              </a:rPr>
              <a:t>67</a:t>
            </a:r>
            <a:r>
              <a:rPr lang="en-US" sz="7600" dirty="0" smtClean="0">
                <a:solidFill>
                  <a:schemeClr val="tx1"/>
                </a:solidFill>
              </a:rPr>
              <a:t>Cu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Power Beam Test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We </a:t>
            </a:r>
            <a:r>
              <a:rPr lang="en-US" sz="3200" dirty="0" smtClean="0">
                <a:solidFill>
                  <a:schemeClr val="tx1"/>
                </a:solidFill>
              </a:rPr>
              <a:t>planned a </a:t>
            </a:r>
            <a:r>
              <a:rPr lang="en-US" sz="3200" dirty="0" smtClean="0">
                <a:solidFill>
                  <a:schemeClr val="tx1"/>
                </a:solidFill>
              </a:rPr>
              <a:t>high </a:t>
            </a:r>
            <a:r>
              <a:rPr lang="en-US" sz="3200" dirty="0" smtClean="0">
                <a:solidFill>
                  <a:schemeClr val="tx1"/>
                </a:solidFill>
              </a:rPr>
              <a:t>power test at CEBAF Injector </a:t>
            </a:r>
            <a:r>
              <a:rPr lang="en-US" sz="3200" dirty="0" smtClean="0">
                <a:solidFill>
                  <a:schemeClr val="tx1"/>
                </a:solidFill>
              </a:rPr>
              <a:t>18.5 </a:t>
            </a:r>
            <a:r>
              <a:rPr lang="en-US" sz="3200" dirty="0" smtClean="0">
                <a:solidFill>
                  <a:schemeClr val="tx1"/>
                </a:solidFill>
              </a:rPr>
              <a:t>MeV@ 25 </a:t>
            </a:r>
            <a:r>
              <a:rPr lang="en-US" sz="3200" dirty="0" smtClean="0">
                <a:solidFill>
                  <a:schemeClr val="tx1"/>
                </a:solidFill>
              </a:rPr>
              <a:t>µA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Goals</a:t>
            </a:r>
            <a:r>
              <a:rPr lang="en-US" sz="3200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Produce </a:t>
            </a:r>
            <a:r>
              <a:rPr lang="en-US" sz="3200" dirty="0" smtClean="0">
                <a:solidFill>
                  <a:schemeClr val="tx1"/>
                </a:solidFill>
              </a:rPr>
              <a:t>~ 0.5 mCurie of </a:t>
            </a:r>
            <a:r>
              <a:rPr lang="en-US" sz="3200" baseline="30000" dirty="0" smtClean="0">
                <a:solidFill>
                  <a:schemeClr val="tx1"/>
                </a:solidFill>
              </a:rPr>
              <a:t>67</a:t>
            </a:r>
            <a:r>
              <a:rPr lang="en-US" sz="3200" dirty="0" smtClean="0">
                <a:solidFill>
                  <a:schemeClr val="tx1"/>
                </a:solidFill>
              </a:rPr>
              <a:t>Cu using 18.65 MeV, 50 </a:t>
            </a:r>
            <a:r>
              <a:rPr lang="el-GR" sz="3200" dirty="0" smtClean="0">
                <a:solidFill>
                  <a:schemeClr val="tx1"/>
                </a:solidFill>
              </a:rPr>
              <a:t>μ</a:t>
            </a:r>
            <a:r>
              <a:rPr lang="en-US" sz="3200" dirty="0" smtClean="0">
                <a:solidFill>
                  <a:schemeClr val="tx1"/>
                </a:solidFill>
              </a:rPr>
              <a:t>A (~1kW) electron beam irradiating </a:t>
            </a:r>
            <a:r>
              <a:rPr lang="en-US" sz="3200" dirty="0" smtClean="0">
                <a:solidFill>
                  <a:schemeClr val="tx1"/>
                </a:solidFill>
              </a:rPr>
              <a:t>100 </a:t>
            </a:r>
            <a:r>
              <a:rPr lang="en-US" sz="3200" dirty="0" err="1" smtClean="0">
                <a:solidFill>
                  <a:schemeClr val="tx1"/>
                </a:solidFill>
              </a:rPr>
              <a:t>gms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of gallium </a:t>
            </a:r>
            <a:r>
              <a:rPr lang="en-US" sz="3200" dirty="0" smtClean="0">
                <a:solidFill>
                  <a:schemeClr val="tx1"/>
                </a:solidFill>
              </a:rPr>
              <a:t>encased </a:t>
            </a:r>
            <a:r>
              <a:rPr lang="en-US" sz="3200" dirty="0" smtClean="0">
                <a:solidFill>
                  <a:schemeClr val="tx1"/>
                </a:solidFill>
              </a:rPr>
              <a:t>in a Boron Nitride </a:t>
            </a:r>
            <a:r>
              <a:rPr lang="en-US" sz="3200" dirty="0" smtClean="0">
                <a:solidFill>
                  <a:schemeClr val="tx1"/>
                </a:solidFill>
              </a:rPr>
              <a:t>crucible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Chemically </a:t>
            </a:r>
            <a:r>
              <a:rPr lang="en-US" sz="3200" dirty="0" smtClean="0">
                <a:solidFill>
                  <a:schemeClr val="tx1"/>
                </a:solidFill>
              </a:rPr>
              <a:t>separate </a:t>
            </a:r>
            <a:r>
              <a:rPr lang="en-US" sz="3200" baseline="30000" dirty="0" smtClean="0">
                <a:solidFill>
                  <a:schemeClr val="tx1"/>
                </a:solidFill>
              </a:rPr>
              <a:t>67</a:t>
            </a:r>
            <a:r>
              <a:rPr lang="en-US" sz="3200" dirty="0" smtClean="0">
                <a:solidFill>
                  <a:schemeClr val="tx1"/>
                </a:solidFill>
              </a:rPr>
              <a:t>Cu from the gallium target at </a:t>
            </a:r>
            <a:r>
              <a:rPr lang="en-US" sz="3200" dirty="0" smtClean="0">
                <a:solidFill>
                  <a:schemeClr val="tx1"/>
                </a:solidFill>
              </a:rPr>
              <a:t>VCU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Test Setup 2017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2624" y="914400"/>
            <a:ext cx="6705600" cy="544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LabPowerPointMain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Accelerator_Division_Staffing_May2017_2</Template>
  <TotalTime>653</TotalTime>
  <Words>485</Words>
  <Application>Microsoft Office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JLabPowerPointMain-3</vt:lpstr>
      <vt:lpstr>Isotope Production R&amp;D at Jefferson Lab</vt:lpstr>
      <vt:lpstr>Outline</vt:lpstr>
      <vt:lpstr>Preparation for 2016 FOA</vt:lpstr>
      <vt:lpstr>Thermal Simulations 2016</vt:lpstr>
      <vt:lpstr>Low Power Beam Test 2016</vt:lpstr>
      <vt:lpstr>Beam Test Results 2016</vt:lpstr>
      <vt:lpstr>Trial Chemical Separation 2017</vt:lpstr>
      <vt:lpstr>Higher Power Beam Test 2017</vt:lpstr>
      <vt:lpstr>Beam Test Setup 2017</vt:lpstr>
      <vt:lpstr>Beam Test 2017</vt:lpstr>
      <vt:lpstr>Beam Test Results 2017</vt:lpstr>
      <vt:lpstr>Conclusions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Isotope Production R&amp;D at Jefferson Lab</dc:title>
  <dc:creator>Windows User</dc:creator>
  <cp:lastModifiedBy>Erin Clifton</cp:lastModifiedBy>
  <cp:revision>61</cp:revision>
  <dcterms:created xsi:type="dcterms:W3CDTF">2018-08-01T00:43:54Z</dcterms:created>
  <dcterms:modified xsi:type="dcterms:W3CDTF">2018-08-02T17:22:54Z</dcterms:modified>
</cp:coreProperties>
</file>