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04" r:id="rId4"/>
  </p:sldMasterIdLst>
  <p:notesMasterIdLst>
    <p:notesMasterId r:id="rId9"/>
  </p:notesMasterIdLst>
  <p:sldIdLst>
    <p:sldId id="256" r:id="rId5"/>
    <p:sldId id="326" r:id="rId6"/>
    <p:sldId id="325" r:id="rId7"/>
    <p:sldId id="29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20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71B3-2225-FE43-870A-D26B7895C5B4}" type="datetimeFigureOut">
              <a:rPr lang="en-US" smtClean="0"/>
              <a:t>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5F507-27BA-C54C-A89E-8211BFDE1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" y="6437376"/>
            <a:ext cx="12191999" cy="420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208180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79403" y="847732"/>
            <a:ext cx="11645900" cy="54197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2157458-F6A4-B24A-844C-3A6BE1708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9527" y="64651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5kW Isotope ERR December 14, 2020</a:t>
            </a:r>
          </a:p>
        </p:txBody>
      </p:sp>
    </p:spTree>
    <p:extLst>
      <p:ext uri="{BB962C8B-B14F-4D97-AF65-F5344CB8AC3E}">
        <p14:creationId xmlns:p14="http://schemas.microsoft.com/office/powerpoint/2010/main" val="4962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3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37376"/>
            <a:ext cx="12192000" cy="42062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984500" y="6465132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 i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5kW Isotope ERR December 14, 2020</a:t>
            </a:r>
            <a:endParaRPr lang="en-US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5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37376"/>
            <a:ext cx="12192000" cy="4206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4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771525"/>
            <a:ext cx="4011084" cy="93980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711326"/>
            <a:ext cx="4011084" cy="46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37376"/>
            <a:ext cx="12192000" cy="42062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84500" y="6465132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 i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5kW Isotope ERR December 14, 2020</a:t>
            </a:r>
            <a:endParaRPr lang="en-US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4953000" y="771525"/>
            <a:ext cx="70358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2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972050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8422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3878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37376"/>
            <a:ext cx="12192000" cy="42062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84500" y="6465132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 i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5kW Isotope ERR December 14, 2020</a:t>
            </a:r>
            <a:endParaRPr lang="en-US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1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602BB-FD96-4698-B046-64130E4044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63527" y="64651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5kW Isotope ERR December 14,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2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524327" y="6465132"/>
            <a:ext cx="1143000" cy="365125"/>
          </a:xfrm>
        </p:spPr>
        <p:txBody>
          <a:bodyPr/>
          <a:lstStyle>
            <a:lvl1pPr algn="ctr">
              <a:defRPr/>
            </a:lvl1pPr>
          </a:lstStyle>
          <a:p>
            <a:fld id="{0B71D3AA-F628-8F4E-BE52-707AC18962C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5kW Isotope ERR December 14, 2020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79403" y="866775"/>
            <a:ext cx="11645900" cy="53530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4E4AA-0850-3D4E-A41E-B5F9466068B0}"/>
              </a:ext>
            </a:extLst>
          </p:cNvPr>
          <p:cNvSpPr txBox="1"/>
          <p:nvPr userDrawn="1"/>
        </p:nvSpPr>
        <p:spPr>
          <a:xfrm>
            <a:off x="1194320" y="6463007"/>
            <a:ext cx="4330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chemeClr val="bg1"/>
                </a:solidFill>
              </a:rPr>
              <a:t>Isotope 5kW ERR 12/14/2020</a:t>
            </a:r>
          </a:p>
        </p:txBody>
      </p:sp>
    </p:spTree>
    <p:extLst>
      <p:ext uri="{BB962C8B-B14F-4D97-AF65-F5344CB8AC3E}">
        <p14:creationId xmlns:p14="http://schemas.microsoft.com/office/powerpoint/2010/main" val="1775494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403" y="104782"/>
            <a:ext cx="11645900" cy="5714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5524327" y="6465132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 </a:t>
            </a:r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79399" y="904875"/>
            <a:ext cx="116459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FB28A-E1A0-AC4C-B385-74196FBCD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9527" y="64651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5kW Isotope ERR December 14, 2020</a:t>
            </a:r>
          </a:p>
        </p:txBody>
      </p:sp>
    </p:spTree>
    <p:extLst>
      <p:ext uri="{BB962C8B-B14F-4D97-AF65-F5344CB8AC3E}">
        <p14:creationId xmlns:p14="http://schemas.microsoft.com/office/powerpoint/2010/main" val="266230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</p:sldLayoutIdLst>
  <p:hf hdr="0" dt="0"/>
  <p:txStyles>
    <p:titleStyle>
      <a:lvl1pPr algn="ctr" defTabSz="257175" rtl="0" eaLnBrk="1" latinLnBrk="0" hangingPunct="1">
        <a:spcBef>
          <a:spcPct val="0"/>
        </a:spcBef>
        <a:buNone/>
        <a:defRPr sz="3200" b="0" kern="1200">
          <a:solidFill>
            <a:srgbClr val="0000FF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57175" marR="0" indent="-257175" algn="l" defTabSz="514350" rtl="0" eaLnBrk="1" fontAlgn="base" latinLnBrk="0" hangingPunct="1">
        <a:lnSpc>
          <a:spcPct val="100000"/>
        </a:lnSpc>
        <a:spcBef>
          <a:spcPts val="675"/>
        </a:spcBef>
        <a:spcAft>
          <a:spcPct val="0"/>
        </a:spcAft>
        <a:buClr>
          <a:srgbClr val="FF6600"/>
        </a:buClr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417910" marR="0" indent="-160735" algn="l" defTabSz="514350" rtl="0" eaLnBrk="1" fontAlgn="base" latinLnBrk="0" hangingPunct="1">
        <a:lnSpc>
          <a:spcPct val="100000"/>
        </a:lnSpc>
        <a:spcBef>
          <a:spcPts val="675"/>
        </a:spcBef>
        <a:spcAft>
          <a:spcPct val="0"/>
        </a:spcAft>
        <a:buClr>
          <a:srgbClr val="4343CA"/>
        </a:buClr>
        <a:buSzTx/>
        <a:buFont typeface="Arial" charset="0"/>
        <a:buChar char="•"/>
        <a:tabLst/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642938" marR="0" indent="-128588" algn="l" defTabSz="514350" rtl="0" eaLnBrk="1" fontAlgn="base" latinLnBrk="0" hangingPunct="1">
        <a:lnSpc>
          <a:spcPct val="100000"/>
        </a:lnSpc>
        <a:spcBef>
          <a:spcPts val="675"/>
        </a:spcBef>
        <a:spcAft>
          <a:spcPct val="0"/>
        </a:spcAft>
        <a:buClr>
          <a:srgbClr val="660066"/>
        </a:buClr>
        <a:buSzTx/>
        <a:buFontTx/>
        <a:buChar char="•"/>
        <a:tabLst/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900113" marR="0" indent="-128588" algn="l" defTabSz="514350" rtl="0" eaLnBrk="1" fontAlgn="base" latinLnBrk="0" hangingPunct="1">
        <a:lnSpc>
          <a:spcPct val="100000"/>
        </a:lnSpc>
        <a:spcBef>
          <a:spcPts val="675"/>
        </a:spcBef>
        <a:spcAft>
          <a:spcPct val="0"/>
        </a:spcAft>
        <a:buClr>
          <a:srgbClr val="008000"/>
        </a:buClr>
        <a:buSzTx/>
        <a:buFont typeface="Arial" charset="0"/>
        <a:buChar char="•"/>
        <a:tabLst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1157288" marR="0" indent="-128588" algn="l" defTabSz="5143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9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0139-A34B-3741-864D-68322E14F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Isotope 5kW Irradiation</a:t>
            </a:r>
          </a:p>
        </p:txBody>
      </p:sp>
    </p:spTree>
    <p:extLst>
      <p:ext uri="{BB962C8B-B14F-4D97-AF65-F5344CB8AC3E}">
        <p14:creationId xmlns:p14="http://schemas.microsoft.com/office/powerpoint/2010/main" val="293584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970A-5B97-4B4E-869E-768663254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week of Jan 4 – 10,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81109A-6D37-4B44-856B-61ADBD461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0E155-D90B-1A46-97EF-6210221FE71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9403" y="847732"/>
            <a:ext cx="11781968" cy="5419725"/>
          </a:xfrm>
        </p:spPr>
        <p:txBody>
          <a:bodyPr/>
          <a:lstStyle/>
          <a:p>
            <a:r>
              <a:rPr lang="en-US" dirty="0"/>
              <a:t>Resuscitate &amp; hot checkout  LERF Jan 6-8, </a:t>
            </a:r>
          </a:p>
          <a:p>
            <a:pPr lvl="1"/>
            <a:r>
              <a:rPr lang="en-US" dirty="0"/>
              <a:t>Confirm survey &amp; alignment (pacing item for lockup)</a:t>
            </a:r>
          </a:p>
          <a:p>
            <a:pPr lvl="1"/>
            <a:r>
              <a:rPr lang="en-US" dirty="0"/>
              <a:t>Install ¼ CM #3 solenoid power supply – still in progress</a:t>
            </a:r>
          </a:p>
          <a:p>
            <a:pPr lvl="1"/>
            <a:r>
              <a:rPr lang="en-US" dirty="0"/>
              <a:t>Commission 1X box power supply – nearly finished, electricians are connecting 480 now…</a:t>
            </a:r>
          </a:p>
          <a:p>
            <a:r>
              <a:rPr lang="en-US" dirty="0"/>
              <a:t>Wednesday 1/6 afternoon lockup (power permit)</a:t>
            </a:r>
          </a:p>
          <a:p>
            <a:pPr lvl="1"/>
            <a:r>
              <a:rPr lang="en-US" dirty="0"/>
              <a:t>Test 1/4 CM – tune all SRF cavities </a:t>
            </a:r>
          </a:p>
          <a:p>
            <a:pPr lvl="1"/>
            <a:r>
              <a:rPr lang="en-US" dirty="0"/>
              <a:t>Text 1X box supply</a:t>
            </a:r>
          </a:p>
          <a:p>
            <a:r>
              <a:rPr lang="en-US" dirty="0"/>
              <a:t>Thursday ~9:00 lockup</a:t>
            </a:r>
          </a:p>
          <a:p>
            <a:pPr lvl="1"/>
            <a:r>
              <a:rPr lang="en-US" dirty="0"/>
              <a:t>PSS certification ¼ #3 + 1X box power supply</a:t>
            </a:r>
          </a:p>
          <a:p>
            <a:r>
              <a:rPr lang="en-US" dirty="0"/>
              <a:t>Friday ~10:00 lockup (there will be accesses during the day)</a:t>
            </a:r>
          </a:p>
          <a:p>
            <a:pPr lvl="1"/>
            <a:r>
              <a:rPr lang="en-US" dirty="0"/>
              <a:t>MPS certification</a:t>
            </a:r>
          </a:p>
          <a:p>
            <a:pPr lvl="1"/>
            <a:r>
              <a:rPr lang="en-US" dirty="0"/>
              <a:t>SRF soaking</a:t>
            </a:r>
          </a:p>
          <a:p>
            <a:pPr lvl="1"/>
            <a:r>
              <a:rPr lang="en-US" dirty="0"/>
              <a:t>HCO…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E5AB-15FB-1647-92D4-C2720AE88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5kW Isotope ERR December 14,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9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970A-5B97-4B4E-869E-768663254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exposure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81109A-6D37-4B44-856B-61ADBD461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0E155-D90B-1A46-97EF-6210221FE71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9403" y="847732"/>
            <a:ext cx="11781968" cy="5419725"/>
          </a:xfrm>
        </p:spPr>
        <p:txBody>
          <a:bodyPr/>
          <a:lstStyle/>
          <a:p>
            <a:r>
              <a:rPr lang="en-US" dirty="0"/>
              <a:t>Monday 1/11/2021 Restore 32 MeV beam (day &amp; swing)</a:t>
            </a:r>
          </a:p>
          <a:p>
            <a:r>
              <a:rPr lang="en-US" dirty="0"/>
              <a:t>Tuesday 1/12/2021</a:t>
            </a:r>
          </a:p>
          <a:p>
            <a:pPr lvl="1"/>
            <a:r>
              <a:rPr lang="en-US" dirty="0"/>
              <a:t>Carry out 1 hour calibration run at ~100 W on foils stack (Vanadium, Gallium 71, &amp; Nickel)</a:t>
            </a:r>
          </a:p>
          <a:p>
            <a:pPr lvl="1"/>
            <a:r>
              <a:rPr lang="en-US" dirty="0"/>
              <a:t>Carry out 1 hour test irradiation on solid graphite block@ 5kW on Tuesday afternoon Jan 12</a:t>
            </a:r>
          </a:p>
          <a:p>
            <a:pPr lvl="2"/>
            <a:r>
              <a:rPr lang="en-US" dirty="0"/>
              <a:t>Confirm photo before &amp; after exposure + check max temperature and instrumentation</a:t>
            </a:r>
          </a:p>
          <a:p>
            <a:r>
              <a:rPr lang="en-US" dirty="0"/>
              <a:t>Wednesday 1/13/2021</a:t>
            </a:r>
          </a:p>
          <a:p>
            <a:pPr lvl="1"/>
            <a:r>
              <a:rPr lang="en-US" dirty="0"/>
              <a:t>Initiate 34 hour run with liquid gallium in graphite crucible @5kW</a:t>
            </a:r>
          </a:p>
          <a:p>
            <a:r>
              <a:rPr lang="en-US" dirty="0"/>
              <a:t>Stop run on Thursday evening Jan 14</a:t>
            </a:r>
          </a:p>
          <a:p>
            <a:pPr lvl="1"/>
            <a:r>
              <a:rPr lang="en-US" dirty="0"/>
              <a:t>Install RadCon lock on hutch</a:t>
            </a:r>
          </a:p>
          <a:p>
            <a:r>
              <a:rPr lang="en-US" dirty="0"/>
              <a:t>Open hutch for quick inspection on Monday Jan 18</a:t>
            </a:r>
          </a:p>
          <a:p>
            <a:r>
              <a:rPr lang="en-US" dirty="0"/>
              <a:t>Remove crucible on Monday Feb 1 after 18 days cooldown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E5AB-15FB-1647-92D4-C2720AE88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5kW Isotope ERR December 14,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9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1B10-80D2-6343-9902-FE563D8E2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9016E5-F700-CD46-8032-0087BDE798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z="1200">
                <a:latin typeface="+mn-lt"/>
                <a:cs typeface="+mn-cs"/>
              </a:rPr>
              <a:pPr/>
              <a:t>4</a:t>
            </a:fld>
            <a:endParaRPr lang="en-US" sz="1200" dirty="0">
              <a:latin typeface="+mn-lt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1E4E3-A862-6240-AEDB-5A1872D1A23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Beamline has standard instrumentation: BPMs, profile monitors, etc.  </a:t>
            </a:r>
          </a:p>
          <a:p>
            <a:r>
              <a:rPr lang="en-US" dirty="0"/>
              <a:t>The target is indirectly cooled by LCW; flow rate and inlet and outlet temperatures will be monitored</a:t>
            </a:r>
          </a:p>
          <a:p>
            <a:r>
              <a:rPr lang="en-US" dirty="0"/>
              <a:t>Thermocouples will be attached to the crucible to monitor temperatures during and after irradiation</a:t>
            </a:r>
          </a:p>
          <a:p>
            <a:r>
              <a:rPr lang="en-US" dirty="0"/>
              <a:t>Radiation levels outside the vault will be monitored during the irradiation</a:t>
            </a:r>
          </a:p>
          <a:p>
            <a:r>
              <a:rPr lang="en-US" dirty="0"/>
              <a:t>Radiation levels next to the hutch will be monitored during cool-down</a:t>
            </a:r>
          </a:p>
          <a:p>
            <a:r>
              <a:rPr lang="en-US" dirty="0"/>
              <a:t>When the hutch is opened to remove the crucible, a radiation monitor 					   will be introduced into the hutch to monitor cool-down of the radiator, 				          target raft and SEG blocks</a:t>
            </a:r>
          </a:p>
          <a:p>
            <a:r>
              <a:rPr lang="en-US" dirty="0"/>
              <a:t>Ozone will be monitored in the return air plenum</a:t>
            </a:r>
          </a:p>
          <a:p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EB9E1A4-DDAD-8446-969E-D3C59BCCF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9527" y="64651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5kW Isotope ERR December 14, 2020</a:t>
            </a:r>
          </a:p>
        </p:txBody>
      </p:sp>
    </p:spTree>
    <p:extLst>
      <p:ext uri="{BB962C8B-B14F-4D97-AF65-F5344CB8AC3E}">
        <p14:creationId xmlns:p14="http://schemas.microsoft.com/office/powerpoint/2010/main" val="2314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S and T Review July2015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8F54C478AC474996EE8BC886D37F62" ma:contentTypeVersion="11" ma:contentTypeDescription="Create a new document." ma:contentTypeScope="" ma:versionID="f0e9b37dffe327191df1d2a33ffc4d39">
  <xsd:schema xmlns:xsd="http://www.w3.org/2001/XMLSchema" xmlns:xs="http://www.w3.org/2001/XMLSchema" xmlns:p="http://schemas.microsoft.com/office/2006/metadata/properties" xmlns:ns1="http://schemas.microsoft.com/sharepoint/v3" xmlns:ns2="92e5adf3-6c07-4206-abdd-6146664c1189" xmlns:ns3="dd54ad5f-09bb-445c-8f54-7614eae3cccb" targetNamespace="http://schemas.microsoft.com/office/2006/metadata/properties" ma:root="true" ma:fieldsID="83f0ee6066ad3bc86fe64dbffab2164d" ns1:_="" ns2:_="" ns3:_="">
    <xsd:import namespace="http://schemas.microsoft.com/sharepoint/v3"/>
    <xsd:import namespace="92e5adf3-6c07-4206-abdd-6146664c1189"/>
    <xsd:import namespace="dd54ad5f-09bb-445c-8f54-7614eae3cc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5adf3-6c07-4206-abdd-6146664c11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4ad5f-09bb-445c-8f54-7614eae3ccc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15E0CE-619B-486E-9F94-1B7097523D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08BE74-FD91-4B89-9595-2BA2CFF897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92e5adf3-6c07-4206-abdd-6146664c1189"/>
    <ds:schemaRef ds:uri="http://purl.org/dc/terms/"/>
    <ds:schemaRef ds:uri="http://purl.org/dc/dcmitype/"/>
    <ds:schemaRef ds:uri="http://schemas.microsoft.com/sharepoint/v3"/>
    <ds:schemaRef ds:uri="http://schemas.openxmlformats.org/package/2006/metadata/core-properties"/>
    <ds:schemaRef ds:uri="dd54ad5f-09bb-445c-8f54-7614eae3ccc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A6F8AB-4A94-41C8-8E7F-77D0FDBB44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2e5adf3-6c07-4206-abdd-6146664c1189"/>
    <ds:schemaRef ds:uri="dd54ad5f-09bb-445c-8f54-7614eae3cc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11298</TotalTime>
  <Words>364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S and T Review July2015 Template</vt:lpstr>
      <vt:lpstr>Isotope 5kW Irradiation</vt:lpstr>
      <vt:lpstr>Plan week of Jan 4 – 10, 2021</vt:lpstr>
      <vt:lpstr>Plan for exposure</vt:lpstr>
      <vt:lpstr>Instrumentation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Isotope 5kW ERR Introduction</dc:title>
  <dc:creator>Andrew Hutton</dc:creator>
  <cp:lastModifiedBy>Microsoft Office User</cp:lastModifiedBy>
  <cp:revision>79</cp:revision>
  <dcterms:created xsi:type="dcterms:W3CDTF">2020-11-30T14:52:44Z</dcterms:created>
  <dcterms:modified xsi:type="dcterms:W3CDTF">2021-01-06T15:51:06Z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0x010100BA8F54C478AC474996EE8BC886D37F62</vt:lpwstr>
  </property>
</Properties>
</file>