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1"/>
  </p:sldMasterIdLst>
  <p:notesMasterIdLst>
    <p:notesMasterId r:id="rId5"/>
  </p:notesMasterIdLst>
  <p:sldIdLst>
    <p:sldId id="272" r:id="rId2"/>
    <p:sldId id="273" r:id="rId3"/>
    <p:sldId id="2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1348" autoAdjust="0"/>
    <p:restoredTop sz="86418" autoAdjust="0"/>
  </p:normalViewPr>
  <p:slideViewPr>
    <p:cSldViewPr snapToGrid="0" snapToObjects="1">
      <p:cViewPr varScale="1">
        <p:scale>
          <a:sx n="109" d="100"/>
          <a:sy n="109" d="100"/>
        </p:scale>
        <p:origin x="216" y="2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48" d="100"/>
          <a:sy n="48" d="100"/>
        </p:scale>
        <p:origin x="266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F3527-BB28-884B-A511-C22C3DCF545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F1341-3AFE-B447-A831-9671D6A70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4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FC0BFF43-A86B-D142-BCD1-2CE7A88052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A41FEBF4-C854-1F4A-8070-4ED10A7341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1E97718F-CE6A-1F45-B9C6-CFDE2B55AE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C811C8E-35A3-F444-8BF6-AB2F0472E3A7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283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FC0BFF43-A86B-D142-BCD1-2CE7A88052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A41FEBF4-C854-1F4A-8070-4ED10A7341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1E97718F-CE6A-1F45-B9C6-CFDE2B55AE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C811C8E-35A3-F444-8BF6-AB2F0472E3A7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2860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BF1341-3AFE-B447-A831-9671D6A700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24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10583064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3182" y="1720793"/>
            <a:ext cx="5875975" cy="324667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aseline="0">
                <a:solidFill>
                  <a:schemeClr val="accent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Here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43182" y="5560503"/>
            <a:ext cx="3208124" cy="365125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43182" y="5126730"/>
            <a:ext cx="5875975" cy="4208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8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6986319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760743" y="6341667"/>
            <a:ext cx="3208124" cy="3651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7510538" y="145564"/>
            <a:ext cx="4360333" cy="6611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7510539" y="847492"/>
            <a:ext cx="4360333" cy="27594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Contact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24849" y="1726357"/>
            <a:ext cx="5894308" cy="3834656"/>
          </a:xfrm>
        </p:spPr>
        <p:txBody>
          <a:bodyPr>
            <a:normAutofit/>
          </a:bodyPr>
          <a:lstStyle>
            <a:lvl1pPr marL="342900" indent="-3429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1pPr>
            <a:lvl2pPr marL="6858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2pPr>
            <a:lvl3pPr marL="11430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3pPr>
            <a:lvl4pPr marL="16002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4pPr>
            <a:lvl5pPr marL="20574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Agenda Topics Covered: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00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10583064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3182" y="1720793"/>
            <a:ext cx="5875975" cy="324667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aseline="0">
                <a:solidFill>
                  <a:schemeClr val="accent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Here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43182" y="5560503"/>
            <a:ext cx="3208124" cy="365125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43182" y="5126730"/>
            <a:ext cx="5875975" cy="4208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1128583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55643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04856" y="966055"/>
            <a:ext cx="5492873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4062939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966789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966055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3371187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666264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666264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320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11892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1128583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LERF Update April 28, 2021 K. Jordan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63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6986319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760743" y="6341667"/>
            <a:ext cx="3208124" cy="3651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7510538" y="145564"/>
            <a:ext cx="4360333" cy="6611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7510539" y="847492"/>
            <a:ext cx="4360333" cy="27594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Contact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24849" y="1726357"/>
            <a:ext cx="5894308" cy="3834656"/>
          </a:xfrm>
        </p:spPr>
        <p:txBody>
          <a:bodyPr>
            <a:normAutofit/>
          </a:bodyPr>
          <a:lstStyle>
            <a:lvl1pPr marL="342900" indent="-3429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1pPr>
            <a:lvl2pPr marL="6858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2pPr>
            <a:lvl3pPr marL="11430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3pPr>
            <a:lvl4pPr marL="16002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4pPr>
            <a:lvl5pPr marL="20574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Agenda Topics Covered: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934" y="2066729"/>
            <a:ext cx="4203700" cy="41656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232329"/>
            <a:ext cx="2293603" cy="5570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10583064" cy="617838"/>
          </a:xfrm>
        </p:spPr>
        <p:txBody>
          <a:bodyPr anchor="b">
            <a:noAutofit/>
          </a:bodyPr>
          <a:lstStyle>
            <a:lvl1pPr algn="l">
              <a:defRPr sz="3000" b="1" cap="all" baseline="0">
                <a:latin typeface="Arial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3182" y="1720793"/>
            <a:ext cx="6776769" cy="280120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aseline="0">
                <a:solidFill>
                  <a:schemeClr val="accent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Here</a:t>
            </a: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3207" y="6459469"/>
            <a:ext cx="543044" cy="273532"/>
          </a:xfrm>
          <a:prstGeom prst="rect">
            <a:avLst/>
          </a:prstGeom>
        </p:spPr>
      </p:pic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43182" y="5560503"/>
            <a:ext cx="3208124" cy="365125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3879" y="6450043"/>
            <a:ext cx="2172748" cy="273531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478184" y="1725954"/>
            <a:ext cx="3657600" cy="3657600"/>
          </a:xfrm>
          <a:blipFill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43182" y="5126730"/>
            <a:ext cx="6776769" cy="4208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208267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55643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04856" y="966055"/>
            <a:ext cx="5492873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00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4062939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966789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79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966055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3371187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666264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666264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3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320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11892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6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67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5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8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61" r:id="rId11"/>
    <p:sldLayoutId id="2147483662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89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jlab.org/ciswiki/index.php/GTS_meeting_4_12_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8BC8-7E13-4842-86D4-BA5E039DA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80" y="146919"/>
            <a:ext cx="11285837" cy="487490"/>
          </a:xfrm>
        </p:spPr>
        <p:txBody>
          <a:bodyPr/>
          <a:lstStyle/>
          <a:p>
            <a:r>
              <a:rPr lang="en-US" dirty="0"/>
              <a:t>LERF Update April 28, 2021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C51F8-A728-3F49-920F-337D65ED1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7668"/>
            <a:ext cx="12191999" cy="5669668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Isotopes: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Enough funding is left to remove Beryllium vacuum window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Andrew has call today </a:t>
            </a:r>
            <a:r>
              <a:rPr lang="en-US" dirty="0"/>
              <a:t>with Ethan </a:t>
            </a:r>
            <a:r>
              <a:rPr lang="en-US" dirty="0" err="1"/>
              <a:t>Balkin</a:t>
            </a:r>
            <a:r>
              <a:rPr lang="en-US" dirty="0"/>
              <a:t> at 11:30 today to find out if there will be another FOA this summer. </a:t>
            </a:r>
          </a:p>
          <a:p>
            <a:pPr lvl="1"/>
            <a:r>
              <a:rPr lang="en-US" dirty="0"/>
              <a:t>We would not be eligible to participate in the recently announced FOA, and without further funding, the isotope program will have hibernate for at least a year.</a:t>
            </a:r>
          </a:p>
          <a:p>
            <a:r>
              <a:rPr lang="en-US" dirty="0"/>
              <a:t>LCLS-II HE:</a:t>
            </a:r>
          </a:p>
          <a:p>
            <a:pPr lvl="1"/>
            <a:r>
              <a:rPr lang="en-US" dirty="0"/>
              <a:t>Verification module is being tested now at Fermilab and will be shipped here in September for retest</a:t>
            </a:r>
          </a:p>
          <a:p>
            <a:pPr lvl="1"/>
            <a:r>
              <a:rPr lang="en-US" dirty="0"/>
              <a:t>SSAs need to be tested into shorts</a:t>
            </a:r>
          </a:p>
          <a:p>
            <a:pPr lvl="1"/>
            <a:r>
              <a:rPr lang="en-US" dirty="0"/>
              <a:t>Blocks will need to removed/replaced</a:t>
            </a:r>
          </a:p>
          <a:p>
            <a:r>
              <a:rPr lang="en-US" dirty="0"/>
              <a:t>Magnetron project:</a:t>
            </a:r>
          </a:p>
          <a:p>
            <a:pPr lvl="1"/>
            <a:r>
              <a:rPr lang="en-US" dirty="0"/>
              <a:t>Need final water connections – booster pump has failed (old Antares Laser chiller) and is being replaced</a:t>
            </a:r>
          </a:p>
          <a:p>
            <a:pPr lvl="1"/>
            <a:r>
              <a:rPr lang="en-US" dirty="0" err="1"/>
              <a:t>Haipeng</a:t>
            </a:r>
            <a:r>
              <a:rPr lang="en-US" dirty="0"/>
              <a:t> is wrapping up safety documents then commissioning will begin, a second 75kWatt will be procured next FY</a:t>
            </a:r>
          </a:p>
        </p:txBody>
      </p:sp>
      <p:sp>
        <p:nvSpPr>
          <p:cNvPr id="17417" name="Slide Number Placeholder 2">
            <a:extLst>
              <a:ext uri="{FF2B5EF4-FFF2-40B4-BE49-F238E27FC236}">
                <a16:creationId xmlns:a16="http://schemas.microsoft.com/office/drawing/2014/main" id="{EBE3DDE9-2052-2D45-817F-1371358C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E1C93C-5050-FC42-8F10-D22D4F119D13}" type="slidenum">
              <a:rPr lang="en-US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1">
              <a:solidFill>
                <a:srgbClr val="898989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03035B-7E10-A248-AD77-A3CC8999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LERF Update April 28, 2021 K. Jordan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3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8BC8-7E13-4842-86D4-BA5E039DA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82" y="87300"/>
            <a:ext cx="11285837" cy="487490"/>
          </a:xfrm>
        </p:spPr>
        <p:txBody>
          <a:bodyPr/>
          <a:lstStyle/>
          <a:p>
            <a:r>
              <a:rPr lang="en-US" dirty="0"/>
              <a:t>LERF Update April 28, 2021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C51F8-A728-3F49-920F-337D65ED1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5140"/>
            <a:ext cx="12191999" cy="5222196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LERF status: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AC is off to the clean room – related to booster pump repair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Vacuum window needs to be removed and vacuum restored to 1X &amp; 1F regions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The cryomodule needs, at least, to have gradients checked after vacuum incident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Building AC chiller replacement – begins in late summer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dirty="0"/>
              <a:t>GTS:</a:t>
            </a:r>
          </a:p>
          <a:p>
            <a:pPr lvl="1"/>
            <a:r>
              <a:rPr lang="en-US" dirty="0"/>
              <a:t>Reassembling the HV &amp; beamline</a:t>
            </a:r>
          </a:p>
          <a:p>
            <a:pPr lvl="1"/>
            <a:r>
              <a:rPr lang="en-US" dirty="0"/>
              <a:t>Bakeout &amp; make photo-cathode</a:t>
            </a:r>
          </a:p>
          <a:p>
            <a:pPr lvl="1"/>
            <a:r>
              <a:rPr lang="en-US" dirty="0"/>
              <a:t>Start running beam ~ July 1</a:t>
            </a:r>
          </a:p>
          <a:p>
            <a:pPr lvl="1"/>
            <a:r>
              <a:rPr lang="en-US" dirty="0"/>
              <a:t>Examine new photo-cathode recipes</a:t>
            </a:r>
          </a:p>
          <a:p>
            <a:pPr lvl="1"/>
            <a:r>
              <a:rPr lang="en-US" dirty="0">
                <a:hlinkClick r:id="rId3"/>
              </a:rPr>
              <a:t>https://wiki.jlab.org/ciswiki/index.php/GTS_meeting_4_12_21</a:t>
            </a:r>
            <a:endParaRPr lang="en-US" altLang="en-US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7417" name="Slide Number Placeholder 2">
            <a:extLst>
              <a:ext uri="{FF2B5EF4-FFF2-40B4-BE49-F238E27FC236}">
                <a16:creationId xmlns:a16="http://schemas.microsoft.com/office/drawing/2014/main" id="{EBE3DDE9-2052-2D45-817F-1371358C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E1C93C-5050-FC42-8F10-D22D4F119D13}" type="slidenum">
              <a:rPr lang="en-US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1">
              <a:solidFill>
                <a:srgbClr val="898989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6EB150-4256-C742-81AB-F0AC1E12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LERF Update April 28, 2021 K. Jordan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1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AA21-3525-4E41-82A4-48421D89B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892" y="87300"/>
            <a:ext cx="11285837" cy="487490"/>
          </a:xfrm>
        </p:spPr>
        <p:txBody>
          <a:bodyPr/>
          <a:lstStyle/>
          <a:p>
            <a:r>
              <a:rPr lang="en-US" dirty="0"/>
              <a:t>LERF Rough Timeline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B14F0-1227-934E-B5A5-2448B422E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892" y="758756"/>
            <a:ext cx="11285837" cy="5708579"/>
          </a:xfrm>
        </p:spPr>
        <p:txBody>
          <a:bodyPr/>
          <a:lstStyle/>
          <a:p>
            <a:r>
              <a:rPr lang="en-US" dirty="0"/>
              <a:t>May</a:t>
            </a:r>
          </a:p>
          <a:p>
            <a:pPr lvl="1"/>
            <a:r>
              <a:rPr lang="en-US" sz="1800" dirty="0"/>
              <a:t>Commission Magnetron</a:t>
            </a:r>
          </a:p>
          <a:p>
            <a:pPr lvl="1"/>
            <a:r>
              <a:rPr lang="en-US" sz="1800" dirty="0"/>
              <a:t>Beamline work in the GTS</a:t>
            </a:r>
          </a:p>
          <a:p>
            <a:pPr lvl="1"/>
            <a:r>
              <a:rPr lang="en-US" sz="1800" dirty="0"/>
              <a:t>Remove Beryllium window &amp; restore vacuum in 1X &amp; 1F</a:t>
            </a:r>
          </a:p>
          <a:p>
            <a:r>
              <a:rPr lang="en-US" dirty="0"/>
              <a:t>June</a:t>
            </a:r>
          </a:p>
          <a:p>
            <a:pPr lvl="1"/>
            <a:r>
              <a:rPr lang="en-US" sz="1800" dirty="0"/>
              <a:t>Magnetron phase locking studies</a:t>
            </a:r>
          </a:p>
          <a:p>
            <a:pPr lvl="1"/>
            <a:r>
              <a:rPr lang="en-US" sz="1800" dirty="0"/>
              <a:t>Complete GTS beamline</a:t>
            </a:r>
          </a:p>
          <a:p>
            <a:pPr lvl="1"/>
            <a:r>
              <a:rPr lang="en-US" sz="1800" dirty="0"/>
              <a:t>Commission LCLS-II HE SSAs (SLAC did have a failure of one of these higher power units)</a:t>
            </a:r>
          </a:p>
          <a:p>
            <a:pPr lvl="1"/>
            <a:r>
              <a:rPr lang="en-US" sz="1800" dirty="0"/>
              <a:t>Check FL02 cryomodule gradients</a:t>
            </a:r>
          </a:p>
          <a:p>
            <a:r>
              <a:rPr lang="en-US" dirty="0"/>
              <a:t>July / August</a:t>
            </a:r>
          </a:p>
          <a:p>
            <a:pPr lvl="1"/>
            <a:r>
              <a:rPr lang="en-US" sz="1800" dirty="0"/>
              <a:t>Begin running beam in the GTS</a:t>
            </a:r>
          </a:p>
          <a:p>
            <a:pPr lvl="1"/>
            <a:r>
              <a:rPr lang="en-US" sz="1800" dirty="0"/>
              <a:t>Continue with Magnetron studies</a:t>
            </a:r>
          </a:p>
          <a:p>
            <a:pPr lvl="1"/>
            <a:r>
              <a:rPr lang="en-US" sz="1800" dirty="0"/>
              <a:t>Begin LERF building AC/chilled water system replacement</a:t>
            </a:r>
          </a:p>
          <a:p>
            <a:r>
              <a:rPr lang="en-US" dirty="0"/>
              <a:t>September</a:t>
            </a:r>
          </a:p>
          <a:p>
            <a:pPr lvl="1"/>
            <a:r>
              <a:rPr lang="en-US" sz="1800" dirty="0"/>
              <a:t>Remove shielding blocks &amp; install LCLS-II HE verification module &amp; restore blocks</a:t>
            </a:r>
          </a:p>
          <a:p>
            <a:pPr lvl="1"/>
            <a:r>
              <a:rPr lang="en-US" sz="1800" dirty="0"/>
              <a:t>Begin test cycle for VCM, lasts ~ 2 months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66CBEB-5EA6-4A4B-8EF8-C9F5177EE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B44A2-D085-BB4C-B71A-91466903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20908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JLab Colors">
      <a:dk1>
        <a:srgbClr val="000000"/>
      </a:dk1>
      <a:lt1>
        <a:srgbClr val="FFFFFF"/>
      </a:lt1>
      <a:dk2>
        <a:srgbClr val="5E5E5E"/>
      </a:dk2>
      <a:lt2>
        <a:srgbClr val="EAEAEA"/>
      </a:lt2>
      <a:accent1>
        <a:srgbClr val="BE1D1D"/>
      </a:accent1>
      <a:accent2>
        <a:srgbClr val="D5D5D5"/>
      </a:accent2>
      <a:accent3>
        <a:srgbClr val="C0C0C0"/>
      </a:accent3>
      <a:accent4>
        <a:srgbClr val="A9A9A9"/>
      </a:accent4>
      <a:accent5>
        <a:srgbClr val="929292"/>
      </a:accent5>
      <a:accent6>
        <a:srgbClr val="919191"/>
      </a:accent6>
      <a:hlink>
        <a:srgbClr val="941100"/>
      </a:hlink>
      <a:folHlink>
        <a:srgbClr val="C81B0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2B5FDA33-0725-481D-A9BF-32E6FB1CA958}" vid="{825910BA-ECA8-437E-BE28-9A14A03687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 Widescreen Template</Template>
  <TotalTime>5947</TotalTime>
  <Words>382</Words>
  <Application>Microsoft Macintosh PowerPoint</Application>
  <PresentationFormat>Widescreen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PingFangSC-Regular</vt:lpstr>
      <vt:lpstr>.PingFangSC-Regular</vt:lpstr>
      <vt:lpstr>Arial</vt:lpstr>
      <vt:lpstr>Calibri</vt:lpstr>
      <vt:lpstr>Theme1</vt:lpstr>
      <vt:lpstr>LERF Update April 28, 2021 (1/3)</vt:lpstr>
      <vt:lpstr>LERF Update April 28, 2021 (2/3)</vt:lpstr>
      <vt:lpstr>LERF Rough Timeline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Talk</dc:title>
  <dc:creator>Erin Clifton</dc:creator>
  <cp:lastModifiedBy>Microsoft Office User</cp:lastModifiedBy>
  <cp:revision>42</cp:revision>
  <dcterms:created xsi:type="dcterms:W3CDTF">2018-09-06T13:32:58Z</dcterms:created>
  <dcterms:modified xsi:type="dcterms:W3CDTF">2021-04-28T14:48:36Z</dcterms:modified>
</cp:coreProperties>
</file>