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36" r:id="rId2"/>
    <p:sldId id="437" r:id="rId3"/>
    <p:sldId id="43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MB28" initials="OMB28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636"/>
    <a:srgbClr val="237737"/>
    <a:srgbClr val="D0D8E8"/>
    <a:srgbClr val="FFFFFF"/>
    <a:srgbClr val="FFFF00"/>
    <a:srgbClr val="B2B2B2"/>
    <a:srgbClr val="000099"/>
    <a:srgbClr val="5E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4080" autoAdjust="0"/>
  </p:normalViewPr>
  <p:slideViewPr>
    <p:cSldViewPr snapToGrid="0">
      <p:cViewPr varScale="1">
        <p:scale>
          <a:sx n="97" d="100"/>
          <a:sy n="97" d="100"/>
        </p:scale>
        <p:origin x="288" y="90"/>
      </p:cViewPr>
      <p:guideLst>
        <p:guide orient="horz" pos="321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227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BD0B0-2617-4592-A5E1-22E8278071C8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9A04-F45B-485B-8F67-76ED7BF40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917A2B46-F93E-43B2-A655-52435A911EC5}" type="datetimeFigureOut">
              <a:rPr lang="en-US" smtClean="0"/>
              <a:pPr/>
              <a:t>8/23/2017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99EEC0F6-727A-4D49-904D-7DE6288AB0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7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28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14293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866776"/>
            <a:ext cx="8410575" cy="5259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fld id="{1F8A97BA-DB9B-4291-87AE-AF89EA7F18B7}" type="slidenum">
              <a:rPr lang="en-US"/>
              <a:pPr defTabSz="914293"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4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106636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+mj-lt"/>
          <a:ea typeface="+mn-ea"/>
          <a:cs typeface="Arial" pitchFamily="34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+mj-lt"/>
          <a:ea typeface="+mn-ea"/>
          <a:cs typeface="Arial" pitchFamily="34" charset="0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.scgsr@science.do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ience.energy.gov/wdts/scgs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cience.energy.gov/wdts/scgsr/how-to-apply/priority-sc-research-areas/" TargetMode="External"/><Relationship Id="rId3" Type="http://schemas.openxmlformats.org/officeDocument/2006/relationships/hyperlink" Target="#BES"/><Relationship Id="rId7" Type="http://schemas.openxmlformats.org/officeDocument/2006/relationships/hyperlink" Target="#NP"/><Relationship Id="rId2" Type="http://schemas.openxmlformats.org/officeDocument/2006/relationships/hyperlink" Target="#ASCR"/><Relationship Id="rId1" Type="http://schemas.openxmlformats.org/officeDocument/2006/relationships/slideLayout" Target="../slideLayouts/slideLayout2.xml"/><Relationship Id="rId6" Type="http://schemas.openxmlformats.org/officeDocument/2006/relationships/hyperlink" Target="#HEP"/><Relationship Id="rId5" Type="http://schemas.openxmlformats.org/officeDocument/2006/relationships/hyperlink" Target="#FES"/><Relationship Id="rId4" Type="http://schemas.openxmlformats.org/officeDocument/2006/relationships/hyperlink" Target="#BER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DOE Office of Science Graduate Student Research (SCGSR) Program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3493" y="6340702"/>
            <a:ext cx="381000" cy="365125"/>
          </a:xfrm>
        </p:spPr>
        <p:txBody>
          <a:bodyPr/>
          <a:lstStyle/>
          <a:p>
            <a:pPr>
              <a:defRPr/>
            </a:pPr>
            <a:fld id="{65B29B34-169A-448E-ADA3-90215CC0E9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0135" y="1799630"/>
            <a:ext cx="8445914" cy="165477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Graduate students must apply online through the online application system.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The application requires a research proposal and letters of support from both the graduate student’s thesis advisor and the collaborating DOE laboratory scientist.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S</a:t>
            </a:r>
            <a:r>
              <a:rPr lang="en-US" sz="1500" b="0" dirty="0" smtClean="0">
                <a:solidFill>
                  <a:schemeClr val="tx1"/>
                </a:solidFill>
              </a:rPr>
              <a:t>tudent’s </a:t>
            </a:r>
            <a:r>
              <a:rPr lang="en-US" sz="1500" b="0" dirty="0">
                <a:solidFill>
                  <a:schemeClr val="tx1"/>
                </a:solidFill>
              </a:rPr>
              <a:t>research and proposed </a:t>
            </a:r>
            <a:r>
              <a:rPr lang="en-US" sz="1500" b="0" dirty="0" smtClean="0">
                <a:solidFill>
                  <a:schemeClr val="tx1"/>
                </a:solidFill>
              </a:rPr>
              <a:t>SCGSR project must be aligned with one of the identified SCGSR priority research areas defined by the SC Program Offices and specified in the solicitation.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Applications proposing to use an SC user facility must apply for user facility time separately.</a:t>
            </a:r>
            <a:endParaRPr lang="en-US" sz="1500" b="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89300" y="6380945"/>
            <a:ext cx="3925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Program </a:t>
            </a:r>
            <a:r>
              <a:rPr lang="en-US" sz="1600" dirty="0" smtClean="0"/>
              <a:t>Contact : </a:t>
            </a:r>
            <a:r>
              <a:rPr lang="en-US" sz="1600" dirty="0">
                <a:hlinkClick r:id="rId3"/>
              </a:rPr>
              <a:t>sc.scgsr@science.doe.gov</a:t>
            </a:r>
            <a:r>
              <a:rPr lang="en-US" sz="16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5572" y="5428734"/>
            <a:ext cx="8334333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2017 Solicitation </a:t>
            </a:r>
            <a:r>
              <a:rPr lang="en-US" b="1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– Applications Due: </a:t>
            </a:r>
            <a:r>
              <a:rPr lang="en-US" b="1" dirty="0" smtClean="0">
                <a:solidFill>
                  <a:srgbClr val="FF0000"/>
                </a:solidFill>
              </a:rPr>
              <a:t>November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16, 2017 5:00PM ET</a:t>
            </a:r>
          </a:p>
          <a:p>
            <a:pPr>
              <a:spcBef>
                <a:spcPts val="400"/>
              </a:spcBef>
            </a:pPr>
            <a:r>
              <a:rPr lang="en-US" sz="1600" dirty="0" smtClean="0"/>
              <a:t>Full details</a:t>
            </a:r>
            <a:r>
              <a:rPr lang="en-US" sz="1600" dirty="0"/>
              <a:t>, </a:t>
            </a:r>
            <a:r>
              <a:rPr lang="en-US" sz="1600" dirty="0" smtClean="0"/>
              <a:t>requirements</a:t>
            </a:r>
            <a:r>
              <a:rPr lang="en-US" sz="1600" dirty="0"/>
              <a:t>, FAQs, and </a:t>
            </a:r>
            <a:r>
              <a:rPr lang="en-US" sz="1600" dirty="0" smtClean="0"/>
              <a:t>link </a:t>
            </a:r>
            <a:r>
              <a:rPr lang="en-US" sz="1600" dirty="0"/>
              <a:t>to </a:t>
            </a:r>
            <a:r>
              <a:rPr lang="en-US" sz="1600" dirty="0" smtClean="0"/>
              <a:t>application </a:t>
            </a:r>
            <a:r>
              <a:rPr lang="en-US" sz="1600" dirty="0"/>
              <a:t>at: </a:t>
            </a:r>
            <a:r>
              <a:rPr lang="en-US" sz="1600" dirty="0" smtClean="0">
                <a:hlinkClick r:id="rId4"/>
              </a:rPr>
              <a:t>https://</a:t>
            </a:r>
            <a:r>
              <a:rPr lang="en-US" sz="1600" dirty="0">
                <a:hlinkClick r:id="rId4"/>
              </a:rPr>
              <a:t>science.energy.gov/wdts/scgsr/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18499" y="876300"/>
            <a:ext cx="8527550" cy="923330"/>
          </a:xfrm>
          <a:prstGeom prst="rect">
            <a:avLst/>
          </a:prstGeom>
          <a:noFill/>
          <a:ln w="25400" cmpd="thickThin">
            <a:solidFill>
              <a:srgbClr val="237737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06636"/>
                </a:solidFill>
              </a:rPr>
              <a:t>The SCGSR Program provides supplemental awards to outstanding graduate students to spend 3 to 12 months conducting part of their doctoral thesis/dissertation research at a </a:t>
            </a:r>
            <a:r>
              <a:rPr lang="en-US" b="1" dirty="0" smtClean="0">
                <a:solidFill>
                  <a:srgbClr val="106636"/>
                </a:solidFill>
              </a:rPr>
              <a:t>host DOE </a:t>
            </a:r>
            <a:r>
              <a:rPr lang="en-US" b="1" dirty="0" smtClean="0">
                <a:solidFill>
                  <a:srgbClr val="106636"/>
                </a:solidFill>
              </a:rPr>
              <a:t>national </a:t>
            </a:r>
            <a:r>
              <a:rPr lang="en-US" b="1" dirty="0" smtClean="0">
                <a:solidFill>
                  <a:srgbClr val="106636"/>
                </a:solidFill>
              </a:rPr>
              <a:t>laboratory/facility </a:t>
            </a:r>
            <a:r>
              <a:rPr lang="en-US" b="1" dirty="0" smtClean="0">
                <a:solidFill>
                  <a:srgbClr val="106636"/>
                </a:solidFill>
              </a:rPr>
              <a:t>in collaboration with a DOE laboratory scientist. </a:t>
            </a:r>
            <a:endParaRPr lang="en-US" b="1" dirty="0">
              <a:solidFill>
                <a:srgbClr val="106636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18499" y="3454400"/>
            <a:ext cx="4151901" cy="1870973"/>
            <a:chOff x="423489" y="3454400"/>
            <a:chExt cx="4046911" cy="1870973"/>
          </a:xfrm>
        </p:grpSpPr>
        <p:sp>
          <p:nvSpPr>
            <p:cNvPr id="9" name="Rectangle 8"/>
            <p:cNvSpPr/>
            <p:nvPr/>
          </p:nvSpPr>
          <p:spPr>
            <a:xfrm>
              <a:off x="423489" y="3454400"/>
              <a:ext cx="4046911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3061" y="3494102"/>
              <a:ext cx="3894278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 smtClean="0"/>
                <a:t>Award Benefits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A monthly stipend of up to $3,000/month for general living expenses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Reimbursement of inbound/outbound traveling expenses to/from the </a:t>
              </a:r>
              <a:r>
                <a:rPr lang="en-US" sz="1400" dirty="0" smtClean="0"/>
                <a:t>host DOE laboratory/facility </a:t>
              </a:r>
              <a:r>
                <a:rPr lang="en-US" sz="1400" dirty="0" smtClean="0"/>
                <a:t>of up to $</a:t>
              </a:r>
              <a:r>
                <a:rPr lang="en-US" sz="1400" dirty="0" smtClean="0"/>
                <a:t>2,000 </a:t>
              </a:r>
              <a:endParaRPr lang="en-US" sz="1400" dirty="0" smtClean="0"/>
            </a:p>
            <a:p>
              <a:pPr>
                <a:spcAft>
                  <a:spcPts val="600"/>
                </a:spcAft>
              </a:pPr>
              <a:r>
                <a:rPr lang="en-US" sz="1200" dirty="0" smtClean="0"/>
                <a:t>(Award payments are provided directly to the </a:t>
              </a:r>
              <a:r>
                <a:rPr lang="en-US" sz="1200" dirty="0" smtClean="0"/>
                <a:t>student)</a:t>
              </a:r>
              <a:endParaRPr lang="en-US" sz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2500" y="3454400"/>
            <a:ext cx="4083549" cy="1866900"/>
            <a:chOff x="4762500" y="3454400"/>
            <a:chExt cx="4083549" cy="1866900"/>
          </a:xfrm>
        </p:grpSpPr>
        <p:sp>
          <p:nvSpPr>
            <p:cNvPr id="10" name="Rectangle 9"/>
            <p:cNvSpPr/>
            <p:nvPr/>
          </p:nvSpPr>
          <p:spPr>
            <a:xfrm>
              <a:off x="4762500" y="3454400"/>
              <a:ext cx="4083549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5105" y="3490029"/>
              <a:ext cx="404094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1600" b="1" dirty="0" smtClean="0"/>
                <a:t>Eligibility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U.S. Citizen or Permanent Resident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Qualified graduate program &amp; Ph.D. Candidacy 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Graduate research aligned with an SCGSR priority research area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Establishment of a collaborating DOE laboratory scientist at the time of application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0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Key Dates for 2017 -2018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278573" y="1956435"/>
          <a:ext cx="6583680" cy="339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55816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 Solicitation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(completed)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 Solicitation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(on-going)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Solicitation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1***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(upcoming)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On-line Application Opens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February </a:t>
                      </a: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21, 2017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August 24,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February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Applications Due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 </a:t>
                      </a: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5:00 PM ET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November 16, 2017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5:00 PM ET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 </a:t>
                      </a: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 Notification Period </a:t>
                      </a: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Begins on or around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August/September 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 201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August/September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Earliest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 Start Date for Proposed Project Periods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October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June 4, 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October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 Start Date for Proposed Project Periods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February 28, 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October 1,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March 4, 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897-0879-4271-868D-556FCA3FE67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6809" y="1083451"/>
            <a:ext cx="73789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At the submission deadline (shown in red), the online application </a:t>
            </a:r>
            <a:r>
              <a:rPr lang="en-US" altLang="en-US" sz="1600" b="1" dirty="0">
                <a:solidFill>
                  <a:srgbClr val="333333"/>
                </a:solidFill>
                <a:latin typeface="Arial" charset="0"/>
                <a:cs typeface="Arial" charset="0"/>
              </a:rPr>
              <a:t>system</a:t>
            </a: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 will close after which no additional materials will be accepted. </a:t>
            </a:r>
          </a:p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CC0000"/>
                </a:solidFill>
                <a:latin typeface="Arial" charset="0"/>
                <a:cs typeface="Arial" charset="0"/>
              </a:rPr>
              <a:t>The online application system closes at 5:00 PM Eastern Time.</a:t>
            </a:r>
            <a:endParaRPr lang="en-US" altLang="en-US" sz="1400" b="1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8774" y="5086865"/>
            <a:ext cx="7252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/>
            </a:r>
            <a:br>
              <a:rPr lang="en-US" sz="1200" i="1" dirty="0"/>
            </a:br>
            <a:r>
              <a:rPr lang="en-US" sz="1200" i="1" dirty="0" smtClean="0"/>
              <a:t>*Proposed </a:t>
            </a:r>
            <a:r>
              <a:rPr lang="en-US" sz="1200" i="1" dirty="0"/>
              <a:t>project periods may not begin before this date, and may be 3 to 12 </a:t>
            </a:r>
            <a:r>
              <a:rPr lang="en-US" sz="1200" i="1" dirty="0" smtClean="0"/>
              <a:t>consecutive months </a:t>
            </a:r>
            <a:r>
              <a:rPr lang="en-US" sz="1200" i="1" dirty="0"/>
              <a:t>in duration.</a:t>
            </a:r>
            <a:br>
              <a:rPr lang="en-US" sz="1200" i="1" dirty="0"/>
            </a:br>
            <a:r>
              <a:rPr lang="en-US" sz="1200" i="1" dirty="0" smtClean="0"/>
              <a:t>** </a:t>
            </a:r>
            <a:r>
              <a:rPr lang="en-US" sz="1200" i="1" dirty="0"/>
              <a:t>Proposed project period must begin no later than this date, and may be 3 to </a:t>
            </a:r>
            <a:r>
              <a:rPr lang="en-US" sz="1200" i="1" dirty="0" smtClean="0"/>
              <a:t>12 consecutive </a:t>
            </a:r>
            <a:r>
              <a:rPr lang="en-US" sz="1200" i="1" dirty="0"/>
              <a:t>months in duration</a:t>
            </a:r>
            <a:r>
              <a:rPr lang="en-US" sz="1200" i="1" dirty="0" smtClean="0"/>
              <a:t>.</a:t>
            </a:r>
          </a:p>
          <a:p>
            <a:r>
              <a:rPr lang="en-US" sz="1200" i="1" dirty="0" smtClean="0"/>
              <a:t>*** All Dates are tentative.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2210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883426"/>
            <a:ext cx="8534399" cy="541182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1100" b="0" dirty="0">
                <a:solidFill>
                  <a:schemeClr val="tx1"/>
                </a:solidFill>
                <a:hlinkClick r:id="rId2" action="ppaction://hlinkfile"/>
              </a:rPr>
              <a:t>Advanced Scientific Computing Research (ASCR)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Applied Mathematics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Computer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(c) </a:t>
            </a:r>
            <a:r>
              <a:rPr lang="en-US" sz="1100" b="0" dirty="0">
                <a:solidFill>
                  <a:schemeClr val="tx1"/>
                </a:solidFill>
              </a:rPr>
              <a:t>Next Generation Networking for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(d) Research and Evaluation Prototypes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3" action="ppaction://hlinkfile"/>
              </a:rPr>
              <a:t>Basic </a:t>
            </a:r>
            <a:r>
              <a:rPr lang="en-US" sz="1100" b="0" dirty="0">
                <a:solidFill>
                  <a:schemeClr val="tx1"/>
                </a:solidFill>
                <a:hlinkClick r:id="rId3" action="ppaction://hlinkfile"/>
              </a:rPr>
              <a:t>Energy Sciences (BES)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(a) Accelerator </a:t>
            </a:r>
            <a:r>
              <a:rPr lang="en-US" sz="1100" b="0" dirty="0">
                <a:solidFill>
                  <a:schemeClr val="tx1"/>
                </a:solidFill>
              </a:rPr>
              <a:t>and Detector R&amp;D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b) Nuclear Chemistry and Radiochemical </a:t>
            </a:r>
            <a:r>
              <a:rPr lang="en-US" sz="1100" b="0" dirty="0" smtClean="0">
                <a:solidFill>
                  <a:schemeClr val="tx1"/>
                </a:solidFill>
              </a:rPr>
              <a:t>Separations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c) Neutron Scattering Research and Instrumentation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Predictive Materials Science and Chemistry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Fundamental Electrochemistry related to Energy Transduction, Storage, </a:t>
            </a:r>
            <a:r>
              <a:rPr lang="en-US" sz="1100" b="0" dirty="0" smtClean="0">
                <a:solidFill>
                  <a:schemeClr val="tx1"/>
                </a:solidFill>
              </a:rPr>
              <a:t>Chemical Conversion, and </a:t>
            </a:r>
            <a:r>
              <a:rPr lang="en-US" sz="1100" b="0" dirty="0">
                <a:solidFill>
                  <a:schemeClr val="tx1"/>
                </a:solidFill>
              </a:rPr>
              <a:t>Corrosion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Crystal Growth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(g) Ultrafast Materials and Chemical Sciences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(h) Electron and Scanning Probe Microscopy Research and Instrumentation  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(i)  Basic Geosciences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 smtClean="0">
                <a:solidFill>
                  <a:schemeClr val="tx1"/>
                </a:solidFill>
              </a:rPr>
              <a:t>  Gas Phase Chemical Physics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Radiation Effects in </a:t>
            </a:r>
            <a:r>
              <a:rPr lang="en-US" sz="1100" b="0" dirty="0" smtClean="0">
                <a:solidFill>
                  <a:schemeClr val="tx1"/>
                </a:solidFill>
              </a:rPr>
              <a:t>Materials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smtClean="0">
                <a:solidFill>
                  <a:schemeClr val="tx1"/>
                </a:solidFill>
              </a:rPr>
              <a:t> Catalysis </a:t>
            </a:r>
            <a:r>
              <a:rPr lang="en-US" sz="1100" b="0" dirty="0">
                <a:solidFill>
                  <a:schemeClr val="tx1"/>
                </a:solidFill>
              </a:rPr>
              <a:t>Science with NMR Spectroscopy and Neutron </a:t>
            </a:r>
            <a:r>
              <a:rPr lang="en-US" sz="1100" b="0" dirty="0" smtClean="0">
                <a:solidFill>
                  <a:schemeClr val="tx1"/>
                </a:solidFill>
              </a:rPr>
              <a:t>Scattering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(m) Highly </a:t>
            </a:r>
            <a:r>
              <a:rPr lang="en-US" sz="1100" b="0" dirty="0">
                <a:solidFill>
                  <a:schemeClr val="tx1"/>
                </a:solidFill>
              </a:rPr>
              <a:t>Ionizing Radiation in </a:t>
            </a:r>
            <a:r>
              <a:rPr lang="en-US" sz="1100" b="0" dirty="0" smtClean="0">
                <a:solidFill>
                  <a:schemeClr val="tx1"/>
                </a:solidFill>
              </a:rPr>
              <a:t>Chemistry</a:t>
            </a:r>
          </a:p>
          <a:p>
            <a:pPr marL="341313" indent="-22860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endParaRPr lang="en-US" sz="6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4" action="ppaction://hlinkfile"/>
              </a:rPr>
              <a:t>Biological </a:t>
            </a: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and Environmental Research (BER)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Computational Biology and Bioinformatics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Novel in situ </a:t>
            </a:r>
            <a:r>
              <a:rPr lang="en-US" sz="1100" b="0" dirty="0" smtClean="0">
                <a:solidFill>
                  <a:schemeClr val="tx1"/>
                </a:solidFill>
              </a:rPr>
              <a:t>Imaging </a:t>
            </a:r>
            <a:r>
              <a:rPr lang="en-US" sz="1100" b="0" dirty="0">
                <a:solidFill>
                  <a:schemeClr val="tx1"/>
                </a:solidFill>
              </a:rPr>
              <a:t>and </a:t>
            </a:r>
            <a:r>
              <a:rPr lang="en-US" sz="1100" b="0" dirty="0" smtClean="0">
                <a:solidFill>
                  <a:schemeClr val="tx1"/>
                </a:solidFill>
              </a:rPr>
              <a:t>Measurement </a:t>
            </a:r>
            <a:r>
              <a:rPr lang="en-US" sz="1100" b="0" dirty="0">
                <a:solidFill>
                  <a:schemeClr val="tx1"/>
                </a:solidFill>
              </a:rPr>
              <a:t>T</a:t>
            </a:r>
            <a:r>
              <a:rPr lang="en-US" sz="1100" b="0" dirty="0" smtClean="0">
                <a:solidFill>
                  <a:schemeClr val="tx1"/>
                </a:solidFill>
              </a:rPr>
              <a:t>echnologies </a:t>
            </a:r>
            <a:r>
              <a:rPr lang="en-US" sz="1100" b="0" dirty="0">
                <a:solidFill>
                  <a:schemeClr val="tx1"/>
                </a:solidFill>
              </a:rPr>
              <a:t>for </a:t>
            </a:r>
            <a:r>
              <a:rPr lang="en-US" sz="1100" b="0" dirty="0" smtClean="0">
                <a:solidFill>
                  <a:schemeClr val="tx1"/>
                </a:solidFill>
              </a:rPr>
              <a:t>Biological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ystems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cience </a:t>
            </a:r>
            <a:r>
              <a:rPr lang="en-US" sz="1000" b="0" dirty="0" smtClean="0">
                <a:solidFill>
                  <a:schemeClr val="tx1"/>
                </a:solidFill>
              </a:rPr>
              <a:t> </a:t>
            </a:r>
            <a:endParaRPr lang="en-US" sz="10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c) Plant Science for Sustainable Bioenergy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</a:t>
            </a:r>
            <a:r>
              <a:rPr lang="en-US" sz="1100" b="0" dirty="0" smtClean="0">
                <a:solidFill>
                  <a:schemeClr val="tx1"/>
                </a:solidFill>
              </a:rPr>
              <a:t>Soil </a:t>
            </a:r>
            <a:r>
              <a:rPr lang="en-US" sz="1100" b="0" dirty="0">
                <a:solidFill>
                  <a:schemeClr val="tx1"/>
                </a:solidFill>
              </a:rPr>
              <a:t>Microbiology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(e) </a:t>
            </a:r>
            <a:r>
              <a:rPr lang="en-US" sz="1100" b="0" dirty="0">
                <a:solidFill>
                  <a:schemeClr val="tx1"/>
                </a:solidFill>
              </a:rPr>
              <a:t>Environmental Systems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Atmospheric System Research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g</a:t>
            </a:r>
            <a:r>
              <a:rPr lang="en-US" sz="1100" b="0" dirty="0" smtClean="0">
                <a:solidFill>
                  <a:schemeClr val="tx1"/>
                </a:solidFill>
              </a:rPr>
              <a:t>) </a:t>
            </a:r>
            <a:r>
              <a:rPr lang="en-US" sz="1100" b="0" dirty="0">
                <a:solidFill>
                  <a:schemeClr val="tx1"/>
                </a:solidFill>
              </a:rPr>
              <a:t>Earth System Modeling </a:t>
            </a: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rgbClr val="FF0000"/>
                </a:solidFill>
                <a:hlinkClick r:id="rId5" action="ppaction://hlinkfile"/>
              </a:rPr>
              <a:t>Fusion </a:t>
            </a:r>
            <a:r>
              <a:rPr lang="en-US" sz="1100" b="0" dirty="0">
                <a:solidFill>
                  <a:srgbClr val="FF0000"/>
                </a:solidFill>
                <a:hlinkClick r:id="rId5" action="ppaction://hlinkfile"/>
              </a:rPr>
              <a:t>Energy Sciences (FES)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Burning Plasma Science &amp; Enabling Technologies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(b) Discovery Plasma Science </a:t>
            </a:r>
            <a:endParaRPr lang="en-US" sz="1100" b="0" dirty="0">
              <a:solidFill>
                <a:schemeClr val="tx1"/>
              </a:solidFill>
              <a:hlinkClick r:id="rId6" action="ppaction://hlinkfile"/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6" action="ppaction://hlinkfile"/>
              </a:rPr>
              <a:t>High </a:t>
            </a:r>
            <a:r>
              <a:rPr lang="en-US" sz="1100" b="0" dirty="0">
                <a:solidFill>
                  <a:schemeClr val="tx1"/>
                </a:solidFill>
                <a:hlinkClick r:id="rId6" action="ppaction://hlinkfile"/>
              </a:rPr>
              <a:t>Energy Physics (HEP)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Theoretical and Computational Research in High Energy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Advanced Technology Research and Development in High Energy Physics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(c) Experimental Research in High Energy Physics </a:t>
            </a: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7" action="ppaction://hlinkfile"/>
              </a:rPr>
              <a:t>Nuclear </a:t>
            </a:r>
            <a:r>
              <a:rPr lang="en-US" sz="1100" b="0" dirty="0">
                <a:solidFill>
                  <a:schemeClr val="tx1"/>
                </a:solidFill>
                <a:hlinkClick r:id="rId7" action="ppaction://hlinkfile"/>
              </a:rPr>
              <a:t>Physics (NP)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Medium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Heavy Ion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(c) Low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Nuclear Theory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Nuclear Data and Nuclear Theory Computing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(f) Isotope Development and Production for </a:t>
            </a:r>
            <a:r>
              <a:rPr lang="en-US" sz="1100" b="0" dirty="0" smtClean="0">
                <a:solidFill>
                  <a:schemeClr val="tx1"/>
                </a:solidFill>
              </a:rPr>
              <a:t>Research and </a:t>
            </a:r>
            <a:r>
              <a:rPr lang="en-US" sz="1100" b="0" dirty="0">
                <a:solidFill>
                  <a:schemeClr val="tx1"/>
                </a:solidFill>
              </a:rPr>
              <a:t>Applications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(g) Accelerator Research and Development for Current and Future Nuclear Physics Facilities </a:t>
            </a:r>
          </a:p>
          <a:p>
            <a:pPr marL="0" indent="0">
              <a:buNone/>
            </a:pP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3426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SCGSR Program 2017 Solicitation 2 – Priority Research Areas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600699" y="6334161"/>
            <a:ext cx="3276600" cy="365125"/>
          </a:xfrm>
        </p:spPr>
        <p:txBody>
          <a:bodyPr/>
          <a:lstStyle/>
          <a:p>
            <a:fld id="{26CA2777-A89F-4130-B308-73BB659559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hlinkClick r:id="rId8"/>
              </a:rPr>
              <a:t>https://</a:t>
            </a:r>
            <a:r>
              <a:rPr lang="en-US" dirty="0">
                <a:solidFill>
                  <a:schemeClr val="tx1"/>
                </a:solidFill>
                <a:latin typeface="+mn-lt"/>
                <a:hlinkClick r:id="rId8"/>
              </a:rPr>
              <a:t>science.energy.gov/wdts/scgsr/how-to-apply/priority-sc-research-areas</a:t>
            </a:r>
            <a:r>
              <a:rPr lang="en-US" dirty="0" smtClean="0">
                <a:solidFill>
                  <a:schemeClr val="tx1"/>
                </a:solidFill>
                <a:latin typeface="+mn-lt"/>
                <a:hlinkClick r:id="rId8"/>
              </a:rPr>
              <a:t>/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17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3826</TotalTime>
  <Words>725</Words>
  <Application>Microsoft Office PowerPoint</Application>
  <PresentationFormat>On-screen Show (4:3)</PresentationFormat>
  <Paragraphs>102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2_Office Theme</vt:lpstr>
      <vt:lpstr>DOE Office of Science Graduate Student Research (SCGSR) Program</vt:lpstr>
      <vt:lpstr>Key Dates for 2017 -2018</vt:lpstr>
      <vt:lpstr>SCGSR Program 2017 Solicitation 2 – Priority Research Areas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Brown</dc:creator>
  <cp:lastModifiedBy>Ge, Ping</cp:lastModifiedBy>
  <cp:revision>535</cp:revision>
  <cp:lastPrinted>2015-09-02T17:51:37Z</cp:lastPrinted>
  <dcterms:created xsi:type="dcterms:W3CDTF">2011-06-16T14:42:40Z</dcterms:created>
  <dcterms:modified xsi:type="dcterms:W3CDTF">2017-08-23T21:11:06Z</dcterms:modified>
</cp:coreProperties>
</file>