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136"/>
  </p:notesMasterIdLst>
  <p:handoutMasterIdLst>
    <p:handoutMasterId r:id="rId137"/>
  </p:handoutMasterIdLst>
  <p:sldIdLst>
    <p:sldId id="331" r:id="rId2"/>
    <p:sldId id="363" r:id="rId3"/>
    <p:sldId id="293" r:id="rId4"/>
    <p:sldId id="256" r:id="rId5"/>
    <p:sldId id="257" r:id="rId6"/>
    <p:sldId id="258" r:id="rId7"/>
    <p:sldId id="259" r:id="rId8"/>
    <p:sldId id="260" r:id="rId9"/>
    <p:sldId id="261" r:id="rId10"/>
    <p:sldId id="420" r:id="rId11"/>
    <p:sldId id="421" r:id="rId12"/>
    <p:sldId id="422" r:id="rId13"/>
    <p:sldId id="423" r:id="rId14"/>
    <p:sldId id="424" r:id="rId15"/>
    <p:sldId id="425" r:id="rId16"/>
    <p:sldId id="426" r:id="rId17"/>
    <p:sldId id="459" r:id="rId18"/>
    <p:sldId id="460" r:id="rId19"/>
    <p:sldId id="403" r:id="rId20"/>
    <p:sldId id="404" r:id="rId21"/>
    <p:sldId id="461" r:id="rId22"/>
    <p:sldId id="462" r:id="rId23"/>
    <p:sldId id="463" r:id="rId24"/>
    <p:sldId id="464" r:id="rId25"/>
    <p:sldId id="465" r:id="rId26"/>
    <p:sldId id="466" r:id="rId27"/>
    <p:sldId id="467" r:id="rId28"/>
    <p:sldId id="468" r:id="rId29"/>
    <p:sldId id="484" r:id="rId30"/>
    <p:sldId id="485" r:id="rId31"/>
    <p:sldId id="486" r:id="rId32"/>
    <p:sldId id="487" r:id="rId33"/>
    <p:sldId id="488" r:id="rId34"/>
    <p:sldId id="262" r:id="rId35"/>
    <p:sldId id="263" r:id="rId36"/>
    <p:sldId id="264" r:id="rId37"/>
    <p:sldId id="265" r:id="rId38"/>
    <p:sldId id="266" r:id="rId39"/>
    <p:sldId id="267" r:id="rId40"/>
    <p:sldId id="268" r:id="rId41"/>
    <p:sldId id="269" r:id="rId42"/>
    <p:sldId id="270" r:id="rId43"/>
    <p:sldId id="271" r:id="rId44"/>
    <p:sldId id="272" r:id="rId45"/>
    <p:sldId id="273" r:id="rId46"/>
    <p:sldId id="274" r:id="rId47"/>
    <p:sldId id="275" r:id="rId48"/>
    <p:sldId id="276" r:id="rId49"/>
    <p:sldId id="277" r:id="rId50"/>
    <p:sldId id="278" r:id="rId51"/>
    <p:sldId id="441" r:id="rId52"/>
    <p:sldId id="442" r:id="rId53"/>
    <p:sldId id="413" r:id="rId54"/>
    <p:sldId id="443" r:id="rId55"/>
    <p:sldId id="444" r:id="rId56"/>
    <p:sldId id="416" r:id="rId57"/>
    <p:sldId id="417" r:id="rId58"/>
    <p:sldId id="418" r:id="rId59"/>
    <p:sldId id="419" r:id="rId60"/>
    <p:sldId id="445" r:id="rId61"/>
    <p:sldId id="446" r:id="rId62"/>
    <p:sldId id="447" r:id="rId63"/>
    <p:sldId id="448" r:id="rId64"/>
    <p:sldId id="449" r:id="rId65"/>
    <p:sldId id="450" r:id="rId66"/>
    <p:sldId id="451" r:id="rId67"/>
    <p:sldId id="452" r:id="rId68"/>
    <p:sldId id="453" r:id="rId69"/>
    <p:sldId id="454" r:id="rId70"/>
    <p:sldId id="455" r:id="rId71"/>
    <p:sldId id="456" r:id="rId72"/>
    <p:sldId id="405" r:id="rId73"/>
    <p:sldId id="407" r:id="rId74"/>
    <p:sldId id="457" r:id="rId75"/>
    <p:sldId id="458" r:id="rId76"/>
    <p:sldId id="406" r:id="rId77"/>
    <p:sldId id="338" r:id="rId78"/>
    <p:sldId id="502" r:id="rId79"/>
    <p:sldId id="503" r:id="rId80"/>
    <p:sldId id="504" r:id="rId81"/>
    <p:sldId id="505" r:id="rId82"/>
    <p:sldId id="506" r:id="rId83"/>
    <p:sldId id="507" r:id="rId84"/>
    <p:sldId id="508" r:id="rId85"/>
    <p:sldId id="402" r:id="rId86"/>
    <p:sldId id="509" r:id="rId87"/>
    <p:sldId id="411" r:id="rId88"/>
    <p:sldId id="510" r:id="rId89"/>
    <p:sldId id="511" r:id="rId90"/>
    <p:sldId id="512" r:id="rId91"/>
    <p:sldId id="469" r:id="rId92"/>
    <p:sldId id="470" r:id="rId93"/>
    <p:sldId id="471" r:id="rId94"/>
    <p:sldId id="472" r:id="rId95"/>
    <p:sldId id="473" r:id="rId96"/>
    <p:sldId id="474" r:id="rId97"/>
    <p:sldId id="475" r:id="rId98"/>
    <p:sldId id="476" r:id="rId99"/>
    <p:sldId id="408" r:id="rId100"/>
    <p:sldId id="409" r:id="rId101"/>
    <p:sldId id="438" r:id="rId102"/>
    <p:sldId id="412" r:id="rId103"/>
    <p:sldId id="439" r:id="rId104"/>
    <p:sldId id="440" r:id="rId105"/>
    <p:sldId id="414" r:id="rId106"/>
    <p:sldId id="415" r:id="rId107"/>
    <p:sldId id="477" r:id="rId108"/>
    <p:sldId id="478" r:id="rId109"/>
    <p:sldId id="479" r:id="rId110"/>
    <p:sldId id="480" r:id="rId111"/>
    <p:sldId id="481" r:id="rId112"/>
    <p:sldId id="482" r:id="rId113"/>
    <p:sldId id="483" r:id="rId114"/>
    <p:sldId id="489" r:id="rId115"/>
    <p:sldId id="490" r:id="rId116"/>
    <p:sldId id="491" r:id="rId117"/>
    <p:sldId id="492" r:id="rId118"/>
    <p:sldId id="493" r:id="rId119"/>
    <p:sldId id="494" r:id="rId120"/>
    <p:sldId id="495" r:id="rId121"/>
    <p:sldId id="496" r:id="rId122"/>
    <p:sldId id="497" r:id="rId123"/>
    <p:sldId id="498" r:id="rId124"/>
    <p:sldId id="499" r:id="rId125"/>
    <p:sldId id="500" r:id="rId126"/>
    <p:sldId id="501" r:id="rId127"/>
    <p:sldId id="392" r:id="rId128"/>
    <p:sldId id="395" r:id="rId129"/>
    <p:sldId id="394" r:id="rId130"/>
    <p:sldId id="427" r:id="rId131"/>
    <p:sldId id="428" r:id="rId132"/>
    <p:sldId id="429" r:id="rId133"/>
    <p:sldId id="430" r:id="rId134"/>
    <p:sldId id="401" r:id="rId135"/>
  </p:sldIdLst>
  <p:sldSz cx="9144000" cy="6858000" type="letter"/>
  <p:notesSz cx="7010400" cy="9296400"/>
  <p:defaultTextStyle>
    <a:defPPr>
      <a:defRPr lang="en-US"/>
    </a:defPPr>
    <a:lvl1pPr algn="ctr" rtl="0" eaLnBrk="0" fontAlgn="base" hangingPunct="0">
      <a:spcBef>
        <a:spcPct val="0"/>
      </a:spcBef>
      <a:spcAft>
        <a:spcPct val="0"/>
      </a:spcAft>
      <a:defRPr sz="1200" b="1" kern="1200">
        <a:solidFill>
          <a:schemeClr val="tx1"/>
        </a:solidFill>
        <a:latin typeface="Arial" charset="0"/>
        <a:ea typeface="+mn-ea"/>
        <a:cs typeface="+mn-cs"/>
      </a:defRPr>
    </a:lvl1pPr>
    <a:lvl2pPr marL="457200" algn="ctr" rtl="0" eaLnBrk="0" fontAlgn="base" hangingPunct="0">
      <a:spcBef>
        <a:spcPct val="0"/>
      </a:spcBef>
      <a:spcAft>
        <a:spcPct val="0"/>
      </a:spcAft>
      <a:defRPr sz="1200" b="1" kern="1200">
        <a:solidFill>
          <a:schemeClr val="tx1"/>
        </a:solidFill>
        <a:latin typeface="Arial" charset="0"/>
        <a:ea typeface="+mn-ea"/>
        <a:cs typeface="+mn-cs"/>
      </a:defRPr>
    </a:lvl2pPr>
    <a:lvl3pPr marL="914400" algn="ctr" rtl="0" eaLnBrk="0" fontAlgn="base" hangingPunct="0">
      <a:spcBef>
        <a:spcPct val="0"/>
      </a:spcBef>
      <a:spcAft>
        <a:spcPct val="0"/>
      </a:spcAft>
      <a:defRPr sz="1200" b="1" kern="1200">
        <a:solidFill>
          <a:schemeClr val="tx1"/>
        </a:solidFill>
        <a:latin typeface="Arial" charset="0"/>
        <a:ea typeface="+mn-ea"/>
        <a:cs typeface="+mn-cs"/>
      </a:defRPr>
    </a:lvl3pPr>
    <a:lvl4pPr marL="1371600" algn="ctr" rtl="0" eaLnBrk="0" fontAlgn="base" hangingPunct="0">
      <a:spcBef>
        <a:spcPct val="0"/>
      </a:spcBef>
      <a:spcAft>
        <a:spcPct val="0"/>
      </a:spcAft>
      <a:defRPr sz="1200" b="1" kern="1200">
        <a:solidFill>
          <a:schemeClr val="tx1"/>
        </a:solidFill>
        <a:latin typeface="Arial" charset="0"/>
        <a:ea typeface="+mn-ea"/>
        <a:cs typeface="+mn-cs"/>
      </a:defRPr>
    </a:lvl4pPr>
    <a:lvl5pPr marL="1828800" algn="ctr"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99"/>
    <a:srgbClr val="C0C0C0"/>
    <a:srgbClr val="777777"/>
    <a:srgbClr val="808080"/>
    <a:srgbClr val="009900"/>
    <a:srgbClr val="00FF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16" autoAdjust="0"/>
    <p:restoredTop sz="76667" autoAdjust="0"/>
  </p:normalViewPr>
  <p:slideViewPr>
    <p:cSldViewPr snapToGrid="0">
      <p:cViewPr varScale="1">
        <p:scale>
          <a:sx n="67" d="100"/>
          <a:sy n="67" d="100"/>
        </p:scale>
        <p:origin x="1372" y="36"/>
      </p:cViewPr>
      <p:guideLst>
        <p:guide orient="horz" pos="22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1" name="Rectangle 3"/>
          <p:cNvSpPr>
            <a:spLocks noGrp="1" noChangeArrowheads="1"/>
          </p:cNvSpPr>
          <p:nvPr>
            <p:ph type="dt" sz="quarter"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7172" name="Rectangle 4"/>
          <p:cNvSpPr>
            <a:spLocks noGrp="1" noChangeArrowheads="1"/>
          </p:cNvSpPr>
          <p:nvPr>
            <p:ph type="ftr" sz="quarter" idx="2"/>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3" name="Rectangle 5"/>
          <p:cNvSpPr>
            <a:spLocks noGrp="1" noChangeArrowheads="1"/>
          </p:cNvSpPr>
          <p:nvPr>
            <p:ph type="sldNum" sz="quarter" idx="3"/>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42B19171-73B2-4387-9E5E-3F5DFFAFD734}" type="slidenum">
              <a:rPr lang="en-US"/>
              <a:pPr>
                <a:defRPr/>
              </a:pPr>
              <a:t>‹#›</a:t>
            </a:fld>
            <a:endParaRPr lang="en-US" dirty="0"/>
          </a:p>
        </p:txBody>
      </p:sp>
    </p:spTree>
    <p:extLst>
      <p:ext uri="{BB962C8B-B14F-4D97-AF65-F5344CB8AC3E}">
        <p14:creationId xmlns:p14="http://schemas.microsoft.com/office/powerpoint/2010/main" val="259028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81100" y="7096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4985" y="4422776"/>
            <a:ext cx="5160433" cy="4164013"/>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2E9EFA97-FFF5-409F-8049-6F6804E7FB99}" type="slidenum">
              <a:rPr lang="en-US"/>
              <a:pPr>
                <a:defRPr/>
              </a:pPr>
              <a:t>‹#›</a:t>
            </a:fld>
            <a:endParaRPr lang="en-US" dirty="0"/>
          </a:p>
        </p:txBody>
      </p:sp>
    </p:spTree>
    <p:extLst>
      <p:ext uri="{BB962C8B-B14F-4D97-AF65-F5344CB8AC3E}">
        <p14:creationId xmlns:p14="http://schemas.microsoft.com/office/powerpoint/2010/main" val="1877492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5F5240E-3E5E-4E47-924E-6D0F8734A88E}" type="slidenum">
              <a:rPr lang="en-US"/>
              <a:pPr/>
              <a:t>1</a:t>
            </a:fld>
            <a:endParaRPr lang="en-US" dirty="0"/>
          </a:p>
        </p:txBody>
      </p:sp>
      <p:sp>
        <p:nvSpPr>
          <p:cNvPr id="29699" name="Rectangle 2"/>
          <p:cNvSpPr>
            <a:spLocks noGrp="1" noRot="1" noChangeAspect="1" noChangeArrowheads="1" noTextEdit="1"/>
          </p:cNvSpPr>
          <p:nvPr>
            <p:ph type="sldImg"/>
          </p:nvPr>
        </p:nvSpPr>
        <p:spPr>
          <a:xfrm>
            <a:off x="1181100" y="696913"/>
            <a:ext cx="4648200" cy="3486150"/>
          </a:xfrm>
          <a:ln/>
        </p:spPr>
      </p:sp>
      <p:sp>
        <p:nvSpPr>
          <p:cNvPr id="29700" name="Rectangle 3"/>
          <p:cNvSpPr>
            <a:spLocks noGrp="1" noChangeArrowheads="1"/>
          </p:cNvSpPr>
          <p:nvPr>
            <p:ph type="body" idx="1"/>
          </p:nvPr>
        </p:nvSpPr>
        <p:spPr>
          <a:xfrm>
            <a:off x="701040" y="4416427"/>
            <a:ext cx="5608320" cy="4183063"/>
          </a:xfrm>
          <a:noFill/>
          <a:ln/>
        </p:spPr>
        <p:txBody>
          <a:bodyPr/>
          <a:lstStyle/>
          <a:p>
            <a:endParaRPr lang="en-US" dirty="0"/>
          </a:p>
        </p:txBody>
      </p:sp>
    </p:spTree>
    <p:extLst>
      <p:ext uri="{BB962C8B-B14F-4D97-AF65-F5344CB8AC3E}">
        <p14:creationId xmlns:p14="http://schemas.microsoft.com/office/powerpoint/2010/main" val="1732316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ad81aa1dde_0_7: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38" name="Google Shape;138;gad81aa1dde_0_7: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aef788867e_5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46" name="Google Shape;146;gaef788867e_5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ad81aa1dde_0_22: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54" name="Google Shape;154;gad81aa1dde_0_22: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ad81aa1dde_0_29: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62" name="Google Shape;162;gad81aa1dde_0_29: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ad81aa1dde_0_36: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70" name="Google Shape;170;gad81aa1dde_0_36: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6: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78" name="Google Shape;178;p6: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a34f4a50e1_0_1: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86" name="Google Shape;186;ga34f4a50e1_0_1: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a7874505ce_0_12: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a7874505ce_0_12: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95" name="Google Shape;195;ga7874505ce_0_12:notes"/>
          <p:cNvSpPr txBox="1">
            <a:spLocks noGrp="1"/>
          </p:cNvSpPr>
          <p:nvPr>
            <p:ph type="sldNum" idx="12"/>
          </p:nvPr>
        </p:nvSpPr>
        <p:spPr>
          <a:xfrm>
            <a:off x="3967692" y="8845550"/>
            <a:ext cx="3042600" cy="450900"/>
          </a:xfrm>
          <a:prstGeom prst="rect">
            <a:avLst/>
          </a:prstGeom>
        </p:spPr>
        <p:txBody>
          <a:bodyPr spcFirstLastPara="1" wrap="square" lIns="92875" tIns="46425" rIns="92875" bIns="464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44</a:t>
            </a:fld>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7: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202" name="Google Shape;202;p7: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adbbb29897_5_21: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adbbb29897_5_21: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211" name="Google Shape;211;gadbbb29897_5_21:notes"/>
          <p:cNvSpPr txBox="1">
            <a:spLocks noGrp="1"/>
          </p:cNvSpPr>
          <p:nvPr>
            <p:ph type="sldNum" idx="12"/>
          </p:nvPr>
        </p:nvSpPr>
        <p:spPr>
          <a:xfrm>
            <a:off x="3967692" y="8845550"/>
            <a:ext cx="3042600" cy="450900"/>
          </a:xfrm>
          <a:prstGeom prst="rect">
            <a:avLst/>
          </a:prstGeom>
        </p:spPr>
        <p:txBody>
          <a:bodyPr spcFirstLastPara="1" wrap="square" lIns="92875" tIns="46425" rIns="92875" bIns="464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46</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2: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74" name="Google Shape;74;p2: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8: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218" name="Google Shape;218;p8: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a34f4a50e1_0_39: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226" name="Google Shape;226;ga34f4a50e1_0_39: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ae7e63591e_2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234" name="Google Shape;234;gae7e63591e_2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9: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242" name="Google Shape;242;p9: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B92CDB9-9FC8-44CE-9052-66DB9CBA3982}" type="slidenum">
              <a:rPr lang="de-DE" smtClean="0"/>
              <a:t>79</a:t>
            </a:fld>
            <a:endParaRPr lang="de-DE"/>
          </a:p>
        </p:txBody>
      </p:sp>
    </p:spTree>
    <p:extLst>
      <p:ext uri="{BB962C8B-B14F-4D97-AF65-F5344CB8AC3E}">
        <p14:creationId xmlns:p14="http://schemas.microsoft.com/office/powerpoint/2010/main" val="2766283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2E9EFA97-FFF5-409F-8049-6F6804E7FB99}" type="slidenum">
              <a:rPr lang="en-US" smtClean="0"/>
              <a:pPr>
                <a:defRPr/>
              </a:pPr>
              <a:t>87</a:t>
            </a:fld>
            <a:endParaRPr lang="en-US" dirty="0"/>
          </a:p>
        </p:txBody>
      </p:sp>
    </p:spTree>
    <p:extLst>
      <p:ext uri="{BB962C8B-B14F-4D97-AF65-F5344CB8AC3E}">
        <p14:creationId xmlns:p14="http://schemas.microsoft.com/office/powerpoint/2010/main" val="272459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340bec582_0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82" name="Google Shape;82;ga340bec582_0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90" name="Google Shape;90;p3: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aef788867e_0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98" name="Google Shape;98;gaef788867e_0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a32736337f_0_23: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06" name="Google Shape;106;ga32736337f_0_23: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aef788867e_4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14" name="Google Shape;114;gaef788867e_4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aea123c19b_2_1: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22" name="Google Shape;122;gaea123c19b_2_1: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30" name="Google Shape;130;p4: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441FBF21-E78E-426B-8C2E-CEF9C89542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E679D1E4-5E24-4FE1-B22F-F6460DFB36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
            <a:ext cx="2057400" cy="6307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1925"/>
            <a:ext cx="6019800" cy="6307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FF5E704D-9823-4C48-B3AB-F88CFD654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137661AB-5696-4AAC-BEC1-4A1BE415351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D52CBE4-E208-4D8F-AFC7-832B004E5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14E1DD68-E9C0-44C6-AF75-86889D32C27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1BAA33A6-D2D3-40B1-A942-67F904A0FC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DF657B7C-0993-4F4C-9B81-464CC49505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05FA82-BB19-4D2A-BC49-42728F76A8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F675979-0D9C-4981-BCF9-AF191355BB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B931F4B-170D-4585-B4EA-1A8261D48D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70000"/>
            <a:ext cx="8229600" cy="5199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7876" name="Rectangle 4"/>
          <p:cNvSpPr>
            <a:spLocks noGrp="1" noChangeArrowheads="1"/>
          </p:cNvSpPr>
          <p:nvPr>
            <p:ph type="sldNum" sz="quarter" idx="4"/>
          </p:nvPr>
        </p:nvSpPr>
        <p:spPr bwMode="auto">
          <a:xfrm>
            <a:off x="8766175" y="6619875"/>
            <a:ext cx="377825" cy="238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45E391F8-E33F-444B-A136-3F6D8682EDE1}" type="slidenum">
              <a:rPr lang="en-US"/>
              <a:pPr>
                <a:defRPr/>
              </a:pPr>
              <a:t>‹#›</a:t>
            </a:fld>
            <a:endParaRPr lang="en-US" dirty="0"/>
          </a:p>
        </p:txBody>
      </p:sp>
      <p:sp>
        <p:nvSpPr>
          <p:cNvPr id="207877" name="Rectangle 5"/>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defTabSz="866775">
              <a:lnSpc>
                <a:spcPct val="85000"/>
              </a:lnSpc>
              <a:defRPr/>
            </a:pPr>
            <a:endParaRPr lang="en-US" sz="2200" i="1" dirty="0">
              <a:effectLst>
                <a:outerShdw blurRad="38100" dist="38100" dir="2700000" algn="tl">
                  <a:srgbClr val="FFFFFF"/>
                </a:outerShdw>
              </a:effectLst>
              <a:latin typeface="Book Antiqua" pitchFamily="18" charset="0"/>
            </a:endParaRPr>
          </a:p>
        </p:txBody>
      </p:sp>
      <p:pic>
        <p:nvPicPr>
          <p:cNvPr id="1030" name="Picture 6" descr="New_DOE_Logo_Color_042808"/>
          <p:cNvPicPr>
            <a:picLocks noChangeAspect="1" noChangeArrowheads="1"/>
          </p:cNvPicPr>
          <p:nvPr/>
        </p:nvPicPr>
        <p:blipFill>
          <a:blip r:embed="rId13" cstate="print"/>
          <a:srcRect/>
          <a:stretch>
            <a:fillRect/>
          </a:stretch>
        </p:blipFill>
        <p:spPr bwMode="auto">
          <a:xfrm>
            <a:off x="161925" y="171450"/>
            <a:ext cx="2563813" cy="646113"/>
          </a:xfrm>
          <a:prstGeom prst="rect">
            <a:avLst/>
          </a:prstGeom>
          <a:noFill/>
          <a:ln w="9525">
            <a:noFill/>
            <a:miter lim="800000"/>
            <a:headEnd/>
            <a:tailEnd/>
          </a:ln>
        </p:spPr>
      </p:pic>
      <p:sp>
        <p:nvSpPr>
          <p:cNvPr id="207879" name="Text Box 7"/>
          <p:cNvSpPr txBox="1">
            <a:spLocks noChangeArrowheads="1"/>
          </p:cNvSpPr>
          <p:nvPr/>
        </p:nvSpPr>
        <p:spPr bwMode="auto">
          <a:xfrm>
            <a:off x="6842125" y="147638"/>
            <a:ext cx="2301875" cy="687387"/>
          </a:xfrm>
          <a:prstGeom prst="rect">
            <a:avLst/>
          </a:prstGeom>
          <a:noFill/>
          <a:ln w="9525">
            <a:noFill/>
            <a:miter lim="800000"/>
            <a:headEnd/>
            <a:tailEnd/>
          </a:ln>
          <a:effectLst/>
        </p:spPr>
        <p:txBody>
          <a:bodyPr>
            <a:spAutoFit/>
          </a:bodyPr>
          <a:lstStyle/>
          <a:p>
            <a:pPr>
              <a:lnSpc>
                <a:spcPct val="85000"/>
              </a:lnSpc>
              <a:defRPr/>
            </a:pPr>
            <a:r>
              <a:rPr lang="en-US" sz="1400" dirty="0">
                <a:solidFill>
                  <a:srgbClr val="135C00"/>
                </a:solidFill>
              </a:rPr>
              <a:t>OFFICE OF</a:t>
            </a:r>
            <a:r>
              <a:rPr lang="en-US" sz="1400" b="0" dirty="0">
                <a:solidFill>
                  <a:srgbClr val="135C00"/>
                </a:solidFill>
              </a:rPr>
              <a:t> </a:t>
            </a:r>
            <a:r>
              <a:rPr lang="en-US" sz="32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228600" indent="-228600" algn="l" rtl="0" eaLnBrk="0" fontAlgn="base" hangingPunct="0">
        <a:spcBef>
          <a:spcPct val="20000"/>
        </a:spcBef>
        <a:spcAft>
          <a:spcPct val="0"/>
        </a:spcAft>
        <a:buFont typeface="Wingdings" pitchFamily="2" charset="2"/>
        <a:buChar char="§"/>
        <a:defRPr sz="2000" b="1">
          <a:solidFill>
            <a:schemeClr val="tx1"/>
          </a:solidFill>
          <a:latin typeface="+mn-lt"/>
          <a:ea typeface="+mn-ea"/>
          <a:cs typeface="+mn-cs"/>
        </a:defRPr>
      </a:lvl1pPr>
      <a:lvl2pPr marL="685800" indent="-22860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nce.doe.gov/op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10"/>
          <p:cNvSpPr txBox="1">
            <a:spLocks noChangeArrowheads="1"/>
          </p:cNvSpPr>
          <p:nvPr/>
        </p:nvSpPr>
        <p:spPr bwMode="auto">
          <a:xfrm>
            <a:off x="534988" y="-1419225"/>
            <a:ext cx="8609012" cy="4243388"/>
          </a:xfrm>
          <a:prstGeom prst="rect">
            <a:avLst/>
          </a:prstGeom>
          <a:noFill/>
          <a:ln w="9525" algn="ctr">
            <a:noFill/>
            <a:miter lim="800000"/>
            <a:headEnd/>
            <a:tailEnd/>
          </a:ln>
        </p:spPr>
        <p:txBody>
          <a:bodyPr anchor="ctr"/>
          <a:lstStyle/>
          <a:p>
            <a:endParaRPr lang="en-US" sz="2000" b="0" i="1" dirty="0"/>
          </a:p>
        </p:txBody>
      </p:sp>
      <p:sp>
        <p:nvSpPr>
          <p:cNvPr id="11" name="Slide Number Placeholder 3"/>
          <p:cNvSpPr>
            <a:spLocks noGrp="1"/>
          </p:cNvSpPr>
          <p:nvPr>
            <p:ph type="sldNum" sz="quarter" idx="10"/>
          </p:nvPr>
        </p:nvSpPr>
        <p:spPr>
          <a:xfrm>
            <a:off x="8760178" y="6615289"/>
            <a:ext cx="383823" cy="242711"/>
          </a:xfrm>
          <a:noFill/>
        </p:spPr>
        <p:txBody>
          <a:bodyPr/>
          <a:lstStyle/>
          <a:p>
            <a:fld id="{DF54F04C-B98E-4D28-BE61-4CFDC90C3828}" type="slidenum">
              <a:rPr lang="en-US">
                <a:latin typeface="Times New Roman" panose="02020603050405020304" pitchFamily="18" charset="0"/>
                <a:cs typeface="Times New Roman" panose="02020603050405020304" pitchFamily="18" charset="0"/>
              </a:rPr>
              <a:pPr/>
              <a:t>1</a:t>
            </a:fld>
            <a:endParaRPr lang="en-US" dirty="0">
              <a:latin typeface="Times New Roman" panose="02020603050405020304" pitchFamily="18" charset="0"/>
              <a:cs typeface="Times New Roman" panose="02020603050405020304" pitchFamily="18" charset="0"/>
            </a:endParaRPr>
          </a:p>
        </p:txBody>
      </p:sp>
      <p:sp>
        <p:nvSpPr>
          <p:cNvPr id="7" name="Text Box 3"/>
          <p:cNvSpPr txBox="1">
            <a:spLocks noChangeArrowheads="1"/>
          </p:cNvSpPr>
          <p:nvPr/>
        </p:nvSpPr>
        <p:spPr bwMode="auto">
          <a:xfrm>
            <a:off x="113348" y="1104900"/>
            <a:ext cx="8778240" cy="1104900"/>
          </a:xfrm>
          <a:prstGeom prst="rect">
            <a:avLst/>
          </a:prstGeom>
          <a:noFill/>
          <a:ln w="9525" algn="ctr">
            <a:noFill/>
            <a:miter lim="800000"/>
            <a:headEnd/>
            <a:tailEnd/>
          </a:ln>
        </p:spPr>
        <p:txBody>
          <a:bodyPr anchor="ctr"/>
          <a:lstStyle/>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r>
              <a:rPr lang="en-US" sz="4000" dirty="0">
                <a:latin typeface="Times New Roman" pitchFamily="18" charset="0"/>
                <a:cs typeface="Times New Roman" pitchFamily="18" charset="0"/>
              </a:rPr>
              <a:t>Closeout Report on the</a:t>
            </a:r>
          </a:p>
          <a:p>
            <a:r>
              <a:rPr lang="en-US" sz="4000" dirty="0">
                <a:solidFill>
                  <a:srgbClr val="000000"/>
                </a:solidFill>
                <a:latin typeface="Times New Roman" pitchFamily="18" charset="0"/>
                <a:cs typeface="Times New Roman" pitchFamily="18" charset="0"/>
              </a:rPr>
              <a:t>DOE/SC Status Review of the </a:t>
            </a:r>
          </a:p>
          <a:p>
            <a:endParaRPr lang="en-US" sz="4000" dirty="0">
              <a:solidFill>
                <a:srgbClr val="000000"/>
              </a:solidFill>
              <a:latin typeface="Times New Roman" pitchFamily="18" charset="0"/>
              <a:cs typeface="Times New Roman" pitchFamily="18" charset="0"/>
            </a:endParaRPr>
          </a:p>
          <a:p>
            <a:r>
              <a:rPr lang="en-US" sz="4000" dirty="0" err="1">
                <a:solidFill>
                  <a:schemeClr val="accent2"/>
                </a:solidFill>
                <a:latin typeface="Times New Roman" pitchFamily="18" charset="0"/>
                <a:cs typeface="Times New Roman" pitchFamily="18" charset="0"/>
              </a:rPr>
              <a:t>Linac</a:t>
            </a:r>
            <a:r>
              <a:rPr lang="en-US" sz="4000" dirty="0">
                <a:solidFill>
                  <a:schemeClr val="accent2"/>
                </a:solidFill>
                <a:latin typeface="Times New Roman" pitchFamily="18" charset="0"/>
                <a:cs typeface="Times New Roman" pitchFamily="18" charset="0"/>
              </a:rPr>
              <a:t> Coherent Light Source-II High Energy (LCLS-II-HE) Project </a:t>
            </a:r>
            <a:endParaRPr lang="en-US" sz="4000" b="0" dirty="0">
              <a:solidFill>
                <a:schemeClr val="accent2"/>
              </a:solidFill>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2800" dirty="0">
                <a:latin typeface="Times New Roman" pitchFamily="18" charset="0"/>
                <a:cs typeface="Times New Roman" pitchFamily="18" charset="0"/>
              </a:rPr>
              <a:t>SLAC National Accelerator Laboratory</a:t>
            </a:r>
          </a:p>
          <a:p>
            <a:r>
              <a:rPr lang="en-US" sz="2000" dirty="0">
                <a:latin typeface="Times New Roman" pitchFamily="18" charset="0"/>
                <a:cs typeface="Times New Roman" pitchFamily="18" charset="0"/>
              </a:rPr>
              <a:t>December 1-3, 2020 </a:t>
            </a:r>
          </a:p>
        </p:txBody>
      </p:sp>
      <p:sp>
        <p:nvSpPr>
          <p:cNvPr id="10" name="Rectangle 4"/>
          <p:cNvSpPr>
            <a:spLocks noGrp="1" noChangeArrowheads="1"/>
          </p:cNvSpPr>
          <p:nvPr>
            <p:ph type="subTitle" idx="1"/>
          </p:nvPr>
        </p:nvSpPr>
        <p:spPr>
          <a:xfrm>
            <a:off x="0" y="5220064"/>
            <a:ext cx="9086850" cy="1498613"/>
          </a:xfrm>
        </p:spPr>
        <p:txBody>
          <a:bodyPr lIns="82039" tIns="41020" rIns="82039" bIns="41020">
            <a:spAutoFit/>
          </a:bodyPr>
          <a:lstStyle/>
          <a:p>
            <a:pPr eaLnBrk="1" hangingPunct="1">
              <a:defRPr/>
            </a:pPr>
            <a:r>
              <a:rPr lang="en-US" dirty="0">
                <a:latin typeface="Times New Roman" pitchFamily="18" charset="0"/>
                <a:cs typeface="Times New Roman" pitchFamily="18" charset="0"/>
              </a:rPr>
              <a:t>Kurt W. Fisher</a:t>
            </a:r>
          </a:p>
          <a:p>
            <a:pPr eaLnBrk="1" hangingPunct="1">
              <a:defRPr/>
            </a:pPr>
            <a:r>
              <a:rPr lang="en-US" dirty="0">
                <a:latin typeface="Times New Roman" pitchFamily="18" charset="0"/>
                <a:cs typeface="Times New Roman" pitchFamily="18" charset="0"/>
              </a:rPr>
              <a:t>Committee Chair </a:t>
            </a:r>
          </a:p>
          <a:p>
            <a:pPr eaLnBrk="1" hangingPunct="1">
              <a:defRPr/>
            </a:pPr>
            <a:r>
              <a:rPr lang="en-US" dirty="0">
                <a:latin typeface="Times New Roman" pitchFamily="18" charset="0"/>
                <a:cs typeface="Times New Roman" pitchFamily="18" charset="0"/>
              </a:rPr>
              <a:t>Office of Science, U.S. Department of Energy</a:t>
            </a:r>
          </a:p>
          <a:p>
            <a:pPr eaLnBrk="1" hangingPunct="1">
              <a:defRPr/>
            </a:pPr>
            <a:r>
              <a:rPr lang="en-US" b="0" dirty="0">
                <a:solidFill>
                  <a:schemeClr val="bg2"/>
                </a:solidFill>
                <a:latin typeface="Times New Roman" pitchFamily="18" charset="0"/>
                <a:cs typeface="Times New Roman" pitchFamily="18" charset="0"/>
                <a:hlinkClick r:id="rId3"/>
              </a:rPr>
              <a:t>http://www.science.doe.gov/opa/</a:t>
            </a:r>
            <a:endParaRPr lang="en-US" b="0" dirty="0">
              <a:solidFill>
                <a:schemeClr val="bg2"/>
              </a:solidFill>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10</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8" y="1059151"/>
            <a:ext cx="7755342" cy="6832640"/>
          </a:xfrm>
          <a:prstGeom prst="rect">
            <a:avLst/>
          </a:prstGeom>
        </p:spPr>
        <p:txBody>
          <a:bodyPr wrap="square">
            <a:spAutoFit/>
          </a:bodyPr>
          <a:lstStyle/>
          <a:p>
            <a:pPr marL="457200" lvl="0" indent="-457200" algn="l">
              <a:buFontTx/>
              <a:buAutoNum type="arabicPeriod"/>
            </a:pPr>
            <a:r>
              <a:rPr lang="en-US" sz="2000" b="0" dirty="0">
                <a:solidFill>
                  <a:srgbClr val="000000"/>
                </a:solidFill>
                <a:latin typeface="Times New Roman"/>
                <a:ea typeface="Calibri"/>
              </a:rPr>
              <a:t>Project Scope:  Is there adequate technical progress on the long lead procurements (LLPs)?  Are the risks associated with the LLP scope adequately addressed?  Is the overall project scope properly defined to meet the preliminary KPPs?  Is the proposed injector facility adequately defined and justified?  Is the overall project technical progress to date appropriate at this stage of the project? </a:t>
            </a:r>
            <a:r>
              <a:rPr lang="en-US" sz="2000" b="0" dirty="0">
                <a:solidFill>
                  <a:srgbClr val="FF0000"/>
                </a:solidFill>
                <a:latin typeface="Times New Roman"/>
                <a:ea typeface="Calibri"/>
              </a:rPr>
              <a:t>Yes, especially in light of how recently the SRF gun was added to project.</a:t>
            </a:r>
            <a:endParaRPr lang="en-US" sz="2000" b="0" dirty="0">
              <a:solidFill>
                <a:srgbClr val="FF0000"/>
              </a:solidFill>
              <a:latin typeface="Times New Roman" pitchFamily="18" charset="0"/>
              <a:cs typeface="Times New Roman" pitchFamily="18" charset="0"/>
            </a:endParaRPr>
          </a:p>
          <a:p>
            <a:pPr marL="457200" lvl="0" indent="-457200" algn="l"/>
            <a:endParaRPr lang="en-US" sz="2000" b="0" dirty="0">
              <a:solidFill>
                <a:srgbClr val="000000"/>
              </a:solidFill>
              <a:latin typeface="Times New Roman" pitchFamily="18" charset="0"/>
              <a:cs typeface="Times New Roman" pitchFamily="18" charset="0"/>
            </a:endParaRPr>
          </a:p>
          <a:p>
            <a:pPr marL="457200" indent="-457200" algn="l">
              <a:buFont typeface="+mj-lt"/>
              <a:buAutoNum type="arabicPeriod" startAt="2"/>
            </a:pPr>
            <a:r>
              <a:rPr lang="en-US" sz="2000" b="0" dirty="0">
                <a:solidFill>
                  <a:srgbClr val="000000"/>
                </a:solidFill>
                <a:latin typeface="Times New Roman" pitchFamily="18" charset="0"/>
                <a:cs typeface="Times New Roman" pitchFamily="18" charset="0"/>
              </a:rPr>
              <a:t>Design Maturity:  Are the designs, system specifications, and interfaces appropriately defined and sufficiently mature for this stage of the project?  Is the overall project design maturity adequate at this point in the project?   </a:t>
            </a:r>
            <a:r>
              <a:rPr lang="en-US" sz="2000" b="0" dirty="0">
                <a:solidFill>
                  <a:srgbClr val="FF0000"/>
                </a:solidFill>
                <a:latin typeface="Times New Roman" pitchFamily="18" charset="0"/>
                <a:cs typeface="Times New Roman" pitchFamily="18" charset="0"/>
              </a:rPr>
              <a:t>Yes, given that SRF injector is just getting started.</a:t>
            </a:r>
          </a:p>
          <a:p>
            <a:pPr marL="457200" indent="-457200" algn="l">
              <a:buFont typeface="+mj-lt"/>
              <a:buAutoNum type="arabicPeriod" startAt="2"/>
            </a:pPr>
            <a:endParaRPr lang="en-US" sz="2000" b="0" dirty="0">
              <a:solidFill>
                <a:srgbClr val="FF0000"/>
              </a:solidFill>
              <a:latin typeface="Times New Roman" pitchFamily="18" charset="0"/>
              <a:cs typeface="Times New Roman" pitchFamily="18" charset="0"/>
            </a:endParaRPr>
          </a:p>
          <a:p>
            <a:pPr marL="457200" indent="-457200" algn="l">
              <a:buFont typeface="+mj-lt"/>
              <a:buAutoNum type="arabicPeriod" startAt="2"/>
            </a:pPr>
            <a:r>
              <a:rPr lang="en-US" sz="2000" b="0" dirty="0">
                <a:solidFill>
                  <a:srgbClr val="000000"/>
                </a:solidFill>
                <a:latin typeface="Times New Roman" pitchFamily="18" charset="0"/>
                <a:cs typeface="Times New Roman" pitchFamily="18" charset="0"/>
              </a:rPr>
              <a:t>Recommendations:  Has the project responded appropriately to recommendations from the last DOE review? </a:t>
            </a:r>
            <a:r>
              <a:rPr lang="en-US" sz="2000" b="0" dirty="0">
                <a:solidFill>
                  <a:srgbClr val="FF0000"/>
                </a:solidFill>
                <a:latin typeface="Times New Roman" pitchFamily="18" charset="0"/>
                <a:cs typeface="Times New Roman" pitchFamily="18" charset="0"/>
              </a:rPr>
              <a:t>Yes.</a:t>
            </a:r>
          </a:p>
          <a:p>
            <a:pPr marL="457200" lvl="0" indent="-457200" algn="l">
              <a:buFont typeface="+mj-lt"/>
              <a:buAutoNum type="arabicPeriod" startAt="2"/>
            </a:pPr>
            <a:endParaRPr lang="en-US" sz="2000" b="0" dirty="0">
              <a:solidFill>
                <a:srgbClr val="FF0000"/>
              </a:solidFill>
              <a:latin typeface="Times New Roman" pitchFamily="18" charset="0"/>
              <a:cs typeface="Times New Roman" pitchFamily="18" charset="0"/>
            </a:endParaRPr>
          </a:p>
          <a:p>
            <a:pPr marL="457200" lvl="0" indent="-457200" algn="l">
              <a:buFont typeface="+mj-lt"/>
              <a:buAutoNum type="arabicPeriod" startAt="2"/>
            </a:pPr>
            <a:endParaRPr lang="en-US" sz="2000" b="0" dirty="0">
              <a:solidFill>
                <a:srgbClr val="FF0000"/>
              </a:solidFill>
              <a:latin typeface="Times New Roman" pitchFamily="18" charset="0"/>
              <a:cs typeface="Times New Roman" pitchFamily="18" charset="0"/>
            </a:endParaRPr>
          </a:p>
          <a:p>
            <a:pPr marL="457200" lvl="0" indent="-457200" algn="l">
              <a:buFont typeface="+mj-lt"/>
              <a:buAutoNum type="arabicPeriod" startAt="2"/>
            </a:pPr>
            <a:endParaRPr lang="en-US" sz="2000" b="0" dirty="0">
              <a:solidFill>
                <a:srgbClr val="000000"/>
              </a:solidFill>
              <a:latin typeface="Times New Roman" pitchFamily="18" charset="0"/>
              <a:cs typeface="Times New Roman" pitchFamily="18" charset="0"/>
            </a:endParaRPr>
          </a:p>
          <a:p>
            <a:pPr marL="457200" indent="-457200" algn="l">
              <a:buFontTx/>
              <a:buAutoNum type="arabicPeriod"/>
            </a:pPr>
            <a:endParaRPr lang="en-US" sz="2400" b="0" u="sng" dirty="0">
              <a:latin typeface="Times New Roman"/>
              <a:ea typeface="Calibri"/>
            </a:endParaRPr>
          </a:p>
          <a:p>
            <a:pPr marL="457200" indent="-457200" algn="l">
              <a:buFontTx/>
              <a:buAutoNum type="arabicPeriod"/>
            </a:pPr>
            <a:endParaRPr lang="en-US" sz="1800" b="0" u="sng" dirty="0">
              <a:latin typeface="Times New Roman"/>
              <a:ea typeface="Calibri"/>
            </a:endParaRPr>
          </a:p>
          <a:p>
            <a:pPr marL="457200" indent="-457200" algn="l"/>
            <a:endParaRPr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11920683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4302716"/>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WBS 1.06 Infrastructure Systems scope includes the following:  </a:t>
            </a:r>
          </a:p>
          <a:p>
            <a:pPr marL="742950" lvl="1" indent="-285750" algn="l" eaLnBrk="1" hangingPunct="1">
              <a:spcBef>
                <a:spcPct val="20000"/>
              </a:spcBef>
              <a:buFont typeface="Arial" panose="020B0604020202020204" pitchFamily="34" charset="0"/>
              <a:buChar char="•"/>
            </a:pPr>
            <a:r>
              <a:rPr lang="en-US" sz="1800" b="0" u="sng" dirty="0" err="1">
                <a:solidFill>
                  <a:srgbClr val="000000"/>
                </a:solidFill>
                <a:latin typeface="Times New Roman" pitchFamily="18" charset="0"/>
                <a:cs typeface="Times New Roman" pitchFamily="18" charset="0"/>
              </a:rPr>
              <a:t>Linac</a:t>
            </a:r>
            <a:r>
              <a:rPr lang="en-US" sz="1800" b="0" u="sng" dirty="0">
                <a:solidFill>
                  <a:srgbClr val="000000"/>
                </a:solidFill>
                <a:latin typeface="Times New Roman" pitchFamily="18" charset="0"/>
                <a:cs typeface="Times New Roman" pitchFamily="18" charset="0"/>
              </a:rPr>
              <a:t> Sectors 7-10 Modifications </a:t>
            </a:r>
            <a:r>
              <a:rPr lang="en-US" sz="1800" b="0" dirty="0">
                <a:solidFill>
                  <a:srgbClr val="000000"/>
                </a:solidFill>
                <a:latin typeface="Times New Roman" pitchFamily="18" charset="0"/>
                <a:cs typeface="Times New Roman" pitchFamily="18" charset="0"/>
              </a:rPr>
              <a:t>-  </a:t>
            </a:r>
            <a:r>
              <a:rPr lang="en-US" sz="1800" b="0" dirty="0" err="1">
                <a:solidFill>
                  <a:srgbClr val="000000"/>
                </a:solidFill>
                <a:latin typeface="Times New Roman" pitchFamily="18" charset="0"/>
                <a:cs typeface="Times New Roman" pitchFamily="18" charset="0"/>
              </a:rPr>
              <a:t>Cryo</a:t>
            </a:r>
            <a:r>
              <a:rPr lang="en-US" sz="1800" b="0" dirty="0">
                <a:solidFill>
                  <a:srgbClr val="000000"/>
                </a:solidFill>
                <a:latin typeface="Times New Roman" pitchFamily="18" charset="0"/>
                <a:cs typeface="Times New Roman" pitchFamily="18" charset="0"/>
              </a:rPr>
              <a:t> Distribution modifications, penetration from Gallery to Tunnel, </a:t>
            </a:r>
            <a:r>
              <a:rPr lang="en-US" sz="1800" b="0" dirty="0" err="1">
                <a:solidFill>
                  <a:srgbClr val="000000"/>
                </a:solidFill>
                <a:latin typeface="Times New Roman" pitchFamily="18" charset="0"/>
                <a:cs typeface="Times New Roman" pitchFamily="18" charset="0"/>
              </a:rPr>
              <a:t>Cryo</a:t>
            </a:r>
            <a:r>
              <a:rPr lang="en-US" sz="1800" b="0" dirty="0">
                <a:solidFill>
                  <a:srgbClr val="000000"/>
                </a:solidFill>
                <a:latin typeface="Times New Roman" pitchFamily="18" charset="0"/>
                <a:cs typeface="Times New Roman" pitchFamily="18" charset="0"/>
              </a:rPr>
              <a:t> Equipment Distribution Pad, modify/raise Gallery Roof, modify PPS in Gallery and Tunnel, modify Air Monitoring in Gallery &amp; Tunnel, modify/add Fire Protection and Fire Alarm Systems, Radiation Shielding for </a:t>
            </a:r>
            <a:r>
              <a:rPr lang="en-US" sz="1800" b="0" dirty="0" err="1">
                <a:solidFill>
                  <a:srgbClr val="000000"/>
                </a:solidFill>
                <a:latin typeface="Times New Roman" pitchFamily="18" charset="0"/>
                <a:cs typeface="Times New Roman" pitchFamily="18" charset="0"/>
              </a:rPr>
              <a:t>Linac</a:t>
            </a:r>
            <a:r>
              <a:rPr lang="en-US" sz="1800" b="0" dirty="0">
                <a:solidFill>
                  <a:srgbClr val="000000"/>
                </a:solidFill>
                <a:latin typeface="Times New Roman" pitchFamily="18" charset="0"/>
                <a:cs typeface="Times New Roman" pitchFamily="18" charset="0"/>
              </a:rPr>
              <a:t> penetrations, new general ventilation and lighting, LCW/Hx Systems &amp; Electrical Upgrades (480V/208V)</a:t>
            </a:r>
          </a:p>
          <a:p>
            <a:pPr marL="742950" lvl="1" indent="-285750" algn="l" eaLnBrk="1" hangingPunct="1">
              <a:spcBef>
                <a:spcPct val="20000"/>
              </a:spcBef>
              <a:buFont typeface="Arial" panose="020B0604020202020204" pitchFamily="34" charset="0"/>
              <a:buChar char="•"/>
            </a:pPr>
            <a:r>
              <a:rPr lang="en-US" sz="1800" b="0" u="sng" dirty="0" err="1">
                <a:solidFill>
                  <a:srgbClr val="000000"/>
                </a:solidFill>
                <a:latin typeface="Times New Roman" pitchFamily="18" charset="0"/>
                <a:cs typeface="Times New Roman" pitchFamily="18" charset="0"/>
              </a:rPr>
              <a:t>Linac</a:t>
            </a:r>
            <a:r>
              <a:rPr lang="en-US" sz="1800" b="0" u="sng" dirty="0">
                <a:solidFill>
                  <a:srgbClr val="000000"/>
                </a:solidFill>
                <a:latin typeface="Times New Roman" pitchFamily="18" charset="0"/>
                <a:cs typeface="Times New Roman" pitchFamily="18" charset="0"/>
              </a:rPr>
              <a:t> Sector 4-6 Modifications </a:t>
            </a:r>
            <a:r>
              <a:rPr lang="en-US" sz="1800" b="0" dirty="0">
                <a:solidFill>
                  <a:srgbClr val="000000"/>
                </a:solidFill>
                <a:latin typeface="Times New Roman" pitchFamily="18" charset="0"/>
                <a:cs typeface="Times New Roman" pitchFamily="18" charset="0"/>
              </a:rPr>
              <a:t>- modify power &amp; water</a:t>
            </a:r>
          </a:p>
          <a:p>
            <a:pPr marL="742950" lvl="1" indent="-285750" algn="l" eaLnBrk="1" hangingPunct="1">
              <a:spcBef>
                <a:spcPct val="20000"/>
              </a:spcBef>
              <a:buFont typeface="Arial" panose="020B0604020202020204" pitchFamily="34" charset="0"/>
              <a:buChar char="•"/>
            </a:pPr>
            <a:r>
              <a:rPr lang="en-US" sz="1800" b="0" u="sng" dirty="0">
                <a:solidFill>
                  <a:srgbClr val="000000"/>
                </a:solidFill>
                <a:latin typeface="Times New Roman" pitchFamily="18" charset="0"/>
                <a:cs typeface="Times New Roman" pitchFamily="18" charset="0"/>
              </a:rPr>
              <a:t>Undulator Hall and Support B921 Modifications </a:t>
            </a:r>
            <a:r>
              <a:rPr lang="en-US" sz="1800" b="0" dirty="0">
                <a:solidFill>
                  <a:srgbClr val="000000"/>
                </a:solidFill>
                <a:latin typeface="Times New Roman" pitchFamily="18" charset="0"/>
                <a:cs typeface="Times New Roman" pitchFamily="18" charset="0"/>
              </a:rPr>
              <a:t>- expand and extend process water system, additional power for tech equip and controls, complete Dump/Rad System Water, Cable Tray Modifications</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738258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5853910"/>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(continued)</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Recent scope additions in October 2020 increased Infrastructure Systems cost estimate from $21.02M to $48.9M: </a:t>
            </a:r>
          </a:p>
          <a:p>
            <a:pPr marL="742950" lvl="1"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Low Emittance Injector Tunnel - Install New Power, Cooling &amp; Infrastructure for New Injector Gun.  </a:t>
            </a:r>
          </a:p>
          <a:p>
            <a:pPr marL="742950" lvl="1"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Experimental Infrastructure - Install Power and Cooling Distribution to Support End Stations.</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BCRs are planned to add the new scope to the Infrastructure Systems WBS.</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Infrastructure Systems (WBS 1.06) currently is in the preliminary design phase and is planned to be at 70% design at CD-2/3.</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Requirements development are in progress and planned to be completed by Q2FY21 to bring A/E on board.</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feasibility study has been performed (final received September 2020) for the new injector tunnel with three possible tunnel configurations and construction methods analyzed, with two tunnel alignments being viable.  A geotechnical study is planned to start in January 2021 (pending BCR approval) to down select to the final tunnel configuration.</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708322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247452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(continued)</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Injector tunnel construction is planned to coincide with downtime for the LCLS-II SC </a:t>
            </a:r>
            <a:r>
              <a:rPr lang="en-US" sz="1800" b="0" dirty="0" err="1">
                <a:solidFill>
                  <a:srgbClr val="000000"/>
                </a:solidFill>
                <a:latin typeface="Times New Roman" pitchFamily="18" charset="0"/>
                <a:cs typeface="Times New Roman" pitchFamily="18" charset="0"/>
              </a:rPr>
              <a:t>Linac</a:t>
            </a:r>
            <a:r>
              <a:rPr lang="en-US" sz="1800" b="0" dirty="0">
                <a:solidFill>
                  <a:srgbClr val="000000"/>
                </a:solidFill>
                <a:latin typeface="Times New Roman" pitchFamily="18" charset="0"/>
                <a:cs typeface="Times New Roman" pitchFamily="18" charset="0"/>
              </a:rPr>
              <a:t> planned from Q3FY25 through Q2FY26.</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Memorandum of Understanding (MOU) (LCLSII HE-1.1-PM-0920-R0) has been drafted to describe the project’s requirements for the use of SLAC resources and/or existing facilities, or any modifications to existing infrastructure to ensure the successful delivery of the project. </a:t>
            </a: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5643294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6020110"/>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Adequate resources to perform the work according to the project’s schedule is a critical need, and it was stated that the LCLS-II project is still requiring resources including the Infrastructure Systems Manager and Deputy.  Staffing plans are in progress and a high priority should be placed on filling those needed positions on schedule according to the need.  A Service Level Agreement with SLAC Facilities &amp; Operations for matrixed support is being drafted.</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An additional CAM is planned to be brought on board for the new Injector tunnel scope by 2QFY21 and emphasis should be placed on filling that position.</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Tunnel location and construction method decisions are upcoming and will be supported by the planned geotechnical study.  Vibration considerations, means and methods, and risks all need to be thoroughly analyzed and not over simplified.  The infrastructure team recognizes that the overall benefit to the project and technical success of the LCLS-II-HE project needs to be a primary driver for the final tunnel configuration decision rather than first cost of tunnel construction.</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communications strategy and plan for new tunnel construction is planned and will be very important for working with stakeholders including non-SLAC neighbors.</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8216408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6407908"/>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(continued)</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Soil sampling plans particularly with regards to spacing should be more aggressive (closer in proximity and frequency) than may statistically be required. A geological or hazardous material issue 5 ft from a well thought-out statistically placed sample hole can impact the project substantially.  </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Soil disposal options from the tunneling scope should be identified early on to identify any issues, challenges and costs.</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Unknown underground utilities, ground contamination and/or cultural artifacts may impact the cost and schedule of the new injector tunnel and those risks should be taken into account.</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 delay in the receipt of scientific equipment infrastructure requirements and completion of Room Data Sheets so that infrastructure design development can proceed is an identified and real risk.  Change control of this information is also vital to minimize changes in the future.</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To maximize work during the planned beam downtime in FY25-26, construction contract(s) should be awarded and all preconstruction work (submittals, safety plans, materials and equipment mobilized) should be completed and ready to work.</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Coordination with the MEC Upgrade tunnel project could also be beneficial.</a:t>
            </a:r>
          </a:p>
          <a:p>
            <a:pPr marL="285750" indent="-28575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3979964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6352508"/>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(continued)</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Leveraging experience and lessons learned from LCLS-II is a best practice, and the project team provided an insightful discussion on lessons learned, including adequate scope definition, design/constructability reviews, work planning control, quality control, partnering and transition to operations.   Adapting those LL to HE is key.</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Engaging stakeholders/F&amp;O early and inviting them to weekly Owner, Architect, Contractor (OAC) meetings to aid in Transition to Operations planning and execution is a best practice.</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team provided a good discussion of interface/dependency projects between SLAC and the LCLS-II-HE project, including the K5B substation, CUIR (Critical Utilities Infrastructure) projects, and HE cryomodule storage.  The MOU for off-project work and use of SLAC facilities/infrastructure should be finalized and approved as soon as possible. </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Activity details, constraints and dependencies are being identified for the newly added scope, and this should continue to be developed to support the CD-2 baseline.  </a:t>
            </a:r>
          </a:p>
          <a:p>
            <a:pPr marL="285750"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Continue to analyze tunnel construction costs, schedule duration and risks, in conjunction with the recent Director’s Review recommendation.  The project team is well aware of this and schedule validation is high on their priority list.</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9781443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4468916"/>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endParaRPr lang="en-US" sz="1800" dirty="0">
              <a:solidFill>
                <a:srgbClr val="000000"/>
              </a:solidFill>
              <a:highlight>
                <a:srgbClr val="FFFF00"/>
              </a:highlight>
              <a:latin typeface="Times New Roman" pitchFamily="18" charset="0"/>
              <a:cs typeface="Times New Roman" pitchFamily="18" charset="0"/>
            </a:endParaRPr>
          </a:p>
          <a:p>
            <a:pPr marL="742950" lvl="1"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Complete draft of MOU for interface/dependency infrastructure projects with SLAC and approve by the end </a:t>
            </a:r>
            <a:r>
              <a:rPr lang="en-US" sz="1800" b="0">
                <a:solidFill>
                  <a:srgbClr val="000000"/>
                </a:solidFill>
                <a:latin typeface="Times New Roman" pitchFamily="18" charset="0"/>
                <a:cs typeface="Times New Roman" pitchFamily="18" charset="0"/>
              </a:rPr>
              <a:t>of FY21</a:t>
            </a:r>
            <a:r>
              <a:rPr lang="en-US" sz="1800" b="0" dirty="0">
                <a:solidFill>
                  <a:srgbClr val="000000"/>
                </a:solidFill>
                <a:latin typeface="Times New Roman" pitchFamily="18" charset="0"/>
                <a:cs typeface="Times New Roman" pitchFamily="18" charset="0"/>
              </a:rPr>
              <a:t>, and then review annually thereafter.</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742950" lvl="1"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Hire Injector Infrastructure CAM and have on board by the end of 2QFY21, in conjunction with recent Director’s Review recommendation.</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742950" lvl="1"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Validate and approve Room Data Sheet input by the end of 2QFY21 to support the placement of A/E contract(s).</a:t>
            </a: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742950" lvl="1" indent="-28575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Analyze tunnel construction costs, schedule duration and risks, prior to CD-2, in conjunction with the recent Director’s Review recommendation.</a:t>
            </a:r>
          </a:p>
          <a:p>
            <a:pPr marL="457200" indent="-457200" algn="l" eaLnBrk="1" hangingPunct="1">
              <a:spcBef>
                <a:spcPct val="20000"/>
              </a:spcBef>
              <a:buFont typeface="Arial" panose="020B0604020202020204" pitchFamily="34" charset="0"/>
              <a:buChar char="•"/>
            </a:pPr>
            <a:endParaRPr lang="en-US" sz="1800" dirty="0">
              <a:solidFill>
                <a:srgbClr val="000000"/>
              </a:solidFill>
              <a:highlight>
                <a:srgbClr val="FFFF00"/>
              </a:highlight>
              <a:latin typeface="Times New Roman" pitchFamily="18" charset="0"/>
              <a:cs typeface="Times New Roman" pitchFamily="18" charset="0"/>
            </a:endParaRPr>
          </a:p>
        </p:txBody>
      </p:sp>
    </p:spTree>
    <p:extLst>
      <p:ext uri="{BB962C8B-B14F-4D97-AF65-F5344CB8AC3E}">
        <p14:creationId xmlns:p14="http://schemas.microsoft.com/office/powerpoint/2010/main" val="84191094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107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4.  Environment, Safety and Health</a:t>
            </a:r>
            <a:br>
              <a:rPr lang="en-US" sz="2000" b="1" dirty="0">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a:t>
            </a:r>
            <a:r>
              <a:rPr lang="en-US" sz="1800" dirty="0">
                <a:effectLst/>
                <a:latin typeface="Times New Roman" pitchFamily="18" charset="0"/>
                <a:cs typeface="Times New Roman" pitchFamily="18" charset="0"/>
              </a:rPr>
              <a:t> / Subcommittee 10</a:t>
            </a:r>
          </a:p>
        </p:txBody>
      </p:sp>
      <p:sp>
        <p:nvSpPr>
          <p:cNvPr id="23557" name="Rectangle 7"/>
          <p:cNvSpPr>
            <a:spLocks noChangeArrowheads="1"/>
          </p:cNvSpPr>
          <p:nvPr/>
        </p:nvSpPr>
        <p:spPr bwMode="auto">
          <a:xfrm>
            <a:off x="276224" y="1040440"/>
            <a:ext cx="8648701" cy="4647426"/>
          </a:xfrm>
          <a:prstGeom prst="rect">
            <a:avLst/>
          </a:prstGeom>
          <a:noFill/>
          <a:ln w="6350">
            <a:noFill/>
            <a:miter lim="800000"/>
            <a:headEnd/>
            <a:tailEnd/>
          </a:ln>
        </p:spPr>
        <p:txBody>
          <a:bodyPr wrap="square">
            <a:spAutoFit/>
          </a:bodyPr>
          <a:lstStyle/>
          <a:p>
            <a:pPr marL="457200" indent="-457200" algn="l">
              <a:buFont typeface="+mj-lt"/>
              <a:buAutoNum type="arabicPeriod" startAt="6"/>
            </a:pPr>
            <a:r>
              <a:rPr lang="en-US" sz="2400" b="0" dirty="0">
                <a:latin typeface="Times New Roman" pitchFamily="18" charset="0"/>
                <a:cs typeface="Times New Roman" pitchFamily="18" charset="0"/>
              </a:rPr>
              <a:t>ES&amp;H:  Are ES&amp;H aspects properly addressed and are future plans sufficient given the project’s current stage of development? </a:t>
            </a:r>
            <a:r>
              <a:rPr lang="en-US" sz="2400" dirty="0">
                <a:latin typeface="Times New Roman" pitchFamily="18" charset="0"/>
                <a:cs typeface="Times New Roman" pitchFamily="18" charset="0"/>
              </a:rPr>
              <a:t>Yes</a:t>
            </a:r>
            <a:r>
              <a:rPr lang="en-US" sz="2400" b="0" dirty="0">
                <a:latin typeface="Times New Roman" pitchFamily="18" charset="0"/>
                <a:cs typeface="Times New Roman" pitchFamily="18" charset="0"/>
              </a:rPr>
              <a:t>  Has the project considered COVID-19 related safety protocols in their plans? </a:t>
            </a:r>
            <a:r>
              <a:rPr lang="en-US" sz="2400" dirty="0">
                <a:latin typeface="Times New Roman" pitchFamily="18" charset="0"/>
                <a:cs typeface="Times New Roman" pitchFamily="18" charset="0"/>
              </a:rPr>
              <a:t>Yes</a:t>
            </a:r>
          </a:p>
          <a:p>
            <a:pPr marL="457200" indent="-457200" algn="l">
              <a:buAutoNum type="arabicPeriod" startAt="6"/>
            </a:pPr>
            <a:endParaRPr lang="en-US" sz="2400" b="0" dirty="0">
              <a:latin typeface="Times New Roman" pitchFamily="18" charset="0"/>
              <a:cs typeface="Times New Roman" pitchFamily="18" charset="0"/>
            </a:endParaRPr>
          </a:p>
          <a:p>
            <a:pPr marL="457200" indent="-457200" algn="l">
              <a:buAutoNum type="arabicPeriod" startAt="6"/>
            </a:pPr>
            <a:r>
              <a:rPr lang="en-US" sz="2400" b="0" dirty="0">
                <a:latin typeface="Times New Roman" pitchFamily="18" charset="0"/>
                <a:cs typeface="Times New Roman" pitchFamily="18" charset="0"/>
              </a:rPr>
              <a:t>Recommendations:  Has the project responded appropriately to recommendations from the last DOE review? </a:t>
            </a:r>
            <a:r>
              <a:rPr lang="en-US" sz="2400" dirty="0">
                <a:latin typeface="Times New Roman" pitchFamily="18" charset="0"/>
                <a:cs typeface="Times New Roman" pitchFamily="18" charset="0"/>
              </a:rPr>
              <a:t>Yes</a:t>
            </a:r>
          </a:p>
          <a:p>
            <a:pPr marL="457200" indent="-457200" algn="l">
              <a:buFont typeface="+mj-lt"/>
              <a:buAutoNum type="arabicPeriod" startAt="5"/>
            </a:pPr>
            <a:endParaRPr lang="en-US" sz="2400" b="0" u="sng" dirty="0">
              <a:latin typeface="Times New Roman" pitchFamily="18" charset="0"/>
              <a:cs typeface="Times New Roman" pitchFamily="18" charset="0"/>
            </a:endParaRPr>
          </a:p>
          <a:p>
            <a:pPr lvl="0" algn="l"/>
            <a:endParaRPr lang="en-US" sz="2400" b="0" u="sng" dirty="0">
              <a:solidFill>
                <a:srgbClr val="000000"/>
              </a:solidFill>
              <a:latin typeface="Times New Roman" pitchFamily="18" charset="0"/>
              <a:cs typeface="Times New Roman" pitchFamily="18" charset="0"/>
            </a:endParaRPr>
          </a:p>
          <a:p>
            <a:pPr algn="l"/>
            <a:endParaRPr lang="en-US" sz="2000" b="0" u="sng" dirty="0">
              <a:latin typeface="Times New Roman" pitchFamily="18" charset="0"/>
              <a:cs typeface="Times New Roman" pitchFamily="18" charset="0"/>
            </a:endParaRPr>
          </a:p>
          <a:p>
            <a:pPr algn="l"/>
            <a:endParaRPr lang="en-US" sz="2000" b="0" u="sng" dirty="0">
              <a:latin typeface="Times New Roman" pitchFamily="18" charset="0"/>
              <a:cs typeface="Times New Roman" pitchFamily="18" charset="0"/>
            </a:endParaRPr>
          </a:p>
          <a:p>
            <a:pPr marL="457200" indent="-457200" algn="l">
              <a:buFont typeface="+mj-lt"/>
              <a:buAutoNum type="arabicPeriod" startAt="6"/>
            </a:pPr>
            <a:endParaRPr lang="en-US" sz="2000" b="0" u="sng" dirty="0">
              <a:latin typeface="Times New Roman" pitchFamily="18" charset="0"/>
              <a:cs typeface="Times New Roman" pitchFamily="18" charset="0"/>
            </a:endParaRPr>
          </a:p>
          <a:p>
            <a:pPr algn="l"/>
            <a:endParaRPr lang="en-US" sz="2000" b="0" u="sng" dirty="0">
              <a:latin typeface="Times New Roman" pitchFamily="18" charset="0"/>
              <a:cs typeface="Times New Roman" pitchFamily="18" charset="0"/>
            </a:endParaRPr>
          </a:p>
        </p:txBody>
      </p:sp>
    </p:spTree>
    <p:extLst>
      <p:ext uri="{BB962C8B-B14F-4D97-AF65-F5344CB8AC3E}">
        <p14:creationId xmlns:p14="http://schemas.microsoft.com/office/powerpoint/2010/main" val="225545868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73CB1-57CD-41FA-AA7E-DEEC12B5FDF5}"/>
              </a:ext>
            </a:extLst>
          </p:cNvPr>
          <p:cNvSpPr>
            <a:spLocks noGrp="1"/>
          </p:cNvSpPr>
          <p:nvPr>
            <p:ph type="title"/>
          </p:nvPr>
        </p:nvSpPr>
        <p:spPr>
          <a:xfrm>
            <a:off x="2279650" y="179854"/>
            <a:ext cx="5165725" cy="723900"/>
          </a:xfrm>
        </p:spPr>
        <p:txBody>
          <a:bodyPr/>
          <a:lstStyle/>
          <a:p>
            <a:r>
              <a:rPr lang="en-US" sz="2000" b="1" dirty="0">
                <a:solidFill>
                  <a:srgbClr val="000000"/>
                </a:solidFill>
                <a:effectLst/>
                <a:latin typeface="Times New Roman" pitchFamily="18" charset="0"/>
                <a:cs typeface="Times New Roman" pitchFamily="18" charset="0"/>
              </a:rPr>
              <a:t>4.  Environment, Safety and Health</a:t>
            </a:r>
            <a:br>
              <a:rPr lang="en-US" sz="2000" b="1" dirty="0">
                <a:solidFill>
                  <a:srgbClr val="000000"/>
                </a:solidFill>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 / Subcommittee 10</a:t>
            </a:r>
            <a:endParaRPr lang="en-US" dirty="0"/>
          </a:p>
        </p:txBody>
      </p:sp>
      <p:sp>
        <p:nvSpPr>
          <p:cNvPr id="3" name="Content Placeholder 2">
            <a:extLst>
              <a:ext uri="{FF2B5EF4-FFF2-40B4-BE49-F238E27FC236}">
                <a16:creationId xmlns:a16="http://schemas.microsoft.com/office/drawing/2014/main" id="{DE2E1B52-D464-4B6C-A7AE-AA36128BF447}"/>
              </a:ext>
            </a:extLst>
          </p:cNvPr>
          <p:cNvSpPr>
            <a:spLocks noGrp="1"/>
          </p:cNvSpPr>
          <p:nvPr>
            <p:ph idx="1"/>
          </p:nvPr>
        </p:nvSpPr>
        <p:spPr/>
        <p:txBody>
          <a:bodyPr/>
          <a:lstStyle/>
          <a:p>
            <a:pPr marL="457200" lvl="0" indent="-457200" eaLnBrk="1" hangingPunct="1">
              <a:buFont typeface="Arial" panose="020B0604020202020204" pitchFamily="34" charset="0"/>
              <a:buChar char="•"/>
            </a:pPr>
            <a:r>
              <a:rPr lang="en-US" sz="1800" kern="1200" dirty="0">
                <a:solidFill>
                  <a:srgbClr val="000000"/>
                </a:solidFill>
                <a:latin typeface="Times New Roman" pitchFamily="18" charset="0"/>
                <a:cs typeface="Times New Roman" pitchFamily="18" charset="0"/>
              </a:rPr>
              <a:t>Findings</a:t>
            </a:r>
          </a:p>
          <a:p>
            <a:pPr marL="457200" lvl="0" indent="-457200" eaLnBrk="1" hangingPunct="1">
              <a:buFont typeface="Arial" panose="020B0604020202020204" pitchFamily="34" charset="0"/>
              <a:buChar char="•"/>
            </a:pPr>
            <a:r>
              <a:rPr lang="en-US" sz="1600" b="0" kern="1200" dirty="0">
                <a:solidFill>
                  <a:srgbClr val="000000"/>
                </a:solidFill>
                <a:latin typeface="Times New Roman" pitchFamily="18" charset="0"/>
                <a:cs typeface="Times New Roman" pitchFamily="18" charset="0"/>
              </a:rPr>
              <a:t>MOA’s and SOW are in place with all partner labs which includes ESH support</a:t>
            </a:r>
          </a:p>
          <a:p>
            <a:pPr marL="457200" lvl="0" indent="-457200" eaLnBrk="1" hangingPunct="1">
              <a:buFont typeface="Arial" panose="020B0604020202020204" pitchFamily="34" charset="0"/>
              <a:buChar char="•"/>
            </a:pPr>
            <a:r>
              <a:rPr lang="en-US" sz="1600" b="0" kern="1200" dirty="0">
                <a:solidFill>
                  <a:srgbClr val="000000"/>
                </a:solidFill>
                <a:latin typeface="Times New Roman" pitchFamily="18" charset="0"/>
                <a:cs typeface="Times New Roman" pitchFamily="18" charset="0"/>
              </a:rPr>
              <a:t>Conceptual Design Report (Chapter 13 &amp; 14) addresses Radiological Considerations and ESH/QA</a:t>
            </a:r>
          </a:p>
          <a:p>
            <a:pPr marL="457200" lvl="0" indent="-457200" eaLnBrk="1" hangingPunct="1">
              <a:buFont typeface="Arial" panose="020B0604020202020204" pitchFamily="34" charset="0"/>
              <a:buChar char="•"/>
            </a:pPr>
            <a:r>
              <a:rPr lang="en-US" sz="1600" b="0" kern="1200" dirty="0">
                <a:solidFill>
                  <a:srgbClr val="000000"/>
                </a:solidFill>
                <a:latin typeface="Times New Roman" pitchFamily="18" charset="0"/>
                <a:cs typeface="Times New Roman" pitchFamily="18" charset="0"/>
              </a:rPr>
              <a:t>(PHAR) Preliminary Hazards Analysis Report (LCLSII-HE-PM-0004)</a:t>
            </a:r>
          </a:p>
          <a:p>
            <a:pPr marL="1371600" lvl="2" indent="-457200" eaLnBrk="1" hangingPunct="1">
              <a:buFont typeface="Arial" panose="020B0604020202020204" pitchFamily="34" charset="0"/>
              <a:buChar char="•"/>
            </a:pPr>
            <a:r>
              <a:rPr lang="en-US" sz="1600" kern="1200" dirty="0">
                <a:solidFill>
                  <a:srgbClr val="000000"/>
                </a:solidFill>
                <a:latin typeface="Times New Roman" pitchFamily="18" charset="0"/>
                <a:cs typeface="Times New Roman" pitchFamily="18" charset="0"/>
              </a:rPr>
              <a:t>Describes identified hazards &amp; mitigations</a:t>
            </a:r>
          </a:p>
          <a:p>
            <a:pPr marL="1371600" lvl="2" indent="-457200" eaLnBrk="1" hangingPunct="1">
              <a:buFont typeface="Arial" panose="020B0604020202020204" pitchFamily="34" charset="0"/>
              <a:buChar char="•"/>
            </a:pPr>
            <a:r>
              <a:rPr lang="en-US" sz="1600" kern="1200" dirty="0">
                <a:solidFill>
                  <a:srgbClr val="000000"/>
                </a:solidFill>
                <a:latin typeface="Times New Roman" pitchFamily="18" charset="0"/>
                <a:cs typeface="Times New Roman" pitchFamily="18" charset="0"/>
              </a:rPr>
              <a:t>Heavily based on LCLS-II analysis</a:t>
            </a:r>
            <a:endParaRPr lang="en-US" sz="1600" b="0" kern="1200" dirty="0">
              <a:solidFill>
                <a:srgbClr val="000000"/>
              </a:solidFill>
              <a:latin typeface="Times New Roman" pitchFamily="18" charset="0"/>
              <a:cs typeface="Times New Roman" pitchFamily="18" charset="0"/>
            </a:endParaRPr>
          </a:p>
          <a:p>
            <a:pPr marL="457200" lvl="0" indent="-457200" eaLnBrk="1" hangingPunct="1">
              <a:buFont typeface="Arial" panose="020B0604020202020204" pitchFamily="34" charset="0"/>
              <a:buChar char="•"/>
            </a:pPr>
            <a:r>
              <a:rPr lang="en-US" sz="1600" b="0" kern="1200" dirty="0">
                <a:solidFill>
                  <a:srgbClr val="000000"/>
                </a:solidFill>
                <a:latin typeface="Times New Roman" pitchFamily="18" charset="0"/>
                <a:cs typeface="Times New Roman" pitchFamily="18" charset="0"/>
              </a:rPr>
              <a:t>Safeguards and Security Requirements (LCLSII-HE-PM-0011-R0)</a:t>
            </a:r>
          </a:p>
          <a:p>
            <a:pPr marL="1371600" lvl="2" indent="-457200" eaLnBrk="1" hangingPunct="1">
              <a:buFont typeface="Arial" panose="020B0604020202020204" pitchFamily="34" charset="0"/>
              <a:buChar char="•"/>
            </a:pPr>
            <a:r>
              <a:rPr lang="en-US" sz="1600" kern="1200" dirty="0">
                <a:solidFill>
                  <a:srgbClr val="000000"/>
                </a:solidFill>
                <a:latin typeface="Times New Roman" pitchFamily="18" charset="0"/>
                <a:cs typeface="Times New Roman" pitchFamily="18" charset="0"/>
              </a:rPr>
              <a:t>Provides the path forward to the development of a Preliminary Security Vulnerability Assessment Report (PSVAR) due by CD-2</a:t>
            </a:r>
          </a:p>
          <a:p>
            <a:pPr marL="1371600" lvl="2" indent="-457200" eaLnBrk="1" hangingPunct="1">
              <a:buFont typeface="Arial" panose="020B0604020202020204" pitchFamily="34" charset="0"/>
              <a:buChar char="•"/>
            </a:pPr>
            <a:r>
              <a:rPr lang="en-US" sz="1600" kern="1200" dirty="0">
                <a:solidFill>
                  <a:srgbClr val="000000"/>
                </a:solidFill>
                <a:latin typeface="Times New Roman" pitchFamily="18" charset="0"/>
                <a:cs typeface="Times New Roman" pitchFamily="18" charset="0"/>
              </a:rPr>
              <a:t>SVAR established for LCLS-II</a:t>
            </a:r>
            <a:endParaRPr lang="en-US" sz="1600" b="0" kern="1200" dirty="0">
              <a:solidFill>
                <a:srgbClr val="000000"/>
              </a:solidFill>
              <a:latin typeface="Times New Roman" pitchFamily="18" charset="0"/>
              <a:cs typeface="Times New Roman" pitchFamily="18" charset="0"/>
            </a:endParaRP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SLAC developed a COVID task force which defined guiding principles and a return to operation plan. </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SLAC has developed a COVID-19 Resource page which provides key information to all SLAC staff and subcontractors. </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A COVID-19 training matrix has been developed which includes on-line training prior to site access and in-person orientation upon arrival on site. Both communicating the COVID guidelines and face covering requirements.</a:t>
            </a:r>
          </a:p>
          <a:p>
            <a:pPr marL="914400" lvl="1" indent="-457200" eaLnBrk="1" hangingPunct="1">
              <a:buFont typeface="Arial" panose="020B0604020202020204" pitchFamily="34" charset="0"/>
              <a:buChar char="•"/>
            </a:pPr>
            <a:endParaRPr lang="en-US" sz="1600" kern="1200" dirty="0">
              <a:solidFill>
                <a:srgbClr val="000000"/>
              </a:solidFill>
              <a:latin typeface="Times New Roman" pitchFamily="18" charset="0"/>
              <a:cs typeface="Times New Roman" pitchFamily="18" charset="0"/>
            </a:endParaRPr>
          </a:p>
          <a:p>
            <a:pPr marL="914400" lvl="1" indent="-457200" eaLnBrk="1" hangingPunct="1">
              <a:buFont typeface="Arial" panose="020B0604020202020204" pitchFamily="34" charset="0"/>
              <a:buChar char="•"/>
            </a:pPr>
            <a:endParaRPr lang="en-US" sz="1600" kern="1200" dirty="0">
              <a:solidFill>
                <a:srgbClr val="000000"/>
              </a:solidFill>
              <a:latin typeface="Times New Roman" pitchFamily="18" charset="0"/>
              <a:cs typeface="Times New Roman" pitchFamily="18" charset="0"/>
            </a:endParaRPr>
          </a:p>
          <a:p>
            <a:endParaRPr lang="en-US" dirty="0"/>
          </a:p>
        </p:txBody>
      </p:sp>
      <p:sp>
        <p:nvSpPr>
          <p:cNvPr id="4" name="Slide Number Placeholder 3">
            <a:extLst>
              <a:ext uri="{FF2B5EF4-FFF2-40B4-BE49-F238E27FC236}">
                <a16:creationId xmlns:a16="http://schemas.microsoft.com/office/drawing/2014/main" id="{11788A3B-E7D1-449F-89BC-22888EE41DB5}"/>
              </a:ext>
            </a:extLst>
          </p:cNvPr>
          <p:cNvSpPr>
            <a:spLocks noGrp="1"/>
          </p:cNvSpPr>
          <p:nvPr>
            <p:ph type="sldNum" sz="quarter" idx="10"/>
          </p:nvPr>
        </p:nvSpPr>
        <p:spPr/>
        <p:txBody>
          <a:bodyPr/>
          <a:lstStyle/>
          <a:p>
            <a:pPr>
              <a:defRPr/>
            </a:pPr>
            <a:fld id="{137661AB-5696-4AAC-BEC1-4A1BE4153515}" type="slidenum">
              <a:rPr lang="en-US" smtClean="0"/>
              <a:pPr>
                <a:defRPr/>
              </a:pPr>
              <a:t>108</a:t>
            </a:fld>
            <a:endParaRPr lang="en-US" dirty="0"/>
          </a:p>
        </p:txBody>
      </p:sp>
    </p:spTree>
    <p:extLst>
      <p:ext uri="{BB962C8B-B14F-4D97-AF65-F5344CB8AC3E}">
        <p14:creationId xmlns:p14="http://schemas.microsoft.com/office/powerpoint/2010/main" val="163879178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81DC-A1AF-4161-A81E-7965B1DB8B1C}"/>
              </a:ext>
            </a:extLst>
          </p:cNvPr>
          <p:cNvSpPr>
            <a:spLocks noGrp="1"/>
          </p:cNvSpPr>
          <p:nvPr>
            <p:ph type="title"/>
          </p:nvPr>
        </p:nvSpPr>
        <p:spPr>
          <a:xfrm>
            <a:off x="2333727" y="154551"/>
            <a:ext cx="5165725" cy="723900"/>
          </a:xfrm>
        </p:spPr>
        <p:txBody>
          <a:bodyPr/>
          <a:lstStyle/>
          <a:p>
            <a:r>
              <a:rPr lang="en-US" sz="2000" b="1" dirty="0">
                <a:solidFill>
                  <a:srgbClr val="000000"/>
                </a:solidFill>
                <a:effectLst/>
                <a:latin typeface="Times New Roman" pitchFamily="18" charset="0"/>
                <a:cs typeface="Times New Roman" pitchFamily="18" charset="0"/>
              </a:rPr>
              <a:t>4.  Environment, Safety and Health</a:t>
            </a:r>
            <a:br>
              <a:rPr lang="en-US" sz="2000" b="1" dirty="0">
                <a:solidFill>
                  <a:srgbClr val="000000"/>
                </a:solidFill>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 / Subcommittee 10</a:t>
            </a:r>
            <a:endParaRPr lang="en-US" dirty="0"/>
          </a:p>
        </p:txBody>
      </p:sp>
      <p:sp>
        <p:nvSpPr>
          <p:cNvPr id="3" name="Content Placeholder 2">
            <a:extLst>
              <a:ext uri="{FF2B5EF4-FFF2-40B4-BE49-F238E27FC236}">
                <a16:creationId xmlns:a16="http://schemas.microsoft.com/office/drawing/2014/main" id="{AB65B56C-D8CD-4B4B-BD26-EA5D66F0EA0B}"/>
              </a:ext>
            </a:extLst>
          </p:cNvPr>
          <p:cNvSpPr>
            <a:spLocks noGrp="1"/>
          </p:cNvSpPr>
          <p:nvPr>
            <p:ph idx="1"/>
          </p:nvPr>
        </p:nvSpPr>
        <p:spPr/>
        <p:txBody>
          <a:bodyPr/>
          <a:lstStyle/>
          <a:p>
            <a:pPr marL="457200" lvl="0" indent="-457200" eaLnBrk="1" hangingPunct="1">
              <a:buFont typeface="Arial" panose="020B0604020202020204" pitchFamily="34" charset="0"/>
              <a:buChar char="•"/>
            </a:pPr>
            <a:r>
              <a:rPr lang="en-US" sz="1800" kern="1200" dirty="0">
                <a:solidFill>
                  <a:srgbClr val="000000"/>
                </a:solidFill>
                <a:latin typeface="Times New Roman" pitchFamily="18" charset="0"/>
                <a:cs typeface="Times New Roman" pitchFamily="18" charset="0"/>
              </a:rPr>
              <a:t>Findings</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Job Safety Analysis (JSA) are utilized to integrate COVID precautions following ISM principles.  JSAs define and document work scope and controls with input from all levels of the team.</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The LCLS-II-HE Quality Management System is evolving with the development of the LCLS-II-HE Quality Assurance Plan which provides a graded approach and enhanced rigor to work planning and control</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The Project document review process includes Partner Lab participation</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Radiation protection analysis continues forward.  Based on LCLS-II.  This is an incremental change to the radiological risk.  Resource needs are being carefully evaluated and is informed by lessons from LCLS II.</a:t>
            </a:r>
          </a:p>
          <a:p>
            <a:pPr marL="457200" lvl="0" indent="-457200" eaLnBrk="1" hangingPunct="1">
              <a:buFont typeface="Arial" panose="020B0604020202020204" pitchFamily="34" charset="0"/>
              <a:buChar char="•"/>
            </a:pPr>
            <a:r>
              <a:rPr lang="en-US" sz="1600" b="0" dirty="0">
                <a:solidFill>
                  <a:srgbClr val="000000"/>
                </a:solidFill>
                <a:latin typeface="Times New Roman" panose="02020603050405020304" pitchFamily="18" charset="0"/>
                <a:cs typeface="Times New Roman" panose="02020603050405020304" pitchFamily="18" charset="0"/>
              </a:rPr>
              <a:t>The current staffing levels for ESH is &lt;0.5 FTE’s and the Quality Assurance staff is presently 2 FTE’s</a:t>
            </a:r>
          </a:p>
          <a:p>
            <a:pPr marL="457200" indent="-457200" eaLnBrk="1" hangingPunct="1">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The additional scope of the LEIT tunnel work will require the completion of a </a:t>
            </a:r>
            <a:r>
              <a:rPr lang="en-US" sz="1600" b="0">
                <a:latin typeface="Times New Roman" panose="02020603050405020304" pitchFamily="18" charset="0"/>
                <a:cs typeface="Times New Roman" panose="02020603050405020304" pitchFamily="18" charset="0"/>
              </a:rPr>
              <a:t>NEPA Supplement </a:t>
            </a:r>
            <a:r>
              <a:rPr lang="en-US" sz="1600" b="0" dirty="0">
                <a:latin typeface="Times New Roman" panose="02020603050405020304" pitchFamily="18" charset="0"/>
                <a:cs typeface="Times New Roman" panose="02020603050405020304" pitchFamily="18" charset="0"/>
              </a:rPr>
              <a:t>A</a:t>
            </a:r>
            <a:r>
              <a:rPr lang="en-US" sz="1600" b="0">
                <a:latin typeface="Times New Roman" panose="02020603050405020304" pitchFamily="18" charset="0"/>
                <a:cs typeface="Times New Roman" panose="02020603050405020304" pitchFamily="18" charset="0"/>
              </a:rPr>
              <a:t>nalysis </a:t>
            </a:r>
            <a:r>
              <a:rPr lang="en-US" sz="1600" b="0" dirty="0">
                <a:latin typeface="Times New Roman" panose="02020603050405020304" pitchFamily="18" charset="0"/>
                <a:cs typeface="Times New Roman" panose="02020603050405020304" pitchFamily="18" charset="0"/>
              </a:rPr>
              <a:t>which will include evaluation of soil contamination.</a:t>
            </a:r>
          </a:p>
          <a:p>
            <a:pPr marL="457200" lvl="0" indent="-457200" eaLnBrk="1" hangingPunct="1">
              <a:buFont typeface="Arial" panose="020B0604020202020204" pitchFamily="34" charset="0"/>
              <a:buChar char="•"/>
            </a:pPr>
            <a:endParaRPr lang="en-US" sz="1600" b="0" dirty="0">
              <a:solidFill>
                <a:srgbClr val="000000"/>
              </a:solidFill>
              <a:latin typeface="Times New Roman" panose="02020603050405020304" pitchFamily="18" charset="0"/>
              <a:cs typeface="Times New Roman" panose="02020603050405020304" pitchFamily="18" charset="0"/>
            </a:endParaRPr>
          </a:p>
          <a:p>
            <a:pPr marL="457200" lvl="0" indent="-457200" eaLnBrk="1" hangingPunct="1">
              <a:buFont typeface="Arial" panose="020B0604020202020204" pitchFamily="34" charset="0"/>
              <a:buChar char="•"/>
            </a:pPr>
            <a:endParaRPr lang="en-US" sz="1600" b="0" dirty="0">
              <a:solidFill>
                <a:srgbClr val="000000"/>
              </a:solidFill>
              <a:latin typeface="Times New Roman" panose="02020603050405020304" pitchFamily="18" charset="0"/>
              <a:cs typeface="Times New Roman" panose="02020603050405020304" pitchFamily="18" charset="0"/>
            </a:endParaRPr>
          </a:p>
          <a:p>
            <a:pPr marL="457200" lvl="0" indent="-457200" eaLnBrk="1" hangingPunct="1">
              <a:buFont typeface="Arial" panose="020B0604020202020204" pitchFamily="34" charset="0"/>
              <a:buChar char="•"/>
            </a:pPr>
            <a:endParaRPr lang="en-US" sz="1600" b="0" dirty="0">
              <a:solidFill>
                <a:srgbClr val="0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600" b="0" dirty="0">
              <a:solidFill>
                <a:srgbClr val="000000"/>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4C2A19A-92ED-4D6A-868D-D647A5A3406A}"/>
              </a:ext>
            </a:extLst>
          </p:cNvPr>
          <p:cNvSpPr>
            <a:spLocks noGrp="1"/>
          </p:cNvSpPr>
          <p:nvPr>
            <p:ph type="sldNum" sz="quarter" idx="10"/>
          </p:nvPr>
        </p:nvSpPr>
        <p:spPr/>
        <p:txBody>
          <a:bodyPr/>
          <a:lstStyle/>
          <a:p>
            <a:pPr>
              <a:defRPr/>
            </a:pPr>
            <a:fld id="{137661AB-5696-4AAC-BEC1-4A1BE4153515}" type="slidenum">
              <a:rPr lang="en-US" smtClean="0"/>
              <a:pPr>
                <a:defRPr/>
              </a:pPr>
              <a:t>109</a:t>
            </a:fld>
            <a:endParaRPr lang="en-US" dirty="0"/>
          </a:p>
        </p:txBody>
      </p:sp>
    </p:spTree>
    <p:extLst>
      <p:ext uri="{BB962C8B-B14F-4D97-AF65-F5344CB8AC3E}">
        <p14:creationId xmlns:p14="http://schemas.microsoft.com/office/powerpoint/2010/main" val="3772432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11</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2" name="Rectangle 1"/>
          <p:cNvSpPr/>
          <p:nvPr/>
        </p:nvSpPr>
        <p:spPr>
          <a:xfrm>
            <a:off x="561195" y="1549127"/>
            <a:ext cx="7556183" cy="4632037"/>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Findings</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Scope of injector defined, justified, and supports KPP</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Technical progress is based on establishing interlab collaboration.  Process is moving forward rapidly but in early stages</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Extensive preliminary design and beam dynamics studies of the SRF gun injector have been proceeding well</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Current risk management is leveraged on ongoing LCLS II efforts including second APEX gun and parallel low MTE cathode development supported by SLAC Accelerator Directorate</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LCLS II team judgment is that SRF gun is less risky that RT at the 30 MV/m level. The key limitation to SRF is the cathode assembly (loadlock, stalk).  The SRF approach has been demonstrated at 20 MV/m (WiFEL gun).  With improvements to the cathode assembly, it should be able to get to higher gradients</a:t>
            </a:r>
          </a:p>
          <a:p>
            <a:pPr marL="457200" indent="-457200" algn="l">
              <a:spcBef>
                <a:spcPts val="480"/>
              </a:spcBef>
              <a:buFont typeface="Arial" panose="020B0604020202020204" pitchFamily="34" charset="0"/>
              <a:buChar char="•"/>
            </a:pPr>
            <a:endParaRPr lang="en-US" sz="1800" dirty="0">
              <a:latin typeface="Times New Roman" pitchFamily="18" charset="0"/>
              <a:cs typeface="Times New Roman" pitchFamily="18" charset="0"/>
            </a:endParaRP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26539226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31604-9496-4815-85EF-4FCD2BE326C8}"/>
              </a:ext>
            </a:extLst>
          </p:cNvPr>
          <p:cNvSpPr>
            <a:spLocks noGrp="1"/>
          </p:cNvSpPr>
          <p:nvPr>
            <p:ph type="title"/>
          </p:nvPr>
        </p:nvSpPr>
        <p:spPr>
          <a:xfrm>
            <a:off x="2190003" y="161925"/>
            <a:ext cx="5165725" cy="723900"/>
          </a:xfrm>
        </p:spPr>
        <p:txBody>
          <a:bodyPr/>
          <a:lstStyle/>
          <a:p>
            <a:r>
              <a:rPr lang="en-US" sz="2000" b="1" dirty="0">
                <a:solidFill>
                  <a:srgbClr val="000000"/>
                </a:solidFill>
                <a:effectLst/>
                <a:latin typeface="Times New Roman" pitchFamily="18" charset="0"/>
                <a:cs typeface="Times New Roman" pitchFamily="18" charset="0"/>
              </a:rPr>
              <a:t>4.  Environment, Safety and Health</a:t>
            </a:r>
            <a:br>
              <a:rPr lang="en-US" sz="2000" b="1" dirty="0">
                <a:solidFill>
                  <a:srgbClr val="000000"/>
                </a:solidFill>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 / Subcommittee 10</a:t>
            </a:r>
            <a:endParaRPr lang="en-US" dirty="0"/>
          </a:p>
        </p:txBody>
      </p:sp>
      <p:sp>
        <p:nvSpPr>
          <p:cNvPr id="3" name="Content Placeholder 2">
            <a:extLst>
              <a:ext uri="{FF2B5EF4-FFF2-40B4-BE49-F238E27FC236}">
                <a16:creationId xmlns:a16="http://schemas.microsoft.com/office/drawing/2014/main" id="{95FC8172-FEA9-4633-BA99-D5B6E69FE743}"/>
              </a:ext>
            </a:extLst>
          </p:cNvPr>
          <p:cNvSpPr>
            <a:spLocks noGrp="1"/>
          </p:cNvSpPr>
          <p:nvPr>
            <p:ph idx="1"/>
          </p:nvPr>
        </p:nvSpPr>
        <p:spPr/>
        <p:txBody>
          <a:bodyPr/>
          <a:lstStyle/>
          <a:p>
            <a:pPr marL="457200" lvl="0" indent="-457200" eaLnBrk="1" hangingPunct="1">
              <a:buFont typeface="Arial" panose="020B0604020202020204" pitchFamily="34" charset="0"/>
              <a:buChar char="•"/>
            </a:pPr>
            <a:r>
              <a:rPr lang="en-US" sz="1800" kern="1200" dirty="0">
                <a:solidFill>
                  <a:srgbClr val="000000"/>
                </a:solidFill>
                <a:latin typeface="Times New Roman" pitchFamily="18" charset="0"/>
                <a:cs typeface="Times New Roman" pitchFamily="18" charset="0"/>
              </a:rPr>
              <a:t>Comments</a:t>
            </a:r>
          </a:p>
          <a:p>
            <a:pPr marL="457200" lvl="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Project emphasis on ESH&amp;Q is well demonstrated in all presentations</a:t>
            </a:r>
          </a:p>
          <a:p>
            <a:pPr marL="457200" lvl="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ESH program elements are well defined and communicated</a:t>
            </a:r>
          </a:p>
          <a:p>
            <a:pPr marL="457200" lvl="0" indent="-457200" eaLnBrk="1" hangingPunct="1">
              <a:buFont typeface="Arial" panose="020B0604020202020204" pitchFamily="34" charset="0"/>
              <a:buChar char="•"/>
            </a:pPr>
            <a:r>
              <a:rPr lang="en-US" sz="1800" b="0" kern="1200">
                <a:solidFill>
                  <a:srgbClr val="000000"/>
                </a:solidFill>
                <a:latin typeface="Times New Roman" panose="02020603050405020304" pitchFamily="18" charset="0"/>
                <a:cs typeface="Times New Roman" panose="02020603050405020304" pitchFamily="18" charset="0"/>
              </a:rPr>
              <a:t>The ESH&amp;Q </a:t>
            </a:r>
            <a:r>
              <a:rPr lang="en-US" sz="1800" b="0" kern="1200" dirty="0">
                <a:solidFill>
                  <a:srgbClr val="000000"/>
                </a:solidFill>
                <a:latin typeface="Times New Roman" panose="02020603050405020304" pitchFamily="18" charset="0"/>
                <a:cs typeface="Times New Roman" panose="02020603050405020304" pitchFamily="18" charset="0"/>
              </a:rPr>
              <a:t>staff is experienced and has access to matrixed support from the SLAC ESH organization to support the project needs. </a:t>
            </a:r>
          </a:p>
          <a:p>
            <a:pPr marL="457200" lvl="0" indent="-457200" eaLnBrk="1" hangingPunct="1">
              <a:buFont typeface="Arial" panose="020B0604020202020204" pitchFamily="34" charset="0"/>
              <a:buChar char="•"/>
            </a:pPr>
            <a:r>
              <a:rPr lang="en-US" sz="1800" b="0" kern="1200" dirty="0">
                <a:solidFill>
                  <a:srgbClr val="000000"/>
                </a:solidFill>
                <a:latin typeface="Times New Roman" panose="02020603050405020304" pitchFamily="18" charset="0"/>
                <a:cs typeface="Times New Roman" panose="02020603050405020304" pitchFamily="18" charset="0"/>
              </a:rPr>
              <a:t>ESH&amp;Q is fully integrated into all facets of the Project, both at SLAC and the Partner Labs. </a:t>
            </a:r>
          </a:p>
          <a:p>
            <a:pPr marL="457200" lvl="0" indent="-457200" eaLnBrk="1" hangingPunct="1">
              <a:buFont typeface="Arial" panose="020B0604020202020204" pitchFamily="34" charset="0"/>
              <a:buChar char="•"/>
            </a:pPr>
            <a:r>
              <a:rPr lang="en-US" sz="1800" b="0" kern="1200" dirty="0">
                <a:solidFill>
                  <a:srgbClr val="000000"/>
                </a:solidFill>
                <a:latin typeface="Times New Roman" panose="02020603050405020304" pitchFamily="18" charset="0"/>
                <a:cs typeface="Times New Roman" panose="02020603050405020304" pitchFamily="18" charset="0"/>
              </a:rPr>
              <a:t>Partner labs have experienced ESH&amp;Q personnel in place to support LCLS-II-HE activities</a:t>
            </a:r>
          </a:p>
          <a:p>
            <a:pPr marL="457200" lvl="0" indent="-457200" eaLnBrk="1" hangingPunct="1">
              <a:buFont typeface="Arial" panose="020B0604020202020204" pitchFamily="34" charset="0"/>
              <a:buChar char="•"/>
            </a:pPr>
            <a:r>
              <a:rPr lang="en-US" sz="1800" b="0" kern="1200" dirty="0">
                <a:solidFill>
                  <a:srgbClr val="000000"/>
                </a:solidFill>
                <a:latin typeface="Times New Roman" panose="02020603050405020304" pitchFamily="18" charset="0"/>
                <a:cs typeface="Times New Roman" panose="02020603050405020304" pitchFamily="18" charset="0"/>
              </a:rPr>
              <a:t>Lessons learned have been developed and incorporated into the implementation of the SLAC WPC and ESH programs </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reorganization of the safety systems group has added experienced resources for which the LCLS-II-HE project has benefited as planning for safety system design and installation progresses.</a:t>
            </a:r>
          </a:p>
          <a:p>
            <a:pPr marL="457200" indent="-457200" eaLnBrk="1" hangingPunct="1">
              <a:buFont typeface="Arial" panose="020B0604020202020204" pitchFamily="34" charset="0"/>
              <a:buChar char="•"/>
            </a:pPr>
            <a:endParaRPr lang="en-US" sz="1800" b="0" dirty="0">
              <a:latin typeface="Times New Roman" panose="02020603050405020304" pitchFamily="18" charset="0"/>
              <a:cs typeface="Times New Roman" panose="02020603050405020304" pitchFamily="18" charset="0"/>
            </a:endParaRPr>
          </a:p>
          <a:p>
            <a:pPr marL="742950" lvl="1" indent="-285750" eaLnBrk="1" fontAlgn="auto" hangingPunct="1">
              <a:spcBef>
                <a:spcPts val="0"/>
              </a:spcBef>
              <a:spcAft>
                <a:spcPts val="0"/>
              </a:spcAft>
              <a:buFont typeface="Arial" panose="020B0604020202020204" pitchFamily="34" charset="0"/>
              <a:buChar char="•"/>
            </a:pPr>
            <a:endParaRPr lang="en-US" sz="1600" kern="1200" dirty="0">
              <a:solidFill>
                <a:srgbClr val="000000"/>
              </a:solidFill>
              <a:latin typeface="Times New Roman" panose="02020603050405020304" pitchFamily="18" charset="0"/>
              <a:cs typeface="Times New Roman" panose="02020603050405020304" pitchFamily="18" charset="0"/>
            </a:endParaRPr>
          </a:p>
          <a:p>
            <a:pPr marL="742950" lvl="1" indent="-285750" eaLnBrk="1" fontAlgn="auto" hangingPunct="1">
              <a:spcBef>
                <a:spcPts val="0"/>
              </a:spcBef>
              <a:spcAft>
                <a:spcPts val="0"/>
              </a:spcAft>
              <a:buFont typeface="Arial" panose="020B0604020202020204" pitchFamily="34" charset="0"/>
              <a:buChar char="•"/>
            </a:pPr>
            <a:endParaRPr lang="en-US" sz="1600" kern="1200" dirty="0">
              <a:solidFill>
                <a:srgbClr val="000000"/>
              </a:solidFill>
              <a:latin typeface="Times New Roman" panose="02020603050405020304" pitchFamily="18" charset="0"/>
              <a:cs typeface="Times New Roman" panose="02020603050405020304" pitchFamily="18" charset="0"/>
            </a:endParaRPr>
          </a:p>
          <a:p>
            <a:pPr marL="742950" lvl="1" indent="-285750" eaLnBrk="1" fontAlgn="auto" hangingPunct="1">
              <a:spcBef>
                <a:spcPts val="0"/>
              </a:spcBef>
              <a:spcAft>
                <a:spcPts val="0"/>
              </a:spcAft>
              <a:buFont typeface="Arial" panose="020B0604020202020204" pitchFamily="34" charset="0"/>
              <a:buChar char="•"/>
            </a:pPr>
            <a:endParaRPr lang="en-US" sz="1600" kern="1200" dirty="0">
              <a:solidFill>
                <a:srgbClr val="000000"/>
              </a:solidFill>
              <a:latin typeface="Arial"/>
            </a:endParaRPr>
          </a:p>
          <a:p>
            <a:pPr marL="742950" lvl="1" indent="-285750" eaLnBrk="1" fontAlgn="auto" hangingPunct="1">
              <a:spcBef>
                <a:spcPts val="0"/>
              </a:spcBef>
              <a:spcAft>
                <a:spcPts val="0"/>
              </a:spcAft>
              <a:buFont typeface="Arial" panose="020B0604020202020204" pitchFamily="34" charset="0"/>
              <a:buChar char="•"/>
            </a:pPr>
            <a:endParaRPr lang="en-US" sz="1600" b="0" kern="1200" dirty="0">
              <a:solidFill>
                <a:srgbClr val="000000"/>
              </a:solidFill>
              <a:latin typeface="Arial"/>
            </a:endParaRPr>
          </a:p>
          <a:p>
            <a:pPr marL="914400" lvl="1" indent="-457200" eaLnBrk="1" hangingPunct="1">
              <a:buFont typeface="Arial" panose="020B0604020202020204" pitchFamily="34" charset="0"/>
              <a:buChar char="•"/>
            </a:pPr>
            <a:endParaRPr lang="en-US" sz="1600" kern="1200" dirty="0">
              <a:solidFill>
                <a:srgbClr val="000000"/>
              </a:solidFill>
              <a:latin typeface="Times New Roman" pitchFamily="18" charset="0"/>
              <a:cs typeface="Times New Roman" pitchFamily="18" charset="0"/>
            </a:endParaRPr>
          </a:p>
          <a:p>
            <a:endParaRPr lang="en-US" dirty="0"/>
          </a:p>
        </p:txBody>
      </p:sp>
      <p:sp>
        <p:nvSpPr>
          <p:cNvPr id="4" name="Slide Number Placeholder 3">
            <a:extLst>
              <a:ext uri="{FF2B5EF4-FFF2-40B4-BE49-F238E27FC236}">
                <a16:creationId xmlns:a16="http://schemas.microsoft.com/office/drawing/2014/main" id="{729E7024-A4D5-45A8-97A5-5B740CF51D79}"/>
              </a:ext>
            </a:extLst>
          </p:cNvPr>
          <p:cNvSpPr>
            <a:spLocks noGrp="1"/>
          </p:cNvSpPr>
          <p:nvPr>
            <p:ph type="sldNum" sz="quarter" idx="10"/>
          </p:nvPr>
        </p:nvSpPr>
        <p:spPr/>
        <p:txBody>
          <a:bodyPr/>
          <a:lstStyle/>
          <a:p>
            <a:pPr>
              <a:defRPr/>
            </a:pPr>
            <a:fld id="{137661AB-5696-4AAC-BEC1-4A1BE4153515}" type="slidenum">
              <a:rPr lang="en-US" smtClean="0"/>
              <a:pPr>
                <a:defRPr/>
              </a:pPr>
              <a:t>110</a:t>
            </a:fld>
            <a:endParaRPr lang="en-US" dirty="0"/>
          </a:p>
        </p:txBody>
      </p:sp>
    </p:spTree>
    <p:extLst>
      <p:ext uri="{BB962C8B-B14F-4D97-AF65-F5344CB8AC3E}">
        <p14:creationId xmlns:p14="http://schemas.microsoft.com/office/powerpoint/2010/main" val="9495508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0286-D28C-4545-9C0E-36D914AC9826}"/>
              </a:ext>
            </a:extLst>
          </p:cNvPr>
          <p:cNvSpPr>
            <a:spLocks noGrp="1"/>
          </p:cNvSpPr>
          <p:nvPr>
            <p:ph type="title"/>
          </p:nvPr>
        </p:nvSpPr>
        <p:spPr>
          <a:xfrm>
            <a:off x="2252756" y="143996"/>
            <a:ext cx="5165725" cy="723900"/>
          </a:xfrm>
        </p:spPr>
        <p:txBody>
          <a:bodyPr/>
          <a:lstStyle/>
          <a:p>
            <a:r>
              <a:rPr lang="en-US" sz="2000" b="1" dirty="0">
                <a:solidFill>
                  <a:srgbClr val="000000"/>
                </a:solidFill>
                <a:effectLst/>
                <a:latin typeface="Times New Roman" pitchFamily="18" charset="0"/>
                <a:cs typeface="Times New Roman" pitchFamily="18" charset="0"/>
              </a:rPr>
              <a:t>4.  Environment, Safety and Health</a:t>
            </a:r>
            <a:br>
              <a:rPr lang="en-US" sz="2000" b="1" dirty="0">
                <a:solidFill>
                  <a:srgbClr val="000000"/>
                </a:solidFill>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 / Subcommittee 10</a:t>
            </a:r>
            <a:endParaRPr lang="en-US" dirty="0"/>
          </a:p>
        </p:txBody>
      </p:sp>
      <p:sp>
        <p:nvSpPr>
          <p:cNvPr id="3" name="Content Placeholder 2">
            <a:extLst>
              <a:ext uri="{FF2B5EF4-FFF2-40B4-BE49-F238E27FC236}">
                <a16:creationId xmlns:a16="http://schemas.microsoft.com/office/drawing/2014/main" id="{9CE67511-DF95-42AF-8478-A7C8503BEDFC}"/>
              </a:ext>
            </a:extLst>
          </p:cNvPr>
          <p:cNvSpPr>
            <a:spLocks noGrp="1"/>
          </p:cNvSpPr>
          <p:nvPr>
            <p:ph idx="1"/>
          </p:nvPr>
        </p:nvSpPr>
        <p:spPr/>
        <p:txBody>
          <a:bodyPr/>
          <a:lstStyle/>
          <a:p>
            <a:pPr marL="457200" lvl="0" indent="-457200" eaLnBrk="1" hangingPunct="1">
              <a:buFont typeface="Arial" panose="020B0604020202020204" pitchFamily="34" charset="0"/>
              <a:buChar char="•"/>
            </a:pPr>
            <a:r>
              <a:rPr lang="en-US" sz="1800" kern="1200" dirty="0">
                <a:solidFill>
                  <a:srgbClr val="000000"/>
                </a:solidFill>
                <a:latin typeface="Times New Roman" pitchFamily="18" charset="0"/>
                <a:cs typeface="Times New Roman" pitchFamily="18" charset="0"/>
              </a:rPr>
              <a:t>Comments</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project acknowledges the need for more analysis of ODH, PPS, and radiological risks.  Consider including external design review for these systems</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Safety System (PPS, BCS, ODH) design and installation planning has benefited from LCLS-II lessons learned process</a:t>
            </a:r>
            <a:endParaRPr lang="en-US" sz="1800" b="0" kern="1200" dirty="0">
              <a:solidFill>
                <a:srgbClr val="000000"/>
              </a:solidFill>
              <a:latin typeface="Times New Roman" pitchFamily="18" charset="0"/>
              <a:cs typeface="Times New Roman" pitchFamily="18" charset="0"/>
            </a:endParaRPr>
          </a:p>
          <a:p>
            <a:pPr marL="457200" lvl="0" indent="-457200" eaLnBrk="1" hangingPunct="1">
              <a:buFont typeface="Arial" panose="020B0604020202020204" pitchFamily="34" charset="0"/>
              <a:buChar char="•"/>
            </a:pPr>
            <a:r>
              <a:rPr lang="en-US" sz="1800" b="0" kern="1200" dirty="0">
                <a:solidFill>
                  <a:srgbClr val="000000"/>
                </a:solidFill>
                <a:latin typeface="Times New Roman" pitchFamily="18" charset="0"/>
                <a:cs typeface="Times New Roman" pitchFamily="18" charset="0"/>
              </a:rPr>
              <a:t>COVID planning is well thought and appropriate to the present circumstances</a:t>
            </a:r>
          </a:p>
          <a:p>
            <a:pPr marL="914400" lvl="1" indent="-457200" eaLnBrk="1" hangingPunct="1">
              <a:buFont typeface="Arial" panose="020B0604020202020204" pitchFamily="34" charset="0"/>
              <a:buChar char="•"/>
            </a:pPr>
            <a:r>
              <a:rPr lang="en-US" sz="1600" kern="1200" dirty="0">
                <a:solidFill>
                  <a:srgbClr val="000000"/>
                </a:solidFill>
                <a:latin typeface="Times New Roman" pitchFamily="18" charset="0"/>
                <a:cs typeface="Times New Roman" pitchFamily="18" charset="0"/>
              </a:rPr>
              <a:t>Masks</a:t>
            </a:r>
            <a:r>
              <a:rPr lang="en-US" sz="1600" dirty="0">
                <a:latin typeface="Times New Roman" panose="02020603050405020304" pitchFamily="18" charset="0"/>
                <a:cs typeface="Times New Roman" panose="02020603050405020304" pitchFamily="18" charset="0"/>
              </a:rPr>
              <a:t>, hand washing, health checks, contact tracing …</a:t>
            </a:r>
          </a:p>
          <a:p>
            <a:pPr marL="914400" lvl="1" indent="-457200" eaLnBrk="1" hangingPunct="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Implemented through WP&amp;C tools; JSAs </a:t>
            </a:r>
          </a:p>
          <a:p>
            <a:pPr marL="914400" lvl="1" indent="-457200" eaLnBrk="1" hangingPunct="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Clear SLAC management priority for protecting people</a:t>
            </a:r>
          </a:p>
          <a:p>
            <a:pPr marL="914400" lvl="1" indent="-457200" eaLnBrk="1" hangingPunct="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Communications and training is emphasized</a:t>
            </a:r>
          </a:p>
          <a:p>
            <a:pPr marL="914400" lvl="1" indent="-457200" eaLnBrk="1" hangingPunct="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HPI emphasized; phased approach for return to operations</a:t>
            </a:r>
          </a:p>
          <a:p>
            <a:pPr marL="457200" lvl="0" indent="-457200" eaLnBrk="1" hangingPunct="1">
              <a:buFont typeface="Arial" panose="020B0604020202020204" pitchFamily="34" charset="0"/>
              <a:buChar char="•"/>
            </a:pPr>
            <a:r>
              <a:rPr lang="en-US" sz="1800" b="0" kern="1200" dirty="0">
                <a:solidFill>
                  <a:srgbClr val="000000"/>
                </a:solidFill>
                <a:latin typeface="Times New Roman" pitchFamily="18" charset="0"/>
                <a:cs typeface="Times New Roman" pitchFamily="18" charset="0"/>
              </a:rPr>
              <a:t>Return to operations planning is detailed and informative. The COVID tracking record on site is good and this reflects a caring staff behavior at home and at work</a:t>
            </a:r>
          </a:p>
          <a:p>
            <a:pPr marL="457200" lvl="0" indent="-457200" eaLnBrk="1" hangingPunct="1">
              <a:buFont typeface="Arial" panose="020B0604020202020204" pitchFamily="34" charset="0"/>
              <a:buChar char="•"/>
            </a:pPr>
            <a:r>
              <a:rPr lang="en-US" sz="1800" b="0" kern="1200" dirty="0">
                <a:solidFill>
                  <a:srgbClr val="000000"/>
                </a:solidFill>
                <a:latin typeface="Times New Roman" pitchFamily="18" charset="0"/>
                <a:cs typeface="Times New Roman" pitchFamily="18" charset="0"/>
              </a:rPr>
              <a:t>SLAC is benefiting from Stanford University Occupational Health COVID support.  The University provides virus testing and contact tracing. On-site staff is tested weekly which provides reassurance to the staff and contributes to reduction in stress.</a:t>
            </a:r>
          </a:p>
          <a:p>
            <a:pPr marL="0" lvl="0" indent="0" eaLnBrk="1" hangingPunct="1">
              <a:buNone/>
            </a:pPr>
            <a:endParaRPr lang="en-US" sz="1800" b="0" kern="1200" dirty="0">
              <a:solidFill>
                <a:srgbClr val="000000"/>
              </a:solidFill>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6A29FA7E-192E-4C96-B77D-1F6E7E8B6E1A}"/>
              </a:ext>
            </a:extLst>
          </p:cNvPr>
          <p:cNvSpPr>
            <a:spLocks noGrp="1"/>
          </p:cNvSpPr>
          <p:nvPr>
            <p:ph type="sldNum" sz="quarter" idx="10"/>
          </p:nvPr>
        </p:nvSpPr>
        <p:spPr/>
        <p:txBody>
          <a:bodyPr/>
          <a:lstStyle/>
          <a:p>
            <a:pPr>
              <a:defRPr/>
            </a:pPr>
            <a:fld id="{137661AB-5696-4AAC-BEC1-4A1BE4153515}" type="slidenum">
              <a:rPr lang="en-US" smtClean="0"/>
              <a:pPr>
                <a:defRPr/>
              </a:pPr>
              <a:t>111</a:t>
            </a:fld>
            <a:endParaRPr lang="en-US" dirty="0"/>
          </a:p>
        </p:txBody>
      </p:sp>
    </p:spTree>
    <p:extLst>
      <p:ext uri="{BB962C8B-B14F-4D97-AF65-F5344CB8AC3E}">
        <p14:creationId xmlns:p14="http://schemas.microsoft.com/office/powerpoint/2010/main" val="42442951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FA81-C8AF-47D1-A81C-187159C84BAA}"/>
              </a:ext>
            </a:extLst>
          </p:cNvPr>
          <p:cNvSpPr>
            <a:spLocks noGrp="1"/>
          </p:cNvSpPr>
          <p:nvPr>
            <p:ph type="title"/>
          </p:nvPr>
        </p:nvSpPr>
        <p:spPr>
          <a:xfrm>
            <a:off x="2333438" y="179854"/>
            <a:ext cx="5165725" cy="723900"/>
          </a:xfrm>
        </p:spPr>
        <p:txBody>
          <a:bodyPr/>
          <a:lstStyle/>
          <a:p>
            <a:r>
              <a:rPr lang="en-US" sz="2000" b="1" dirty="0">
                <a:solidFill>
                  <a:srgbClr val="000000"/>
                </a:solidFill>
                <a:effectLst/>
                <a:latin typeface="Times New Roman" pitchFamily="18" charset="0"/>
                <a:cs typeface="Times New Roman" pitchFamily="18" charset="0"/>
              </a:rPr>
              <a:t>4.  Environment, Safety and Health</a:t>
            </a:r>
            <a:br>
              <a:rPr lang="en-US" sz="2000" b="1" dirty="0">
                <a:solidFill>
                  <a:srgbClr val="000000"/>
                </a:solidFill>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 / Subcommittee 10</a:t>
            </a:r>
            <a:endParaRPr lang="en-US" dirty="0"/>
          </a:p>
        </p:txBody>
      </p:sp>
      <p:sp>
        <p:nvSpPr>
          <p:cNvPr id="3" name="Content Placeholder 2">
            <a:extLst>
              <a:ext uri="{FF2B5EF4-FFF2-40B4-BE49-F238E27FC236}">
                <a16:creationId xmlns:a16="http://schemas.microsoft.com/office/drawing/2014/main" id="{A185F1F3-C712-46A8-95EC-130334383A0F}"/>
              </a:ext>
            </a:extLst>
          </p:cNvPr>
          <p:cNvSpPr>
            <a:spLocks noGrp="1"/>
          </p:cNvSpPr>
          <p:nvPr>
            <p:ph idx="1"/>
          </p:nvPr>
        </p:nvSpPr>
        <p:spPr/>
        <p:txBody>
          <a:bodyPr/>
          <a:lstStyle/>
          <a:p>
            <a:pPr marL="457200" lvl="0" indent="-457200" eaLnBrk="1" hangingPunct="1">
              <a:buFont typeface="Arial" panose="020B0604020202020204" pitchFamily="34" charset="0"/>
              <a:buChar char="•"/>
            </a:pPr>
            <a:r>
              <a:rPr lang="en-US" sz="1800" kern="1200" dirty="0">
                <a:solidFill>
                  <a:srgbClr val="000000"/>
                </a:solidFill>
                <a:latin typeface="Times New Roman" pitchFamily="18" charset="0"/>
                <a:cs typeface="Times New Roman" pitchFamily="18" charset="0"/>
              </a:rPr>
              <a:t>Comments</a:t>
            </a:r>
          </a:p>
          <a:p>
            <a:pPr marL="457200" indent="-457200" eaLnBrk="1" hangingPunct="1">
              <a:buFont typeface="Arial" panose="020B0604020202020204" pitchFamily="34" charset="0"/>
              <a:buChar char="•"/>
            </a:pPr>
            <a:r>
              <a:rPr lang="en-US" sz="1800" b="0" kern="1200" dirty="0">
                <a:solidFill>
                  <a:srgbClr val="000000"/>
                </a:solidFill>
                <a:latin typeface="Times New Roman" pitchFamily="18" charset="0"/>
                <a:cs typeface="Times New Roman" pitchFamily="18" charset="0"/>
              </a:rPr>
              <a:t>Required project ESH documents are in place; however, updating is needed to reflect added scope</a:t>
            </a:r>
            <a:endParaRPr lang="en-US" sz="1800" b="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ESH&amp;Q process development is comprehensive and informed by LCLS-II Lessons Learned.  ESH&amp;Q is well integrated to project planning.</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ESH staffing should be evaluated and a plan for the future developed.  Part time ESH staffing is adequate at present; however, the added scope, project progression, and increased staffing demands indicate that staffing needs should be re-evaluated.</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Project has identified the need to complete a NEPA Supplement Analysis (SA) for the proposed LEIT Facility. The plan to utilize the subcontractor that completed past project NEPA documentation will allow for consistency and completeness </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project would benefit from a review of lessons learned documentation from previous large excavation and tunneling activities which have occurred on the SLAC site and within the DOE complex</a:t>
            </a:r>
          </a:p>
          <a:p>
            <a:pPr marL="457200" indent="-457200" eaLnBrk="1" hangingPunct="1">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ESH/QA path forward is appropriate for this phase of the project</a:t>
            </a:r>
          </a:p>
          <a:p>
            <a:pPr marL="457200" indent="-457200" eaLnBrk="1" hangingPunct="1">
              <a:buFont typeface="Arial" panose="020B0604020202020204" pitchFamily="34" charset="0"/>
              <a:buChar char="•"/>
            </a:pPr>
            <a:endParaRPr lang="en-US" sz="1800" b="0" dirty="0">
              <a:latin typeface="Times New Roman" panose="02020603050405020304" pitchFamily="18" charset="0"/>
              <a:cs typeface="Times New Roman" panose="02020603050405020304" pitchFamily="18" charset="0"/>
            </a:endParaRPr>
          </a:p>
          <a:p>
            <a:pPr marL="457200" lvl="0" indent="-457200" eaLnBrk="1" hangingPunct="1">
              <a:buFont typeface="Arial" panose="020B0604020202020204" pitchFamily="34" charset="0"/>
              <a:buChar char="•"/>
            </a:pPr>
            <a:endParaRPr lang="en-US" sz="1800" kern="1200" dirty="0">
              <a:solidFill>
                <a:srgbClr val="000000"/>
              </a:solidFill>
              <a:latin typeface="Times New Roman" pitchFamily="18" charset="0"/>
              <a:cs typeface="Times New Roman" pitchFamily="18" charset="0"/>
            </a:endParaRPr>
          </a:p>
          <a:p>
            <a:pPr marL="457200" lvl="0" indent="-457200" eaLnBrk="1" hangingPunct="1">
              <a:buFont typeface="Arial" panose="020B0604020202020204" pitchFamily="34" charset="0"/>
              <a:buChar char="•"/>
            </a:pPr>
            <a:endParaRPr lang="en-US" sz="1800" kern="1200" dirty="0">
              <a:solidFill>
                <a:srgbClr val="000000"/>
              </a:solidFill>
              <a:latin typeface="Times New Roman" pitchFamily="18" charset="0"/>
              <a:cs typeface="Times New Roman" pitchFamily="18" charset="0"/>
            </a:endParaRPr>
          </a:p>
          <a:p>
            <a:endParaRPr lang="en-US" dirty="0"/>
          </a:p>
        </p:txBody>
      </p:sp>
      <p:sp>
        <p:nvSpPr>
          <p:cNvPr id="4" name="Slide Number Placeholder 3">
            <a:extLst>
              <a:ext uri="{FF2B5EF4-FFF2-40B4-BE49-F238E27FC236}">
                <a16:creationId xmlns:a16="http://schemas.microsoft.com/office/drawing/2014/main" id="{C0C55041-86C4-485D-82CF-E15D88A4E26F}"/>
              </a:ext>
            </a:extLst>
          </p:cNvPr>
          <p:cNvSpPr>
            <a:spLocks noGrp="1"/>
          </p:cNvSpPr>
          <p:nvPr>
            <p:ph type="sldNum" sz="quarter" idx="10"/>
          </p:nvPr>
        </p:nvSpPr>
        <p:spPr/>
        <p:txBody>
          <a:bodyPr/>
          <a:lstStyle/>
          <a:p>
            <a:pPr>
              <a:defRPr/>
            </a:pPr>
            <a:fld id="{137661AB-5696-4AAC-BEC1-4A1BE4153515}" type="slidenum">
              <a:rPr lang="en-US" smtClean="0"/>
              <a:pPr>
                <a:defRPr/>
              </a:pPr>
              <a:t>112</a:t>
            </a:fld>
            <a:endParaRPr lang="en-US" dirty="0"/>
          </a:p>
        </p:txBody>
      </p:sp>
    </p:spTree>
    <p:extLst>
      <p:ext uri="{BB962C8B-B14F-4D97-AF65-F5344CB8AC3E}">
        <p14:creationId xmlns:p14="http://schemas.microsoft.com/office/powerpoint/2010/main" val="34066229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D6A59-B1DD-4B06-9AF3-97A681A6EAA0}"/>
              </a:ext>
            </a:extLst>
          </p:cNvPr>
          <p:cNvSpPr>
            <a:spLocks noGrp="1"/>
          </p:cNvSpPr>
          <p:nvPr>
            <p:ph type="title"/>
          </p:nvPr>
        </p:nvSpPr>
        <p:spPr>
          <a:xfrm>
            <a:off x="2288615" y="161925"/>
            <a:ext cx="5165725" cy="723900"/>
          </a:xfrm>
        </p:spPr>
        <p:txBody>
          <a:bodyPr/>
          <a:lstStyle/>
          <a:p>
            <a:r>
              <a:rPr lang="en-US" sz="2000" b="1" dirty="0">
                <a:solidFill>
                  <a:srgbClr val="000000"/>
                </a:solidFill>
                <a:effectLst/>
                <a:latin typeface="Times New Roman" pitchFamily="18" charset="0"/>
                <a:cs typeface="Times New Roman" pitchFamily="18" charset="0"/>
              </a:rPr>
              <a:t>4.  Environment, Safety and Health</a:t>
            </a:r>
            <a:br>
              <a:rPr lang="en-US" sz="2000" b="1" dirty="0">
                <a:solidFill>
                  <a:srgbClr val="000000"/>
                </a:solidFill>
                <a:effectLst/>
                <a:latin typeface="Times New Roman" pitchFamily="18" charset="0"/>
                <a:cs typeface="Times New Roman" pitchFamily="18" charset="0"/>
              </a:rPr>
            </a:br>
            <a:r>
              <a:rPr lang="en-US" sz="1800" dirty="0">
                <a:solidFill>
                  <a:srgbClr val="000000"/>
                </a:solidFill>
                <a:effectLst/>
                <a:latin typeface="Times New Roman" pitchFamily="18" charset="0"/>
                <a:cs typeface="Times New Roman" pitchFamily="18" charset="0"/>
              </a:rPr>
              <a:t>M. Andrews, FNAL / A. Ackerman, BNL / Subcommittee 10</a:t>
            </a:r>
            <a:endParaRPr lang="en-US" dirty="0"/>
          </a:p>
        </p:txBody>
      </p:sp>
      <p:sp>
        <p:nvSpPr>
          <p:cNvPr id="3" name="Content Placeholder 2">
            <a:extLst>
              <a:ext uri="{FF2B5EF4-FFF2-40B4-BE49-F238E27FC236}">
                <a16:creationId xmlns:a16="http://schemas.microsoft.com/office/drawing/2014/main" id="{F28E0D85-EA19-4D99-BACD-080B87387B9C}"/>
              </a:ext>
            </a:extLst>
          </p:cNvPr>
          <p:cNvSpPr>
            <a:spLocks noGrp="1"/>
          </p:cNvSpPr>
          <p:nvPr>
            <p:ph idx="1"/>
          </p:nvPr>
        </p:nvSpPr>
        <p:spPr/>
        <p:txBody>
          <a:bodyPr/>
          <a:lstStyle/>
          <a:p>
            <a:pPr marL="457200" lvl="0" indent="-457200" eaLnBrk="1" hangingPunct="1">
              <a:buFont typeface="Arial" panose="020B0604020202020204" pitchFamily="34" charset="0"/>
              <a:buChar char="•"/>
            </a:pPr>
            <a:r>
              <a:rPr lang="en-US" sz="1800" kern="1200" dirty="0">
                <a:solidFill>
                  <a:srgbClr val="000000"/>
                </a:solidFill>
                <a:latin typeface="Times New Roman" pitchFamily="18" charset="0"/>
                <a:cs typeface="Times New Roman" pitchFamily="18" charset="0"/>
              </a:rPr>
              <a:t>Recommendations</a:t>
            </a:r>
          </a:p>
          <a:p>
            <a:pPr marL="1371600" lvl="2" indent="-457200" eaLnBrk="1" hangingPunct="1">
              <a:buFont typeface="Arial" panose="020B0604020202020204" pitchFamily="34" charset="0"/>
              <a:buChar char="•"/>
            </a:pPr>
            <a:endParaRPr lang="en-US" sz="1600" kern="1200" dirty="0">
              <a:solidFill>
                <a:srgbClr val="000000"/>
              </a:solidFill>
              <a:latin typeface="Times New Roman" pitchFamily="18" charset="0"/>
              <a:cs typeface="Times New Roman" pitchFamily="18" charset="0"/>
            </a:endParaRPr>
          </a:p>
          <a:p>
            <a:pPr marL="457200" lvl="0" indent="-457200" eaLnBrk="1" hangingPunct="1">
              <a:buFont typeface="Arial" panose="020B0604020202020204" pitchFamily="34" charset="0"/>
              <a:buChar char="•"/>
            </a:pPr>
            <a:r>
              <a:rPr lang="en-US" sz="1800" b="0" kern="1200" dirty="0">
                <a:solidFill>
                  <a:srgbClr val="000000"/>
                </a:solidFill>
                <a:latin typeface="Times New Roman" pitchFamily="18" charset="0"/>
                <a:cs typeface="Times New Roman" pitchFamily="18" charset="0"/>
              </a:rPr>
              <a:t>None</a:t>
            </a:r>
          </a:p>
          <a:p>
            <a:endParaRPr lang="en-US" dirty="0"/>
          </a:p>
        </p:txBody>
      </p:sp>
      <p:sp>
        <p:nvSpPr>
          <p:cNvPr id="4" name="Slide Number Placeholder 3">
            <a:extLst>
              <a:ext uri="{FF2B5EF4-FFF2-40B4-BE49-F238E27FC236}">
                <a16:creationId xmlns:a16="http://schemas.microsoft.com/office/drawing/2014/main" id="{6DD9D4A6-2FDA-4744-8149-778403C619D3}"/>
              </a:ext>
            </a:extLst>
          </p:cNvPr>
          <p:cNvSpPr>
            <a:spLocks noGrp="1"/>
          </p:cNvSpPr>
          <p:nvPr>
            <p:ph type="sldNum" sz="quarter" idx="10"/>
          </p:nvPr>
        </p:nvSpPr>
        <p:spPr/>
        <p:txBody>
          <a:bodyPr/>
          <a:lstStyle/>
          <a:p>
            <a:pPr>
              <a:defRPr/>
            </a:pPr>
            <a:fld id="{137661AB-5696-4AAC-BEC1-4A1BE4153515}" type="slidenum">
              <a:rPr lang="en-US" smtClean="0"/>
              <a:pPr>
                <a:defRPr/>
              </a:pPr>
              <a:t>113</a:t>
            </a:fld>
            <a:endParaRPr lang="en-US" dirty="0"/>
          </a:p>
        </p:txBody>
      </p:sp>
    </p:spTree>
    <p:extLst>
      <p:ext uri="{BB962C8B-B14F-4D97-AF65-F5344CB8AC3E}">
        <p14:creationId xmlns:p14="http://schemas.microsoft.com/office/powerpoint/2010/main" val="273801573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
        <p:nvSpPr>
          <p:cNvPr id="23557" name="Rectangle 7"/>
          <p:cNvSpPr>
            <a:spLocks noChangeArrowheads="1"/>
          </p:cNvSpPr>
          <p:nvPr/>
        </p:nvSpPr>
        <p:spPr bwMode="auto">
          <a:xfrm>
            <a:off x="306386" y="1410119"/>
            <a:ext cx="8648701" cy="4678204"/>
          </a:xfrm>
          <a:prstGeom prst="rect">
            <a:avLst/>
          </a:prstGeom>
          <a:noFill/>
          <a:ln w="6350">
            <a:noFill/>
            <a:miter lim="800000"/>
            <a:headEnd/>
            <a:tailEnd/>
          </a:ln>
        </p:spPr>
        <p:txBody>
          <a:bodyPr wrap="square">
            <a:spAutoFit/>
          </a:bodyPr>
          <a:lstStyle/>
          <a:p>
            <a:pPr marL="457200" lvl="0" indent="-457200" algn="l">
              <a:buFont typeface="+mj-lt"/>
              <a:buAutoNum type="arabicPeriod" startAt="3"/>
            </a:pPr>
            <a:r>
              <a:rPr lang="en-US" sz="2000" b="0" dirty="0">
                <a:solidFill>
                  <a:srgbClr val="000000"/>
                </a:solidFill>
                <a:latin typeface="Times New Roman" pitchFamily="18" charset="0"/>
                <a:cs typeface="Times New Roman" pitchFamily="18" charset="0"/>
              </a:rPr>
              <a:t>Cost and Schedule:  </a:t>
            </a:r>
          </a:p>
          <a:p>
            <a:pPr marL="971550" lvl="1" indent="-514350" algn="l">
              <a:buFont typeface="Times New Roman" panose="02020603050405020304" pitchFamily="18" charset="0"/>
              <a:buChar char="–"/>
            </a:pPr>
            <a:r>
              <a:rPr lang="en-US" sz="2000" b="0" dirty="0">
                <a:solidFill>
                  <a:srgbClr val="000000"/>
                </a:solidFill>
                <a:latin typeface="Times New Roman" pitchFamily="18" charset="0"/>
                <a:cs typeface="Times New Roman" pitchFamily="18" charset="0"/>
              </a:rPr>
              <a:t>Is the LLP cost and schedule performance, including contingency utilization, reasonable and properly managed based upon project performance to date?  </a:t>
            </a:r>
            <a:r>
              <a:rPr lang="en-US" sz="2000" b="0" dirty="0">
                <a:solidFill>
                  <a:srgbClr val="0070C0"/>
                </a:solidFill>
                <a:latin typeface="Times New Roman" pitchFamily="18" charset="0"/>
                <a:cs typeface="Times New Roman" pitchFamily="18" charset="0"/>
              </a:rPr>
              <a:t>Yes</a:t>
            </a:r>
          </a:p>
          <a:p>
            <a:pPr marL="800100" lvl="1" indent="-342900" algn="l">
              <a:buFont typeface="Times New Roman" panose="02020603050405020304" pitchFamily="18" charset="0"/>
              <a:buChar char="–"/>
            </a:pPr>
            <a:endParaRPr lang="en-US" sz="2000" b="0" dirty="0">
              <a:solidFill>
                <a:srgbClr val="000000"/>
              </a:solidFill>
              <a:latin typeface="Times New Roman" pitchFamily="18" charset="0"/>
              <a:cs typeface="Times New Roman" pitchFamily="18" charset="0"/>
            </a:endParaRPr>
          </a:p>
          <a:p>
            <a:pPr marL="971550" lvl="1" indent="-514350" algn="l">
              <a:buFont typeface="Times New Roman" panose="02020603050405020304" pitchFamily="18" charset="0"/>
              <a:buChar char="–"/>
            </a:pPr>
            <a:r>
              <a:rPr lang="en-US" sz="2000" b="0" dirty="0">
                <a:solidFill>
                  <a:srgbClr val="000000"/>
                </a:solidFill>
                <a:latin typeface="Times New Roman" pitchFamily="18" charset="0"/>
                <a:cs typeface="Times New Roman" pitchFamily="18" charset="0"/>
              </a:rPr>
              <a:t>Are the overall project cost and schedule estimates progressing adequately to support proposed CD-2 and CD-3 decisions as early as 2Q FY 2022?  </a:t>
            </a:r>
            <a:r>
              <a:rPr lang="en-US" sz="2000" b="0" dirty="0">
                <a:solidFill>
                  <a:srgbClr val="0070C0"/>
                </a:solidFill>
                <a:latin typeface="Times New Roman" pitchFamily="18" charset="0"/>
                <a:cs typeface="Times New Roman" pitchFamily="18" charset="0"/>
              </a:rPr>
              <a:t>No.  Project is now projecting a CD-2/3 in 4Q FY 2022.</a:t>
            </a:r>
          </a:p>
          <a:p>
            <a:pPr marL="800100" lvl="1" indent="-342900" algn="l">
              <a:buFont typeface="Times New Roman" panose="02020603050405020304" pitchFamily="18" charset="0"/>
              <a:buChar char="–"/>
            </a:pPr>
            <a:endParaRPr lang="en-US" sz="2000" b="0" dirty="0">
              <a:solidFill>
                <a:srgbClr val="000000"/>
              </a:solidFill>
              <a:latin typeface="Times New Roman" pitchFamily="18" charset="0"/>
              <a:cs typeface="Times New Roman" pitchFamily="18" charset="0"/>
            </a:endParaRPr>
          </a:p>
          <a:p>
            <a:pPr marL="971550" lvl="1" indent="-514350" algn="l">
              <a:buFont typeface="Times New Roman" panose="02020603050405020304" pitchFamily="18" charset="0"/>
              <a:buChar char="–"/>
            </a:pPr>
            <a:r>
              <a:rPr lang="en-US" sz="2000" b="0" dirty="0">
                <a:solidFill>
                  <a:srgbClr val="000000"/>
                </a:solidFill>
                <a:latin typeface="Times New Roman" pitchFamily="18" charset="0"/>
                <a:cs typeface="Times New Roman" pitchFamily="18" charset="0"/>
              </a:rPr>
              <a:t>Is the increased preliminary point estimate adequately justified and credible for this stage of the project?    </a:t>
            </a:r>
            <a:r>
              <a:rPr lang="en-US" sz="2000" b="0" dirty="0">
                <a:solidFill>
                  <a:srgbClr val="0070C0"/>
                </a:solidFill>
                <a:latin typeface="Times New Roman" pitchFamily="18" charset="0"/>
                <a:cs typeface="Times New Roman" pitchFamily="18" charset="0"/>
              </a:rPr>
              <a:t>In terms of cost and schedule, the point estimate of $640M is backed by credible basis of estimates that range from a Class 3 to Class 4/5 (AACEI scale) in maturity (answer is Yes) and appear to be justified.  </a:t>
            </a:r>
          </a:p>
          <a:p>
            <a:pPr marL="457200" indent="-457200" algn="l">
              <a:buAutoNum type="arabicPeriod" startAt="2"/>
            </a:pPr>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213079301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115</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31296"/>
            <a:ext cx="8648701" cy="2985433"/>
          </a:xfrm>
          <a:prstGeom prst="rect">
            <a:avLst/>
          </a:prstGeom>
          <a:noFill/>
          <a:ln w="6350">
            <a:noFill/>
            <a:miter lim="800000"/>
            <a:headEnd/>
            <a:tailEnd/>
          </a:ln>
        </p:spPr>
        <p:txBody>
          <a:bodyPr wrap="square">
            <a:spAutoFit/>
          </a:bodyPr>
          <a:lstStyle/>
          <a:p>
            <a:pPr lvl="0" algn="l"/>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5"/>
            </a:pPr>
            <a:r>
              <a:rPr lang="en-US" sz="2000" b="0" dirty="0">
                <a:solidFill>
                  <a:srgbClr val="000000"/>
                </a:solidFill>
                <a:latin typeface="Times New Roman" pitchFamily="18" charset="0"/>
                <a:cs typeface="Times New Roman" pitchFamily="18" charset="0"/>
              </a:rPr>
              <a:t>Risk Management:  Are risks being properly managed?  </a:t>
            </a:r>
            <a:r>
              <a:rPr lang="en-US" sz="2000" b="0" dirty="0">
                <a:solidFill>
                  <a:srgbClr val="0070C0"/>
                </a:solidFill>
                <a:latin typeface="Times New Roman" pitchFamily="18" charset="0"/>
                <a:cs typeface="Times New Roman" pitchFamily="18" charset="0"/>
              </a:rPr>
              <a:t>Yes</a:t>
            </a:r>
            <a:r>
              <a:rPr lang="en-US" sz="2000" b="0" dirty="0">
                <a:solidFill>
                  <a:srgbClr val="000000"/>
                </a:solidFill>
                <a:latin typeface="Times New Roman" pitchFamily="18" charset="0"/>
                <a:cs typeface="Times New Roman" pitchFamily="18" charset="0"/>
              </a:rPr>
              <a:t> Is the overall risk registry sufficiently developed for this phase of the project? </a:t>
            </a:r>
            <a:r>
              <a:rPr lang="en-US" sz="2000" b="0" dirty="0">
                <a:solidFill>
                  <a:srgbClr val="0070C0"/>
                </a:solidFill>
                <a:latin typeface="Times New Roman" pitchFamily="18" charset="0"/>
                <a:cs typeface="Times New Roman" pitchFamily="18" charset="0"/>
              </a:rPr>
              <a:t>Yes</a:t>
            </a: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5"/>
            </a:pPr>
            <a:endParaRPr lang="en-US" sz="2000" b="0" dirty="0">
              <a:solidFill>
                <a:srgbClr val="000000"/>
              </a:solidFill>
              <a:latin typeface="Times New Roman" pitchFamily="18" charset="0"/>
              <a:cs typeface="Times New Roman" pitchFamily="18" charset="0"/>
            </a:endParaRPr>
          </a:p>
          <a:p>
            <a:pPr marL="457200" indent="-457200" algn="l">
              <a:buFont typeface="+mj-lt"/>
              <a:buAutoNum type="arabicPeriod" startAt="7"/>
            </a:pPr>
            <a:r>
              <a:rPr lang="en-US" sz="2000" b="0" dirty="0">
                <a:latin typeface="Times New Roman" pitchFamily="18" charset="0"/>
                <a:cs typeface="Times New Roman" pitchFamily="18" charset="0"/>
              </a:rPr>
              <a:t>Recommendations:  Has the project responded appropriately to recommendations from the last DOE review? </a:t>
            </a:r>
            <a:r>
              <a:rPr lang="en-US" sz="2000" b="0" dirty="0">
                <a:solidFill>
                  <a:srgbClr val="0070C0"/>
                </a:solidFill>
                <a:latin typeface="Times New Roman" pitchFamily="18" charset="0"/>
                <a:cs typeface="Times New Roman" pitchFamily="18" charset="0"/>
              </a:rPr>
              <a:t>Yes</a:t>
            </a:r>
            <a:endParaRPr lang="en-US" sz="2000" b="0" dirty="0">
              <a:solidFill>
                <a:srgbClr val="000000"/>
              </a:solidFill>
              <a:latin typeface="Times New Roman" pitchFamily="18" charset="0"/>
              <a:cs typeface="Times New Roman" pitchFamily="18" charset="0"/>
            </a:endParaRPr>
          </a:p>
          <a:p>
            <a:pPr algn="l"/>
            <a:endParaRPr lang="en-US" sz="2000" b="0" dirty="0">
              <a:latin typeface="Times New Roman" pitchFamily="18" charset="0"/>
              <a:cs typeface="Times New Roman" pitchFamily="18" charset="0"/>
            </a:endParaRPr>
          </a:p>
          <a:p>
            <a:pPr marL="457200" lvl="0" indent="-457200" algn="l">
              <a:buFont typeface="+mj-lt"/>
              <a:buAutoNum type="arabicPeriod" startAt="7"/>
            </a:pPr>
            <a:endParaRPr lang="en-US" sz="1500" b="0" dirty="0">
              <a:solidFill>
                <a:srgbClr val="000000"/>
              </a:solidFill>
              <a:latin typeface="Times New Roman" pitchFamily="18" charset="0"/>
              <a:cs typeface="Times New Roman" pitchFamily="18" charset="0"/>
            </a:endParaRPr>
          </a:p>
          <a:p>
            <a:pPr marL="457200" lvl="0" indent="-457200" algn="l">
              <a:buFont typeface="+mj-lt"/>
              <a:buAutoNum type="arabicPeriod" startAt="3"/>
            </a:pPr>
            <a:endParaRPr lang="en-US" sz="1500" b="0" dirty="0">
              <a:solidFill>
                <a:srgbClr val="000000"/>
              </a:solidFill>
              <a:latin typeface="Times New Roman" pitchFamily="18" charset="0"/>
              <a:cs typeface="Times New Roman" pitchFamily="18" charset="0"/>
            </a:endParaRPr>
          </a:p>
          <a:p>
            <a:pPr marL="457200" indent="-457200" algn="l">
              <a:buFontTx/>
              <a:buAutoNum type="arabicPeriod"/>
            </a:pPr>
            <a:endParaRPr lang="en-US" sz="1800" b="0" dirty="0">
              <a:latin typeface="Times New Roman" pitchFamily="18" charset="0"/>
              <a:cs typeface="Times New Roman" pitchFamily="18" charset="0"/>
            </a:endParaRPr>
          </a:p>
        </p:txBody>
      </p:sp>
      <p:sp>
        <p:nvSpPr>
          <p:cNvPr id="7" name="Rectangle 4">
            <a:extLst>
              <a:ext uri="{FF2B5EF4-FFF2-40B4-BE49-F238E27FC236}">
                <a16:creationId xmlns:a16="http://schemas.microsoft.com/office/drawing/2014/main" id="{0E06E740-71D5-470D-8CDA-71E4CABC4656}"/>
              </a:ext>
            </a:extLst>
          </p:cNvPr>
          <p:cNvSpPr>
            <a:spLocks noGrp="1" noChangeArrowheads="1"/>
          </p:cNvSpPr>
          <p:nvPr>
            <p:ph type="title"/>
          </p:nvPr>
        </p:nvSpPr>
        <p:spPr>
          <a:xfrm>
            <a:off x="2774950" y="142875"/>
            <a:ext cx="418782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264232128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116</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5" y="1031296"/>
            <a:ext cx="8567330" cy="530555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CD-3A scope was approved in May 2020 and project established the baseline for this scope in June 2020. </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TEC for CD-3A scope is $80.4M with $17.6M in contingency (22%) giving a TPC for 3A of $98M. </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91% of the CD-3a procurements have been awarded and the remainder are projected to be done by the end of January 2021.</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As of September 2020 the overall project has a BAC of $324.3M with contingency of $103.7M giving the Total Project Cost (TPC) is $428.0 million. </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project has been executing earned value management since July 2020. They are reporting earned value on the entire project but only reporting to PARS on 3A scope. We were provided data for three months (July, August and September) CPR. The project is currently reporting an overall project SPI: 0.96 and CPI: 1.03.</a:t>
            </a:r>
            <a:r>
              <a:rPr lang="en-US" sz="1800" dirty="0">
                <a:latin typeface="Times New Roman" panose="02020603050405020304" pitchFamily="18" charset="0"/>
                <a:cs typeface="Times New Roman" panose="02020603050405020304" pitchFamily="18" charset="0"/>
              </a:rPr>
              <a:t> </a:t>
            </a:r>
          </a:p>
        </p:txBody>
      </p:sp>
      <p:sp>
        <p:nvSpPr>
          <p:cNvPr id="7" name="Rectangle 4">
            <a:extLst>
              <a:ext uri="{FF2B5EF4-FFF2-40B4-BE49-F238E27FC236}">
                <a16:creationId xmlns:a16="http://schemas.microsoft.com/office/drawing/2014/main" id="{611A609F-CBA5-40D3-8596-DE4FF93F9A98}"/>
              </a:ext>
            </a:extLst>
          </p:cNvPr>
          <p:cNvSpPr>
            <a:spLocks noGrp="1" noChangeArrowheads="1"/>
          </p:cNvSpPr>
          <p:nvPr>
            <p:ph type="title"/>
          </p:nvPr>
        </p:nvSpPr>
        <p:spPr>
          <a:xfrm>
            <a:off x="3041650" y="161925"/>
            <a:ext cx="361632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196487024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FC04D0-670B-4EFB-B554-705528A21C83}"/>
              </a:ext>
            </a:extLst>
          </p:cNvPr>
          <p:cNvSpPr>
            <a:spLocks noGrp="1"/>
          </p:cNvSpPr>
          <p:nvPr>
            <p:ph idx="1"/>
          </p:nvPr>
        </p:nvSpPr>
        <p:spPr>
          <a:xfrm>
            <a:off x="238125" y="1270000"/>
            <a:ext cx="8448675" cy="5199063"/>
          </a:xfrm>
        </p:spPr>
        <p:txBody>
          <a:bodyPr/>
          <a:lstStyle/>
          <a:p>
            <a:pPr marL="0" lvl="0" indent="0" eaLnBrk="1" hangingPunct="1">
              <a:buNone/>
            </a:pPr>
            <a:r>
              <a:rPr lang="en-US" sz="1800" kern="1200" dirty="0">
                <a:solidFill>
                  <a:srgbClr val="000000"/>
                </a:solidFill>
                <a:latin typeface="Times New Roman" pitchFamily="18" charset="0"/>
                <a:cs typeface="Times New Roman" pitchFamily="18" charset="0"/>
              </a:rPr>
              <a:t>Findings (Cont’d):</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800" b="0" kern="1200" dirty="0">
                <a:latin typeface="Times New Roman" panose="02020603050405020304" pitchFamily="18" charset="0"/>
                <a:cs typeface="Times New Roman" panose="02020603050405020304" pitchFamily="18" charset="0"/>
              </a:rPr>
              <a:t>The resource loaded schedule has approximately 5,745 activities, logically linked with tier milestones identified from Level 1 to Level 4. </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800" b="0" kern="1200" dirty="0">
                <a:latin typeface="Times New Roman" panose="02020603050405020304" pitchFamily="18" charset="0"/>
                <a:cs typeface="Times New Roman" panose="02020603050405020304" pitchFamily="18" charset="0"/>
              </a:rPr>
              <a:t>A top-down estimate at completion (EAC) is underway that includes a new injector and end station upgrades that are not yet in the baseline.</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800" b="0" kern="1200" dirty="0">
                <a:latin typeface="Times New Roman" panose="02020603050405020304" pitchFamily="18" charset="0"/>
                <a:cs typeface="Times New Roman" panose="02020603050405020304" pitchFamily="18" charset="0"/>
              </a:rPr>
              <a:t>The Project presented a proposed updated TPC, this included an updated BAC of $502M and $138M (30% on to-go) contingency giving an increased TPC $640M. </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increase in TPC is to include additional scope; End Station scope addition ($53.8M), Injector Scope Addition ($61.4M), scope addition contingency ($50.0M), and addition contingency requested ($46.8M). The new scope additions total $165M (incl. contingency) bringing the total updated to TPC to $640M. </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new point estimate ($640M) is an increase above the top end of the CD-1 cost range ($480M) by 33%.  </a:t>
            </a:r>
          </a:p>
          <a:p>
            <a:pPr marL="0" lvl="0" indent="0">
              <a:lnSpc>
                <a:spcPct val="150000"/>
              </a:lnSpc>
              <a:spcBef>
                <a:spcPts val="0"/>
              </a:spcBef>
              <a:spcAft>
                <a:spcPts val="0"/>
              </a:spcAft>
              <a:buNone/>
              <a:tabLst>
                <a:tab pos="5429250" algn="l"/>
              </a:tabLs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431EE38-2842-4A71-BAB2-259B5CE320CE}"/>
              </a:ext>
            </a:extLst>
          </p:cNvPr>
          <p:cNvSpPr>
            <a:spLocks noGrp="1"/>
          </p:cNvSpPr>
          <p:nvPr>
            <p:ph type="sldNum" sz="quarter" idx="10"/>
          </p:nvPr>
        </p:nvSpPr>
        <p:spPr/>
        <p:txBody>
          <a:bodyPr/>
          <a:lstStyle/>
          <a:p>
            <a:pPr>
              <a:defRPr/>
            </a:pPr>
            <a:fld id="{137661AB-5696-4AAC-BEC1-4A1BE4153515}" type="slidenum">
              <a:rPr lang="en-US" smtClean="0"/>
              <a:pPr>
                <a:defRPr/>
              </a:pPr>
              <a:t>117</a:t>
            </a:fld>
            <a:endParaRPr lang="en-US" dirty="0"/>
          </a:p>
        </p:txBody>
      </p:sp>
      <p:sp>
        <p:nvSpPr>
          <p:cNvPr id="8" name="Rectangle 4">
            <a:extLst>
              <a:ext uri="{FF2B5EF4-FFF2-40B4-BE49-F238E27FC236}">
                <a16:creationId xmlns:a16="http://schemas.microsoft.com/office/drawing/2014/main" id="{8F6F2A65-F683-4E5C-8489-1EA273E092B0}"/>
              </a:ext>
            </a:extLst>
          </p:cNvPr>
          <p:cNvSpPr>
            <a:spLocks noGrp="1" noChangeArrowheads="1"/>
          </p:cNvSpPr>
          <p:nvPr>
            <p:ph type="title"/>
          </p:nvPr>
        </p:nvSpPr>
        <p:spPr>
          <a:xfrm>
            <a:off x="3041650" y="161925"/>
            <a:ext cx="374967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42517586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306386" y="1269421"/>
            <a:ext cx="8648701" cy="406265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(Cont’d):</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cs typeface="Times New Roman" panose="02020603050405020304" pitchFamily="18" charset="0"/>
              </a:rPr>
              <a:t>The new injector is a first of a kind (FOAK) component and has a contingency of 40%.</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cs typeface="Times New Roman" panose="02020603050405020304" pitchFamily="18" charset="0"/>
              </a:rPr>
              <a:t>The project purchased niobium and a </a:t>
            </a:r>
            <a:r>
              <a:rPr lang="en-US" sz="1800" b="0" dirty="0" err="1">
                <a:latin typeface="Times New Roman" panose="02020603050405020304" pitchFamily="18" charset="0"/>
                <a:cs typeface="Times New Roman" panose="02020603050405020304" pitchFamily="18" charset="0"/>
              </a:rPr>
              <a:t>cryomodule</a:t>
            </a:r>
            <a:r>
              <a:rPr lang="en-US" sz="1800" b="0" dirty="0">
                <a:latin typeface="Times New Roman" panose="02020603050405020304" pitchFamily="18" charset="0"/>
                <a:cs typeface="Times New Roman" panose="02020603050405020304" pitchFamily="18" charset="0"/>
              </a:rPr>
              <a:t> from LCLS-II at a favorable cost that mitigated and retired an associated risk.</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cs typeface="Times New Roman" panose="02020603050405020304" pitchFamily="18" charset="0"/>
              </a:rPr>
              <a:t>The project presented a Monte Carlo cost analysis both the 3A scope and the overall project. A schedule contingency MC was not presented. </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cs typeface="Times New Roman" panose="02020603050405020304" pitchFamily="18" charset="0"/>
              </a:rPr>
              <a:t>The project presented the new use of </a:t>
            </a:r>
            <a:r>
              <a:rPr lang="en-US" sz="1800" b="0" dirty="0" err="1">
                <a:latin typeface="Times New Roman" panose="02020603050405020304" pitchFamily="18" charset="0"/>
                <a:cs typeface="Times New Roman" panose="02020603050405020304" pitchFamily="18" charset="0"/>
              </a:rPr>
              <a:t>Smartsheets</a:t>
            </a:r>
            <a:r>
              <a:rPr lang="en-US" sz="1800" b="0" dirty="0">
                <a:latin typeface="Times New Roman" panose="02020603050405020304" pitchFamily="18" charset="0"/>
                <a:cs typeface="Times New Roman" panose="02020603050405020304" pitchFamily="18" charset="0"/>
              </a:rPr>
              <a:t> and it seems to be a very easy accessible collaborative tool.</a:t>
            </a:r>
          </a:p>
          <a:p>
            <a:pPr marL="342900" indent="-342900" algn="l">
              <a:lnSpc>
                <a:spcPct val="150000"/>
              </a:lnSpc>
              <a:spcBef>
                <a:spcPts val="0"/>
              </a:spcBef>
              <a:spcAft>
                <a:spcPts val="0"/>
              </a:spcAft>
              <a:buFont typeface="Symbol" panose="05050102010706020507" pitchFamily="18" charset="2"/>
              <a:buChar char=""/>
              <a:tabLst>
                <a:tab pos="5429250" algn="l"/>
              </a:tabLst>
            </a:pPr>
            <a:endParaRPr lang="en-US" sz="1800" b="0" dirty="0">
              <a:latin typeface="Times New Roman" panose="02020603050405020304" pitchFamily="18" charset="0"/>
              <a:cs typeface="Times New Roman" panose="02020603050405020304" pitchFamily="18" charset="0"/>
            </a:endParaRPr>
          </a:p>
          <a:p>
            <a:pPr marL="457200" indent="-457200" algn="l" eaLnBrk="1" hangingPunct="1">
              <a:spcBef>
                <a:spcPct val="20000"/>
              </a:spcBef>
              <a:buFont typeface="Arial" panose="020B0604020202020204" pitchFamily="34" charset="0"/>
              <a:buChar char="•"/>
            </a:pPr>
            <a:endParaRPr lang="en-US" sz="2000" b="0" dirty="0">
              <a:solidFill>
                <a:srgbClr val="000000"/>
              </a:solidFill>
              <a:latin typeface="Times New Roman" pitchFamily="18" charset="0"/>
              <a:cs typeface="Times New Roman" pitchFamily="18" charset="0"/>
            </a:endParaRPr>
          </a:p>
        </p:txBody>
      </p:sp>
      <p:sp>
        <p:nvSpPr>
          <p:cNvPr id="7" name="Rectangle 4">
            <a:extLst>
              <a:ext uri="{FF2B5EF4-FFF2-40B4-BE49-F238E27FC236}">
                <a16:creationId xmlns:a16="http://schemas.microsoft.com/office/drawing/2014/main" id="{846AB9F6-2154-45E9-9585-0DFC950ADFC0}"/>
              </a:ext>
            </a:extLst>
          </p:cNvPr>
          <p:cNvSpPr>
            <a:spLocks noGrp="1" noChangeArrowheads="1"/>
          </p:cNvSpPr>
          <p:nvPr>
            <p:ph type="title"/>
          </p:nvPr>
        </p:nvSpPr>
        <p:spPr>
          <a:xfrm>
            <a:off x="3041651" y="161925"/>
            <a:ext cx="3797300"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15726362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119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31296"/>
            <a:ext cx="8648701" cy="522245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a:t>
            </a:r>
          </a:p>
          <a:p>
            <a:pPr eaLnBrk="1" hangingPunct="1">
              <a:spcBef>
                <a:spcPct val="20000"/>
              </a:spcBef>
            </a:pPr>
            <a:r>
              <a:rPr lang="en-US" sz="1800" dirty="0">
                <a:solidFill>
                  <a:srgbClr val="000000"/>
                </a:solidFill>
                <a:latin typeface="Times New Roman" pitchFamily="18" charset="0"/>
                <a:cs typeface="Times New Roman" pitchFamily="18" charset="0"/>
              </a:rPr>
              <a:t>GENERAL</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current EVMS process is a rigid and well developed collaborative process which seems to have good communication across the partner labs.</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project is being proactive to incorporate lessons learned from a recent root cause analysis on LCLS-II.  Topics being reviewed and incorporated as appropriate include avoiding ineffective scope definition, inadequate cost estimating, inadequate work planning and control and ineffective design reviews and systems engineering.  Maintaining vigilance to avoid these issues is essential for HE to be successful.</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project has been resource limited in that HE is not the top priority project at SLAC (currently).  SLAC leadership has recently increased HE’s priority which is helping with technical resources and the outlook for maintaining schedule.</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algn="l">
              <a:lnSpc>
                <a:spcPct val="150000"/>
              </a:lnSpc>
              <a:spcBef>
                <a:spcPts val="0"/>
              </a:spcBef>
              <a:spcAft>
                <a:spcPts val="0"/>
              </a:spcAft>
              <a:tabLst>
                <a:tab pos="5429250" algn="l"/>
              </a:tabLs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Rectangle 4">
            <a:extLst>
              <a:ext uri="{FF2B5EF4-FFF2-40B4-BE49-F238E27FC236}">
                <a16:creationId xmlns:a16="http://schemas.microsoft.com/office/drawing/2014/main" id="{A2E7469B-0C08-40B8-BF0C-CD8ACD4F12DF}"/>
              </a:ext>
            </a:extLst>
          </p:cNvPr>
          <p:cNvSpPr>
            <a:spLocks noGrp="1" noChangeArrowheads="1"/>
          </p:cNvSpPr>
          <p:nvPr>
            <p:ph type="title"/>
          </p:nvPr>
        </p:nvSpPr>
        <p:spPr>
          <a:xfrm>
            <a:off x="3041650" y="161925"/>
            <a:ext cx="361632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2821587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12</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2" name="Rectangle 1"/>
          <p:cNvSpPr/>
          <p:nvPr/>
        </p:nvSpPr>
        <p:spPr>
          <a:xfrm>
            <a:off x="561195" y="1549127"/>
            <a:ext cx="7556183" cy="2436564"/>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Findings/cont.</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The APEX II gun seemed like a “routine” extrapolation from the LCLS II (APEX) gun operating at 30 MV/m.  However,  after further evaluation and lessons from LCLS II related to dark current, RF heating, and vacuum, the APEX II approach is judged challenging.</a:t>
            </a:r>
          </a:p>
          <a:p>
            <a:pPr marL="457200" indent="-457200" algn="l">
              <a:spcBef>
                <a:spcPts val="480"/>
              </a:spcBef>
              <a:buFont typeface="Arial" panose="020B0604020202020204" pitchFamily="34" charset="0"/>
              <a:buChar char="•"/>
            </a:pPr>
            <a:r>
              <a:rPr lang="en-US" sz="1800" dirty="0">
                <a:latin typeface="Times New Roman" pitchFamily="18" charset="0"/>
                <a:cs typeface="Times New Roman" pitchFamily="18" charset="0"/>
              </a:rPr>
              <a:t>There is a need to develop a set of milestones and decision points but the 9 year timescale for the gun program will allow sufficient time if managed well</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53675180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120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31296"/>
            <a:ext cx="8648701" cy="485671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a:t>
            </a:r>
          </a:p>
          <a:p>
            <a:pPr eaLnBrk="1" hangingPunct="1">
              <a:spcBef>
                <a:spcPct val="20000"/>
              </a:spcBef>
            </a:pPr>
            <a:r>
              <a:rPr lang="en-US" sz="1800" dirty="0">
                <a:solidFill>
                  <a:srgbClr val="000000"/>
                </a:solidFill>
                <a:latin typeface="Times New Roman" pitchFamily="18" charset="0"/>
                <a:cs typeface="Times New Roman" pitchFamily="18" charset="0"/>
              </a:rPr>
              <a:t>SCHEDULE</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project is making reasonable progress on the CD-3A scope (SPI 0.99), given an approximate 5-month delay on the verification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cryomodule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other impacts due to COVID.</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schedule is a work in progress; it has open ends, constraints, high float values, negative float values, and schedule gaps as they are still in the process of evaluating the full scope of the project .</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schedule provided a critical path for CD-3A scope but do not have a clear critical path for the overall project. </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current state of the schedule limits the ability to conduct sensitivity analysis, critical path analysis and determine the amount of contingency needed.</a:t>
            </a:r>
          </a:p>
        </p:txBody>
      </p:sp>
      <p:sp>
        <p:nvSpPr>
          <p:cNvPr id="7" name="Rectangle 4">
            <a:extLst>
              <a:ext uri="{FF2B5EF4-FFF2-40B4-BE49-F238E27FC236}">
                <a16:creationId xmlns:a16="http://schemas.microsoft.com/office/drawing/2014/main" id="{D429A9A6-11C8-4B82-AB49-364A3020444E}"/>
              </a:ext>
            </a:extLst>
          </p:cNvPr>
          <p:cNvSpPr>
            <a:spLocks noGrp="1" noChangeArrowheads="1"/>
          </p:cNvSpPr>
          <p:nvPr>
            <p:ph type="title"/>
          </p:nvPr>
        </p:nvSpPr>
        <p:spPr>
          <a:xfrm>
            <a:off x="3041651" y="161925"/>
            <a:ext cx="3702050"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343429323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121</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31296"/>
            <a:ext cx="8648701" cy="5687711"/>
          </a:xfrm>
          <a:prstGeom prst="rect">
            <a:avLst/>
          </a:prstGeom>
          <a:noFill/>
          <a:ln w="6350">
            <a:noFill/>
            <a:miter lim="800000"/>
            <a:headEnd/>
            <a:tailEnd/>
          </a:ln>
        </p:spPr>
        <p:txBody>
          <a:bodyPr wrap="square">
            <a:spAutoFit/>
          </a:bodyPr>
          <a:lstStyle/>
          <a:p>
            <a:pPr lvl="0" algn="l" eaLnBrk="1" hangingPunct="1">
              <a:spcBef>
                <a:spcPct val="20000"/>
              </a:spcBef>
            </a:pPr>
            <a:r>
              <a:rPr lang="en-US" sz="1800" dirty="0">
                <a:solidFill>
                  <a:srgbClr val="000000"/>
                </a:solidFill>
                <a:latin typeface="Times New Roman" pitchFamily="18" charset="0"/>
                <a:cs typeface="Times New Roman" pitchFamily="18" charset="0"/>
              </a:rPr>
              <a:t>Comments (Cont’d):</a:t>
            </a:r>
          </a:p>
          <a:p>
            <a:pPr lvl="0" eaLnBrk="1" hangingPunct="1">
              <a:spcBef>
                <a:spcPct val="20000"/>
              </a:spcBef>
            </a:pPr>
            <a:r>
              <a:rPr lang="en-US" sz="1800" dirty="0">
                <a:solidFill>
                  <a:srgbClr val="000000"/>
                </a:solidFill>
                <a:latin typeface="Times New Roman" pitchFamily="18" charset="0"/>
                <a:cs typeface="Times New Roman" pitchFamily="18" charset="0"/>
              </a:rPr>
              <a:t>COST</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new point estimate ($640M) is an increase above the top end of the CD-1 cost range ($480M) by 33%.  If the point estimate exceeds $720M (50% increase over CD-1 high cost), then a CD-1(R) (refresh) would be required.</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project presented the BOE documents for the Injector and End Stations additional scope. These are progressing well and are leveraging previous experience. </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cost estimate for the injector scope is least mature but is sufficient for this stage of the project.  A new systems manager will be onboard in January 2021 who will lead this effort.  Special emphasis and resourcing may be needed in order to get the estimate to a sufficient level of maturity to incorporate into a resource loaded schedule within six months.</a:t>
            </a:r>
          </a:p>
          <a:p>
            <a:pPr marL="342900" indent="-342900" algn="l">
              <a:lnSpc>
                <a:spcPct val="150000"/>
              </a:lnSpc>
              <a:spcBef>
                <a:spcPts val="0"/>
              </a:spcBef>
              <a:spcAft>
                <a:spcPts val="0"/>
              </a:spcAft>
              <a:buFont typeface="Symbol" panose="05050102010706020507" pitchFamily="18" charset="2"/>
              <a:buChar char=""/>
              <a:tabLst>
                <a:tab pos="5429250" algn="l"/>
              </a:tabLs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l">
              <a:lnSpc>
                <a:spcPct val="150000"/>
              </a:lnSpc>
              <a:spcBef>
                <a:spcPts val="0"/>
              </a:spcBef>
              <a:spcAft>
                <a:spcPts val="0"/>
              </a:spcAft>
              <a:buFont typeface="Symbol" panose="05050102010706020507" pitchFamily="18" charset="2"/>
              <a:buChar char=""/>
              <a:tabLst>
                <a:tab pos="5429250" algn="l"/>
              </a:tabLs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4">
            <a:extLst>
              <a:ext uri="{FF2B5EF4-FFF2-40B4-BE49-F238E27FC236}">
                <a16:creationId xmlns:a16="http://schemas.microsoft.com/office/drawing/2014/main" id="{895B3BE4-8555-457A-8315-0896B6B46994}"/>
              </a:ext>
            </a:extLst>
          </p:cNvPr>
          <p:cNvSpPr>
            <a:spLocks noGrp="1" noChangeArrowheads="1"/>
          </p:cNvSpPr>
          <p:nvPr>
            <p:ph type="title"/>
          </p:nvPr>
        </p:nvSpPr>
        <p:spPr>
          <a:xfrm>
            <a:off x="3041651" y="161925"/>
            <a:ext cx="3873500"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170835736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122</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31296"/>
            <a:ext cx="8648701" cy="5355312"/>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(Cont’d):</a:t>
            </a:r>
          </a:p>
          <a:p>
            <a:pPr marL="34290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scope and cost estimate for the End Station upgrades is relatively mature for this stage of the project.  Managing potential scope creep is essential to avoid significant cost increases. </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project should regularly reassess the probability that the planned cryogenic systems will be sufficient to operate HE as designed.  This has the potential to be a significant cost driver if upgrades become a necessity.</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Maintaining the same partner labs and potentially some of the same vendors as the LCLS-II project should result in stable and predictable cryomodule cost and schedule performance.</a:t>
            </a:r>
          </a:p>
          <a:p>
            <a:pPr marL="342900" lvl="0" indent="-342900" algn="l">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Defining what off-project work SLAC will perform sooner rather than later is important to ensure that cost and schedule implications are incorporated into the project for any work that will fall back on the project to perform.</a:t>
            </a:r>
          </a:p>
        </p:txBody>
      </p:sp>
      <p:sp>
        <p:nvSpPr>
          <p:cNvPr id="7" name="Rectangle 4">
            <a:extLst>
              <a:ext uri="{FF2B5EF4-FFF2-40B4-BE49-F238E27FC236}">
                <a16:creationId xmlns:a16="http://schemas.microsoft.com/office/drawing/2014/main" id="{042EBA47-2712-4896-A0A4-227825EF6B18}"/>
              </a:ext>
            </a:extLst>
          </p:cNvPr>
          <p:cNvSpPr>
            <a:spLocks noGrp="1" noChangeArrowheads="1"/>
          </p:cNvSpPr>
          <p:nvPr>
            <p:ph type="title"/>
          </p:nvPr>
        </p:nvSpPr>
        <p:spPr>
          <a:xfrm>
            <a:off x="3041650" y="161925"/>
            <a:ext cx="321627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293310197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7AB3C3-F487-40E4-9A99-90C81EEE988B}"/>
              </a:ext>
            </a:extLst>
          </p:cNvPr>
          <p:cNvSpPr>
            <a:spLocks noGrp="1"/>
          </p:cNvSpPr>
          <p:nvPr>
            <p:ph idx="1"/>
          </p:nvPr>
        </p:nvSpPr>
        <p:spPr>
          <a:xfrm>
            <a:off x="457200" y="1203325"/>
            <a:ext cx="8229600" cy="5199063"/>
          </a:xfrm>
        </p:spPr>
        <p:txBody>
          <a:bodyPr/>
          <a:lstStyle/>
          <a:p>
            <a:pPr marL="0" indent="0">
              <a:buNone/>
            </a:pPr>
            <a:r>
              <a:rPr lang="en-US" sz="1800" dirty="0">
                <a:solidFill>
                  <a:srgbClr val="000000"/>
                </a:solidFill>
                <a:latin typeface="Times New Roman" pitchFamily="18" charset="0"/>
                <a:cs typeface="Times New Roman" pitchFamily="18" charset="0"/>
              </a:rPr>
              <a:t>Comments (Cont’d):</a:t>
            </a:r>
          </a:p>
          <a:p>
            <a:pPr marL="342900" indent="-342900">
              <a:lnSpc>
                <a:spcPct val="150000"/>
              </a:lnSpc>
              <a:spcBef>
                <a:spcPts val="0"/>
              </a:spcBef>
              <a:spcAft>
                <a:spcPts val="0"/>
              </a:spcAft>
              <a:buFont typeface="Symbol" panose="05050102010706020507" pitchFamily="18" charset="2"/>
              <a:buChar char=""/>
              <a:tabLst>
                <a:tab pos="5429250" algn="l"/>
              </a:tabLst>
            </a:pPr>
            <a:r>
              <a:rPr lang="en-US" sz="18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Change control is managed through a well defined and robust process that allows for several opportunities for vetting, both for technical need and cost/schedule implications.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800" b="0" dirty="0">
                <a:latin typeface="Times New Roman" panose="02020603050405020304" pitchFamily="18" charset="0"/>
                <a:ea typeface="Calibri" panose="020F0502020204030204" pitchFamily="34" charset="0"/>
                <a:cs typeface="Times New Roman" panose="02020603050405020304" pitchFamily="18" charset="0"/>
              </a:rPr>
              <a:t>The current pending BCR list is showing a net impact to Contingency of $186.4M, $115.2M of which is the proposed additional scope (Injector and End-Stations), ~$65.0M in changes resulting from the EAC exercise. All of these account for approx. 20 BCRs to process. There is a risk that these are underestimated as they are not fully burdened.</a:t>
            </a:r>
          </a:p>
          <a:p>
            <a:pPr marL="342900" lvl="0" indent="-342900">
              <a:lnSpc>
                <a:spcPct val="150000"/>
              </a:lnSpc>
              <a:spcBef>
                <a:spcPts val="0"/>
              </a:spcBef>
              <a:spcAft>
                <a:spcPts val="0"/>
              </a:spcAft>
              <a:buFont typeface="Symbol" panose="05050102010706020507" pitchFamily="18" charset="2"/>
              <a:buChar char=""/>
              <a:tabLst>
                <a:tab pos="5429250" algn="l"/>
              </a:tabLst>
            </a:pPr>
            <a:endParaRPr lang="en-US" sz="1800" b="0" kern="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solidFill>
                <a:srgbClr val="000000"/>
              </a:solidFill>
              <a:latin typeface="Times New Roman" pitchFamily="18" charset="0"/>
              <a:cs typeface="Times New Roman" pitchFamily="18" charset="0"/>
            </a:endParaRPr>
          </a:p>
          <a:p>
            <a:pPr marL="0" indent="0">
              <a:buNone/>
            </a:pPr>
            <a:endParaRPr lang="en-US" b="0" dirty="0"/>
          </a:p>
        </p:txBody>
      </p:sp>
      <p:sp>
        <p:nvSpPr>
          <p:cNvPr id="4" name="Slide Number Placeholder 3">
            <a:extLst>
              <a:ext uri="{FF2B5EF4-FFF2-40B4-BE49-F238E27FC236}">
                <a16:creationId xmlns:a16="http://schemas.microsoft.com/office/drawing/2014/main" id="{EB5072CD-2F5C-48D9-BC70-A1E1DBF94BFF}"/>
              </a:ext>
            </a:extLst>
          </p:cNvPr>
          <p:cNvSpPr>
            <a:spLocks noGrp="1"/>
          </p:cNvSpPr>
          <p:nvPr>
            <p:ph type="sldNum" sz="quarter" idx="10"/>
          </p:nvPr>
        </p:nvSpPr>
        <p:spPr/>
        <p:txBody>
          <a:bodyPr/>
          <a:lstStyle/>
          <a:p>
            <a:pPr>
              <a:defRPr/>
            </a:pPr>
            <a:fld id="{137661AB-5696-4AAC-BEC1-4A1BE4153515}" type="slidenum">
              <a:rPr lang="en-US" smtClean="0"/>
              <a:pPr>
                <a:defRPr/>
              </a:pPr>
              <a:t>123</a:t>
            </a:fld>
            <a:endParaRPr lang="en-US" dirty="0"/>
          </a:p>
        </p:txBody>
      </p:sp>
      <p:sp>
        <p:nvSpPr>
          <p:cNvPr id="8" name="Rectangle 4">
            <a:extLst>
              <a:ext uri="{FF2B5EF4-FFF2-40B4-BE49-F238E27FC236}">
                <a16:creationId xmlns:a16="http://schemas.microsoft.com/office/drawing/2014/main" id="{1B94A498-F151-417A-AD8B-920ABFD37736}"/>
              </a:ext>
            </a:extLst>
          </p:cNvPr>
          <p:cNvSpPr>
            <a:spLocks noGrp="1" noChangeArrowheads="1"/>
          </p:cNvSpPr>
          <p:nvPr>
            <p:ph type="title"/>
          </p:nvPr>
        </p:nvSpPr>
        <p:spPr>
          <a:xfrm>
            <a:off x="3041650" y="161925"/>
            <a:ext cx="361632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23870009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31C99B-2CBE-4ED2-BEC3-2BB6739DF9B6}"/>
              </a:ext>
            </a:extLst>
          </p:cNvPr>
          <p:cNvSpPr>
            <a:spLocks noGrp="1"/>
          </p:cNvSpPr>
          <p:nvPr>
            <p:ph idx="1"/>
          </p:nvPr>
        </p:nvSpPr>
        <p:spPr/>
        <p:txBody>
          <a:bodyPr>
            <a:normAutofit lnSpcReduction="10000"/>
          </a:bodyPr>
          <a:lstStyle/>
          <a:p>
            <a:pPr marL="342900" lvl="0" indent="-342900">
              <a:lnSpc>
                <a:spcPct val="150000"/>
              </a:lnSpc>
              <a:spcBef>
                <a:spcPts val="0"/>
              </a:spcBef>
              <a:spcAft>
                <a:spcPts val="0"/>
              </a:spcAft>
              <a:buFont typeface="Symbol" panose="05050102010706020507" pitchFamily="18" charset="2"/>
              <a:buChar char=""/>
              <a:tabLst>
                <a:tab pos="5429250" algn="l"/>
              </a:tabLst>
            </a:pPr>
            <a:r>
              <a:rPr lang="en-US" sz="1900" b="0" kern="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Project has developed a mature risk program that has held several risk workshops and is proactive in nature. They recently conducted a risk workshop in September 2020 which identified 259 risks which they are in the process of incorporating into the risk registry.</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900" b="0" kern="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project is taking advantage of lessons learned from the LCLS-II project.  This is further enhanced by a number of staff who are joining the HE project with extensive first-hand experience from the LCLS-II project.</a:t>
            </a:r>
          </a:p>
          <a:p>
            <a:pPr marL="342900" lvl="0" indent="-342900">
              <a:lnSpc>
                <a:spcPct val="150000"/>
              </a:lnSpc>
              <a:spcBef>
                <a:spcPts val="0"/>
              </a:spcBef>
              <a:spcAft>
                <a:spcPts val="0"/>
              </a:spcAft>
              <a:buFont typeface="Symbol" panose="05050102010706020507" pitchFamily="18" charset="2"/>
              <a:buChar char=""/>
              <a:tabLst>
                <a:tab pos="5429250" algn="l"/>
              </a:tabLst>
            </a:pPr>
            <a:r>
              <a:rPr lang="en-US" sz="1900" b="0" kern="1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project considers that the availability of technical resources at SLAC or its partner labs is the biggest risk to the project associated with COVID.  This risk is addressed in the risk registry.  Continuous monitoring of the probability and impact will be important in order to proactively manage potential cost and schedule impacts. </a:t>
            </a:r>
          </a:p>
          <a:p>
            <a:endParaRPr lang="en-US" dirty="0"/>
          </a:p>
        </p:txBody>
      </p:sp>
      <p:sp>
        <p:nvSpPr>
          <p:cNvPr id="4" name="Slide Number Placeholder 3">
            <a:extLst>
              <a:ext uri="{FF2B5EF4-FFF2-40B4-BE49-F238E27FC236}">
                <a16:creationId xmlns:a16="http://schemas.microsoft.com/office/drawing/2014/main" id="{987A7514-B12B-4738-9299-BFC14222A751}"/>
              </a:ext>
            </a:extLst>
          </p:cNvPr>
          <p:cNvSpPr>
            <a:spLocks noGrp="1"/>
          </p:cNvSpPr>
          <p:nvPr>
            <p:ph type="sldNum" sz="quarter" idx="10"/>
          </p:nvPr>
        </p:nvSpPr>
        <p:spPr/>
        <p:txBody>
          <a:bodyPr/>
          <a:lstStyle/>
          <a:p>
            <a:pPr>
              <a:defRPr/>
            </a:pPr>
            <a:fld id="{137661AB-5696-4AAC-BEC1-4A1BE4153515}" type="slidenum">
              <a:rPr lang="en-US" smtClean="0"/>
              <a:pPr>
                <a:defRPr/>
              </a:pPr>
              <a:t>124</a:t>
            </a:fld>
            <a:endParaRPr lang="en-US" dirty="0"/>
          </a:p>
        </p:txBody>
      </p:sp>
      <p:sp>
        <p:nvSpPr>
          <p:cNvPr id="8" name="Rectangle 4">
            <a:extLst>
              <a:ext uri="{FF2B5EF4-FFF2-40B4-BE49-F238E27FC236}">
                <a16:creationId xmlns:a16="http://schemas.microsoft.com/office/drawing/2014/main" id="{23DF3DC5-DD0F-4894-9678-3DF56B1F6089}"/>
              </a:ext>
            </a:extLst>
          </p:cNvPr>
          <p:cNvSpPr>
            <a:spLocks noGrp="1" noChangeArrowheads="1"/>
          </p:cNvSpPr>
          <p:nvPr>
            <p:ph type="title"/>
          </p:nvPr>
        </p:nvSpPr>
        <p:spPr>
          <a:xfrm>
            <a:off x="3041651" y="161925"/>
            <a:ext cx="3949700"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109253614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125</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306386" y="1279490"/>
            <a:ext cx="8648701" cy="217290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Recommendations:</a:t>
            </a: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marL="342900" indent="-342900" algn="l">
              <a:spcBef>
                <a:spcPts val="0"/>
              </a:spcBef>
              <a:spcAft>
                <a:spcPts val="0"/>
              </a:spcAft>
              <a:buFont typeface="Symbol" panose="05050102010706020507" pitchFamily="18" charset="2"/>
              <a:buChar char=""/>
              <a:tabLst>
                <a:tab pos="5429250" algn="l"/>
              </a:tabLst>
            </a:pPr>
            <a:r>
              <a:rPr lang="en-US" sz="1900" b="0" dirty="0">
                <a:solidFill>
                  <a:srgbClr val="000000"/>
                </a:solidFill>
                <a:latin typeface="Times New Roman" panose="02020603050405020304" pitchFamily="18" charset="0"/>
                <a:cs typeface="Times New Roman" panose="02020603050405020304" pitchFamily="18" charset="0"/>
              </a:rPr>
              <a:t>Incorporate all BCRs in time to support a resource loaded, logically linked schedule within six months.</a:t>
            </a:r>
          </a:p>
          <a:p>
            <a:pPr marL="285750" indent="-285750" algn="l" eaLnBrk="1" hangingPunct="1">
              <a:spcBef>
                <a:spcPct val="20000"/>
              </a:spcBef>
              <a:buFont typeface="Arial" panose="020B0604020202020204" pitchFamily="34" charset="0"/>
              <a:buChar char="•"/>
            </a:pPr>
            <a:endParaRPr lang="en-US" dirty="0"/>
          </a:p>
          <a:p>
            <a:pPr marL="285750" indent="-28575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marL="285750" indent="-28575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
        <p:nvSpPr>
          <p:cNvPr id="7" name="Rectangle 4">
            <a:extLst>
              <a:ext uri="{FF2B5EF4-FFF2-40B4-BE49-F238E27FC236}">
                <a16:creationId xmlns:a16="http://schemas.microsoft.com/office/drawing/2014/main" id="{F679C4E4-1DB1-4643-AC9A-A6CBB8B1ED0C}"/>
              </a:ext>
            </a:extLst>
          </p:cNvPr>
          <p:cNvSpPr>
            <a:spLocks noGrp="1" noChangeArrowheads="1"/>
          </p:cNvSpPr>
          <p:nvPr>
            <p:ph type="title"/>
          </p:nvPr>
        </p:nvSpPr>
        <p:spPr>
          <a:xfrm>
            <a:off x="3041651" y="161925"/>
            <a:ext cx="3892550"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417285790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126</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76224" y="1059490"/>
            <a:ext cx="8648701" cy="369332"/>
          </a:xfrm>
          <a:prstGeom prst="rect">
            <a:avLst/>
          </a:prstGeom>
          <a:noFill/>
          <a:ln w="6350">
            <a:noFill/>
            <a:miter lim="800000"/>
            <a:headEnd/>
            <a:tailEnd/>
          </a:ln>
        </p:spPr>
        <p:txBody>
          <a:bodyPr wrap="square">
            <a:spAutoFit/>
          </a:bodyPr>
          <a:lstStyle/>
          <a:p>
            <a:pPr lvl="0" algn="l"/>
            <a:endParaRPr lang="en-US" sz="1800" dirty="0">
              <a:solidFill>
                <a:srgbClr val="000000"/>
              </a:solidFill>
              <a:latin typeface="Times New Roman" pitchFamily="18" charset="0"/>
              <a:cs typeface="Times New Roman" pitchFamily="18" charset="0"/>
            </a:endParaRPr>
          </a:p>
        </p:txBody>
      </p:sp>
      <p:graphicFrame>
        <p:nvGraphicFramePr>
          <p:cNvPr id="2" name="Table 1"/>
          <p:cNvGraphicFramePr>
            <a:graphicFrameLocks noGrp="1"/>
          </p:cNvGraphicFramePr>
          <p:nvPr/>
        </p:nvGraphicFramePr>
        <p:xfrm>
          <a:off x="180975" y="1285879"/>
          <a:ext cx="8728393" cy="5295893"/>
        </p:xfrm>
        <a:graphic>
          <a:graphicData uri="http://schemas.openxmlformats.org/drawingml/2006/table">
            <a:tbl>
              <a:tblPr firstRow="1" firstCol="1" bandRow="1"/>
              <a:tblGrid>
                <a:gridCol w="4595518">
                  <a:extLst>
                    <a:ext uri="{9D8B030D-6E8A-4147-A177-3AD203B41FA5}">
                      <a16:colId xmlns:a16="http://schemas.microsoft.com/office/drawing/2014/main" val="20000"/>
                    </a:ext>
                  </a:extLst>
                </a:gridCol>
                <a:gridCol w="1907243">
                  <a:extLst>
                    <a:ext uri="{9D8B030D-6E8A-4147-A177-3AD203B41FA5}">
                      <a16:colId xmlns:a16="http://schemas.microsoft.com/office/drawing/2014/main" val="20001"/>
                    </a:ext>
                  </a:extLst>
                </a:gridCol>
                <a:gridCol w="2225632">
                  <a:extLst>
                    <a:ext uri="{9D8B030D-6E8A-4147-A177-3AD203B41FA5}">
                      <a16:colId xmlns:a16="http://schemas.microsoft.com/office/drawing/2014/main" val="20002"/>
                    </a:ext>
                  </a:extLst>
                </a:gridCol>
              </a:tblGrid>
              <a:tr h="331756">
                <a:tc gridSpan="3">
                  <a:txBody>
                    <a:bodyPr/>
                    <a:lstStyle/>
                    <a:p>
                      <a:pPr marL="0" marR="0" algn="ctr">
                        <a:spcBef>
                          <a:spcPts val="0"/>
                        </a:spcBef>
                        <a:spcAft>
                          <a:spcPts val="0"/>
                        </a:spcAft>
                      </a:pPr>
                      <a:r>
                        <a:rPr lang="en-US" sz="1600" b="1" dirty="0">
                          <a:solidFill>
                            <a:srgbClr val="000000"/>
                          </a:solidFill>
                          <a:effectLst/>
                          <a:latin typeface="Times New Roman"/>
                          <a:ea typeface="Times New Roman"/>
                        </a:rPr>
                        <a:t>PROJECT STATUS</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51309">
                <a:tc>
                  <a:txBody>
                    <a:bodyPr/>
                    <a:lstStyle/>
                    <a:p>
                      <a:pPr marL="0" marR="0">
                        <a:spcBef>
                          <a:spcPts val="0"/>
                        </a:spcBef>
                        <a:spcAft>
                          <a:spcPts val="0"/>
                        </a:spcAft>
                      </a:pPr>
                      <a:r>
                        <a:rPr lang="en-US" sz="1600" dirty="0">
                          <a:solidFill>
                            <a:srgbClr val="000000"/>
                          </a:solidFill>
                          <a:effectLst/>
                          <a:latin typeface="Times New Roman"/>
                          <a:ea typeface="Times New Roman"/>
                        </a:rPr>
                        <a:t>Project Type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600" dirty="0">
                          <a:solidFill>
                            <a:srgbClr val="000000"/>
                          </a:solidFill>
                          <a:effectLst/>
                          <a:latin typeface="Times New Roman"/>
                          <a:ea typeface="Times New Roman"/>
                        </a:rPr>
                        <a:t>MIE / Line Item / Cooperative Agreement</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CD-1</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Planned:  Oct</a:t>
                      </a:r>
                      <a:r>
                        <a:rPr lang="en-US" sz="1600" baseline="0" dirty="0">
                          <a:solidFill>
                            <a:srgbClr val="000000"/>
                          </a:solidFill>
                          <a:effectLst/>
                          <a:latin typeface="Times New Roman"/>
                          <a:ea typeface="Times New Roman"/>
                        </a:rPr>
                        <a:t> 2018</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Actual:  10/02/18</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CD-3A</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Planned:  Jan 2020</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Actual:  06/01/20</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CD-2/3</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Planned:  Q1 FY 2022</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Actual:  </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CD-4</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Planned:  Q3 FY 2027</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Actual:  </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TPC Percent Complete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Planned:  ___11.3__%</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Actual:  ___10.9__%</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TPC Cost to Date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 $34.2M</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7"/>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TPC Committed to Date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 $40.1M</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TPC</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 $428.0M</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9"/>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TEC</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 $309.1M</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Contingency Cost (w/Mgmt Reserve)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$103.7M</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____35.9% to go</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Contingency Schedule on CD-4</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___6_months</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__    7.5%</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CPI Cumulative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 1.03</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p>
                      <a:pPr marL="0" marR="0">
                        <a:spcBef>
                          <a:spcPts val="0"/>
                        </a:spcBef>
                        <a:spcAft>
                          <a:spcPts val="0"/>
                        </a:spcAft>
                      </a:pPr>
                      <a:r>
                        <a:rPr lang="en-US" sz="1600" dirty="0">
                          <a:solidFill>
                            <a:srgbClr val="000000"/>
                          </a:solidFill>
                          <a:effectLst/>
                          <a:latin typeface="Times New Roman"/>
                          <a:ea typeface="Times New Roman"/>
                        </a:rPr>
                        <a:t> </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13"/>
                  </a:ext>
                </a:extLst>
              </a:tr>
              <a:tr h="331756">
                <a:tc>
                  <a:txBody>
                    <a:bodyPr/>
                    <a:lstStyle/>
                    <a:p>
                      <a:pPr marL="0" marR="0">
                        <a:spcBef>
                          <a:spcPts val="0"/>
                        </a:spcBef>
                        <a:spcAft>
                          <a:spcPts val="0"/>
                        </a:spcAft>
                      </a:pPr>
                      <a:r>
                        <a:rPr lang="en-US" sz="1600" dirty="0">
                          <a:solidFill>
                            <a:srgbClr val="000000"/>
                          </a:solidFill>
                          <a:effectLst/>
                          <a:latin typeface="Times New Roman"/>
                          <a:ea typeface="Times New Roman"/>
                        </a:rPr>
                        <a:t>SPI Cumulative</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solidFill>
                            <a:srgbClr val="000000"/>
                          </a:solidFill>
                          <a:effectLst/>
                          <a:latin typeface="Times New Roman"/>
                          <a:ea typeface="Times New Roman"/>
                        </a:rPr>
                        <a:t> 0.96</a:t>
                      </a:r>
                      <a:endParaRPr lang="en-US" sz="1600" dirty="0">
                        <a:effectLst/>
                        <a:latin typeface="Times New Roman"/>
                        <a:ea typeface="Times New Roman"/>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4"/>
                  </a:ext>
                </a:extLst>
              </a:tr>
            </a:tbl>
          </a:graphicData>
        </a:graphic>
      </p:graphicFrame>
      <p:sp>
        <p:nvSpPr>
          <p:cNvPr id="8" name="Rectangle 4">
            <a:extLst>
              <a:ext uri="{FF2B5EF4-FFF2-40B4-BE49-F238E27FC236}">
                <a16:creationId xmlns:a16="http://schemas.microsoft.com/office/drawing/2014/main" id="{FB71039F-CDE1-42A0-907C-ED26EBEBB3F0}"/>
              </a:ext>
            </a:extLst>
          </p:cNvPr>
          <p:cNvSpPr>
            <a:spLocks noGrp="1" noChangeArrowheads="1"/>
          </p:cNvSpPr>
          <p:nvPr>
            <p:ph type="title"/>
          </p:nvPr>
        </p:nvSpPr>
        <p:spPr>
          <a:xfrm>
            <a:off x="3041650" y="161925"/>
            <a:ext cx="3597275" cy="723900"/>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H. Taaffe, ANL / Jeff Thomas, DOE Subcommittee 11</a:t>
            </a:r>
          </a:p>
        </p:txBody>
      </p:sp>
    </p:spTree>
    <p:extLst>
      <p:ext uri="{BB962C8B-B14F-4D97-AF65-F5344CB8AC3E}">
        <p14:creationId xmlns:p14="http://schemas.microsoft.com/office/powerpoint/2010/main" val="8974780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127</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5247590"/>
          </a:xfrm>
          <a:prstGeom prst="rect">
            <a:avLst/>
          </a:prstGeom>
          <a:noFill/>
          <a:ln w="6350">
            <a:noFill/>
            <a:miter lim="800000"/>
            <a:headEnd/>
            <a:tailEnd/>
          </a:ln>
        </p:spPr>
        <p:txBody>
          <a:bodyPr wrap="square" lIns="91440" tIns="45720" rIns="91440" bIns="45720" anchor="t">
            <a:spAutoFit/>
          </a:bodyPr>
          <a:lstStyle/>
          <a:p>
            <a:pPr marL="457200" indent="-457200" algn="l">
              <a:buFont typeface="+mj-lt"/>
              <a:buAutoNum type="arabicPeriod" startAt="4"/>
            </a:pPr>
            <a:r>
              <a:rPr lang="en-US" sz="2000" b="0" u="sng" dirty="0">
                <a:solidFill>
                  <a:srgbClr val="000000"/>
                </a:solidFill>
                <a:latin typeface="Times New Roman"/>
                <a:cs typeface="Times New Roman"/>
              </a:rPr>
              <a:t>Management</a:t>
            </a:r>
            <a:r>
              <a:rPr lang="en-US" sz="2000" b="0" dirty="0">
                <a:solidFill>
                  <a:srgbClr val="000000"/>
                </a:solidFill>
                <a:latin typeface="Times New Roman"/>
                <a:cs typeface="Times New Roman"/>
              </a:rPr>
              <a:t>:  </a:t>
            </a:r>
            <a:endParaRPr lang="en-US" sz="2000" b="0" dirty="0">
              <a:solidFill>
                <a:srgbClr val="000000"/>
              </a:solidFill>
              <a:latin typeface="Times New Roman" pitchFamily="18" charset="0"/>
              <a:cs typeface="Times New Roman" pitchFamily="18" charset="0"/>
            </a:endParaRPr>
          </a:p>
          <a:p>
            <a:pPr marL="457200" indent="-457200" algn="l">
              <a:spcAft>
                <a:spcPts val="600"/>
              </a:spcAft>
              <a:buFont typeface="Courier New" panose="02070309020205020404" pitchFamily="49" charset="0"/>
              <a:buChar char="o"/>
            </a:pPr>
            <a:r>
              <a:rPr lang="en-US" sz="2000" b="0" dirty="0">
                <a:solidFill>
                  <a:srgbClr val="000000"/>
                </a:solidFill>
                <a:latin typeface="Times New Roman"/>
                <a:cs typeface="Times New Roman"/>
              </a:rPr>
              <a:t>Is the project being appropriately managed to advance the design effort and deliver the long lead procurements?   </a:t>
            </a:r>
            <a:r>
              <a:rPr lang="en-US" sz="2000" b="0" dirty="0">
                <a:solidFill>
                  <a:srgbClr val="C00000"/>
                </a:solidFill>
                <a:latin typeface="Times New Roman"/>
                <a:cs typeface="Times New Roman"/>
              </a:rPr>
              <a:t>Yes - Key people in place and processes are being followed or developed as appropriate for this stage of the project.</a:t>
            </a:r>
          </a:p>
          <a:p>
            <a:pPr marL="457200" indent="-457200" algn="l">
              <a:spcAft>
                <a:spcPts val="600"/>
              </a:spcAft>
              <a:buFont typeface="Courier New" panose="02070309020205020404" pitchFamily="49" charset="0"/>
              <a:buChar char="o"/>
            </a:pPr>
            <a:endParaRPr lang="en-US" sz="1000" b="0" dirty="0">
              <a:solidFill>
                <a:srgbClr val="000000"/>
              </a:solidFill>
              <a:latin typeface="Times New Roman"/>
              <a:cs typeface="Times New Roman"/>
            </a:endParaRPr>
          </a:p>
          <a:p>
            <a:pPr marL="457200" indent="-457200" algn="l">
              <a:spcAft>
                <a:spcPts val="600"/>
              </a:spcAft>
              <a:buFont typeface="Courier New" panose="02070309020205020404" pitchFamily="49" charset="0"/>
              <a:buChar char="o"/>
            </a:pPr>
            <a:r>
              <a:rPr lang="en-US" sz="2000" b="0" dirty="0">
                <a:solidFill>
                  <a:srgbClr val="000000"/>
                </a:solidFill>
                <a:latin typeface="Times New Roman"/>
                <a:cs typeface="Times New Roman"/>
              </a:rPr>
              <a:t>Does the project have the necessary resources to succeed? </a:t>
            </a:r>
            <a:r>
              <a:rPr lang="en-US" sz="2000" b="0" dirty="0">
                <a:solidFill>
                  <a:srgbClr val="C00000"/>
                </a:solidFill>
                <a:latin typeface="Times New Roman"/>
                <a:cs typeface="Times New Roman"/>
              </a:rPr>
              <a:t>Maybe - The project acknowledges there are some known gaps and external dependencies (on LCLS-II in particular) that may impact the timely availability of resources.</a:t>
            </a:r>
          </a:p>
          <a:p>
            <a:pPr marL="457200" indent="-457200" algn="l">
              <a:spcAft>
                <a:spcPts val="600"/>
              </a:spcAft>
              <a:buFont typeface="Courier New" panose="02070309020205020404" pitchFamily="49" charset="0"/>
              <a:buChar char="o"/>
            </a:pPr>
            <a:endParaRPr lang="en-US" sz="1000" b="0" dirty="0">
              <a:solidFill>
                <a:srgbClr val="000000"/>
              </a:solidFill>
              <a:latin typeface="Times New Roman"/>
              <a:cs typeface="Times New Roman"/>
            </a:endParaRPr>
          </a:p>
          <a:p>
            <a:pPr marL="457200" indent="-457200" algn="l">
              <a:spcAft>
                <a:spcPts val="600"/>
              </a:spcAft>
              <a:buFont typeface="Courier New" panose="02070309020205020404" pitchFamily="49" charset="0"/>
              <a:buChar char="o"/>
            </a:pPr>
            <a:r>
              <a:rPr lang="en-US" sz="2000" b="0" dirty="0">
                <a:solidFill>
                  <a:srgbClr val="000000"/>
                </a:solidFill>
                <a:latin typeface="Times New Roman"/>
                <a:cs typeface="Times New Roman"/>
              </a:rPr>
              <a:t>Does the project team have sufficient expertise and experience to successfully execute the project? </a:t>
            </a:r>
            <a:r>
              <a:rPr lang="en-US" sz="2000" b="0" dirty="0">
                <a:solidFill>
                  <a:srgbClr val="C00000"/>
                </a:solidFill>
                <a:latin typeface="Times New Roman"/>
                <a:cs typeface="Times New Roman"/>
              </a:rPr>
              <a:t>Yes - The expertise exists - timely deployment may be challenging.</a:t>
            </a:r>
          </a:p>
          <a:p>
            <a:pPr marL="457200" indent="-457200" algn="l">
              <a:spcAft>
                <a:spcPts val="600"/>
              </a:spcAft>
              <a:buFont typeface="Courier New" panose="02070309020205020404" pitchFamily="49" charset="0"/>
              <a:buChar char="o"/>
            </a:pPr>
            <a:endParaRPr lang="en-US" sz="1000" b="0" dirty="0">
              <a:solidFill>
                <a:srgbClr val="000000"/>
              </a:solidFill>
              <a:latin typeface="Times New Roman"/>
              <a:cs typeface="Times New Roman"/>
            </a:endParaRPr>
          </a:p>
          <a:p>
            <a:pPr marL="457200" indent="-457200" algn="l">
              <a:spcAft>
                <a:spcPts val="600"/>
              </a:spcAft>
              <a:buFont typeface="Courier New" panose="02070309020205020404" pitchFamily="49" charset="0"/>
              <a:buChar char="o"/>
            </a:pPr>
            <a:r>
              <a:rPr lang="en-US" sz="2000" b="0" dirty="0">
                <a:solidFill>
                  <a:srgbClr val="000000"/>
                </a:solidFill>
                <a:latin typeface="Times New Roman"/>
                <a:cs typeface="Times New Roman"/>
              </a:rPr>
              <a:t>Are the multi-laboratory partnerships functioning effectively?  </a:t>
            </a:r>
            <a:r>
              <a:rPr lang="en-US" sz="2000" b="0" dirty="0">
                <a:solidFill>
                  <a:srgbClr val="C00000"/>
                </a:solidFill>
                <a:latin typeface="Times New Roman"/>
                <a:cs typeface="Times New Roman"/>
              </a:rPr>
              <a:t>Yes - emphasis on collaborative development and adoption of processes is notable.</a:t>
            </a:r>
          </a:p>
          <a:p>
            <a:pPr marL="457200" indent="-457200" algn="l">
              <a:spcAft>
                <a:spcPts val="600"/>
              </a:spcAft>
              <a:buFont typeface="Courier New" panose="02070309020205020404" pitchFamily="49" charset="0"/>
              <a:buChar char="o"/>
            </a:pPr>
            <a:endParaRPr lang="en-US" sz="1000" b="0" dirty="0">
              <a:solidFill>
                <a:srgbClr val="000000"/>
              </a:solidFill>
              <a:latin typeface="Times New Roman"/>
              <a:cs typeface="Times New Roman"/>
            </a:endParaRPr>
          </a:p>
        </p:txBody>
      </p:sp>
    </p:spTree>
    <p:extLst>
      <p:ext uri="{BB962C8B-B14F-4D97-AF65-F5344CB8AC3E}">
        <p14:creationId xmlns:p14="http://schemas.microsoft.com/office/powerpoint/2010/main" val="221694277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128</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3400931"/>
          </a:xfrm>
          <a:prstGeom prst="rect">
            <a:avLst/>
          </a:prstGeom>
          <a:noFill/>
          <a:ln w="6350">
            <a:noFill/>
            <a:miter lim="800000"/>
            <a:headEnd/>
            <a:tailEnd/>
          </a:ln>
        </p:spPr>
        <p:txBody>
          <a:bodyPr wrap="square">
            <a:spAutoFit/>
          </a:bodyPr>
          <a:lstStyle/>
          <a:p>
            <a:pPr marL="457200" indent="-457200" algn="l">
              <a:buFont typeface="+mj-lt"/>
              <a:buAutoNum type="arabicPeriod" startAt="4"/>
            </a:pPr>
            <a:r>
              <a:rPr lang="en-US" sz="2000" b="0" u="sng" dirty="0">
                <a:solidFill>
                  <a:srgbClr val="000000"/>
                </a:solidFill>
                <a:latin typeface="Times New Roman"/>
                <a:cs typeface="Times New Roman"/>
              </a:rPr>
              <a:t>Management</a:t>
            </a:r>
            <a:r>
              <a:rPr lang="en-US" sz="2000" b="0" dirty="0">
                <a:solidFill>
                  <a:srgbClr val="000000"/>
                </a:solidFill>
                <a:latin typeface="Times New Roman"/>
                <a:cs typeface="Times New Roman"/>
              </a:rPr>
              <a:t>:  </a:t>
            </a:r>
            <a:endParaRPr lang="en-US" sz="2000" b="0" dirty="0">
              <a:solidFill>
                <a:srgbClr val="000000"/>
              </a:solidFill>
              <a:latin typeface="Times New Roman" pitchFamily="18" charset="0"/>
              <a:cs typeface="Times New Roman" pitchFamily="18" charset="0"/>
            </a:endParaRPr>
          </a:p>
          <a:p>
            <a:pPr marL="457200" indent="-457200" algn="l">
              <a:spcAft>
                <a:spcPts val="600"/>
              </a:spcAft>
              <a:buFont typeface="Courier New" panose="02070309020205020404" pitchFamily="49" charset="0"/>
              <a:buChar char="o"/>
            </a:pPr>
            <a:endParaRPr lang="en-US" sz="1000" b="0" dirty="0">
              <a:solidFill>
                <a:srgbClr val="000000"/>
              </a:solidFill>
              <a:latin typeface="Times New Roman"/>
              <a:cs typeface="Times New Roman"/>
            </a:endParaRPr>
          </a:p>
          <a:p>
            <a:pPr marL="457200" indent="-457200" algn="l">
              <a:spcAft>
                <a:spcPts val="600"/>
              </a:spcAft>
              <a:buFont typeface="Courier New" panose="02070309020205020404" pitchFamily="49" charset="0"/>
              <a:buChar char="o"/>
            </a:pPr>
            <a:r>
              <a:rPr lang="en-US" sz="2000" b="0" dirty="0">
                <a:solidFill>
                  <a:srgbClr val="000000"/>
                </a:solidFill>
                <a:latin typeface="Times New Roman"/>
                <a:cs typeface="Times New Roman"/>
              </a:rPr>
              <a:t>Are the work plans for the next fiscal year appropriate and complete? </a:t>
            </a:r>
            <a:r>
              <a:rPr lang="en-US" sz="2000" b="0" dirty="0">
                <a:solidFill>
                  <a:srgbClr val="C00000"/>
                </a:solidFill>
                <a:latin typeface="Times New Roman"/>
                <a:cs typeface="Times New Roman"/>
              </a:rPr>
              <a:t>Yes - LLP plans in place while other work evolves as appropriate to this stage of the project development.</a:t>
            </a:r>
          </a:p>
          <a:p>
            <a:pPr marL="457200" indent="-457200" algn="l">
              <a:spcAft>
                <a:spcPts val="600"/>
              </a:spcAft>
              <a:buFont typeface="Courier New" panose="02070309020205020404" pitchFamily="49" charset="0"/>
              <a:buChar char="o"/>
            </a:pPr>
            <a:endParaRPr lang="en-US" sz="2000" b="0" dirty="0">
              <a:solidFill>
                <a:srgbClr val="C00000"/>
              </a:solidFill>
              <a:latin typeface="Times New Roman"/>
              <a:cs typeface="Times New Roman"/>
            </a:endParaRPr>
          </a:p>
          <a:p>
            <a:pPr marL="457200" indent="-457200" algn="l">
              <a:spcAft>
                <a:spcPts val="600"/>
              </a:spcAft>
              <a:buFont typeface="+mj-lt"/>
              <a:buAutoNum type="arabicPeriod" startAt="7"/>
            </a:pPr>
            <a:r>
              <a:rPr lang="en-US" sz="2000" b="0" u="sng" dirty="0">
                <a:solidFill>
                  <a:srgbClr val="000000"/>
                </a:solidFill>
                <a:latin typeface="Times New Roman"/>
                <a:cs typeface="Times New Roman"/>
              </a:rPr>
              <a:t>Recommendations</a:t>
            </a:r>
            <a:r>
              <a:rPr lang="en-US" sz="2000" b="0" dirty="0">
                <a:solidFill>
                  <a:srgbClr val="000000"/>
                </a:solidFill>
                <a:latin typeface="Times New Roman"/>
                <a:cs typeface="Times New Roman"/>
              </a:rPr>
              <a:t>:  </a:t>
            </a:r>
          </a:p>
          <a:p>
            <a:pPr marL="396875" indent="-396875" algn="l">
              <a:spcAft>
                <a:spcPts val="600"/>
              </a:spcAft>
              <a:buFont typeface="Courier New" panose="02070309020205020404" pitchFamily="49" charset="0"/>
              <a:buChar char="o"/>
            </a:pPr>
            <a:r>
              <a:rPr lang="en-US" sz="2000" b="0" dirty="0">
                <a:solidFill>
                  <a:srgbClr val="000000"/>
                </a:solidFill>
                <a:latin typeface="Times New Roman"/>
                <a:cs typeface="Times New Roman"/>
              </a:rPr>
              <a:t>Has the project responded appropriately to recommendations from the last DOE review?  </a:t>
            </a:r>
            <a:r>
              <a:rPr lang="en-US" sz="2000" b="0" dirty="0">
                <a:solidFill>
                  <a:srgbClr val="C00000"/>
                </a:solidFill>
                <a:latin typeface="Times New Roman"/>
                <a:cs typeface="Times New Roman"/>
              </a:rPr>
              <a:t>Yes</a:t>
            </a:r>
            <a:endParaRPr lang="en-US" sz="2000" b="0" dirty="0">
              <a:solidFill>
                <a:srgbClr val="000000"/>
              </a:solidFill>
              <a:latin typeface="Times New Roman" pitchFamily="18" charset="0"/>
              <a:cs typeface="Times New Roman" pitchFamily="18" charset="0"/>
            </a:endParaRPr>
          </a:p>
          <a:p>
            <a:pPr marL="457200" indent="-457200" algn="l">
              <a:spcAft>
                <a:spcPts val="600"/>
              </a:spcAft>
              <a:buFont typeface="Courier New" panose="02070309020205020404" pitchFamily="49" charset="0"/>
              <a:buChar char="o"/>
            </a:pPr>
            <a:endParaRPr lang="en-US" sz="2000" b="0" dirty="0">
              <a:solidFill>
                <a:srgbClr val="C00000"/>
              </a:solidFill>
              <a:latin typeface="Times New Roman"/>
              <a:cs typeface="Times New Roman"/>
            </a:endParaRPr>
          </a:p>
        </p:txBody>
      </p:sp>
    </p:spTree>
    <p:extLst>
      <p:ext uri="{BB962C8B-B14F-4D97-AF65-F5344CB8AC3E}">
        <p14:creationId xmlns:p14="http://schemas.microsoft.com/office/powerpoint/2010/main" val="24477526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129</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0" y="1056508"/>
            <a:ext cx="8924925" cy="5447645"/>
          </a:xfrm>
          <a:prstGeom prst="rect">
            <a:avLst/>
          </a:prstGeom>
          <a:noFill/>
          <a:ln w="6350">
            <a:noFill/>
            <a:miter lim="800000"/>
            <a:headEnd/>
            <a:tailEnd/>
          </a:ln>
        </p:spPr>
        <p:txBody>
          <a:bodyPr wrap="square">
            <a:spAutoFit/>
          </a:bodyPr>
          <a:lstStyle/>
          <a:p>
            <a:pPr lvl="1" algn="l"/>
            <a:r>
              <a:rPr lang="en-US" sz="2200" u="sng" dirty="0">
                <a:solidFill>
                  <a:srgbClr val="000000"/>
                </a:solidFill>
                <a:latin typeface="Times New Roman"/>
                <a:cs typeface="Times New Roman"/>
              </a:rPr>
              <a:t>Overall Assessment</a:t>
            </a:r>
          </a:p>
          <a:p>
            <a:pPr lvl="0" algn="l"/>
            <a:endParaRPr lang="en-US" sz="1800" b="0" u="sng" dirty="0">
              <a:latin typeface="Times New Roman" pitchFamily="18" charset="0"/>
              <a:cs typeface="Times New Roman" pitchFamily="18" charset="0"/>
            </a:endParaRPr>
          </a:p>
          <a:p>
            <a:pPr lvl="1" algn="l"/>
            <a:r>
              <a:rPr lang="en-US" sz="2200" b="0" dirty="0">
                <a:solidFill>
                  <a:srgbClr val="000000"/>
                </a:solidFill>
                <a:latin typeface="Times New Roman"/>
                <a:cs typeface="Times New Roman"/>
              </a:rPr>
              <a:t>The committee is favorably impressed with the status of the project.   CD-3A work is proceeding well as are the preparations the project is making to attain CD-2 or 2/3 in FY22 with an expanded scope.</a:t>
            </a:r>
          </a:p>
          <a:p>
            <a:pPr lvl="1" algn="l"/>
            <a:r>
              <a:rPr lang="en-US" sz="2200" b="0" dirty="0">
                <a:solidFill>
                  <a:srgbClr val="000000"/>
                </a:solidFill>
                <a:latin typeface="Times New Roman"/>
                <a:cs typeface="Times New Roman"/>
              </a:rPr>
              <a:t> </a:t>
            </a:r>
          </a:p>
          <a:p>
            <a:pPr lvl="1" algn="l"/>
            <a:r>
              <a:rPr lang="en-US" sz="2200" b="0" dirty="0">
                <a:solidFill>
                  <a:srgbClr val="000000"/>
                </a:solidFill>
                <a:latin typeface="Times New Roman"/>
                <a:cs typeface="Times New Roman"/>
              </a:rPr>
              <a:t>The thoughtful assessment of prior lessons learned, and re-evaluation of processes is commendable, as is the work to improve communication and coordination across the multi-laboratory collaboration.</a:t>
            </a:r>
          </a:p>
          <a:p>
            <a:pPr lvl="1" algn="l"/>
            <a:r>
              <a:rPr lang="en-US" sz="2200" b="0" dirty="0">
                <a:solidFill>
                  <a:srgbClr val="000000"/>
                </a:solidFill>
                <a:latin typeface="Times New Roman"/>
                <a:cs typeface="Times New Roman"/>
              </a:rPr>
              <a:t> </a:t>
            </a:r>
          </a:p>
          <a:p>
            <a:pPr lvl="1" algn="l"/>
            <a:r>
              <a:rPr lang="en-US" sz="2200" b="0" dirty="0">
                <a:solidFill>
                  <a:srgbClr val="000000"/>
                </a:solidFill>
                <a:latin typeface="Times New Roman"/>
                <a:cs typeface="Times New Roman"/>
              </a:rPr>
              <a:t>Success will in part depend upon timely development and adoption of plans for the expanded scope of the project and coordination with the rest of SLAC and in particular the LCLS-II project to obtain timely access to resources that are required by the project.   This underscores the need for getting a working plan in place as part of the suite of communications tools both within and outside of the LCLS-II HE Project.</a:t>
            </a:r>
            <a:endParaRPr lang="en-US" sz="2400" b="0" dirty="0"/>
          </a:p>
        </p:txBody>
      </p:sp>
    </p:spTree>
    <p:extLst>
      <p:ext uri="{BB962C8B-B14F-4D97-AF65-F5344CB8AC3E}">
        <p14:creationId xmlns:p14="http://schemas.microsoft.com/office/powerpoint/2010/main" val="4263506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13</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2" name="Rectangle 1"/>
          <p:cNvSpPr/>
          <p:nvPr/>
        </p:nvSpPr>
        <p:spPr>
          <a:xfrm>
            <a:off x="561195" y="1082402"/>
            <a:ext cx="7556183" cy="5273238"/>
          </a:xfrm>
          <a:prstGeom prst="rect">
            <a:avLst/>
          </a:prstGeom>
        </p:spPr>
        <p:txBody>
          <a:bodyPr wrap="square">
            <a:spAutoFit/>
          </a:bodyPr>
          <a:lstStyle/>
          <a:p>
            <a:pPr algn="l">
              <a:spcBef>
                <a:spcPts val="480"/>
              </a:spcBef>
            </a:pPr>
            <a:r>
              <a:rPr lang="en-US" sz="2000" dirty="0">
                <a:latin typeface="Times New Roman" pitchFamily="18" charset="0"/>
                <a:cs typeface="Times New Roman" pitchFamily="18" charset="0"/>
              </a:rPr>
              <a:t>Comments</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Going to an ultra low emittance gun makes great sense.  It is the most cost effective way to achieve 20 keV photons</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Secondary injection tunnel is a large investment, but well justified as it eliminates single point failure and allows parallel high brightness source development</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New injector presents risks in SRF gun and photocathode technology as it pushes both beyond state of the art but leveraging promising data.  A vigorous R&amp;D program is therefore well justified.</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SRF is a very promising approach with the most leverage for highest gradient and lowest emittance. Cathode assembly and cathode material issues remain to be sorted out, especially at highest gradients.  Higher beam energy out of SRF offers some advantages over RT even for same cathode field</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257953180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130</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5693866"/>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pitchFamily="18" charset="0"/>
                <a:cs typeface="Times New Roman" pitchFamily="18" charset="0"/>
              </a:rPr>
              <a:t>Findings</a:t>
            </a:r>
            <a:endParaRPr lang="en-US" sz="2400" dirty="0">
              <a:latin typeface="Times New Roman" pitchFamily="18" charset="0"/>
              <a:cs typeface="Times New Roman" pitchFamily="18" charset="0"/>
            </a:endParaRPr>
          </a:p>
          <a:p>
            <a:pPr marL="457200" lvl="0" indent="-457200" algn="l">
              <a:buFont typeface="+mj-lt"/>
              <a:buAutoNum type="arabicPeriod" startAt="4"/>
            </a:pPr>
            <a:endParaRPr lang="en-US" sz="1600" b="0" dirty="0">
              <a:solidFill>
                <a:srgbClr val="000000"/>
              </a:solidFill>
              <a:latin typeface="Times New Roman" pitchFamily="18" charset="0"/>
              <a:cs typeface="Times New Roman" pitchFamily="18" charset="0"/>
            </a:endParaRPr>
          </a:p>
          <a:p>
            <a:pPr marL="285750" lvl="0" indent="-285750" algn="l">
              <a:spcAft>
                <a:spcPts val="600"/>
              </a:spcAft>
              <a:buFont typeface="Arial" panose="020B0604020202020204" pitchFamily="34" charset="0"/>
              <a:buChar char="•"/>
            </a:pPr>
            <a:r>
              <a:rPr lang="en-US" sz="2400" b="0" dirty="0">
                <a:solidFill>
                  <a:srgbClr val="000000"/>
                </a:solidFill>
                <a:latin typeface="Times New Roman" pitchFamily="18" charset="0"/>
                <a:cs typeface="Times New Roman" pitchFamily="18" charset="0"/>
              </a:rPr>
              <a:t>The project attained CD-3A in May 2020 and has started execution of the long lead procurement scope, with 91% already placed and the balance scheduled to be placed by the end of January 2021. </a:t>
            </a:r>
          </a:p>
          <a:p>
            <a:pPr marL="285750" lvl="0" indent="-285750" algn="l">
              <a:spcAft>
                <a:spcPts val="600"/>
              </a:spcAft>
              <a:buFont typeface="Arial" panose="020B0604020202020204" pitchFamily="34" charset="0"/>
              <a:buChar char="•"/>
            </a:pPr>
            <a:r>
              <a:rPr lang="en-US" sz="2400" b="0" dirty="0">
                <a:solidFill>
                  <a:srgbClr val="000000"/>
                </a:solidFill>
                <a:latin typeface="Times New Roman" pitchFamily="18" charset="0"/>
                <a:cs typeface="Times New Roman" pitchFamily="18" charset="0"/>
              </a:rPr>
              <a:t>The project has adopted a collaborative tool for the capture and tracking of project risks and outlined a process for developing and understanding the risk exposure including past risk workshops and planned targeted risk workshops in the near future.</a:t>
            </a:r>
          </a:p>
          <a:p>
            <a:pPr marL="285750" lvl="0" indent="-285750" algn="l">
              <a:spcAft>
                <a:spcPts val="600"/>
              </a:spcAft>
              <a:buFont typeface="Arial" panose="020B0604020202020204" pitchFamily="34" charset="0"/>
              <a:buChar char="•"/>
            </a:pPr>
            <a:r>
              <a:rPr lang="en-US" sz="2400" b="0" dirty="0">
                <a:solidFill>
                  <a:srgbClr val="000000"/>
                </a:solidFill>
                <a:latin typeface="Times New Roman" pitchFamily="18" charset="0"/>
                <a:cs typeface="Times New Roman" pitchFamily="18" charset="0"/>
              </a:rPr>
              <a:t>The project has also developed revised systems engineering and requirements capture processes and procedures.</a:t>
            </a:r>
          </a:p>
          <a:p>
            <a:pPr lvl="0" algn="l"/>
            <a:endParaRPr lang="en-US" sz="1500" b="0" dirty="0">
              <a:solidFill>
                <a:srgbClr val="000000"/>
              </a:solidFill>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marL="457200" lvl="0" indent="-457200" algn="l">
              <a:buFontTx/>
              <a:buAutoNum type="arabicPeriod"/>
            </a:pPr>
            <a:endParaRPr lang="en-US" sz="1800" b="0" dirty="0">
              <a:solidFill>
                <a:srgbClr val="000000"/>
              </a:solidFill>
              <a:latin typeface="Times New Roman"/>
              <a:cs typeface="Times New Roman" pitchFamily="18" charset="0"/>
            </a:endParaRPr>
          </a:p>
        </p:txBody>
      </p:sp>
    </p:spTree>
    <p:extLst>
      <p:ext uri="{BB962C8B-B14F-4D97-AF65-F5344CB8AC3E}">
        <p14:creationId xmlns:p14="http://schemas.microsoft.com/office/powerpoint/2010/main" val="192045982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131</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6555641"/>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pitchFamily="18" charset="0"/>
                <a:cs typeface="Times New Roman" pitchFamily="18" charset="0"/>
              </a:rPr>
              <a:t>Findings</a:t>
            </a:r>
            <a:endParaRPr lang="en-US" sz="2400" dirty="0">
              <a:latin typeface="Times New Roman" pitchFamily="18" charset="0"/>
              <a:cs typeface="Times New Roman" pitchFamily="18" charset="0"/>
            </a:endParaRPr>
          </a:p>
          <a:p>
            <a:pPr marL="457200" lvl="0" indent="-457200" algn="l">
              <a:buFont typeface="+mj-lt"/>
              <a:buAutoNum type="arabicPeriod" startAt="4"/>
            </a:pPr>
            <a:endParaRPr lang="en-US" sz="1600" b="0" dirty="0">
              <a:solidFill>
                <a:srgbClr val="000000"/>
              </a:solidFill>
              <a:latin typeface="Times New Roman" pitchFamily="18" charset="0"/>
              <a:cs typeface="Times New Roman" pitchFamily="18" charset="0"/>
            </a:endParaRP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project has adopted a collaborative approach to working with the partner laboratories and gaining their input and buy in for the project plan and working procedures.</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Project management has assessed LCLS-II root causes for cost and schedule overruns, hired outside QA and system engineering expertise, and is performing staffing plans and assessing critical skills needs</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scope has recently been expanded, including 2 new end-stations, a new low emittance injector and tunnel, and 5 additional cryomodules.</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A new partner lab has been added (LBNL) for accelerator physics and undulator support.</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There are currently 28 Baseline Change Requests in the pipeline for review.   The project estimated these would be 'in the schedule' in one year or so.</a:t>
            </a:r>
          </a:p>
          <a:p>
            <a:pPr lvl="0" algn="l"/>
            <a:endParaRPr lang="en-US" sz="1500" b="0" dirty="0">
              <a:solidFill>
                <a:srgbClr val="000000"/>
              </a:solidFill>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marL="457200" lvl="0" indent="-457200" algn="l">
              <a:buFontTx/>
              <a:buAutoNum type="arabicPeriod"/>
            </a:pPr>
            <a:endParaRPr lang="en-US" sz="1800" b="0" dirty="0">
              <a:solidFill>
                <a:srgbClr val="000000"/>
              </a:solidFill>
              <a:latin typeface="Times New Roman"/>
              <a:cs typeface="Times New Roman" pitchFamily="18" charset="0"/>
            </a:endParaRPr>
          </a:p>
        </p:txBody>
      </p:sp>
    </p:spTree>
    <p:extLst>
      <p:ext uri="{BB962C8B-B14F-4D97-AF65-F5344CB8AC3E}">
        <p14:creationId xmlns:p14="http://schemas.microsoft.com/office/powerpoint/2010/main" val="76953354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132</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5539978"/>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pitchFamily="18" charset="0"/>
                <a:cs typeface="Times New Roman" pitchFamily="18" charset="0"/>
              </a:rPr>
              <a:t>Comments</a:t>
            </a:r>
            <a:endParaRPr lang="en-US" sz="2400" dirty="0">
              <a:latin typeface="Times New Roman" pitchFamily="18" charset="0"/>
              <a:cs typeface="Times New Roman" pitchFamily="18" charset="0"/>
            </a:endParaRPr>
          </a:p>
          <a:p>
            <a:pPr marL="457200" lvl="0" indent="-457200" algn="l">
              <a:buFont typeface="+mj-lt"/>
              <a:buAutoNum type="arabicPeriod" startAt="4"/>
            </a:pPr>
            <a:endParaRPr lang="en-US" sz="1600" b="0" dirty="0">
              <a:solidFill>
                <a:srgbClr val="000000"/>
              </a:solidFill>
              <a:latin typeface="Times New Roman" pitchFamily="18" charset="0"/>
              <a:cs typeface="Times New Roman" pitchFamily="18" charset="0"/>
            </a:endParaRP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LLP procurement awards have gone well.</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partner lab collaboration seems to be working well; maintaining the cryomodule production capability without major disruption seems feasible.</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increased Project Management staff level, increased attention to QA and systems engineering is commendable.</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process outlined for establishing the risk exposure and mitigation posture by the project is well thought out and appropriate for this stage of the project development.</a:t>
            </a:r>
          </a:p>
          <a:p>
            <a:pPr marL="285750" lvl="0" indent="-285750" algn="l">
              <a:spcAft>
                <a:spcPts val="600"/>
              </a:spcAft>
              <a:buFont typeface="Arial" panose="020B0604020202020204" pitchFamily="34" charset="0"/>
              <a:buChar char="•"/>
            </a:pPr>
            <a:endParaRPr lang="en-US" sz="2200" b="0" dirty="0">
              <a:solidFill>
                <a:srgbClr val="000000"/>
              </a:solidFill>
              <a:latin typeface="Times New Roman" pitchFamily="18" charset="0"/>
              <a:cs typeface="Times New Roman" pitchFamily="18" charset="0"/>
            </a:endParaRPr>
          </a:p>
          <a:p>
            <a:pPr lvl="0" algn="l"/>
            <a:endParaRPr lang="en-US" sz="1500" b="0" dirty="0">
              <a:solidFill>
                <a:srgbClr val="000000"/>
              </a:solidFill>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marL="457200" lvl="0" indent="-457200" algn="l">
              <a:buFontTx/>
              <a:buAutoNum type="arabicPeriod"/>
            </a:pPr>
            <a:endParaRPr lang="en-US" sz="1800" b="0" dirty="0">
              <a:solidFill>
                <a:srgbClr val="000000"/>
              </a:solidFill>
              <a:latin typeface="Times New Roman"/>
              <a:cs typeface="Times New Roman" pitchFamily="18" charset="0"/>
            </a:endParaRPr>
          </a:p>
        </p:txBody>
      </p:sp>
    </p:spTree>
    <p:extLst>
      <p:ext uri="{BB962C8B-B14F-4D97-AF65-F5344CB8AC3E}">
        <p14:creationId xmlns:p14="http://schemas.microsoft.com/office/powerpoint/2010/main" val="244945752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133</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6140142"/>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pitchFamily="18" charset="0"/>
                <a:cs typeface="Times New Roman" pitchFamily="18" charset="0"/>
              </a:rPr>
              <a:t>Comments</a:t>
            </a:r>
            <a:endParaRPr lang="en-US" sz="2400" dirty="0">
              <a:latin typeface="Times New Roman" pitchFamily="18" charset="0"/>
              <a:cs typeface="Times New Roman" pitchFamily="18" charset="0"/>
            </a:endParaRPr>
          </a:p>
          <a:p>
            <a:pPr marL="457200" lvl="0" indent="-457200" algn="l">
              <a:buFont typeface="+mj-lt"/>
              <a:buAutoNum type="arabicPeriod" startAt="4"/>
            </a:pPr>
            <a:endParaRPr lang="en-US" sz="1600" b="0" dirty="0">
              <a:solidFill>
                <a:srgbClr val="000000"/>
              </a:solidFill>
              <a:latin typeface="Times New Roman" pitchFamily="18" charset="0"/>
              <a:cs typeface="Times New Roman" pitchFamily="18" charset="0"/>
            </a:endParaRP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expanded project scope, reduces risk exposure from LCLS-II performance demands,  simplifies installation,  adds operational flexibility, and should provide a stronger initial science output at CD-4. The committee feels that overall these additions will more capably address the mission need and are a justified investment.</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The project needs to complete the BCRs associated with the expanded scope including WBS changes, schedule and cost updates. This updated schedule can then be used to assess the required staff levels and refine coordination with LCLS-II where needed. </a:t>
            </a: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To succeed in achieving readiness for CD-2, the project must get to a working resource loaded schedule as soon as practical.</a:t>
            </a:r>
          </a:p>
          <a:p>
            <a:pPr marL="285750" lvl="0" indent="-285750" algn="l">
              <a:spcAft>
                <a:spcPts val="600"/>
              </a:spcAft>
              <a:buFont typeface="Arial" panose="020B0604020202020204" pitchFamily="34" charset="0"/>
              <a:buChar char="•"/>
            </a:pPr>
            <a:endParaRPr lang="en-US" sz="2200" b="0" dirty="0">
              <a:solidFill>
                <a:srgbClr val="000000"/>
              </a:solidFill>
              <a:latin typeface="Times New Roman" pitchFamily="18" charset="0"/>
              <a:cs typeface="Times New Roman" pitchFamily="18" charset="0"/>
            </a:endParaRPr>
          </a:p>
          <a:p>
            <a:pPr lvl="0" algn="l"/>
            <a:endParaRPr lang="en-US" sz="1500" b="0" dirty="0">
              <a:solidFill>
                <a:srgbClr val="000000"/>
              </a:solidFill>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marL="457200" lvl="0" indent="-457200" algn="l">
              <a:buFontTx/>
              <a:buAutoNum type="arabicPeriod"/>
            </a:pPr>
            <a:endParaRPr lang="en-US" sz="1800" b="0" dirty="0">
              <a:solidFill>
                <a:srgbClr val="000000"/>
              </a:solidFill>
              <a:latin typeface="Times New Roman"/>
              <a:cs typeface="Times New Roman" pitchFamily="18" charset="0"/>
            </a:endParaRPr>
          </a:p>
        </p:txBody>
      </p:sp>
    </p:spTree>
    <p:extLst>
      <p:ext uri="{BB962C8B-B14F-4D97-AF65-F5344CB8AC3E}">
        <p14:creationId xmlns:p14="http://schemas.microsoft.com/office/powerpoint/2010/main" val="10659152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134</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714625" y="77055"/>
            <a:ext cx="4305300" cy="887413"/>
          </a:xfrm>
        </p:spPr>
        <p:txBody>
          <a:bodyPr/>
          <a:lstStyle/>
          <a:p>
            <a:pPr eaLnBrk="1" hangingPunct="1">
              <a:defRPr/>
            </a:pPr>
            <a:r>
              <a:rPr lang="en-US" sz="1800" b="1" dirty="0"/>
              <a:t> </a:t>
            </a:r>
            <a:r>
              <a:rPr lang="en-US" sz="2000" b="1" dirty="0">
                <a:effectLst/>
                <a:latin typeface="Times New Roman" pitchFamily="18" charset="0"/>
                <a:cs typeface="Times New Roman" pitchFamily="18" charset="0"/>
              </a:rPr>
              <a:t>6.  Project Management</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E. Johnson, BNL; J. Diehl, BHSO;               J. Galambos, ORNL / Subcommittee 12</a:t>
            </a:r>
          </a:p>
        </p:txBody>
      </p:sp>
      <p:sp>
        <p:nvSpPr>
          <p:cNvPr id="24580" name="Rectangle 9"/>
          <p:cNvSpPr>
            <a:spLocks noChangeArrowheads="1"/>
          </p:cNvSpPr>
          <p:nvPr/>
        </p:nvSpPr>
        <p:spPr bwMode="auto">
          <a:xfrm>
            <a:off x="293687" y="1056508"/>
            <a:ext cx="8631238" cy="3354765"/>
          </a:xfrm>
          <a:prstGeom prst="rect">
            <a:avLst/>
          </a:prstGeom>
          <a:noFill/>
          <a:ln w="6350">
            <a:noFill/>
            <a:miter lim="800000"/>
            <a:headEnd/>
            <a:tailEnd/>
          </a:ln>
        </p:spPr>
        <p:txBody>
          <a:bodyPr wrap="square">
            <a:spAutoFit/>
          </a:bodyPr>
          <a:lstStyle/>
          <a:p>
            <a:pPr lvl="0" algn="l"/>
            <a:r>
              <a:rPr lang="en-US" sz="2400" dirty="0">
                <a:solidFill>
                  <a:srgbClr val="000000"/>
                </a:solidFill>
                <a:latin typeface="Times New Roman" pitchFamily="18" charset="0"/>
                <a:cs typeface="Times New Roman" pitchFamily="18" charset="0"/>
              </a:rPr>
              <a:t>Recommendations</a:t>
            </a:r>
            <a:endParaRPr lang="en-US" sz="2400" dirty="0">
              <a:latin typeface="Times New Roman" pitchFamily="18" charset="0"/>
              <a:cs typeface="Times New Roman" pitchFamily="18" charset="0"/>
            </a:endParaRPr>
          </a:p>
          <a:p>
            <a:pPr marL="457200" lvl="0" indent="-457200" algn="l">
              <a:buFont typeface="+mj-lt"/>
              <a:buAutoNum type="arabicPeriod" startAt="4"/>
            </a:pPr>
            <a:endParaRPr lang="en-US" sz="1600" b="0" dirty="0">
              <a:solidFill>
                <a:srgbClr val="000000"/>
              </a:solidFill>
              <a:latin typeface="Times New Roman" pitchFamily="18" charset="0"/>
              <a:cs typeface="Times New Roman" pitchFamily="18" charset="0"/>
            </a:endParaRPr>
          </a:p>
          <a:p>
            <a:pPr marL="285750" lvl="0" indent="-285750" algn="l">
              <a:spcAft>
                <a:spcPts val="600"/>
              </a:spcAft>
              <a:buFont typeface="Arial" panose="020B0604020202020204" pitchFamily="34" charset="0"/>
              <a:buChar char="•"/>
            </a:pPr>
            <a:r>
              <a:rPr lang="en-US" sz="2200" b="0" dirty="0">
                <a:solidFill>
                  <a:srgbClr val="000000"/>
                </a:solidFill>
                <a:latin typeface="Times New Roman" pitchFamily="18" charset="0"/>
                <a:cs typeface="Times New Roman" pitchFamily="18" charset="0"/>
              </a:rPr>
              <a:t>Within six months, the project should develop a resource loaded schedule that includes the expanded scope.</a:t>
            </a:r>
          </a:p>
          <a:p>
            <a:pPr marL="285750" lvl="0" indent="-285750" algn="l">
              <a:spcAft>
                <a:spcPts val="600"/>
              </a:spcAft>
              <a:buFont typeface="Arial" panose="020B0604020202020204" pitchFamily="34" charset="0"/>
              <a:buChar char="•"/>
            </a:pPr>
            <a:endParaRPr lang="en-US" sz="2200" b="0" dirty="0">
              <a:solidFill>
                <a:srgbClr val="000000"/>
              </a:solidFill>
              <a:latin typeface="Times New Roman" pitchFamily="18" charset="0"/>
              <a:cs typeface="Times New Roman" pitchFamily="18" charset="0"/>
            </a:endParaRPr>
          </a:p>
          <a:p>
            <a:pPr marL="285750" lvl="0" indent="-285750" algn="l">
              <a:spcAft>
                <a:spcPts val="600"/>
              </a:spcAft>
              <a:buFont typeface="Arial" panose="020B0604020202020204" pitchFamily="34" charset="0"/>
              <a:buChar char="•"/>
            </a:pPr>
            <a:endParaRPr lang="en-US" sz="2200" b="0" dirty="0">
              <a:solidFill>
                <a:srgbClr val="C00000"/>
              </a:solidFill>
              <a:latin typeface="Times New Roman" pitchFamily="18" charset="0"/>
              <a:cs typeface="Times New Roman" pitchFamily="18" charset="0"/>
            </a:endParaRPr>
          </a:p>
          <a:p>
            <a:pPr lvl="0" algn="l"/>
            <a:endParaRPr lang="en-US" sz="1500" b="0" dirty="0">
              <a:solidFill>
                <a:srgbClr val="000000"/>
              </a:solidFill>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lvl="0" algn="l"/>
            <a:endParaRPr lang="en-US" sz="1800" b="0" u="sng" dirty="0">
              <a:latin typeface="Times New Roman" pitchFamily="18" charset="0"/>
              <a:cs typeface="Times New Roman" pitchFamily="18" charset="0"/>
            </a:endParaRPr>
          </a:p>
          <a:p>
            <a:pPr marL="457200" lvl="0" indent="-457200" algn="l">
              <a:buFontTx/>
              <a:buAutoNum type="arabicPeriod"/>
            </a:pPr>
            <a:endParaRPr lang="en-US" sz="1800" b="0" dirty="0">
              <a:solidFill>
                <a:srgbClr val="000000"/>
              </a:solidFill>
              <a:latin typeface="Times New Roman"/>
              <a:cs typeface="Times New Roman" pitchFamily="18" charset="0"/>
            </a:endParaRPr>
          </a:p>
        </p:txBody>
      </p:sp>
    </p:spTree>
    <p:extLst>
      <p:ext uri="{BB962C8B-B14F-4D97-AF65-F5344CB8AC3E}">
        <p14:creationId xmlns:p14="http://schemas.microsoft.com/office/powerpoint/2010/main" val="367678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14</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2" name="Rectangle 1"/>
          <p:cNvSpPr/>
          <p:nvPr/>
        </p:nvSpPr>
        <p:spPr>
          <a:xfrm>
            <a:off x="561195" y="1158602"/>
            <a:ext cx="7556183" cy="4837222"/>
          </a:xfrm>
          <a:prstGeom prst="rect">
            <a:avLst/>
          </a:prstGeom>
        </p:spPr>
        <p:txBody>
          <a:bodyPr wrap="square">
            <a:spAutoFit/>
          </a:bodyPr>
          <a:lstStyle/>
          <a:p>
            <a:pPr algn="l">
              <a:spcBef>
                <a:spcPts val="480"/>
              </a:spcBef>
            </a:pPr>
            <a:r>
              <a:rPr lang="en-US" sz="2000" dirty="0">
                <a:latin typeface="Times New Roman" pitchFamily="18" charset="0"/>
                <a:cs typeface="Times New Roman" pitchFamily="18" charset="0"/>
              </a:rPr>
              <a:t>Comments/cont.</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Pursuing the SRF gun development is a sensible decision.  But given associated risks, development of two gun and cathode assembly prototypes should be encouraged</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Higher field RTRF is an alternative, but has problems with heat load, vacuum, and especially dark current that offer substantial risk.  Although SRF is likely to succeed, it would be good to keep an eye on alternatives, especially using very low MTE cathode materials in an existing RT gun.  The second LCLS II APEX-like gun does provide some backup.  Tests in the available APEX gun for low MTE at the highest fields with tunable laser wavelengths should be encouraged.  Alternative solutions for dark current management (like fast kickers) could be explored and would benefit LCLS II as well</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3451258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2" name="Rectangle 1"/>
          <p:cNvSpPr/>
          <p:nvPr/>
        </p:nvSpPr>
        <p:spPr>
          <a:xfrm>
            <a:off x="561195" y="1053827"/>
            <a:ext cx="7556183" cy="4721805"/>
          </a:xfrm>
          <a:prstGeom prst="rect">
            <a:avLst/>
          </a:prstGeom>
        </p:spPr>
        <p:txBody>
          <a:bodyPr wrap="square">
            <a:spAutoFit/>
          </a:bodyPr>
          <a:lstStyle/>
          <a:p>
            <a:pPr algn="l">
              <a:spcBef>
                <a:spcPts val="480"/>
              </a:spcBef>
            </a:pPr>
            <a:r>
              <a:rPr lang="en-US" sz="2000" dirty="0">
                <a:latin typeface="Times New Roman" pitchFamily="18" charset="0"/>
                <a:cs typeface="Times New Roman" pitchFamily="18" charset="0"/>
              </a:rPr>
              <a:t>Comments/cont.</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Laser development should be a strong part of the effort.  Some issues like stability or pulse shaping, especially if tuning wavelength is desired, are not straightforward</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Run S2E with bending merger line included</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Strengthening in-house cathode/laser development programs to ensure supply, performance, and quality control is prudent</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Studying the injector optimization with higher MTE cathodes is encouraged (at the moment cathode MTE improvement is required in this program while the behavior of cathodes at higher gradients is unknown.)</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Radiation Safety seems well in hand, assuming that it is reviewed by outside radiation safety experts</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2835236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2.2  Injector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Bisognano, P. Musumeci, L. Cultrera</a:t>
            </a:r>
          </a:p>
        </p:txBody>
      </p:sp>
      <p:sp>
        <p:nvSpPr>
          <p:cNvPr id="2" name="Rectangle 1"/>
          <p:cNvSpPr/>
          <p:nvPr/>
        </p:nvSpPr>
        <p:spPr>
          <a:xfrm>
            <a:off x="561195" y="1149077"/>
            <a:ext cx="7556183" cy="3088025"/>
          </a:xfrm>
          <a:prstGeom prst="rect">
            <a:avLst/>
          </a:prstGeom>
        </p:spPr>
        <p:txBody>
          <a:bodyPr wrap="square">
            <a:spAutoFit/>
          </a:bodyPr>
          <a:lstStyle/>
          <a:p>
            <a:pPr algn="l">
              <a:spcBef>
                <a:spcPts val="480"/>
              </a:spcBef>
            </a:pPr>
            <a:r>
              <a:rPr lang="en-US" sz="2000" dirty="0">
                <a:latin typeface="Times New Roman" pitchFamily="18" charset="0"/>
                <a:cs typeface="Times New Roman" pitchFamily="18" charset="0"/>
              </a:rPr>
              <a:t>Recommendations</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Pursue SRF gun program as presented</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Engage SLAC programs to strengthen in-house cathode/laser development</a:t>
            </a:r>
          </a:p>
          <a:p>
            <a:pPr marL="914400" lvl="1" indent="-457200" algn="l">
              <a:spcBef>
                <a:spcPts val="480"/>
              </a:spcBef>
              <a:buFont typeface="Arial" panose="020B0604020202020204" pitchFamily="34" charset="0"/>
              <a:buChar char="•"/>
            </a:pPr>
            <a:r>
              <a:rPr lang="en-US" sz="2000" dirty="0">
                <a:latin typeface="Times New Roman" pitchFamily="18" charset="0"/>
                <a:cs typeface="Times New Roman" pitchFamily="18" charset="0"/>
              </a:rPr>
              <a:t>Pursue (either through collaboration or in-house) efforts to expand the knowledge of operating characteristics of photocathodes at ~&gt; 20 MV/m gradients (QE, MTE, lifetime) in RT and SRF guns</a:t>
            </a:r>
          </a:p>
          <a:p>
            <a:pPr algn="l">
              <a:spcBef>
                <a:spcPts val="480"/>
              </a:spcBef>
            </a:pPr>
            <a:endParaRPr lang="en-US" sz="1800" dirty="0">
              <a:latin typeface="Times New Roman" pitchFamily="18" charset="0"/>
              <a:cs typeface="Times New Roman" pitchFamily="18" charset="0"/>
            </a:endParaRP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469657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59150"/>
            <a:ext cx="8777288" cy="5416868"/>
          </a:xfrm>
          <a:prstGeom prst="rect">
            <a:avLst/>
          </a:prstGeom>
        </p:spPr>
        <p:txBody>
          <a:bodyPr wrap="square">
            <a:spAutoFit/>
          </a:bodyPr>
          <a:lstStyle/>
          <a:p>
            <a:pPr marL="457200" lvl="0" indent="-457200" algn="l">
              <a:buFontTx/>
              <a:buAutoNum type="arabicPeriod"/>
            </a:pPr>
            <a:r>
              <a:rPr lang="en-US" sz="2000" b="0" dirty="0">
                <a:solidFill>
                  <a:srgbClr val="000000"/>
                </a:solidFill>
                <a:latin typeface="Times New Roman"/>
                <a:ea typeface="Calibri"/>
              </a:rPr>
              <a:t>Project Scope:  </a:t>
            </a:r>
          </a:p>
          <a:p>
            <a:pPr lvl="0" algn="l"/>
            <a:r>
              <a:rPr lang="en-US" sz="2000" b="0" dirty="0">
                <a:solidFill>
                  <a:srgbClr val="000000"/>
                </a:solidFill>
                <a:latin typeface="Times New Roman"/>
                <a:ea typeface="Calibri"/>
              </a:rPr>
              <a:t>Is there adequate technical progress on the long lead procurements (LLPs)?</a:t>
            </a:r>
          </a:p>
          <a:p>
            <a:pPr lvl="0" algn="l"/>
            <a:r>
              <a:rPr lang="en-US" sz="2000" b="0" dirty="0">
                <a:solidFill>
                  <a:srgbClr val="0000FF"/>
                </a:solidFill>
                <a:latin typeface="Times New Roman"/>
                <a:ea typeface="Calibri"/>
              </a:rPr>
              <a:t>Yes.</a:t>
            </a:r>
          </a:p>
          <a:p>
            <a:pPr lvl="0" algn="l"/>
            <a:r>
              <a:rPr lang="en-US" sz="2000" b="0" dirty="0">
                <a:solidFill>
                  <a:srgbClr val="000000"/>
                </a:solidFill>
                <a:latin typeface="Times New Roman"/>
                <a:ea typeface="Calibri"/>
              </a:rPr>
              <a:t>Are the risks associated with the LLP scope adequately addressed?  </a:t>
            </a:r>
          </a:p>
          <a:p>
            <a:pPr lvl="0" algn="l"/>
            <a:r>
              <a:rPr lang="en-US" sz="2000" b="0" dirty="0">
                <a:solidFill>
                  <a:srgbClr val="0000FF"/>
                </a:solidFill>
                <a:latin typeface="Times New Roman"/>
                <a:ea typeface="Calibri"/>
              </a:rPr>
              <a:t>Verification cryomodule will provide essential information.</a:t>
            </a:r>
          </a:p>
          <a:p>
            <a:pPr lvl="0" algn="l"/>
            <a:r>
              <a:rPr lang="en-US" sz="2000" b="0" dirty="0">
                <a:solidFill>
                  <a:srgbClr val="000000"/>
                </a:solidFill>
                <a:latin typeface="Times New Roman"/>
                <a:ea typeface="Calibri"/>
              </a:rPr>
              <a:t>Is the overall project scope properly defined to meet the preliminary KPPs?  </a:t>
            </a:r>
          </a:p>
          <a:p>
            <a:pPr lvl="0" algn="l"/>
            <a:r>
              <a:rPr lang="en-US" sz="2000" b="0" dirty="0">
                <a:solidFill>
                  <a:srgbClr val="0000FF"/>
                </a:solidFill>
                <a:latin typeface="Times New Roman"/>
                <a:ea typeface="Calibri"/>
              </a:rPr>
              <a:t>Yes.</a:t>
            </a:r>
          </a:p>
          <a:p>
            <a:pPr lvl="0" algn="l"/>
            <a:r>
              <a:rPr lang="en-US" sz="2000" b="0" dirty="0">
                <a:solidFill>
                  <a:srgbClr val="000000"/>
                </a:solidFill>
                <a:latin typeface="Times New Roman"/>
                <a:ea typeface="Calibri"/>
              </a:rPr>
              <a:t>Is the proposed injector facility adequately defined and justified?  </a:t>
            </a:r>
          </a:p>
          <a:p>
            <a:pPr lvl="0" algn="l"/>
            <a:r>
              <a:rPr lang="en-US" sz="2000" b="0" dirty="0">
                <a:solidFill>
                  <a:srgbClr val="0000FF"/>
                </a:solidFill>
                <a:latin typeface="Times New Roman"/>
                <a:ea typeface="Calibri"/>
              </a:rPr>
              <a:t>N/A</a:t>
            </a:r>
          </a:p>
          <a:p>
            <a:pPr lvl="0" algn="l"/>
            <a:r>
              <a:rPr lang="en-US" sz="2000" b="0" dirty="0">
                <a:solidFill>
                  <a:srgbClr val="000000"/>
                </a:solidFill>
                <a:latin typeface="Times New Roman"/>
                <a:ea typeface="Calibri"/>
              </a:rPr>
              <a:t>Is the overall project technical progress to date appropriate at this stage of the project? </a:t>
            </a:r>
          </a:p>
          <a:p>
            <a:pPr lvl="0" algn="l"/>
            <a:r>
              <a:rPr lang="en-US" sz="2000" b="0" dirty="0">
                <a:solidFill>
                  <a:srgbClr val="0000FF"/>
                </a:solidFill>
                <a:latin typeface="Times New Roman"/>
                <a:cs typeface="Times New Roman" pitchFamily="18" charset="0"/>
              </a:rPr>
              <a:t>Yes.</a:t>
            </a:r>
            <a:endParaRPr lang="en-US" sz="2000" b="0" dirty="0">
              <a:solidFill>
                <a:srgbClr val="0000FF"/>
              </a:solidFill>
              <a:latin typeface="Times New Roman" pitchFamily="18" charset="0"/>
              <a:cs typeface="Times New Roman" pitchFamily="18" charset="0"/>
            </a:endParaRPr>
          </a:p>
          <a:p>
            <a:pPr algn="l"/>
            <a:endParaRPr lang="en-US" sz="2400" b="0" u="sng" dirty="0">
              <a:latin typeface="Times New Roman"/>
              <a:ea typeface="Calibri"/>
            </a:endParaRPr>
          </a:p>
          <a:p>
            <a:pPr marL="457200" lvl="0" indent="-457200" algn="l">
              <a:buFontTx/>
              <a:buAutoNum type="arabicPeriod"/>
            </a:pPr>
            <a:endParaRPr lang="en-US" sz="2400" b="0" u="sng" dirty="0">
              <a:solidFill>
                <a:srgbClr val="000000"/>
              </a:solidFill>
              <a:latin typeface="Times New Roman"/>
              <a:ea typeface="Calibri"/>
            </a:endParaRPr>
          </a:p>
          <a:p>
            <a:pPr lvl="0" algn="l"/>
            <a:endParaRPr lang="en-US" sz="2400" b="0" dirty="0">
              <a:solidFill>
                <a:srgbClr val="000000"/>
              </a:solidFill>
              <a:latin typeface="Times New Roman"/>
              <a:cs typeface="Times New Roman" pitchFamily="18" charset="0"/>
            </a:endParaRPr>
          </a:p>
          <a:p>
            <a:pPr marL="457200" indent="-457200" algn="l">
              <a:buFontTx/>
              <a:buAutoNum type="arabicPeriod"/>
            </a:pPr>
            <a:endParaRPr lang="en-US" sz="1800" b="0" u="sng" dirty="0">
              <a:latin typeface="Times New Roman"/>
              <a:ea typeface="Calibri"/>
            </a:endParaRPr>
          </a:p>
          <a:p>
            <a:pPr marL="457200" indent="-457200" algn="l"/>
            <a:endParaRPr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3144991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117939-90D0-4C78-AC47-A6F98986F397}"/>
              </a:ext>
            </a:extLst>
          </p:cNvPr>
          <p:cNvSpPr>
            <a:spLocks noGrp="1"/>
          </p:cNvSpPr>
          <p:nvPr>
            <p:ph type="sldNum" sz="quarter" idx="10"/>
          </p:nvPr>
        </p:nvSpPr>
        <p:spPr/>
        <p:txBody>
          <a:bodyPr/>
          <a:lstStyle/>
          <a:p>
            <a:pPr>
              <a:defRPr/>
            </a:pPr>
            <a:fld id="{137661AB-5696-4AAC-BEC1-4A1BE4153515}" type="slidenum">
              <a:rPr lang="en-US" smtClean="0"/>
              <a:pPr>
                <a:defRPr/>
              </a:pPr>
              <a:t>18</a:t>
            </a:fld>
            <a:endParaRPr lang="en-US" dirty="0"/>
          </a:p>
        </p:txBody>
      </p:sp>
      <p:sp>
        <p:nvSpPr>
          <p:cNvPr id="5" name="Rectangle 2">
            <a:extLst>
              <a:ext uri="{FF2B5EF4-FFF2-40B4-BE49-F238E27FC236}">
                <a16:creationId xmlns:a16="http://schemas.microsoft.com/office/drawing/2014/main" id="{BC2E907D-2DEC-4733-80BA-FC0E7DBBB234}"/>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Rectangle 5">
            <a:extLst>
              <a:ext uri="{FF2B5EF4-FFF2-40B4-BE49-F238E27FC236}">
                <a16:creationId xmlns:a16="http://schemas.microsoft.com/office/drawing/2014/main" id="{FD9EB329-8C7C-43D1-989F-A437196787C5}"/>
              </a:ext>
            </a:extLst>
          </p:cNvPr>
          <p:cNvSpPr/>
          <p:nvPr/>
        </p:nvSpPr>
        <p:spPr>
          <a:xfrm>
            <a:off x="166687" y="1059150"/>
            <a:ext cx="8777288" cy="5109091"/>
          </a:xfrm>
          <a:prstGeom prst="rect">
            <a:avLst/>
          </a:prstGeom>
        </p:spPr>
        <p:txBody>
          <a:bodyPr wrap="square">
            <a:spAutoFit/>
          </a:bodyPr>
          <a:lstStyle/>
          <a:p>
            <a:pPr marL="457200" lvl="0" indent="-457200" algn="l">
              <a:buFont typeface="+mj-lt"/>
              <a:buAutoNum type="arabicPeriod" startAt="2"/>
            </a:pPr>
            <a:r>
              <a:rPr lang="en-US" sz="2000" b="0" dirty="0">
                <a:solidFill>
                  <a:srgbClr val="000000"/>
                </a:solidFill>
                <a:latin typeface="Times New Roman" pitchFamily="18" charset="0"/>
                <a:cs typeface="Times New Roman" pitchFamily="18" charset="0"/>
              </a:rPr>
              <a:t>Design Maturity:  </a:t>
            </a:r>
          </a:p>
          <a:p>
            <a:pPr lvl="0" algn="l"/>
            <a:r>
              <a:rPr lang="en-US" sz="2000" b="0" dirty="0">
                <a:solidFill>
                  <a:srgbClr val="000000"/>
                </a:solidFill>
                <a:latin typeface="Times New Roman" pitchFamily="18" charset="0"/>
                <a:cs typeface="Times New Roman" pitchFamily="18" charset="0"/>
              </a:rPr>
              <a:t>Are the designs, system specifications, and interfaces appropriately defined and sufficiently mature for this stage of the project?  </a:t>
            </a:r>
          </a:p>
          <a:p>
            <a:pPr lvl="0" algn="l"/>
            <a:r>
              <a:rPr lang="en-US" sz="2000" b="0" dirty="0">
                <a:solidFill>
                  <a:srgbClr val="0000FF"/>
                </a:solidFill>
                <a:latin typeface="Times New Roman" pitchFamily="18" charset="0"/>
                <a:cs typeface="Times New Roman" pitchFamily="18" charset="0"/>
              </a:rPr>
              <a:t>Yes, at this stage of the project.</a:t>
            </a:r>
          </a:p>
          <a:p>
            <a:pPr lvl="0" algn="l"/>
            <a:r>
              <a:rPr lang="en-US" sz="2000" b="0" dirty="0">
                <a:solidFill>
                  <a:srgbClr val="000000"/>
                </a:solidFill>
                <a:latin typeface="Times New Roman" pitchFamily="18" charset="0"/>
                <a:cs typeface="Times New Roman" pitchFamily="18" charset="0"/>
              </a:rPr>
              <a:t>Is the overall project design maturity adequate at this point in the project?  </a:t>
            </a:r>
          </a:p>
          <a:p>
            <a:pPr lvl="0" algn="l"/>
            <a:r>
              <a:rPr lang="en-US" sz="2000" b="0" dirty="0">
                <a:solidFill>
                  <a:srgbClr val="0000FF"/>
                </a:solidFill>
                <a:latin typeface="Times New Roman" pitchFamily="18" charset="0"/>
                <a:cs typeface="Times New Roman" pitchFamily="18" charset="0"/>
              </a:rPr>
              <a:t>Yes. </a:t>
            </a:r>
          </a:p>
          <a:p>
            <a:pPr marL="457200" lvl="0" indent="-457200" algn="l">
              <a:buFont typeface="+mj-lt"/>
              <a:buAutoNum type="arabicPeriod" startAt="2"/>
            </a:pP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2000" b="0" dirty="0">
                <a:solidFill>
                  <a:srgbClr val="000000"/>
                </a:solidFill>
                <a:latin typeface="Times New Roman" pitchFamily="18" charset="0"/>
                <a:cs typeface="Times New Roman" pitchFamily="18" charset="0"/>
              </a:rPr>
              <a:t>Recommendations:  </a:t>
            </a:r>
          </a:p>
          <a:p>
            <a:pPr lvl="0" algn="l"/>
            <a:r>
              <a:rPr lang="en-US" sz="2000" b="0" dirty="0">
                <a:solidFill>
                  <a:srgbClr val="000000"/>
                </a:solidFill>
                <a:latin typeface="Times New Roman" pitchFamily="18" charset="0"/>
                <a:cs typeface="Times New Roman" pitchFamily="18" charset="0"/>
              </a:rPr>
              <a:t>Has the project responded appropriately to recommendations from the last DOE review? </a:t>
            </a:r>
          </a:p>
          <a:p>
            <a:pPr lvl="0" algn="l"/>
            <a:r>
              <a:rPr lang="en-US" sz="2000" b="0" dirty="0">
                <a:solidFill>
                  <a:srgbClr val="0000FF"/>
                </a:solidFill>
                <a:latin typeface="Times New Roman" pitchFamily="18" charset="0"/>
                <a:cs typeface="Times New Roman" pitchFamily="18" charset="0"/>
              </a:rPr>
              <a:t>Yes, 3 closed and 1 ongoing.</a:t>
            </a:r>
          </a:p>
          <a:p>
            <a:pPr marL="457200" indent="-457200" algn="l">
              <a:buFontTx/>
              <a:buAutoNum type="arabicPeriod"/>
            </a:pPr>
            <a:endParaRPr lang="en-US" sz="2400" b="0" u="sng" dirty="0">
              <a:latin typeface="Times New Roman"/>
              <a:ea typeface="Calibri"/>
            </a:endParaRPr>
          </a:p>
          <a:p>
            <a:pPr marL="457200" lvl="0" indent="-457200" algn="l">
              <a:buFontTx/>
              <a:buAutoNum type="arabicPeriod"/>
            </a:pPr>
            <a:endParaRPr lang="en-US" sz="2400" b="0" u="sng" dirty="0">
              <a:solidFill>
                <a:srgbClr val="000000"/>
              </a:solidFill>
              <a:latin typeface="Times New Roman"/>
              <a:ea typeface="Calibri"/>
            </a:endParaRPr>
          </a:p>
          <a:p>
            <a:pPr lvl="0" algn="l"/>
            <a:endParaRPr lang="en-US" sz="2400" b="0" dirty="0">
              <a:solidFill>
                <a:srgbClr val="000000"/>
              </a:solidFill>
              <a:latin typeface="Times New Roman"/>
              <a:cs typeface="Times New Roman" pitchFamily="18" charset="0"/>
            </a:endParaRPr>
          </a:p>
          <a:p>
            <a:pPr marL="457200" indent="-457200" algn="l">
              <a:buFontTx/>
              <a:buAutoNum type="arabicPeriod"/>
            </a:pPr>
            <a:endParaRPr lang="en-US" sz="1800" b="0" u="sng" dirty="0">
              <a:latin typeface="Times New Roman"/>
              <a:ea typeface="Calibri"/>
            </a:endParaRPr>
          </a:p>
          <a:p>
            <a:pPr marL="457200" indent="-457200" algn="l"/>
            <a:endParaRPr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1008268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3CBEE3-2FF2-4CFE-8442-3CFD9C719738}"/>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Findings</a:t>
            </a:r>
          </a:p>
          <a:p>
            <a:pPr lvl="1"/>
            <a:r>
              <a:rPr lang="en-US" dirty="0">
                <a:latin typeface="Times New Roman" panose="02020603050405020304" pitchFamily="18" charset="0"/>
                <a:cs typeface="Times New Roman" panose="02020603050405020304" pitchFamily="18" charset="0"/>
              </a:rPr>
              <a:t>The scope of work consists of the fabrication, testing and delivery of twenty-four production cryomodules (twenty-three 1.3-GHz cryomodules for the linac and one for the low emittance injector) and the associated cryomodule stands, beamline absorbers and interconnecting components. The design accelerating gradient and the required quality factor of the 1.3-GHz HE cavities are 20.8 MV/m and 2.7 </a:t>
            </a:r>
            <a:r>
              <a:rPr lang="en-US" dirty="0">
                <a:latin typeface="Times New Roman" panose="02020603050405020304" pitchFamily="18" charset="0"/>
                <a:cs typeface="Times New Roman" panose="02020603050405020304" pitchFamily="18" charset="0"/>
                <a:sym typeface="Symbol" panose="05050102010706020507" pitchFamily="18" charset="2"/>
              </a:rPr>
              <a:t> </a:t>
            </a:r>
            <a:r>
              <a:rPr lang="en-US" dirty="0">
                <a:latin typeface="Times New Roman" panose="02020603050405020304" pitchFamily="18" charset="0"/>
                <a:cs typeface="Times New Roman" panose="02020603050405020304" pitchFamily="18" charset="0"/>
              </a:rPr>
              <a:t>10</a:t>
            </a:r>
            <a:r>
              <a:rPr lang="en-US" baseline="30000" dirty="0">
                <a:latin typeface="Times New Roman" panose="02020603050405020304" pitchFamily="18" charset="0"/>
                <a:cs typeface="Times New Roman" panose="02020603050405020304" pitchFamily="18" charset="0"/>
              </a:rPr>
              <a:t>10</a:t>
            </a:r>
            <a:r>
              <a:rPr lang="en-US" dirty="0">
                <a:latin typeface="Times New Roman" panose="02020603050405020304" pitchFamily="18" charset="0"/>
                <a:cs typeface="Times New Roman" panose="02020603050405020304" pitchFamily="18" charset="0"/>
              </a:rPr>
              <a:t> respectively. The linac output energy will be doubled from 4 GeV to 8 GeV.</a:t>
            </a:r>
          </a:p>
          <a:p>
            <a:pPr lvl="1"/>
            <a:r>
              <a:rPr lang="en-US" dirty="0">
                <a:latin typeface="Times New Roman" panose="02020603050405020304" pitchFamily="18" charset="0"/>
                <a:cs typeface="Times New Roman" panose="02020603050405020304" pitchFamily="18" charset="0"/>
              </a:rPr>
              <a:t>Four additional cryomodules (three for the L4 string and one for the low emittance injector) were added to the scope since last review. Benefits from this new configuration are:</a:t>
            </a:r>
          </a:p>
          <a:p>
            <a:pPr lvl="2"/>
            <a:r>
              <a:rPr lang="en-US" dirty="0">
                <a:latin typeface="Times New Roman" panose="02020603050405020304" pitchFamily="18" charset="0"/>
                <a:cs typeface="Times New Roman" panose="02020603050405020304" pitchFamily="18" charset="0"/>
              </a:rPr>
              <a:t>The design beam energy can be achieved while keeping LCLS-II cryomodules operating at its design gradient, 16 MV/m. </a:t>
            </a:r>
          </a:p>
          <a:p>
            <a:pPr lvl="2"/>
            <a:r>
              <a:rPr lang="en-US" dirty="0">
                <a:latin typeface="Times New Roman" panose="02020603050405020304" pitchFamily="18" charset="0"/>
                <a:cs typeface="Times New Roman" panose="02020603050405020304" pitchFamily="18" charset="0"/>
              </a:rPr>
              <a:t>The new configuration (23 HE CMs in L4) increases the cryoplant operation margin from 9% to 13%.</a:t>
            </a:r>
          </a:p>
          <a:p>
            <a:pPr lvl="2"/>
            <a:r>
              <a:rPr lang="en-US" dirty="0">
                <a:latin typeface="Times New Roman" panose="02020603050405020304" pitchFamily="18" charset="0"/>
                <a:cs typeface="Times New Roman" panose="02020603050405020304" pitchFamily="18" charset="0"/>
              </a:rPr>
              <a:t>It requires minimal removal and re-installation of LCLS-II CM.</a:t>
            </a:r>
          </a:p>
          <a:p>
            <a:pPr lvl="2"/>
            <a:r>
              <a:rPr lang="en-US" dirty="0">
                <a:latin typeface="Times New Roman" panose="02020603050405020304" pitchFamily="18" charset="0"/>
                <a:cs typeface="Times New Roman" panose="02020603050405020304" pitchFamily="18" charset="0"/>
              </a:rPr>
              <a:t>It mitigates the installation schedule risk for the warm beamline.</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82835BC-7809-47C9-817E-762B3B6001D7}"/>
              </a:ext>
            </a:extLst>
          </p:cNvPr>
          <p:cNvSpPr>
            <a:spLocks noGrp="1"/>
          </p:cNvSpPr>
          <p:nvPr>
            <p:ph type="sldNum" sz="quarter" idx="10"/>
          </p:nvPr>
        </p:nvSpPr>
        <p:spPr/>
        <p:txBody>
          <a:bodyPr/>
          <a:lstStyle/>
          <a:p>
            <a:pPr>
              <a:defRPr/>
            </a:pPr>
            <a:fld id="{137661AB-5696-4AAC-BEC1-4A1BE4153515}" type="slidenum">
              <a:rPr lang="en-US" smtClean="0"/>
              <a:pPr>
                <a:defRPr/>
              </a:pPr>
              <a:t>19</a:t>
            </a:fld>
            <a:endParaRPr lang="en-US" dirty="0"/>
          </a:p>
        </p:txBody>
      </p:sp>
      <p:sp>
        <p:nvSpPr>
          <p:cNvPr id="5" name="Rectangle 2">
            <a:extLst>
              <a:ext uri="{FF2B5EF4-FFF2-40B4-BE49-F238E27FC236}">
                <a16:creationId xmlns:a16="http://schemas.microsoft.com/office/drawing/2014/main" id="{F3E0EA78-AE30-4F6D-808F-C3AA1316BDF6}"/>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Tree>
    <p:extLst>
      <p:ext uri="{BB962C8B-B14F-4D97-AF65-F5344CB8AC3E}">
        <p14:creationId xmlns:p14="http://schemas.microsoft.com/office/powerpoint/2010/main" val="2208654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2708275" y="219075"/>
            <a:ext cx="4286250" cy="652463"/>
          </a:xfrm>
        </p:spPr>
        <p:txBody>
          <a:bodyPr/>
          <a:lstStyle/>
          <a:p>
            <a:r>
              <a:rPr lang="en-US" b="1" dirty="0">
                <a:effectLst/>
                <a:latin typeface="Times New Roman" pitchFamily="18" charset="0"/>
                <a:cs typeface="Times New Roman" pitchFamily="18" charset="0"/>
              </a:rPr>
              <a:t>Review Committee Participants</a:t>
            </a:r>
          </a:p>
        </p:txBody>
      </p:sp>
      <p:sp>
        <p:nvSpPr>
          <p:cNvPr id="18433" name="Rectangle 1"/>
          <p:cNvSpPr>
            <a:spLocks noChangeArrowheads="1"/>
          </p:cNvSpPr>
          <p:nvPr/>
        </p:nvSpPr>
        <p:spPr bwMode="auto">
          <a:xfrm>
            <a:off x="908390" y="3725786"/>
            <a:ext cx="7315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tab pos="2286000" algn="l"/>
                <a:tab pos="3657600" algn="l"/>
              </a:tabLst>
            </a:pPr>
            <a:endParaRPr kumimoji="0" lang="nl-NL" sz="1800" b="0" strike="noStrike" cap="none" normalizeH="0" baseline="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tab pos="2286000" algn="l"/>
                <a:tab pos="3657600" algn="l"/>
              </a:tabLst>
            </a:pPr>
            <a:r>
              <a:rPr kumimoji="0" lang="nl-NL"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r>
              <a:rPr kumimoji="0" lang="nl-NL"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endParaRPr kumimoji="0" lang="en-US" sz="9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8766175" y="6619875"/>
            <a:ext cx="377825" cy="238125"/>
          </a:xfrm>
          <a:noFill/>
        </p:spPr>
        <p:txBody>
          <a:bodyPr/>
          <a:lstStyle/>
          <a:p>
            <a:fld id="{E24C5137-0B4C-461F-8F62-A869AB42D23A}" type="slidenum">
              <a:rPr lang="en-US">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2486889" y="1044059"/>
            <a:ext cx="4170244" cy="400110"/>
          </a:xfrm>
          <a:prstGeom prst="rect">
            <a:avLst/>
          </a:prstGeom>
        </p:spPr>
        <p:txBody>
          <a:bodyPr wrap="none">
            <a:spAutoFit/>
          </a:bodyPr>
          <a:lstStyle/>
          <a:p>
            <a:pPr lvl="0" eaLnBrk="1" hangingPunct="1"/>
            <a:r>
              <a:rPr lang="en-US" sz="2000" dirty="0">
                <a:solidFill>
                  <a:srgbClr val="000000"/>
                </a:solidFill>
                <a:latin typeface="Times New Roman" pitchFamily="18" charset="0"/>
                <a:cs typeface="Times New Roman" pitchFamily="18" charset="0"/>
              </a:rPr>
              <a:t>Kurt Fisher, DOE/SC, Chairperson</a:t>
            </a:r>
          </a:p>
        </p:txBody>
      </p:sp>
      <p:graphicFrame>
        <p:nvGraphicFramePr>
          <p:cNvPr id="5" name="Object 4"/>
          <p:cNvGraphicFramePr>
            <a:graphicFrameLocks noChangeAspect="1"/>
          </p:cNvGraphicFramePr>
          <p:nvPr>
            <p:extLst>
              <p:ext uri="{D42A27DB-BD31-4B8C-83A1-F6EECF244321}">
                <p14:modId xmlns:p14="http://schemas.microsoft.com/office/powerpoint/2010/main" val="3993410538"/>
              </p:ext>
            </p:extLst>
          </p:nvPr>
        </p:nvGraphicFramePr>
        <p:xfrm>
          <a:off x="280078" y="1480021"/>
          <a:ext cx="8592072" cy="5227066"/>
        </p:xfrm>
        <a:graphic>
          <a:graphicData uri="http://schemas.openxmlformats.org/presentationml/2006/ole">
            <mc:AlternateContent xmlns:mc="http://schemas.openxmlformats.org/markup-compatibility/2006">
              <mc:Choice xmlns:v="urn:schemas-microsoft-com:vml" Requires="v">
                <p:oleObj spid="_x0000_s1119" name="Worksheet" r:id="rId3" imgW="10115640" imgH="6219678" progId="Excel.Sheet.12">
                  <p:embed/>
                </p:oleObj>
              </mc:Choice>
              <mc:Fallback>
                <p:oleObj name="Worksheet" r:id="rId3" imgW="10115640" imgH="6219678" progId="Excel.Sheet.12">
                  <p:embed/>
                  <p:pic>
                    <p:nvPicPr>
                      <p:cNvPr id="0" name=""/>
                      <p:cNvPicPr/>
                      <p:nvPr/>
                    </p:nvPicPr>
                    <p:blipFill>
                      <a:blip r:embed="rId4"/>
                      <a:stretch>
                        <a:fillRect/>
                      </a:stretch>
                    </p:blipFill>
                    <p:spPr>
                      <a:xfrm>
                        <a:off x="280078" y="1480021"/>
                        <a:ext cx="8592072" cy="5227066"/>
                      </a:xfrm>
                      <a:prstGeom prst="rect">
                        <a:avLst/>
                      </a:prstGeom>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20</a:t>
            </a:fld>
            <a:endParaRPr lang="en-US" dirty="0"/>
          </a:p>
        </p:txBody>
      </p:sp>
      <p:sp>
        <p:nvSpPr>
          <p:cNvPr id="5" name="Rectangle 2">
            <a:extLst>
              <a:ext uri="{FF2B5EF4-FFF2-40B4-BE49-F238E27FC236}">
                <a16:creationId xmlns:a16="http://schemas.microsoft.com/office/drawing/2014/main" id="{83D5439A-1371-4E51-A98C-BA318F66D3B5}"/>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15C772EC-6672-4D58-8F88-1D4B852F2014}"/>
              </a:ext>
            </a:extLst>
          </p:cNvPr>
          <p:cNvSpPr>
            <a:spLocks noGrp="1"/>
          </p:cNvSpPr>
          <p:nvPr>
            <p:ph idx="1"/>
          </p:nvPr>
        </p:nvSpPr>
        <p:spPr>
          <a:xfrm>
            <a:off x="457200" y="1270000"/>
            <a:ext cx="8229600" cy="5199063"/>
          </a:xfrm>
        </p:spPr>
        <p:txBody>
          <a:bodyPr/>
          <a:lstStyle/>
          <a:p>
            <a:r>
              <a:rPr lang="en-US" dirty="0">
                <a:latin typeface="Times New Roman" panose="02020603050405020304" pitchFamily="18" charset="0"/>
                <a:cs typeface="Times New Roman" panose="02020603050405020304" pitchFamily="18" charset="0"/>
              </a:rPr>
              <a:t>Findings (cont.)</a:t>
            </a:r>
          </a:p>
          <a:p>
            <a:pPr lvl="1"/>
            <a:r>
              <a:rPr lang="en-US" dirty="0">
                <a:latin typeface="Times New Roman" panose="02020603050405020304" pitchFamily="18" charset="0"/>
                <a:cs typeface="Times New Roman" panose="02020603050405020304" pitchFamily="18" charset="0"/>
              </a:rPr>
              <a:t>The choice of L3/L4 break will be determined after the </a:t>
            </a:r>
            <a:r>
              <a:rPr lang="en-US" dirty="0" err="1">
                <a:latin typeface="Times New Roman" panose="02020603050405020304" pitchFamily="18" charset="0"/>
                <a:cs typeface="Times New Roman" panose="02020603050405020304" pitchFamily="18" charset="0"/>
              </a:rPr>
              <a:t>cryo</a:t>
            </a:r>
            <a:r>
              <a:rPr lang="en-US" dirty="0">
                <a:latin typeface="Times New Roman" panose="02020603050405020304" pitchFamily="18" charset="0"/>
                <a:cs typeface="Times New Roman" panose="02020603050405020304" pitchFamily="18" charset="0"/>
              </a:rPr>
              <a:t> distribution line design and the verification cryomodule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installation schedule of LCLSII-HE was modified. Instead of two 6-month shutdowns now one 1-year long shutdown is in the revised project plan.</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Based on design accelerating gradients for LCLS-II and LCLS-II-HE, the number of spare cavities (energy margin) is estimated to be 10 in the LCLS-II segment and 11 in the LCLS-II-HE segment.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Verification cryomodule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work started in September at FNAL after the completion of infrastructure upgrade. String assembly was competed in November 2020 and cold mass assembly is in progress. The whole assembly is scheduled to be complete in February 2021 followed by 6-month long cold test. </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347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21</a:t>
            </a:fld>
            <a:endParaRPr lang="en-US" dirty="0"/>
          </a:p>
        </p:txBody>
      </p:sp>
      <p:sp>
        <p:nvSpPr>
          <p:cNvPr id="5" name="Rectangle 2">
            <a:extLst>
              <a:ext uri="{FF2B5EF4-FFF2-40B4-BE49-F238E27FC236}">
                <a16:creationId xmlns:a16="http://schemas.microsoft.com/office/drawing/2014/main" id="{99913C25-E316-4A0F-A45B-CC35EA2AE304}"/>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5D20BDC6-5C0A-4E29-95AF-1DC5949911C6}"/>
              </a:ext>
            </a:extLst>
          </p:cNvPr>
          <p:cNvSpPr>
            <a:spLocks noGrp="1"/>
          </p:cNvSpPr>
          <p:nvPr>
            <p:ph idx="1"/>
          </p:nvPr>
        </p:nvSpPr>
        <p:spPr>
          <a:xfrm>
            <a:off x="457200" y="1270000"/>
            <a:ext cx="8229600" cy="5199063"/>
          </a:xfrm>
        </p:spPr>
        <p:txBody>
          <a:bodyPr/>
          <a:lstStyle/>
          <a:p>
            <a:r>
              <a:rPr lang="en-US" dirty="0">
                <a:latin typeface="Times New Roman" panose="02020603050405020304" pitchFamily="18" charset="0"/>
                <a:cs typeface="Times New Roman" panose="02020603050405020304" pitchFamily="18" charset="0"/>
              </a:rPr>
              <a:t>Findings (cont.)</a:t>
            </a:r>
          </a:p>
          <a:p>
            <a:pPr lvl="1"/>
            <a:r>
              <a:rPr lang="en-US" dirty="0">
                <a:latin typeface="Times New Roman" panose="02020603050405020304" pitchFamily="18" charset="0"/>
                <a:cs typeface="Times New Roman" panose="02020603050405020304" pitchFamily="18" charset="0"/>
              </a:rPr>
              <a:t>LCLS-II-HE cryomodules may use tuners with an extended range that will be tested with the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The extended tuner range is proposed to provide ‘off-frequency operation’ for alternating bunches at 4 GeV and 8 GeV.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mechanical design of the LCLS-II-HE cryomodule is identical to LCLS-II except for the mechanical tuners. Lessons learned from LCLS-II have been implemented in HE such as revisions to as-built, clarifying dimensions and necessary changes for mechanical tuners to provide functionality for the off-frequency operation.</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cryogenic system design is 92% complete for CD-3A scope and 95% complete for non CD-3A scope. </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835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22</a:t>
            </a:fld>
            <a:endParaRPr lang="en-US" dirty="0"/>
          </a:p>
        </p:txBody>
      </p:sp>
      <p:sp>
        <p:nvSpPr>
          <p:cNvPr id="5" name="Rectangle 2">
            <a:extLst>
              <a:ext uri="{FF2B5EF4-FFF2-40B4-BE49-F238E27FC236}">
                <a16:creationId xmlns:a16="http://schemas.microsoft.com/office/drawing/2014/main" id="{45DCCF2B-4AEF-473D-8FC8-4E5833198255}"/>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2CD083F2-CD77-4285-9765-C0EEF7CB088B}"/>
              </a:ext>
            </a:extLst>
          </p:cNvPr>
          <p:cNvSpPr>
            <a:spLocks noGrp="1"/>
          </p:cNvSpPr>
          <p:nvPr>
            <p:ph idx="1"/>
          </p:nvPr>
        </p:nvSpPr>
        <p:spPr>
          <a:xfrm>
            <a:off x="457200" y="1270000"/>
            <a:ext cx="8229600" cy="5199063"/>
          </a:xfrm>
        </p:spPr>
        <p:txBody>
          <a:bodyPr/>
          <a:lstStyle/>
          <a:p>
            <a:r>
              <a:rPr lang="en-US" dirty="0">
                <a:latin typeface="Times New Roman" panose="02020603050405020304" pitchFamily="18" charset="0"/>
                <a:cs typeface="Times New Roman" panose="02020603050405020304" pitchFamily="18" charset="0"/>
              </a:rPr>
              <a:t>Findings (cont.)</a:t>
            </a:r>
          </a:p>
          <a:p>
            <a:pPr lvl="1"/>
            <a:r>
              <a:rPr lang="en-US" dirty="0">
                <a:latin typeface="Times New Roman" panose="02020603050405020304" pitchFamily="18" charset="0"/>
                <a:cs typeface="Times New Roman" panose="02020603050405020304" pitchFamily="18" charset="0"/>
              </a:rPr>
              <a:t>CD-3A approval for long lead procurement of cryomodules was received in May 2020. CD-3A approval provided $80.4M for cryomodule fabrication at the partner labs and the cryogenic system engineering/procurement at SLAC. CD3-A contracts for cavities, couplers, vacuum vessels, and upper cold mass were placed. In total 91% by value of CD-3A scope was awarded. The first batch of production cavities is scheduled to be delivered in July 2021. Cavity processes from doping at the vendor will be carried out after the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74 leftover cavities from LCLS-II were transferred to HE. Rework of these cavities will start soon.</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New cavity doping recipe, 2N0 was verified with vertical tests. Further verification is planned with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979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23</a:t>
            </a:fld>
            <a:endParaRPr lang="en-US" dirty="0"/>
          </a:p>
        </p:txBody>
      </p:sp>
      <p:sp>
        <p:nvSpPr>
          <p:cNvPr id="5" name="Rectangle 2">
            <a:extLst>
              <a:ext uri="{FF2B5EF4-FFF2-40B4-BE49-F238E27FC236}">
                <a16:creationId xmlns:a16="http://schemas.microsoft.com/office/drawing/2014/main" id="{45DCCF2B-4AEF-473D-8FC8-4E5833198255}"/>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2CD083F2-CD77-4285-9765-C0EEF7CB088B}"/>
              </a:ext>
            </a:extLst>
          </p:cNvPr>
          <p:cNvSpPr>
            <a:spLocks noGrp="1"/>
          </p:cNvSpPr>
          <p:nvPr>
            <p:ph idx="1"/>
          </p:nvPr>
        </p:nvSpPr>
        <p:spPr>
          <a:xfrm>
            <a:off x="457200" y="1270000"/>
            <a:ext cx="8229600" cy="5199063"/>
          </a:xfrm>
        </p:spPr>
        <p:txBody>
          <a:bodyPr/>
          <a:lstStyle/>
          <a:p>
            <a:r>
              <a:rPr lang="en-US" dirty="0">
                <a:latin typeface="Times New Roman" panose="02020603050405020304" pitchFamily="18" charset="0"/>
                <a:cs typeface="Times New Roman" panose="02020603050405020304" pitchFamily="18" charset="0"/>
              </a:rPr>
              <a:t>Findings (cont.)</a:t>
            </a:r>
          </a:p>
          <a:p>
            <a:pPr lvl="1"/>
            <a:r>
              <a:rPr lang="en-US" dirty="0">
                <a:latin typeface="Times New Roman" panose="02020603050405020304" pitchFamily="18" charset="0"/>
                <a:cs typeface="Times New Roman" panose="02020603050405020304" pitchFamily="18" charset="0"/>
              </a:rPr>
              <a:t>The new doping recipe 2N0 was transferred to the vendor. 10 new cavities were fabricated and doped with the new recipe at the vendor. All 10 cavities passed the LCLS-II-HE requirements. Eight of them will be used for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LCLS-II construction delay partially due to COVID-19 impacted LCLS-II-HE such as delaying the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fabrication and limiting availability of personnel for HE.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Production CM assembly starts in September 2021. COVID impact is projected in planning.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Test for production cryomodules is scheduled to start in Q2FY22 and RF commissioning of cryomodules in the SLAC tunnel is in Q3FY26. </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063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24</a:t>
            </a:fld>
            <a:endParaRPr lang="en-US" dirty="0"/>
          </a:p>
        </p:txBody>
      </p:sp>
      <p:sp>
        <p:nvSpPr>
          <p:cNvPr id="5" name="Rectangle 2">
            <a:extLst>
              <a:ext uri="{FF2B5EF4-FFF2-40B4-BE49-F238E27FC236}">
                <a16:creationId xmlns:a16="http://schemas.microsoft.com/office/drawing/2014/main" id="{5024A0CE-9FA0-4E6A-A92E-6B495B4F0A12}"/>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AC13A088-1CEC-4974-BA8D-2D3C2259F80A}"/>
              </a:ext>
            </a:extLst>
          </p:cNvPr>
          <p:cNvSpPr>
            <a:spLocks noGrp="1"/>
          </p:cNvSpPr>
          <p:nvPr>
            <p:ph idx="1"/>
          </p:nvPr>
        </p:nvSpPr>
        <p:spPr>
          <a:xfrm>
            <a:off x="457200" y="1270000"/>
            <a:ext cx="8229600" cy="5199063"/>
          </a:xfrm>
        </p:spPr>
        <p:txBody>
          <a:bodyPr/>
          <a:lstStyle/>
          <a:p>
            <a:r>
              <a:rPr lang="en-US" dirty="0">
                <a:latin typeface="Times New Roman" panose="02020603050405020304" pitchFamily="18" charset="0"/>
                <a:cs typeface="Times New Roman" panose="02020603050405020304" pitchFamily="18" charset="0"/>
              </a:rPr>
              <a:t>Comments</a:t>
            </a:r>
          </a:p>
          <a:p>
            <a:pPr lvl="1"/>
            <a:r>
              <a:rPr lang="en-US" dirty="0">
                <a:latin typeface="Times New Roman" panose="02020603050405020304" pitchFamily="18" charset="0"/>
                <a:cs typeface="Times New Roman" panose="02020603050405020304" pitchFamily="18" charset="0"/>
              </a:rPr>
              <a:t>Cavity R&amp;D related to HE requirements has made excellent progress such as identifying nitride precipitates and quenching field dependencies on electro-polishing temperature. Based on a hypothesis and understanding, a new cavity process flow has been developed.</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 significant achievement on deploying the new doping recipe at the cavity vendor has been made. 10 new cavities processed by the vendor </a:t>
            </a:r>
            <a:r>
              <a:rPr lang="en-US">
                <a:latin typeface="Times New Roman" panose="02020603050405020304" pitchFamily="18" charset="0"/>
                <a:cs typeface="Times New Roman" panose="02020603050405020304" pitchFamily="18" charset="0"/>
              </a:rPr>
              <a:t>met or </a:t>
            </a:r>
            <a:r>
              <a:rPr lang="en-US" dirty="0">
                <a:latin typeface="Times New Roman" panose="02020603050405020304" pitchFamily="18" charset="0"/>
                <a:cs typeface="Times New Roman" panose="02020603050405020304" pitchFamily="18" charset="0"/>
              </a:rPr>
              <a:t>exceeded requirements for HE. The measured average accelerating gradient and quality factor during the vertical test were 26 MV/m and 3.6 </a:t>
            </a:r>
            <a:r>
              <a:rPr lang="en-US" dirty="0">
                <a:latin typeface="Times New Roman" panose="02020603050405020304" pitchFamily="18" charset="0"/>
                <a:cs typeface="Times New Roman" panose="02020603050405020304" pitchFamily="18" charset="0"/>
                <a:sym typeface="Symbol" panose="05050102010706020507" pitchFamily="18" charset="2"/>
              </a:rPr>
              <a:t></a:t>
            </a:r>
            <a:r>
              <a:rPr lang="en-US" dirty="0">
                <a:latin typeface="Times New Roman" panose="02020603050405020304" pitchFamily="18" charset="0"/>
                <a:cs typeface="Times New Roman" panose="02020603050405020304" pitchFamily="18" charset="0"/>
              </a:rPr>
              <a:t> 10</a:t>
            </a:r>
            <a:r>
              <a:rPr lang="en-US" baseline="30000" dirty="0">
                <a:latin typeface="Times New Roman" panose="02020603050405020304" pitchFamily="18" charset="0"/>
                <a:cs typeface="Times New Roman" panose="02020603050405020304" pitchFamily="18" charset="0"/>
              </a:rPr>
              <a:t>10</a:t>
            </a:r>
            <a:r>
              <a:rPr lang="en-US" dirty="0">
                <a:latin typeface="Times New Roman" panose="02020603050405020304" pitchFamily="18" charset="0"/>
                <a:cs typeface="Times New Roman" panose="02020603050405020304" pitchFamily="18" charset="0"/>
              </a:rPr>
              <a:t> respectively. The vertical test results are satisfactory pending further verification with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flux expulsion requirement for HE is tighter than LCLS-II requirement. Experiment using single cell cavities suggests higher temperature heat-treatment at 950C ~ 975C for flux expulsion required for HE. Cavities in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were heat-treated at 950C. In addition, bandwidth of HE is narrower than that of LCLS-II. The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 will verify whether microphonics is acceptable for operation at HE conditions.</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164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25</a:t>
            </a:fld>
            <a:endParaRPr lang="en-US" dirty="0"/>
          </a:p>
        </p:txBody>
      </p:sp>
      <p:sp>
        <p:nvSpPr>
          <p:cNvPr id="5" name="Rectangle 2">
            <a:extLst>
              <a:ext uri="{FF2B5EF4-FFF2-40B4-BE49-F238E27FC236}">
                <a16:creationId xmlns:a16="http://schemas.microsoft.com/office/drawing/2014/main" id="{D70FD18F-9587-4E9C-A20F-A7EBCA20357B}"/>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436D304A-654F-40B5-9EF2-F745D6BE330E}"/>
              </a:ext>
            </a:extLst>
          </p:cNvPr>
          <p:cNvSpPr>
            <a:spLocks noGrp="1"/>
          </p:cNvSpPr>
          <p:nvPr>
            <p:ph idx="1"/>
          </p:nvPr>
        </p:nvSpPr>
        <p:spPr>
          <a:xfrm>
            <a:off x="457199" y="1270000"/>
            <a:ext cx="8308975" cy="5199063"/>
          </a:xfrm>
        </p:spPr>
        <p:txBody>
          <a:bodyPr/>
          <a:lstStyle/>
          <a:p>
            <a:r>
              <a:rPr lang="en-US" dirty="0">
                <a:latin typeface="Times New Roman" panose="02020603050405020304" pitchFamily="18" charset="0"/>
                <a:cs typeface="Times New Roman" panose="02020603050405020304" pitchFamily="18" charset="0"/>
              </a:rPr>
              <a:t>Comments (cont.)</a:t>
            </a:r>
          </a:p>
          <a:p>
            <a:pPr lvl="1"/>
            <a:r>
              <a:rPr lang="en-US" dirty="0">
                <a:latin typeface="Times New Roman" panose="02020603050405020304" pitchFamily="18" charset="0"/>
                <a:cs typeface="Times New Roman" panose="02020603050405020304" pitchFamily="18" charset="0"/>
              </a:rPr>
              <a:t>Collaboration between partner laboratories is in place. The personnel assembled between SLAC, FNAL and JLab are working very well as an integrated team. The team is highly experienced and key members for LCLS-II continue working for HE. This reduces the likelihood of loss of institutional knowledge and is important for complex cryomodule systems.</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Committee supports the proposed linac configuration where three cryomodules are added in L4.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cryomodule production schedule is success-oriented and is developed by incorporating lessons learned from LCLS-II. The partner laboratories have other project commitments that overlap with LCLS-II-HE. These competing priorities impose a potential schedule risk.</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74 failed or leftover cavities from LCLS-II were transferred to HE. The team estimates that &gt;40 cavities can be qualified for HE after rework and that additional cavity procurement for 4 additional cryomodules may not be required.</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0644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26</a:t>
            </a:fld>
            <a:endParaRPr lang="en-US" dirty="0"/>
          </a:p>
        </p:txBody>
      </p:sp>
      <p:sp>
        <p:nvSpPr>
          <p:cNvPr id="5" name="Rectangle 2">
            <a:extLst>
              <a:ext uri="{FF2B5EF4-FFF2-40B4-BE49-F238E27FC236}">
                <a16:creationId xmlns:a16="http://schemas.microsoft.com/office/drawing/2014/main" id="{5D99A19E-B0CB-4330-B1F9-F4F5255B939A}"/>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80858438-7473-42BA-B5D3-3CCD28DA33A3}"/>
              </a:ext>
            </a:extLst>
          </p:cNvPr>
          <p:cNvSpPr>
            <a:spLocks noGrp="1"/>
          </p:cNvSpPr>
          <p:nvPr>
            <p:ph idx="1"/>
          </p:nvPr>
        </p:nvSpPr>
        <p:spPr>
          <a:xfrm>
            <a:off x="355373" y="1130663"/>
            <a:ext cx="8410802" cy="5199063"/>
          </a:xfrm>
        </p:spPr>
        <p:txBody>
          <a:bodyPr/>
          <a:lstStyle/>
          <a:p>
            <a:r>
              <a:rPr lang="en-US" dirty="0">
                <a:latin typeface="Times New Roman" panose="02020603050405020304" pitchFamily="18" charset="0"/>
                <a:cs typeface="Times New Roman" panose="02020603050405020304" pitchFamily="18" charset="0"/>
              </a:rPr>
              <a:t>Comments (cont.)</a:t>
            </a:r>
          </a:p>
          <a:p>
            <a:pPr lvl="1"/>
            <a:r>
              <a:rPr lang="en-US" dirty="0">
                <a:latin typeface="Times New Roman" panose="02020603050405020304" pitchFamily="18" charset="0"/>
                <a:cs typeface="Times New Roman" panose="02020603050405020304" pitchFamily="18" charset="0"/>
              </a:rPr>
              <a:t>Continued efforts for incorporating the lessons learned from LCLS-II such as infrastructure upgrade, revisions to as-built, QA, vendor oversight, shipping/handling, and management, are commendable.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Committee supports the approach of a standardized methodology of assembling and testing CMs at FNAL and JLab. In particular, implementing mass flow instrumentation at the JLab LERF facility will be very beneficial.</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It was presented that choice of L3/L4 break will be determined after </a:t>
            </a:r>
            <a:r>
              <a:rPr lang="en-US" dirty="0" err="1">
                <a:latin typeface="Times New Roman" panose="02020603050405020304" pitchFamily="18" charset="0"/>
                <a:cs typeface="Times New Roman" panose="02020603050405020304" pitchFamily="18" charset="0"/>
              </a:rPr>
              <a:t>cryo</a:t>
            </a:r>
            <a:r>
              <a:rPr lang="en-US" dirty="0">
                <a:latin typeface="Times New Roman" panose="02020603050405020304" pitchFamily="18" charset="0"/>
                <a:cs typeface="Times New Roman" panose="02020603050405020304" pitchFamily="18" charset="0"/>
              </a:rPr>
              <a:t> distribution line design and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 Since actual cryogenic loads from LCLS-II at high-Q operation will be available in FY23 or later, the optimal choice of L3/L4 break will be unknown by then.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Production cryomodule testing is scheduled to start in Q1FY22 and RF commissioning of cryomodules in the SLAC tunnel will be in Q3FY26. A plan should be carefully developed for a long-term storage of cryomodules at SLAC site including monitoring of some cryomodule parameters.</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802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27</a:t>
            </a:fld>
            <a:endParaRPr lang="en-US" dirty="0"/>
          </a:p>
        </p:txBody>
      </p:sp>
      <p:sp>
        <p:nvSpPr>
          <p:cNvPr id="5" name="Rectangle 2">
            <a:extLst>
              <a:ext uri="{FF2B5EF4-FFF2-40B4-BE49-F238E27FC236}">
                <a16:creationId xmlns:a16="http://schemas.microsoft.com/office/drawing/2014/main" id="{06D3B9CB-327C-43EE-8FD8-105396182123}"/>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6" name="Content Placeholder 2">
            <a:extLst>
              <a:ext uri="{FF2B5EF4-FFF2-40B4-BE49-F238E27FC236}">
                <a16:creationId xmlns:a16="http://schemas.microsoft.com/office/drawing/2014/main" id="{56102199-4F49-4D61-A272-CCC1F60C59BD}"/>
              </a:ext>
            </a:extLst>
          </p:cNvPr>
          <p:cNvSpPr>
            <a:spLocks noGrp="1"/>
          </p:cNvSpPr>
          <p:nvPr>
            <p:ph idx="1"/>
          </p:nvPr>
        </p:nvSpPr>
        <p:spPr>
          <a:xfrm>
            <a:off x="457200" y="1130663"/>
            <a:ext cx="8416834" cy="5682181"/>
          </a:xfrm>
        </p:spPr>
        <p:txBody>
          <a:bodyPr/>
          <a:lstStyle/>
          <a:p>
            <a:r>
              <a:rPr lang="en-US" dirty="0">
                <a:latin typeface="Times New Roman" panose="02020603050405020304" pitchFamily="18" charset="0"/>
                <a:cs typeface="Times New Roman" panose="02020603050405020304" pitchFamily="18" charset="0"/>
              </a:rPr>
              <a:t>Comments (cont.)</a:t>
            </a:r>
          </a:p>
          <a:p>
            <a:pPr lvl="1"/>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testing will provide essential information for the success of LCLS-II-HE. The test results and lessons learned from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 should be reflected in the production cryomodules. Additional tests specific to HE should be detailed in the cryomodule test plan and reviewed including;</a:t>
            </a:r>
          </a:p>
          <a:p>
            <a:pPr lvl="2"/>
            <a:r>
              <a:rPr lang="en-US" dirty="0">
                <a:latin typeface="Times New Roman" panose="02020603050405020304" pitchFamily="18" charset="0"/>
                <a:cs typeface="Times New Roman" panose="02020603050405020304" pitchFamily="18" charset="0"/>
              </a:rPr>
              <a:t>Verification of the new doping recipe for an extended period</a:t>
            </a:r>
          </a:p>
          <a:p>
            <a:pPr lvl="2"/>
            <a:r>
              <a:rPr lang="en-US" dirty="0">
                <a:latin typeface="Times New Roman" panose="02020603050405020304" pitchFamily="18" charset="0"/>
                <a:cs typeface="Times New Roman" panose="02020603050405020304" pitchFamily="18" charset="0"/>
              </a:rPr>
              <a:t>A full power test of the couplers at LCLS-II-HE design gradient or slightly higher and at both nominal frequency operation and off-frequency operation for an extended period</a:t>
            </a:r>
          </a:p>
          <a:p>
            <a:pPr lvl="2"/>
            <a:r>
              <a:rPr lang="en-US" dirty="0">
                <a:latin typeface="Times New Roman" panose="02020603050405020304" pitchFamily="18" charset="0"/>
                <a:cs typeface="Times New Roman" panose="02020603050405020304" pitchFamily="18" charset="0"/>
              </a:rPr>
              <a:t>Integrity test of the new tuner assembly during high power operation (fatigue, impact on piezo tuner, impact on coupler)</a:t>
            </a:r>
          </a:p>
          <a:p>
            <a:pPr lvl="2"/>
            <a:r>
              <a:rPr lang="en-US" dirty="0">
                <a:latin typeface="Times New Roman" panose="02020603050405020304" pitchFamily="18" charset="0"/>
                <a:cs typeface="Times New Roman" panose="02020603050405020304" pitchFamily="18" charset="0"/>
              </a:rPr>
              <a:t>Field flatness at nominal frequency operation and off-frequency operation</a:t>
            </a:r>
          </a:p>
          <a:p>
            <a:pPr lvl="2"/>
            <a:r>
              <a:rPr lang="en-US" dirty="0">
                <a:latin typeface="Times New Roman" panose="02020603050405020304" pitchFamily="18" charset="0"/>
                <a:cs typeface="Times New Roman" panose="02020603050405020304" pitchFamily="18" charset="0"/>
              </a:rPr>
              <a:t>Microphonics measurement at nominal frequency operation and off-frequency operation and, microphonic compensation using piezo tuner</a:t>
            </a:r>
          </a:p>
          <a:p>
            <a:pPr lvl="2"/>
            <a:r>
              <a:rPr lang="en-US" dirty="0">
                <a:latin typeface="Times New Roman" panose="02020603050405020304" pitchFamily="18" charset="0"/>
                <a:cs typeface="Times New Roman" panose="02020603050405020304" pitchFamily="18" charset="0"/>
              </a:rPr>
              <a:t>Multipacting processing and validation of in-situ plasma processing</a:t>
            </a:r>
          </a:p>
          <a:p>
            <a:pPr lvl="2"/>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Enough time should be dedicated for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 to include all planned activities with adequate margin.</a:t>
            </a:r>
          </a:p>
        </p:txBody>
      </p:sp>
    </p:spTree>
    <p:extLst>
      <p:ext uri="{BB962C8B-B14F-4D97-AF65-F5344CB8AC3E}">
        <p14:creationId xmlns:p14="http://schemas.microsoft.com/office/powerpoint/2010/main" val="1442406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3DE7C2-5B19-4FD1-A263-DF0AB997E136}"/>
              </a:ext>
            </a:extLst>
          </p:cNvPr>
          <p:cNvSpPr>
            <a:spLocks noGrp="1"/>
          </p:cNvSpPr>
          <p:nvPr>
            <p:ph type="sldNum" sz="quarter" idx="10"/>
          </p:nvPr>
        </p:nvSpPr>
        <p:spPr/>
        <p:txBody>
          <a:bodyPr/>
          <a:lstStyle/>
          <a:p>
            <a:pPr>
              <a:defRPr/>
            </a:pPr>
            <a:fld id="{137661AB-5696-4AAC-BEC1-4A1BE4153515}" type="slidenum">
              <a:rPr lang="en-US" smtClean="0"/>
              <a:pPr>
                <a:defRPr/>
              </a:pPr>
              <a:t>28</a:t>
            </a:fld>
            <a:endParaRPr lang="en-US" dirty="0"/>
          </a:p>
        </p:txBody>
      </p:sp>
      <p:sp>
        <p:nvSpPr>
          <p:cNvPr id="5" name="Rectangle 2">
            <a:extLst>
              <a:ext uri="{FF2B5EF4-FFF2-40B4-BE49-F238E27FC236}">
                <a16:creationId xmlns:a16="http://schemas.microsoft.com/office/drawing/2014/main" id="{DFB19EC0-8DAD-48BA-8B9A-28093D01626D}"/>
              </a:ext>
            </a:extLst>
          </p:cNvPr>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a:t>
            </a:r>
            <a:r>
              <a:rPr lang="fr-FR" sz="2000" b="1" dirty="0" err="1">
                <a:effectLst/>
                <a:latin typeface="Times New Roman" pitchFamily="18" charset="0"/>
                <a:cs typeface="Times New Roman" pitchFamily="18" charset="0"/>
              </a:rPr>
              <a:t>Cryomodules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S. Kim, ORNL / S. </a:t>
            </a:r>
            <a:r>
              <a:rPr lang="en-US" sz="1800" dirty="0" err="1">
                <a:effectLst/>
                <a:latin typeface="Times New Roman" pitchFamily="18" charset="0"/>
                <a:cs typeface="Times New Roman" pitchFamily="18" charset="0"/>
              </a:rPr>
              <a:t>Barbanotti</a:t>
            </a:r>
            <a:r>
              <a:rPr lang="en-US" sz="1800" dirty="0">
                <a:effectLst/>
                <a:latin typeface="Times New Roman" pitchFamily="18" charset="0"/>
                <a:cs typeface="Times New Roman" pitchFamily="18" charset="0"/>
              </a:rPr>
              <a:t>, DESY /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C. </a:t>
            </a:r>
            <a:r>
              <a:rPr lang="en-US" sz="1800" dirty="0" err="1">
                <a:effectLst/>
                <a:latin typeface="Times New Roman" pitchFamily="18" charset="0"/>
                <a:cs typeface="Times New Roman" pitchFamily="18" charset="0"/>
              </a:rPr>
              <a:t>Madec</a:t>
            </a:r>
            <a:r>
              <a:rPr lang="en-US" sz="1800" dirty="0">
                <a:effectLst/>
                <a:latin typeface="Times New Roman" pitchFamily="18" charset="0"/>
                <a:cs typeface="Times New Roman" pitchFamily="18" charset="0"/>
              </a:rPr>
              <a:t>, CEA  / Subcommittee 3</a:t>
            </a:r>
          </a:p>
        </p:txBody>
      </p:sp>
      <p:sp>
        <p:nvSpPr>
          <p:cNvPr id="7" name="Content Placeholder 2">
            <a:extLst>
              <a:ext uri="{FF2B5EF4-FFF2-40B4-BE49-F238E27FC236}">
                <a16:creationId xmlns:a16="http://schemas.microsoft.com/office/drawing/2014/main" id="{BAC0B28C-CE4C-4CE2-943A-B5AFD2BD5D4C}"/>
              </a:ext>
            </a:extLst>
          </p:cNvPr>
          <p:cNvSpPr>
            <a:spLocks noGrp="1"/>
          </p:cNvSpPr>
          <p:nvPr>
            <p:ph idx="1"/>
          </p:nvPr>
        </p:nvSpPr>
        <p:spPr>
          <a:xfrm>
            <a:off x="457200" y="1270000"/>
            <a:ext cx="8229600" cy="5199063"/>
          </a:xfrm>
        </p:spPr>
        <p:txBody>
          <a:bodyPr/>
          <a:lstStyle/>
          <a:p>
            <a:r>
              <a:rPr lang="en-US" dirty="0">
                <a:latin typeface="Times New Roman" panose="02020603050405020304" pitchFamily="18" charset="0"/>
                <a:cs typeface="Times New Roman" panose="02020603050405020304" pitchFamily="18" charset="0"/>
              </a:rPr>
              <a:t>Recommendations</a:t>
            </a:r>
          </a:p>
          <a:p>
            <a:pPr lvl="1"/>
            <a:r>
              <a:rPr lang="en-US" dirty="0">
                <a:latin typeface="Times New Roman" panose="02020603050405020304" pitchFamily="18" charset="0"/>
                <a:cs typeface="Times New Roman" panose="02020603050405020304" pitchFamily="18" charset="0"/>
              </a:rPr>
              <a:t>Develop a long-term storage plan for HE cryomodules at SLAC by the next DOE review.</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Evaluate the leftover cavities from LCLS-II and identify the number of those cavities qualified for HE by the end of December 2021.</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Conduct a review of the </a:t>
            </a:r>
            <a:r>
              <a:rPr lang="en-US" dirty="0" err="1">
                <a:latin typeface="Times New Roman" panose="02020603050405020304" pitchFamily="18" charset="0"/>
                <a:cs typeface="Times New Roman" panose="02020603050405020304" pitchFamily="18" charset="0"/>
              </a:rPr>
              <a:t>vCM</a:t>
            </a:r>
            <a:r>
              <a:rPr lang="en-US" dirty="0">
                <a:latin typeface="Times New Roman" panose="02020603050405020304" pitchFamily="18" charset="0"/>
                <a:cs typeface="Times New Roman" panose="02020603050405020304" pitchFamily="18" charset="0"/>
              </a:rPr>
              <a:t> test plan by the end of February 2021. </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5968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29</a:t>
            </a:fld>
            <a:endParaRPr dirty="0">
              <a:latin typeface="Times New Roman"/>
              <a:ea typeface="Times New Roman"/>
              <a:cs typeface="Times New Roman"/>
              <a:sym typeface="Times New Roman"/>
            </a:endParaRPr>
          </a:p>
        </p:txBody>
      </p:sp>
      <p:sp>
        <p:nvSpPr>
          <p:cNvPr id="77" name="Google Shape;77;p14"/>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78" name="Google Shape;78;p14"/>
          <p:cNvSpPr/>
          <p:nvPr/>
        </p:nvSpPr>
        <p:spPr>
          <a:xfrm>
            <a:off x="123000" y="875800"/>
            <a:ext cx="8898000" cy="5544000"/>
          </a:xfrm>
          <a:prstGeom prst="rect">
            <a:avLst/>
          </a:prstGeom>
          <a:noFill/>
          <a:ln>
            <a:noFill/>
          </a:ln>
        </p:spPr>
        <p:txBody>
          <a:bodyPr spcFirstLastPara="1" wrap="square" lIns="91425" tIns="45700" rIns="91425" bIns="45700" anchor="t" anchorCtr="0">
            <a:noAutofit/>
          </a:bodyPr>
          <a:lstStyle/>
          <a:p>
            <a:pPr marL="457200" marR="0" lvl="0" indent="-457200" algn="l" rtl="0">
              <a:spcBef>
                <a:spcPts val="0"/>
              </a:spcBef>
              <a:spcAft>
                <a:spcPts val="0"/>
              </a:spcAft>
              <a:buClr>
                <a:srgbClr val="000000"/>
              </a:buClr>
              <a:buSzPts val="2000"/>
              <a:buFont typeface="Times New Roman"/>
              <a:buAutoNum type="arabicPeriod"/>
            </a:pPr>
            <a:r>
              <a:rPr lang="en-US" sz="2000" b="0" dirty="0">
                <a:solidFill>
                  <a:srgbClr val="000000"/>
                </a:solidFill>
                <a:latin typeface="Times New Roman"/>
                <a:ea typeface="Times New Roman"/>
                <a:cs typeface="Times New Roman"/>
                <a:sym typeface="Times New Roman"/>
              </a:rPr>
              <a:t>Project Scope:  Is there adequate technical progress on the long lead procurements (LLPs)?  </a:t>
            </a:r>
            <a:r>
              <a:rPr lang="en-US" sz="2000" b="0" dirty="0">
                <a:solidFill>
                  <a:srgbClr val="0000FF"/>
                </a:solidFill>
                <a:latin typeface="Times New Roman"/>
                <a:ea typeface="Times New Roman"/>
                <a:cs typeface="Times New Roman"/>
                <a:sym typeface="Times New Roman"/>
              </a:rPr>
              <a:t>Linac and RF Power Systems do not ha</a:t>
            </a:r>
            <a:r>
              <a:rPr lang="en-US" sz="2000" dirty="0">
                <a:solidFill>
                  <a:srgbClr val="0000FF"/>
                </a:solidFill>
                <a:latin typeface="Times New Roman"/>
                <a:ea typeface="Times New Roman"/>
                <a:cs typeface="Times New Roman"/>
                <a:sym typeface="Times New Roman"/>
              </a:rPr>
              <a:t>ve any LLPs. However eighteen 1st-article 7-kW SSAs were procured. Other critical LLPs have been awarded and additional LLP (SXR Undulator Pole Magnet) is pending.</a:t>
            </a:r>
            <a:endParaRPr sz="2000" dirty="0">
              <a:solidFill>
                <a:srgbClr val="FF0000"/>
              </a:solidFill>
              <a:latin typeface="Times New Roman"/>
              <a:ea typeface="Times New Roman"/>
              <a:cs typeface="Times New Roman"/>
              <a:sym typeface="Times New Roman"/>
            </a:endParaRPr>
          </a:p>
          <a:p>
            <a:pPr marL="457200" marR="0" lvl="0" indent="0" algn="l" rtl="0">
              <a:spcBef>
                <a:spcPts val="0"/>
              </a:spcBef>
              <a:spcAft>
                <a:spcPts val="0"/>
              </a:spcAft>
              <a:buNone/>
            </a:pPr>
            <a:r>
              <a:rPr lang="en-US" sz="2000" b="0" dirty="0">
                <a:solidFill>
                  <a:srgbClr val="000000"/>
                </a:solidFill>
                <a:latin typeface="Times New Roman"/>
                <a:ea typeface="Times New Roman"/>
                <a:cs typeface="Times New Roman"/>
                <a:sym typeface="Times New Roman"/>
              </a:rPr>
              <a:t>Are the risks associated with the LLP scope adequately addressed? </a:t>
            </a:r>
            <a:endParaRPr sz="2000" b="0" dirty="0">
              <a:solidFill>
                <a:srgbClr val="000000"/>
              </a:solidFill>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US" sz="2000" dirty="0">
                <a:solidFill>
                  <a:srgbClr val="0000FF"/>
                </a:solidFill>
                <a:latin typeface="Times New Roman"/>
                <a:ea typeface="Times New Roman"/>
                <a:cs typeface="Times New Roman"/>
                <a:sym typeface="Times New Roman"/>
              </a:rPr>
              <a:t>Yes.</a:t>
            </a:r>
            <a:endParaRPr sz="2000" dirty="0">
              <a:solidFill>
                <a:srgbClr val="0000FF"/>
              </a:solidFill>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US" sz="2000" b="0" dirty="0">
                <a:solidFill>
                  <a:srgbClr val="000000"/>
                </a:solidFill>
                <a:latin typeface="Times New Roman"/>
                <a:ea typeface="Times New Roman"/>
                <a:cs typeface="Times New Roman"/>
                <a:sym typeface="Times New Roman"/>
              </a:rPr>
              <a:t>Is the overall project scope properly defined to meet the preliminary KPPs? </a:t>
            </a:r>
            <a:endParaRPr sz="2000" b="0" dirty="0">
              <a:solidFill>
                <a:srgbClr val="000000"/>
              </a:solidFill>
              <a:latin typeface="Times New Roman"/>
              <a:ea typeface="Times New Roman"/>
              <a:cs typeface="Times New Roman"/>
              <a:sym typeface="Times New Roman"/>
            </a:endParaRPr>
          </a:p>
          <a:p>
            <a:pPr marL="457200" lvl="0" indent="0" algn="l" rtl="0">
              <a:lnSpc>
                <a:spcPct val="115000"/>
              </a:lnSpc>
              <a:spcBef>
                <a:spcPts val="0"/>
              </a:spcBef>
              <a:spcAft>
                <a:spcPts val="0"/>
              </a:spcAft>
              <a:buNone/>
            </a:pPr>
            <a:r>
              <a:rPr lang="en-US" sz="2000" dirty="0">
                <a:solidFill>
                  <a:srgbClr val="0000FF"/>
                </a:solidFill>
                <a:latin typeface="Times New Roman"/>
                <a:ea typeface="Times New Roman"/>
                <a:cs typeface="Times New Roman"/>
                <a:sym typeface="Times New Roman"/>
              </a:rPr>
              <a:t>Yes for Linac and RF Power Systems.</a:t>
            </a:r>
            <a:endParaRPr sz="2000" dirty="0">
              <a:solidFill>
                <a:srgbClr val="0000FF"/>
              </a:solidFill>
              <a:latin typeface="Times New Roman"/>
              <a:ea typeface="Times New Roman"/>
              <a:cs typeface="Times New Roman"/>
              <a:sym typeface="Times New Roman"/>
            </a:endParaRPr>
          </a:p>
          <a:p>
            <a:pPr marL="457200" marR="0" lvl="0" indent="0" algn="l" rtl="0">
              <a:spcBef>
                <a:spcPts val="0"/>
              </a:spcBef>
              <a:spcAft>
                <a:spcPts val="0"/>
              </a:spcAft>
              <a:buNone/>
            </a:pPr>
            <a:r>
              <a:rPr lang="en-US" sz="2000" b="0" dirty="0">
                <a:solidFill>
                  <a:srgbClr val="000000"/>
                </a:solidFill>
                <a:latin typeface="Times New Roman"/>
                <a:ea typeface="Times New Roman"/>
                <a:cs typeface="Times New Roman"/>
                <a:sym typeface="Times New Roman"/>
              </a:rPr>
              <a:t>Is the proposed injector facility adequately defined and justified?</a:t>
            </a:r>
            <a:endParaRPr sz="2000" b="0" dirty="0">
              <a:solidFill>
                <a:srgbClr val="000000"/>
              </a:solidFill>
              <a:latin typeface="Times New Roman"/>
              <a:ea typeface="Times New Roman"/>
              <a:cs typeface="Times New Roman"/>
              <a:sym typeface="Times New Roman"/>
            </a:endParaRPr>
          </a:p>
          <a:p>
            <a:pPr marL="457200" lvl="0" indent="0" algn="l" rtl="0">
              <a:lnSpc>
                <a:spcPct val="115000"/>
              </a:lnSpc>
              <a:spcBef>
                <a:spcPts val="0"/>
              </a:spcBef>
              <a:spcAft>
                <a:spcPts val="0"/>
              </a:spcAft>
              <a:buNone/>
            </a:pPr>
            <a:r>
              <a:rPr lang="en-US" sz="2000" dirty="0">
                <a:solidFill>
                  <a:srgbClr val="0000FF"/>
                </a:solidFill>
                <a:latin typeface="Times New Roman"/>
                <a:ea typeface="Times New Roman"/>
                <a:cs typeface="Times New Roman"/>
                <a:sym typeface="Times New Roman"/>
              </a:rPr>
              <a:t>Yes for this stage of the project. Focused R&amp;D is needed to mature the design. The proposed injector will provide a lower emittance beam allowing to extend the photon energy and increase reliability with a redundant source.</a:t>
            </a:r>
            <a:endParaRPr sz="2000" dirty="0">
              <a:solidFill>
                <a:srgbClr val="0000FF"/>
              </a:solidFill>
              <a:latin typeface="Times New Roman"/>
              <a:ea typeface="Times New Roman"/>
              <a:cs typeface="Times New Roman"/>
              <a:sym typeface="Times New Roman"/>
            </a:endParaRPr>
          </a:p>
          <a:p>
            <a:pPr marL="457200" marR="0" lvl="0" indent="0" algn="l" rtl="0">
              <a:spcBef>
                <a:spcPts val="0"/>
              </a:spcBef>
              <a:spcAft>
                <a:spcPts val="0"/>
              </a:spcAft>
              <a:buNone/>
            </a:pPr>
            <a:r>
              <a:rPr lang="en-US" sz="2000" b="0" dirty="0">
                <a:solidFill>
                  <a:srgbClr val="000000"/>
                </a:solidFill>
                <a:latin typeface="Times New Roman"/>
                <a:ea typeface="Times New Roman"/>
                <a:cs typeface="Times New Roman"/>
                <a:sym typeface="Times New Roman"/>
              </a:rPr>
              <a:t>Is the overall project technical progress to date appropriate at this stage of the project? </a:t>
            </a:r>
            <a:endParaRPr sz="2000" b="0" dirty="0">
              <a:solidFill>
                <a:srgbClr val="000000"/>
              </a:solidFill>
              <a:latin typeface="Times New Roman"/>
              <a:ea typeface="Times New Roman"/>
              <a:cs typeface="Times New Roman"/>
              <a:sym typeface="Times New Roman"/>
            </a:endParaRPr>
          </a:p>
          <a:p>
            <a:pPr marL="457200" lvl="0" indent="0" algn="l" rtl="0">
              <a:lnSpc>
                <a:spcPct val="115000"/>
              </a:lnSpc>
              <a:spcBef>
                <a:spcPts val="0"/>
              </a:spcBef>
              <a:spcAft>
                <a:spcPts val="0"/>
              </a:spcAft>
              <a:buClr>
                <a:schemeClr val="dk1"/>
              </a:buClr>
              <a:buSzPts val="1100"/>
              <a:buFont typeface="Arial"/>
              <a:buNone/>
            </a:pPr>
            <a:r>
              <a:rPr lang="en-US" sz="2000" dirty="0">
                <a:solidFill>
                  <a:srgbClr val="0000FF"/>
                </a:solidFill>
                <a:latin typeface="Times New Roman"/>
                <a:ea typeface="Times New Roman"/>
                <a:cs typeface="Times New Roman"/>
                <a:sym typeface="Times New Roman"/>
              </a:rPr>
              <a:t>Yes. Project is capitalizing on the LCLS-II experience and incorporating lessons learned.</a:t>
            </a:r>
            <a:endParaRPr sz="2000" dirty="0">
              <a:solidFill>
                <a:srgbClr val="0000FF"/>
              </a:solidFill>
              <a:latin typeface="Times New Roman"/>
              <a:ea typeface="Times New Roman"/>
              <a:cs typeface="Times New Roman"/>
              <a:sym typeface="Times New Roman"/>
            </a:endParaRPr>
          </a:p>
          <a:p>
            <a:pPr marL="457200" marR="0" lvl="0" indent="0" algn="l" rtl="0">
              <a:spcBef>
                <a:spcPts val="0"/>
              </a:spcBef>
              <a:spcAft>
                <a:spcPts val="0"/>
              </a:spcAft>
              <a:buNone/>
            </a:pPr>
            <a:endParaRPr sz="2000" dirty="0">
              <a:latin typeface="Times New Roman"/>
              <a:ea typeface="Times New Roman"/>
              <a:cs typeface="Times New Roman"/>
              <a:sym typeface="Times New Roman"/>
            </a:endParaRPr>
          </a:p>
          <a:p>
            <a:pPr marL="457200" marR="0" lvl="0" indent="-457200" algn="l" rtl="0">
              <a:spcBef>
                <a:spcPts val="0"/>
              </a:spcBef>
              <a:spcAft>
                <a:spcPts val="0"/>
              </a:spcAft>
              <a:buNone/>
            </a:pPr>
            <a:endParaRPr sz="2000" b="0"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79" name="Google Shape;79;p14"/>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152578" name="Rectangle 2"/>
          <p:cNvSpPr>
            <a:spLocks noGrp="1" noChangeArrowheads="1"/>
          </p:cNvSpPr>
          <p:nvPr>
            <p:ph type="title" idx="4294967295"/>
          </p:nvPr>
        </p:nvSpPr>
        <p:spPr>
          <a:xfrm>
            <a:off x="2703513" y="161925"/>
            <a:ext cx="4297362" cy="723900"/>
          </a:xfrm>
        </p:spPr>
        <p:txBody>
          <a:bodyPr/>
          <a:lstStyle/>
          <a:p>
            <a:pPr eaLnBrk="1" hangingPunct="1">
              <a:defRPr/>
            </a:pPr>
            <a:r>
              <a:rPr lang="en-US" b="1" dirty="0">
                <a:effectLst/>
                <a:latin typeface="Times New Roman" pitchFamily="18" charset="0"/>
                <a:cs typeface="Times New Roman" pitchFamily="18" charset="0"/>
              </a:rPr>
              <a:t>Charge Questions</a:t>
            </a:r>
          </a:p>
        </p:txBody>
      </p:sp>
      <p:sp>
        <p:nvSpPr>
          <p:cNvPr id="7172" name="Rectangle 14"/>
          <p:cNvSpPr>
            <a:spLocks noChangeArrowheads="1"/>
          </p:cNvSpPr>
          <p:nvPr/>
        </p:nvSpPr>
        <p:spPr bwMode="auto">
          <a:xfrm>
            <a:off x="19050" y="1009328"/>
            <a:ext cx="9096375" cy="5770811"/>
          </a:xfrm>
          <a:prstGeom prst="rect">
            <a:avLst/>
          </a:prstGeom>
          <a:noFill/>
          <a:ln w="6350">
            <a:noFill/>
            <a:miter lim="800000"/>
            <a:headEnd/>
            <a:tailEnd/>
          </a:ln>
        </p:spPr>
        <p:txBody>
          <a:bodyPr wrap="square" tIns="0" bIns="0" anchor="ctr">
            <a:spAutoFit/>
          </a:bodyPr>
          <a:lstStyle/>
          <a:p>
            <a:pPr marL="457200" indent="-457200" algn="l">
              <a:buFontTx/>
              <a:buAutoNum type="arabicPeriod"/>
            </a:pPr>
            <a:r>
              <a:rPr lang="en-US" sz="1500" b="0" dirty="0">
                <a:latin typeface="Times New Roman"/>
                <a:ea typeface="Calibri"/>
              </a:rPr>
              <a:t>Project Scope:  Is there adequate technical progress on the long lead procurements (LLPs)?  Are the risks associated with the LLP scope adequately addressed?  Is the overall project scope properly defined to meet the preliminary KPPs?  Is the proposed injector facility adequately defined and justified?  Is the overall project technical progress to date appropriate at this stage of the project? </a:t>
            </a:r>
            <a:endParaRPr lang="en-US" sz="1500" b="0" dirty="0">
              <a:latin typeface="Times New Roman" pitchFamily="18" charset="0"/>
              <a:cs typeface="Times New Roman" pitchFamily="18" charset="0"/>
            </a:endParaRPr>
          </a:p>
          <a:p>
            <a:pPr marL="457200" indent="-457200" algn="l"/>
            <a:endParaRPr lang="en-US" sz="1500" b="0" dirty="0">
              <a:latin typeface="Times New Roman" pitchFamily="18" charset="0"/>
              <a:cs typeface="Times New Roman" pitchFamily="18" charset="0"/>
            </a:endParaRPr>
          </a:p>
          <a:p>
            <a:pPr marL="457200" indent="-457200" algn="l">
              <a:buFont typeface="+mj-lt"/>
              <a:buAutoNum type="arabicPeriod" startAt="2"/>
            </a:pPr>
            <a:r>
              <a:rPr lang="en-US" sz="1500" b="0" dirty="0">
                <a:latin typeface="Times New Roman" pitchFamily="18" charset="0"/>
                <a:cs typeface="Times New Roman" pitchFamily="18" charset="0"/>
              </a:rPr>
              <a:t>Design Maturity:  Are the designs, system specifications, and interfaces appropriately defined and sufficiently mature for this stage of the project?  Is the overall project design maturity adequate at this point in the project?   </a:t>
            </a:r>
          </a:p>
          <a:p>
            <a:pPr marL="457200" indent="-457200" algn="l">
              <a:buFontTx/>
              <a:buChar char="•"/>
            </a:pPr>
            <a:endParaRPr lang="en-US" sz="1500" b="0" dirty="0">
              <a:latin typeface="Times New Roman" pitchFamily="18" charset="0"/>
              <a:cs typeface="Times New Roman" pitchFamily="18" charset="0"/>
            </a:endParaRPr>
          </a:p>
          <a:p>
            <a:pPr marL="457200" indent="-457200" algn="l">
              <a:buFont typeface="+mj-lt"/>
              <a:buAutoNum type="arabicPeriod" startAt="3"/>
            </a:pPr>
            <a:r>
              <a:rPr lang="en-US" sz="1500" b="0" dirty="0">
                <a:latin typeface="Times New Roman" pitchFamily="18" charset="0"/>
                <a:cs typeface="Times New Roman" pitchFamily="18" charset="0"/>
              </a:rPr>
              <a:t>Cost and Schedule:  Is the LLP cost and schedule performance, including contingency utilization, reasonable and properly managed based upon project performance to date?  Are the overall project cost and schedule estimates progressing adequately to support proposed CD-2 and CD-3 decisions as early as 2Q FY 2022?  Is the increased preliminary point estimate adequately justified and credible for this stage of the project?    </a:t>
            </a:r>
          </a:p>
          <a:p>
            <a:pPr algn="l"/>
            <a:endParaRPr lang="en-US" sz="1500" b="0" dirty="0">
              <a:latin typeface="Times New Roman" pitchFamily="18" charset="0"/>
              <a:cs typeface="Times New Roman" pitchFamily="18" charset="0"/>
            </a:endParaRPr>
          </a:p>
          <a:p>
            <a:pPr marL="457200" indent="-457200" algn="l">
              <a:buFont typeface="+mj-lt"/>
              <a:buAutoNum type="arabicPeriod" startAt="4"/>
            </a:pPr>
            <a:r>
              <a:rPr lang="en-US" sz="1500" b="0" dirty="0">
                <a:latin typeface="Times New Roman" pitchFamily="18" charset="0"/>
                <a:cs typeface="Times New Roman" pitchFamily="18" charset="0"/>
              </a:rPr>
              <a:t>Management:  Is the project being appropriately managed to advance the design effort and deliver the long lead procurements?  Does the project have the necessary resources to succeed?  Does the project team have sufficient expertise and experience to successfully execute the project?  Are the multi-laboratory partnerships functioning effectively?  Are the work plans for the next fiscal year appropriate and complete? </a:t>
            </a:r>
          </a:p>
          <a:p>
            <a:pPr marL="457200" indent="-457200" algn="l">
              <a:buFont typeface="+mj-lt"/>
              <a:buAutoNum type="arabicPeriod" startAt="4"/>
            </a:pPr>
            <a:endParaRPr lang="en-US" sz="1500" b="0" dirty="0">
              <a:latin typeface="Times New Roman" pitchFamily="18" charset="0"/>
              <a:cs typeface="Times New Roman" pitchFamily="18" charset="0"/>
            </a:endParaRPr>
          </a:p>
          <a:p>
            <a:pPr marL="457200" indent="-457200" algn="l">
              <a:buFont typeface="+mj-lt"/>
              <a:buAutoNum type="arabicPeriod" startAt="4"/>
            </a:pPr>
            <a:r>
              <a:rPr lang="en-US" sz="1500" b="0" dirty="0">
                <a:latin typeface="Times New Roman" pitchFamily="18" charset="0"/>
                <a:cs typeface="Times New Roman" pitchFamily="18" charset="0"/>
              </a:rPr>
              <a:t>Risk Management:  Are risks being properly managed?  Is the overall risk registry sufficiently developed for this phase of the project?</a:t>
            </a:r>
          </a:p>
          <a:p>
            <a:pPr marL="457200" indent="-457200" algn="l">
              <a:buAutoNum type="arabicPeriod" startAt="4"/>
            </a:pPr>
            <a:endParaRPr lang="en-US" sz="1500" b="0" dirty="0">
              <a:latin typeface="Times New Roman" pitchFamily="18" charset="0"/>
              <a:cs typeface="Times New Roman" pitchFamily="18" charset="0"/>
            </a:endParaRPr>
          </a:p>
          <a:p>
            <a:pPr marL="457200" indent="-457200" algn="l">
              <a:buAutoNum type="arabicPeriod" startAt="4"/>
            </a:pPr>
            <a:r>
              <a:rPr lang="en-US" sz="1500" b="0" dirty="0">
                <a:latin typeface="Times New Roman" pitchFamily="18" charset="0"/>
                <a:cs typeface="Times New Roman" pitchFamily="18" charset="0"/>
              </a:rPr>
              <a:t>ES&amp;H:  Are ES&amp;H aspects properly addressed and are future plans sufficient given the project’s current stage of development?  Has the project considered COVID-19 related safety protocols in their plans? </a:t>
            </a:r>
          </a:p>
          <a:p>
            <a:pPr marL="457200" indent="-457200" algn="l">
              <a:buAutoNum type="arabicPeriod" startAt="4"/>
            </a:pPr>
            <a:endParaRPr lang="en-US" sz="1500" b="0" dirty="0">
              <a:latin typeface="Times New Roman" pitchFamily="18" charset="0"/>
              <a:cs typeface="Times New Roman" pitchFamily="18" charset="0"/>
            </a:endParaRPr>
          </a:p>
          <a:p>
            <a:pPr marL="457200" indent="-457200" algn="l">
              <a:buAutoNum type="arabicPeriod" startAt="4"/>
            </a:pPr>
            <a:r>
              <a:rPr lang="en-US" sz="1500" b="0" dirty="0">
                <a:latin typeface="Times New Roman" pitchFamily="18" charset="0"/>
                <a:cs typeface="Times New Roman" pitchFamily="18" charset="0"/>
              </a:rPr>
              <a:t>Recommendations:  Has the project responded appropriately to recommendations from the last DOE review?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5"/>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30</a:t>
            </a:fld>
            <a:endParaRPr dirty="0">
              <a:latin typeface="Times New Roman"/>
              <a:ea typeface="Times New Roman"/>
              <a:cs typeface="Times New Roman"/>
              <a:sym typeface="Times New Roman"/>
            </a:endParaRPr>
          </a:p>
        </p:txBody>
      </p:sp>
      <p:sp>
        <p:nvSpPr>
          <p:cNvPr id="85" name="Google Shape;85;p15"/>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86" name="Google Shape;86;p15"/>
          <p:cNvSpPr/>
          <p:nvPr/>
        </p:nvSpPr>
        <p:spPr>
          <a:xfrm>
            <a:off x="166675" y="1059150"/>
            <a:ext cx="8846700" cy="51177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2000" dirty="0">
                <a:solidFill>
                  <a:schemeClr val="dk1"/>
                </a:solidFill>
                <a:latin typeface="Times New Roman"/>
                <a:ea typeface="Times New Roman"/>
                <a:cs typeface="Times New Roman"/>
                <a:sym typeface="Times New Roman"/>
              </a:rPr>
              <a:t> 2.  Design Maturity:  Are the designs, system specifications, and interfaces  appropriately defined and sufficiently mature for this stage of the project? </a:t>
            </a:r>
            <a:endParaRPr sz="2000" dirty="0">
              <a:solidFill>
                <a:schemeClr val="dk1"/>
              </a:solidFill>
              <a:latin typeface="Times New Roman"/>
              <a:ea typeface="Times New Roman"/>
              <a:cs typeface="Times New Roman"/>
              <a:sym typeface="Times New Roman"/>
            </a:endParaRPr>
          </a:p>
          <a:p>
            <a:pPr marL="0" lvl="0" indent="0" algn="l" rtl="0">
              <a:lnSpc>
                <a:spcPct val="125454"/>
              </a:lnSpc>
              <a:spcBef>
                <a:spcPts val="0"/>
              </a:spcBef>
              <a:spcAft>
                <a:spcPts val="0"/>
              </a:spcAft>
              <a:buNone/>
            </a:pPr>
            <a:r>
              <a:rPr lang="en-US" sz="2000" dirty="0">
                <a:solidFill>
                  <a:srgbClr val="0000FF"/>
                </a:solidFill>
                <a:latin typeface="Times New Roman"/>
                <a:ea typeface="Times New Roman"/>
                <a:cs typeface="Times New Roman"/>
                <a:sym typeface="Times New Roman"/>
              </a:rPr>
              <a:t>Yes for Linac and RF Power Systems. </a:t>
            </a:r>
            <a:endParaRPr sz="2000" dirty="0">
              <a:solidFill>
                <a:srgbClr val="0000FF"/>
              </a:solidFill>
              <a:latin typeface="Times New Roman"/>
              <a:ea typeface="Times New Roman"/>
              <a:cs typeface="Times New Roman"/>
              <a:sym typeface="Times New Roman"/>
            </a:endParaRPr>
          </a:p>
          <a:p>
            <a:pPr marL="0" lvl="0" indent="0" algn="l" rtl="0">
              <a:lnSpc>
                <a:spcPct val="125454"/>
              </a:lnSpc>
              <a:spcBef>
                <a:spcPts val="0"/>
              </a:spcBef>
              <a:spcAft>
                <a:spcPts val="0"/>
              </a:spcAft>
              <a:buNone/>
            </a:pPr>
            <a:r>
              <a:rPr lang="en-US" sz="2000" dirty="0">
                <a:solidFill>
                  <a:schemeClr val="dk1"/>
                </a:solidFill>
                <a:latin typeface="Times New Roman"/>
                <a:ea typeface="Times New Roman"/>
                <a:cs typeface="Times New Roman"/>
                <a:sym typeface="Times New Roman"/>
              </a:rPr>
              <a:t> Is the overall project design maturity adequate at this point in the project?  </a:t>
            </a:r>
            <a:endParaRPr sz="2000" dirty="0">
              <a:solidFill>
                <a:schemeClr val="dk1"/>
              </a:solidFill>
              <a:latin typeface="Times New Roman"/>
              <a:ea typeface="Times New Roman"/>
              <a:cs typeface="Times New Roman"/>
              <a:sym typeface="Times New Roman"/>
            </a:endParaRPr>
          </a:p>
          <a:p>
            <a:pPr marL="0" lvl="0" indent="0" algn="l" rtl="0">
              <a:lnSpc>
                <a:spcPct val="125454"/>
              </a:lnSpc>
              <a:spcBef>
                <a:spcPts val="0"/>
              </a:spcBef>
              <a:spcAft>
                <a:spcPts val="0"/>
              </a:spcAft>
              <a:buSzPts val="1100"/>
              <a:buNone/>
            </a:pPr>
            <a:r>
              <a:rPr lang="en-US" sz="2000" dirty="0">
                <a:solidFill>
                  <a:srgbClr val="0000FF"/>
                </a:solidFill>
                <a:latin typeface="Times New Roman"/>
                <a:ea typeface="Times New Roman"/>
                <a:cs typeface="Times New Roman"/>
                <a:sym typeface="Times New Roman"/>
              </a:rPr>
              <a:t>Yes. The overall Accelerator Systems design maturity is estimated around 61%.</a:t>
            </a:r>
            <a:endParaRPr sz="2000" dirty="0">
              <a:solidFill>
                <a:srgbClr val="0000FF"/>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20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SzPts val="1100"/>
              <a:buNone/>
            </a:pPr>
            <a:r>
              <a:rPr lang="en-US" sz="2000" dirty="0">
                <a:solidFill>
                  <a:schemeClr val="dk1"/>
                </a:solidFill>
                <a:latin typeface="Times New Roman"/>
                <a:ea typeface="Times New Roman"/>
                <a:cs typeface="Times New Roman"/>
                <a:sym typeface="Times New Roman"/>
              </a:rPr>
              <a:t> 7.  Recommendations:  Has the project responded appropriately to recommendations from the last DOE review?</a:t>
            </a:r>
            <a:endParaRPr sz="2000" dirty="0">
              <a:solidFill>
                <a:schemeClr val="dk1"/>
              </a:solidFill>
              <a:latin typeface="Times New Roman"/>
              <a:ea typeface="Times New Roman"/>
              <a:cs typeface="Times New Roman"/>
              <a:sym typeface="Times New Roman"/>
            </a:endParaRPr>
          </a:p>
          <a:p>
            <a:pPr marL="0" lvl="0" indent="0" algn="l" rtl="0">
              <a:lnSpc>
                <a:spcPct val="125454"/>
              </a:lnSpc>
              <a:spcBef>
                <a:spcPts val="0"/>
              </a:spcBef>
              <a:spcAft>
                <a:spcPts val="0"/>
              </a:spcAft>
              <a:buClr>
                <a:schemeClr val="dk1"/>
              </a:buClr>
              <a:buSzPts val="1100"/>
              <a:buFont typeface="Arial"/>
              <a:buNone/>
            </a:pPr>
            <a:r>
              <a:rPr lang="en-US" sz="2000" dirty="0">
                <a:solidFill>
                  <a:srgbClr val="0000FF"/>
                </a:solidFill>
                <a:latin typeface="Times New Roman"/>
                <a:ea typeface="Times New Roman"/>
                <a:cs typeface="Times New Roman"/>
                <a:sym typeface="Times New Roman"/>
              </a:rPr>
              <a:t>Yes. The remaining two are expected to be closed before CD-2/3.</a:t>
            </a:r>
            <a:endParaRPr sz="2000" dirty="0">
              <a:solidFill>
                <a:schemeClr val="dk1"/>
              </a:solidFill>
              <a:latin typeface="Times New Roman"/>
              <a:ea typeface="Times New Roman"/>
              <a:cs typeface="Times New Roman"/>
              <a:sym typeface="Times New Roman"/>
            </a:endParaRPr>
          </a:p>
        </p:txBody>
      </p:sp>
      <p:sp>
        <p:nvSpPr>
          <p:cNvPr id="87" name="Google Shape;87;p15"/>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6"/>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31</a:t>
            </a:fld>
            <a:endParaRPr dirty="0">
              <a:latin typeface="Times New Roman"/>
              <a:ea typeface="Times New Roman"/>
              <a:cs typeface="Times New Roman"/>
              <a:sym typeface="Times New Roman"/>
            </a:endParaRPr>
          </a:p>
        </p:txBody>
      </p:sp>
      <p:sp>
        <p:nvSpPr>
          <p:cNvPr id="93" name="Google Shape;93;p16"/>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94" name="Google Shape;94;p16"/>
          <p:cNvSpPr/>
          <p:nvPr/>
        </p:nvSpPr>
        <p:spPr>
          <a:xfrm>
            <a:off x="211950" y="1049450"/>
            <a:ext cx="8686800" cy="4843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Linac</a:t>
            </a:r>
            <a:endParaRPr dirty="0"/>
          </a:p>
          <a:p>
            <a:pPr marL="457200" lvl="0" indent="-342900" algn="l" rtl="0">
              <a:lnSpc>
                <a:spcPct val="115000"/>
              </a:lnSpc>
              <a:spcBef>
                <a:spcPts val="1200"/>
              </a:spcBef>
              <a:spcAft>
                <a:spcPts val="0"/>
              </a:spcAft>
              <a:buSzPts val="1800"/>
              <a:buFont typeface="Times New Roman"/>
              <a:buChar char="●"/>
            </a:pPr>
            <a:r>
              <a:rPr lang="en-US" sz="1800" dirty="0">
                <a:solidFill>
                  <a:schemeClr val="dk1"/>
                </a:solidFill>
                <a:latin typeface="Times New Roman"/>
                <a:ea typeface="Times New Roman"/>
                <a:cs typeface="Times New Roman"/>
                <a:sym typeface="Times New Roman"/>
              </a:rPr>
              <a:t>LCLS-II-HE will double the energy of the linac from 4 to 8 GeV</a:t>
            </a:r>
            <a:endParaRPr sz="1800" dirty="0">
              <a:solidFill>
                <a:schemeClr val="dk1"/>
              </a:solidFill>
              <a:latin typeface="Times New Roman"/>
              <a:ea typeface="Times New Roman"/>
              <a:cs typeface="Times New Roman"/>
              <a:sym typeface="Times New Roman"/>
            </a:endParaRPr>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Recent design changes:</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Low Energy Extraction and 4 GeV transfer line has been eliminated.</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To double the energy from 4 to 8 GeV, 23 CM will be added - three more of what was planned at CD-1.</a:t>
            </a:r>
            <a:endParaRPr sz="1800" dirty="0">
              <a:solidFill>
                <a:schemeClr val="dk1"/>
              </a:solidFill>
              <a:latin typeface="Times New Roman"/>
              <a:ea typeface="Times New Roman"/>
              <a:cs typeface="Times New Roman"/>
              <a:sym typeface="Times New Roman"/>
            </a:endParaRPr>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 low emittance injector and SRF gun has been added to the scope.</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US" sz="1800" dirty="0">
                <a:solidFill>
                  <a:schemeClr val="dk1"/>
                </a:solidFill>
                <a:latin typeface="Times New Roman"/>
                <a:ea typeface="Times New Roman"/>
                <a:cs typeface="Times New Roman"/>
                <a:sym typeface="Times New Roman"/>
              </a:rPr>
              <a:t>Accelerator Systems manages integration of HE electron beam equipment.</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Accelerator Systems (1.03) scope includes: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1.03.01 Management and Integration. </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1.03.04 Accelerator Linac - SRF Linac and Cryo Distribution System (CDS).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1.03.05 Beam Transfer Line, Beam Dump, SXU Undulator Upgrade and Installation.</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1.03.06 SXR Undulator ( LBNL).</a:t>
            </a:r>
            <a:endParaRPr sz="18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95" name="Google Shape;95;p16"/>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7"/>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32</a:t>
            </a:fld>
            <a:endParaRPr dirty="0">
              <a:latin typeface="Times New Roman"/>
              <a:ea typeface="Times New Roman"/>
              <a:cs typeface="Times New Roman"/>
              <a:sym typeface="Times New Roman"/>
            </a:endParaRPr>
          </a:p>
        </p:txBody>
      </p:sp>
      <p:sp>
        <p:nvSpPr>
          <p:cNvPr id="101" name="Google Shape;101;p17"/>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02" name="Google Shape;102;p17"/>
          <p:cNvSpPr/>
          <p:nvPr/>
        </p:nvSpPr>
        <p:spPr>
          <a:xfrm>
            <a:off x="211950" y="1049450"/>
            <a:ext cx="8686800" cy="4843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Linac</a:t>
            </a:r>
            <a:endParaRPr dirty="0"/>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System Requirements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26 out 46 PRD directly flow and apply to Accelerator Systems FRS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 out 24 L3 FRS’s apply to Accel Sys.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Accel Systems design status and maturity overall</a:t>
            </a:r>
            <a:r>
              <a:rPr lang="en-US" sz="1800" dirty="0">
                <a:solidFill>
                  <a:srgbClr val="0000FF"/>
                </a:solidFill>
                <a:latin typeface="Times New Roman"/>
                <a:ea typeface="Times New Roman"/>
                <a:cs typeface="Times New Roman"/>
                <a:sym typeface="Times New Roman"/>
              </a:rPr>
              <a:t> </a:t>
            </a:r>
            <a:r>
              <a:rPr lang="en-US" sz="1800" dirty="0">
                <a:solidFill>
                  <a:schemeClr val="dk1"/>
                </a:solidFill>
                <a:latin typeface="Times New Roman"/>
                <a:ea typeface="Times New Roman"/>
                <a:cs typeface="Times New Roman"/>
                <a:sym typeface="Times New Roman"/>
              </a:rPr>
              <a:t>61%. </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1.03.04 SC Linac and CDS ~59%.</a:t>
            </a:r>
            <a:endParaRPr sz="1800" dirty="0">
              <a:solidFill>
                <a:schemeClr val="dk1"/>
              </a:solidFill>
              <a:latin typeface="Times New Roman"/>
              <a:ea typeface="Times New Roman"/>
              <a:cs typeface="Times New Roman"/>
              <a:sym typeface="Times New Roman"/>
            </a:endParaRPr>
          </a:p>
          <a:p>
            <a:pPr marL="1371600" lvl="2"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Roughly 10 % is new design, 38 % are LCLS-II design and the remaining part is a modification of LCLS-II design.</a:t>
            </a:r>
            <a:endParaRPr sz="1800" dirty="0">
              <a:solidFill>
                <a:schemeClr val="dk1"/>
              </a:solidFill>
              <a:latin typeface="Times New Roman"/>
              <a:ea typeface="Times New Roman"/>
              <a:cs typeface="Times New Roman"/>
              <a:sym typeface="Times New Roman"/>
            </a:endParaRPr>
          </a:p>
          <a:p>
            <a:pPr marL="1371600" lvl="2"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HPRF design  benefits from the LCLS-II and hence several sub-system are mature. 1</a:t>
            </a:r>
            <a:r>
              <a:rPr lang="en-US" sz="1800" baseline="30000" dirty="0">
                <a:solidFill>
                  <a:schemeClr val="dk1"/>
                </a:solidFill>
                <a:latin typeface="Times New Roman"/>
                <a:ea typeface="Times New Roman"/>
                <a:cs typeface="Times New Roman"/>
                <a:sym typeface="Times New Roman"/>
              </a:rPr>
              <a:t>st</a:t>
            </a:r>
            <a:r>
              <a:rPr lang="en-US" sz="1800" dirty="0">
                <a:solidFill>
                  <a:schemeClr val="dk1"/>
                </a:solidFill>
                <a:latin typeface="Times New Roman"/>
                <a:ea typeface="Times New Roman"/>
                <a:cs typeface="Times New Roman"/>
                <a:sym typeface="Times New Roman"/>
              </a:rPr>
              <a:t> article SSAs are now under test.</a:t>
            </a:r>
            <a:endParaRPr sz="1800" dirty="0">
              <a:solidFill>
                <a:schemeClr val="dk1"/>
              </a:solidFill>
              <a:latin typeface="Times New Roman"/>
              <a:ea typeface="Times New Roman"/>
              <a:cs typeface="Times New Roman"/>
              <a:sym typeface="Times New Roman"/>
            </a:endParaRPr>
          </a:p>
          <a:p>
            <a:pPr marL="1371600" lvl="2"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Vacuum design is based on the procedures and practices developed for LCLS-II. New design is required for the removable section.</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1.03.05 TL and SXR Upgrade ~ 64%.</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1.03.06 SXR-HE (LBNL) ~ 64%.</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Development of the CD 2-3 scope is underway.</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1200"/>
              </a:spcBef>
              <a:spcAft>
                <a:spcPts val="0"/>
              </a:spcAft>
              <a:buNone/>
            </a:pPr>
            <a:endParaRPr sz="1800" dirty="0">
              <a:solidFill>
                <a:schemeClr val="dk1"/>
              </a:solidFill>
              <a:latin typeface="Times New Roman"/>
              <a:ea typeface="Times New Roman"/>
              <a:cs typeface="Times New Roman"/>
              <a:sym typeface="Times New Roman"/>
            </a:endParaRPr>
          </a:p>
          <a:p>
            <a:pPr marL="457200" lvl="0" indent="-457200" algn="l" rtl="0">
              <a:spcBef>
                <a:spcPts val="0"/>
              </a:spcBef>
              <a:spcAft>
                <a:spcPts val="0"/>
              </a:spcAft>
              <a:buClr>
                <a:schemeClr val="dk1"/>
              </a:buClr>
              <a:buFont typeface="Arial"/>
              <a:buNone/>
            </a:pPr>
            <a:endParaRPr sz="1600"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1800" dirty="0">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103" name="Google Shape;103;p17"/>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8"/>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33</a:t>
            </a:fld>
            <a:endParaRPr dirty="0">
              <a:latin typeface="Times New Roman"/>
              <a:ea typeface="Times New Roman"/>
              <a:cs typeface="Times New Roman"/>
              <a:sym typeface="Times New Roman"/>
            </a:endParaRPr>
          </a:p>
        </p:txBody>
      </p:sp>
      <p:sp>
        <p:nvSpPr>
          <p:cNvPr id="109" name="Google Shape;109;p18"/>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10" name="Google Shape;110;p18"/>
          <p:cNvSpPr/>
          <p:nvPr/>
        </p:nvSpPr>
        <p:spPr>
          <a:xfrm>
            <a:off x="166675" y="1059150"/>
            <a:ext cx="8777400" cy="5897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Linac</a:t>
            </a:r>
            <a:endParaRPr dirty="0"/>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Till now COVID-19 had a minor impact on Linac and RF Power Systems activities. In particular:</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conceptual design is in the layout phase;</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thanks to effective collaboration between HE and AD/METSD the design team was identified and had transitioned to working remotely fairly well;</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to cope with limitations due of travel restrictions, team performed FAT and SAT of SSAs remotely developing the necessary procedures.  </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Managing and Staffing</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System manager onboard - Mar 2020</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CDS Scope Transfer from WBS 1.02 to WBS 1.03 - May 2020</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July 2020 - Accelerator Systems management staffing complete</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LCLS-II-HE relies on the matrixing of resources from the line organizations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Accelerator System cost/schedule is now under revision </a:t>
            </a:r>
            <a:endParaRPr sz="1800" dirty="0">
              <a:solidFill>
                <a:schemeClr val="dk1"/>
              </a:solidFill>
              <a:latin typeface="Times New Roman"/>
              <a:ea typeface="Times New Roman"/>
              <a:cs typeface="Times New Roman"/>
              <a:sym typeface="Times New Roman"/>
            </a:endParaRPr>
          </a:p>
          <a:p>
            <a:pPr marL="0" lvl="0" indent="0" algn="l" rtl="0">
              <a:lnSpc>
                <a:spcPct val="120000"/>
              </a:lnSpc>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457200" lvl="0" indent="0" algn="l" rtl="0">
              <a:lnSpc>
                <a:spcPct val="120000"/>
              </a:lnSpc>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457200" lvl="0" indent="0" algn="l" rtl="0">
              <a:lnSpc>
                <a:spcPct val="120000"/>
              </a:lnSpc>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800" dirty="0">
              <a:solidFill>
                <a:schemeClr val="dk1"/>
              </a:solidFill>
              <a:latin typeface="Times New Roman"/>
              <a:ea typeface="Times New Roman"/>
              <a:cs typeface="Times New Roman"/>
              <a:sym typeface="Times New Roman"/>
            </a:endParaRPr>
          </a:p>
        </p:txBody>
      </p:sp>
      <p:sp>
        <p:nvSpPr>
          <p:cNvPr id="111" name="Google Shape;111;p18"/>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34</a:t>
            </a:fld>
            <a:endParaRPr dirty="0">
              <a:latin typeface="Times New Roman"/>
              <a:ea typeface="Times New Roman"/>
              <a:cs typeface="Times New Roman"/>
              <a:sym typeface="Times New Roman"/>
            </a:endParaRPr>
          </a:p>
        </p:txBody>
      </p:sp>
      <p:sp>
        <p:nvSpPr>
          <p:cNvPr id="117" name="Google Shape;117;p19"/>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18" name="Google Shape;118;p19"/>
          <p:cNvSpPr/>
          <p:nvPr/>
        </p:nvSpPr>
        <p:spPr>
          <a:xfrm>
            <a:off x="166675" y="1059150"/>
            <a:ext cx="8777400" cy="5897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Linac</a:t>
            </a:r>
            <a:endParaRPr dirty="0"/>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design gradient of the new 23 LCLS-II-HE CM is 20.8 MV/m.</a:t>
            </a:r>
            <a:endParaRPr sz="1800" dirty="0">
              <a:solidFill>
                <a:schemeClr val="dk1"/>
              </a:solidFill>
              <a:latin typeface="Times New Roman"/>
              <a:ea typeface="Times New Roman"/>
              <a:cs typeface="Times New Roman"/>
              <a:sym typeface="Times New Roman"/>
            </a:endParaRPr>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addition of three more CMs, instead of one as previously planned,  allows to continue to operate the LCLS-II CMs at their design gradient, i.e. 16 MV/m, instead of pushing them to 18 MV/m as in CD-1. </a:t>
            </a:r>
            <a:endParaRPr sz="1800" dirty="0">
              <a:solidFill>
                <a:schemeClr val="dk1"/>
              </a:solidFill>
              <a:latin typeface="Times New Roman"/>
              <a:ea typeface="Times New Roman"/>
              <a:cs typeface="Times New Roman"/>
              <a:sym typeface="Times New Roman"/>
            </a:endParaRPr>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This is a mitigation of the risk related to the actual gradient that will be achieved by LCLS-II cavities.</a:t>
            </a:r>
            <a:endParaRPr sz="1800" dirty="0">
              <a:solidFill>
                <a:schemeClr val="dk1"/>
              </a:solidFill>
              <a:latin typeface="Times New Roman"/>
              <a:ea typeface="Times New Roman"/>
              <a:cs typeface="Times New Roman"/>
              <a:sym typeface="Times New Roman"/>
            </a:endParaRPr>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With the new layout, which eliminates the LEX, only one LCLS-II CM will have to be removed and re-installed in HE.</a:t>
            </a:r>
            <a:endParaRPr sz="1800" dirty="0">
              <a:solidFill>
                <a:schemeClr val="dk1"/>
              </a:solidFill>
              <a:latin typeface="Times New Roman"/>
              <a:ea typeface="Times New Roman"/>
              <a:cs typeface="Times New Roman"/>
              <a:sym typeface="Times New Roman"/>
            </a:endParaRPr>
          </a:p>
          <a:p>
            <a:pPr marL="457200" lvl="0"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RECENT ACCOMPLISHMENTS in design and prototyping:</a:t>
            </a:r>
            <a:endParaRPr sz="1800" dirty="0">
              <a:solidFill>
                <a:schemeClr val="dk1"/>
              </a:solidFill>
              <a:latin typeface="Times New Roman"/>
              <a:ea typeface="Times New Roman"/>
              <a:cs typeface="Times New Roman"/>
              <a:sym typeface="Times New Roman"/>
            </a:endParaRPr>
          </a:p>
          <a:p>
            <a:pPr marL="914400" lvl="1"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Oct 2019 -  Procurement of the First article (Qty 18) of the 7kW SSAs;</a:t>
            </a:r>
            <a:endParaRPr sz="1800" dirty="0">
              <a:solidFill>
                <a:schemeClr val="dk1"/>
              </a:solidFill>
              <a:latin typeface="Times New Roman"/>
              <a:ea typeface="Times New Roman"/>
              <a:cs typeface="Times New Roman"/>
              <a:sym typeface="Times New Roman"/>
            </a:endParaRPr>
          </a:p>
          <a:p>
            <a:pPr marL="914400" lvl="1"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Apr 2020 - Initiate the Integrated Linac Design Layout;</a:t>
            </a:r>
            <a:endParaRPr sz="1800" dirty="0">
              <a:solidFill>
                <a:schemeClr val="dk1"/>
              </a:solidFill>
              <a:latin typeface="Times New Roman"/>
              <a:ea typeface="Times New Roman"/>
              <a:cs typeface="Times New Roman"/>
              <a:sym typeface="Times New Roman"/>
            </a:endParaRPr>
          </a:p>
          <a:p>
            <a:pPr marL="914400" lvl="1"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Jun 2020 - Down selected the baseline design in favor of the SXR8GeV;</a:t>
            </a:r>
            <a:endParaRPr sz="1800" dirty="0">
              <a:solidFill>
                <a:schemeClr val="dk1"/>
              </a:solidFill>
              <a:latin typeface="Times New Roman"/>
              <a:ea typeface="Times New Roman"/>
              <a:cs typeface="Times New Roman"/>
              <a:sym typeface="Times New Roman"/>
            </a:endParaRPr>
          </a:p>
          <a:p>
            <a:pPr marL="914400" lvl="1" indent="-342900" algn="l" rtl="0">
              <a:lnSpc>
                <a:spcPct val="125454"/>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Sep 2020 - 10/18 First Article units of 7kW SSA built, FAT passed, shipped to US.</a:t>
            </a:r>
            <a:endParaRPr sz="1800" dirty="0">
              <a:solidFill>
                <a:schemeClr val="dk1"/>
              </a:solidFill>
              <a:latin typeface="Times New Roman"/>
              <a:ea typeface="Times New Roman"/>
              <a:cs typeface="Times New Roman"/>
              <a:sym typeface="Times New Roman"/>
            </a:endParaRPr>
          </a:p>
          <a:p>
            <a:pPr marL="0" lvl="0" indent="0" algn="l" rtl="0">
              <a:lnSpc>
                <a:spcPct val="120000"/>
              </a:lnSpc>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457200" marR="0" lvl="0" indent="-457200" algn="l" rtl="0">
              <a:spcBef>
                <a:spcPts val="300"/>
              </a:spcBef>
              <a:spcAft>
                <a:spcPts val="0"/>
              </a:spcAft>
              <a:buNone/>
            </a:pPr>
            <a:endParaRPr sz="1800" dirty="0">
              <a:solidFill>
                <a:schemeClr val="dk1"/>
              </a:solidFill>
              <a:latin typeface="Times New Roman"/>
              <a:ea typeface="Times New Roman"/>
              <a:cs typeface="Times New Roman"/>
              <a:sym typeface="Times New Roman"/>
            </a:endParaRPr>
          </a:p>
        </p:txBody>
      </p:sp>
      <p:sp>
        <p:nvSpPr>
          <p:cNvPr id="119" name="Google Shape;119;p19"/>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0"/>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35</a:t>
            </a:fld>
            <a:endParaRPr dirty="0">
              <a:latin typeface="Times New Roman"/>
              <a:ea typeface="Times New Roman"/>
              <a:cs typeface="Times New Roman"/>
              <a:sym typeface="Times New Roman"/>
            </a:endParaRPr>
          </a:p>
        </p:txBody>
      </p:sp>
      <p:sp>
        <p:nvSpPr>
          <p:cNvPr id="125" name="Google Shape;125;p20"/>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26" name="Google Shape;126;p20"/>
          <p:cNvSpPr/>
          <p:nvPr/>
        </p:nvSpPr>
        <p:spPr>
          <a:xfrm>
            <a:off x="166675" y="1059150"/>
            <a:ext cx="8910300" cy="5799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Linac</a:t>
            </a:r>
            <a:endParaRPr dirty="0"/>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Layout has been updated to include recent design changes.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3D  models have been developed.</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L3/L4  warm transition has been reviewed:</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optimization purposes (simplification of the layout, reduction of pumping, etc.)</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Primary design pressure criteria: pressure &lt; 1x10-10 Torr at Cryomodule.</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Molflow Analysis based on the Differential Pump Analysis performed to confirm (5.3 10-11 Torr at Valve extension).</a:t>
            </a:r>
            <a:endParaRPr sz="1800" dirty="0">
              <a:solidFill>
                <a:schemeClr val="dk1"/>
              </a:solidFill>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L4 extension:</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Main challenges are related to the removable section (about 14.8 m for rigging Cryomodules / other equipment) and to particle free specifications.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Primary design pressure criteria: pressure &lt; 1x10-8 Torr.</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Secondary design criteria:  reasonable recovery time following maintenance.</a:t>
            </a:r>
            <a:endParaRPr sz="1800" dirty="0">
              <a:solidFill>
                <a:schemeClr val="dk1"/>
              </a:solidFill>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Dogleg:</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LCLS-II DogLeg Transition will be moved further East and will be relocated with minimal modifications.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Next steps will focus on the detailed design of the  L3/L4  warm transition, L4 extension, dogleg and early vacuum  design of L3/L4 transition and L4 extension.</a:t>
            </a:r>
            <a:endParaRPr sz="1800" dirty="0">
              <a:solidFill>
                <a:schemeClr val="dk1"/>
              </a:solidFill>
              <a:latin typeface="Times New Roman"/>
              <a:ea typeface="Times New Roman"/>
              <a:cs typeface="Times New Roman"/>
              <a:sym typeface="Times New Roman"/>
            </a:endParaRPr>
          </a:p>
        </p:txBody>
      </p:sp>
      <p:sp>
        <p:nvSpPr>
          <p:cNvPr id="127" name="Google Shape;127;p20"/>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1"/>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36</a:t>
            </a:fld>
            <a:endParaRPr dirty="0">
              <a:latin typeface="Times New Roman"/>
              <a:ea typeface="Times New Roman"/>
              <a:cs typeface="Times New Roman"/>
              <a:sym typeface="Times New Roman"/>
            </a:endParaRPr>
          </a:p>
        </p:txBody>
      </p:sp>
      <p:sp>
        <p:nvSpPr>
          <p:cNvPr id="133" name="Google Shape;133;p21"/>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34" name="Google Shape;134;p21"/>
          <p:cNvSpPr/>
          <p:nvPr/>
        </p:nvSpPr>
        <p:spPr>
          <a:xfrm>
            <a:off x="166675" y="1059150"/>
            <a:ext cx="8777400" cy="556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HPRF</a:t>
            </a:r>
            <a:endParaRPr sz="2400" b="1" dirty="0">
              <a:solidFill>
                <a:srgbClr val="000000"/>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scope of HPRF basically is to duplicate  the LCLS-II system for L4 with minor modifications (Accelerator Systems Scope) and to power the SRF Injector ( Injector Systems Scope).</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latin typeface="Times New Roman"/>
                <a:ea typeface="Times New Roman"/>
                <a:cs typeface="Times New Roman"/>
                <a:sym typeface="Times New Roman"/>
              </a:rPr>
              <a:t>Included in the </a:t>
            </a:r>
            <a:r>
              <a:rPr lang="en-US" sz="1800" b="1" dirty="0">
                <a:solidFill>
                  <a:schemeClr val="dk1"/>
                </a:solidFill>
                <a:latin typeface="Times New Roman"/>
                <a:ea typeface="Times New Roman"/>
                <a:cs typeface="Times New Roman"/>
                <a:sym typeface="Times New Roman"/>
              </a:rPr>
              <a:t>Accelerator Systems Scope</a:t>
            </a:r>
            <a:r>
              <a:rPr lang="en-US" sz="1800" dirty="0">
                <a:solidFill>
                  <a:schemeClr val="dk1"/>
                </a:solidFill>
                <a:latin typeface="Times New Roman"/>
                <a:ea typeface="Times New Roman"/>
                <a:cs typeface="Times New Roman"/>
                <a:sym typeface="Times New Roman"/>
              </a:rPr>
              <a:t> are:</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23 CMs in L4 plus one moved from L3, i.e. 24 CM in total;</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layout of 192 new housing ceiling WG systems in L4 CMs;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192 new high power (7 kW) 1.3 GHz SSAs;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192 WR 650 directional couplers, isolators - identical to LCLS-II;</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~2 miles of WR640 WG runs - identical to LCLS-II;</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48 radiation shields.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Included in the Injector Systems Scope are:</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 of 185.7 MHz, 4 kW CW SSA and new transport line for the gun;</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 of 1.3 GHz 3.8 kW CW SSA and new transport line for the buncher;</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8 of 1.3 GHz, 3.8 kW CW SSA and new transport line for the CM in the injector.</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Lesson learnt from LCLS-II experience are being implemented.</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LCLS II documentation with minor revisions will be applicable to LCLS-II-HE.</a:t>
            </a:r>
            <a:endParaRPr sz="180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914400" lvl="0" indent="0" algn="l" rtl="0">
              <a:lnSpc>
                <a:spcPct val="115000"/>
              </a:lnSpc>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800" b="1" dirty="0">
              <a:latin typeface="Times New Roman"/>
              <a:ea typeface="Times New Roman"/>
              <a:cs typeface="Times New Roman"/>
              <a:sym typeface="Times New Roman"/>
            </a:endParaRPr>
          </a:p>
          <a:p>
            <a:pPr marL="0" marR="0" lvl="0" indent="0" algn="l" rtl="0">
              <a:spcBef>
                <a:spcPts val="0"/>
              </a:spcBef>
              <a:spcAft>
                <a:spcPts val="0"/>
              </a:spcAft>
              <a:buNone/>
            </a:pPr>
            <a:endParaRPr sz="2400" b="1" dirty="0">
              <a:latin typeface="Times New Roman"/>
              <a:ea typeface="Times New Roman"/>
              <a:cs typeface="Times New Roman"/>
              <a:sym typeface="Times New Roman"/>
            </a:endParaRPr>
          </a:p>
          <a:p>
            <a:pPr marL="0" marR="0" lvl="0" indent="0" algn="l" rtl="0">
              <a:spcBef>
                <a:spcPts val="0"/>
              </a:spcBef>
              <a:spcAft>
                <a:spcPts val="0"/>
              </a:spcAft>
              <a:buNone/>
            </a:pPr>
            <a:endParaRPr sz="2400" b="1" dirty="0">
              <a:latin typeface="Times New Roman"/>
              <a:ea typeface="Times New Roman"/>
              <a:cs typeface="Times New Roman"/>
              <a:sym typeface="Times New Roman"/>
            </a:endParaRPr>
          </a:p>
          <a:p>
            <a:pPr marL="342900" marR="0" lvl="0" indent="-215900" algn="l" rtl="0">
              <a:spcBef>
                <a:spcPts val="0"/>
              </a:spcBef>
              <a:spcAft>
                <a:spcPts val="0"/>
              </a:spcAft>
              <a:buClr>
                <a:schemeClr val="dk1"/>
              </a:buClr>
              <a:buSzPts val="2000"/>
              <a:buFont typeface="Arial"/>
              <a:buNone/>
            </a:pPr>
            <a:endParaRPr sz="2000" b="0"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2000" b="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2000" b="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135" name="Google Shape;135;p21"/>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37</a:t>
            </a:fld>
            <a:endParaRPr dirty="0">
              <a:latin typeface="Times New Roman"/>
              <a:ea typeface="Times New Roman"/>
              <a:cs typeface="Times New Roman"/>
              <a:sym typeface="Times New Roman"/>
            </a:endParaRPr>
          </a:p>
        </p:txBody>
      </p:sp>
      <p:sp>
        <p:nvSpPr>
          <p:cNvPr id="141" name="Google Shape;141;p22"/>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42" name="Google Shape;142;p22"/>
          <p:cNvSpPr/>
          <p:nvPr/>
        </p:nvSpPr>
        <p:spPr>
          <a:xfrm>
            <a:off x="166675" y="1059150"/>
            <a:ext cx="8777400" cy="5798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HPR</a:t>
            </a:r>
            <a:r>
              <a:rPr lang="en-US" sz="2400" b="1" dirty="0">
                <a:latin typeface="Times New Roman"/>
                <a:ea typeface="Times New Roman"/>
                <a:cs typeface="Times New Roman"/>
                <a:sym typeface="Times New Roman"/>
              </a:rPr>
              <a:t>F</a:t>
            </a:r>
            <a:endParaRPr sz="2400" b="1" dirty="0">
              <a:solidFill>
                <a:srgbClr val="000000"/>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Char char="●"/>
            </a:pPr>
            <a:r>
              <a:rPr lang="en-US" sz="1800" dirty="0">
                <a:solidFill>
                  <a:schemeClr val="dk1"/>
                </a:solidFill>
                <a:latin typeface="Times New Roman"/>
                <a:ea typeface="Times New Roman"/>
                <a:cs typeface="Times New Roman"/>
                <a:sym typeface="Times New Roman"/>
              </a:rPr>
              <a:t>RF power requirements for the new LCLS-II-HE cavities are based on:</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Char char="○"/>
            </a:pPr>
            <a:r>
              <a:rPr lang="en-US" sz="1800" dirty="0">
                <a:solidFill>
                  <a:schemeClr val="dk1"/>
                </a:solidFill>
                <a:latin typeface="Times New Roman"/>
                <a:ea typeface="Times New Roman"/>
                <a:cs typeface="Times New Roman"/>
                <a:sym typeface="Times New Roman"/>
              </a:rPr>
              <a:t>Gradients: for LCLS-II cavities upstream BC1 no change, for LCLS-II downstream cavities 16 MV/m nominal, for LCLS-II-HE cavities 20.8 MV/m nominal; </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Char char="○"/>
            </a:pPr>
            <a:r>
              <a:rPr lang="en-US" sz="1800" dirty="0">
                <a:solidFill>
                  <a:schemeClr val="dk1"/>
                </a:solidFill>
                <a:latin typeface="Times New Roman"/>
                <a:ea typeface="Times New Roman"/>
                <a:cs typeface="Times New Roman"/>
                <a:sym typeface="Times New Roman"/>
              </a:rPr>
              <a:t>30 uA max beam current, power coupler Qext = 6.0e7 for cavities downstream of BC1 (4.1e7 for LCLS-II) detuning 10Hz max, rf loss 8% tuning overhead 8%</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Based on the requirements: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no change is needed to the existing 3.8 kW LCLS-II SSAs. Actually such power level allows gradients up to 19.9 MV/m;</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for the new HE cavities, the SSAs will be capable  to operate up to 7 kW ( &lt;1dB compression). 7 kW units will allow up to 26.0 MV/m gradient.</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Eighteen 7 kW SSAs were ordered as first article procurement.</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new units will have the same topography as the 3.8kW LCLS-II ones, same connectors and fittings. Major changes will be:</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inclusion of  new features such as  reset buttons, 120 VAC and LAN switches;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higher  water flow and higher pressure drop requirements (3.9 GPM to 7.4 GPM and 15 PSI to 34 PSI).</a:t>
            </a:r>
            <a:endParaRPr sz="1800" dirty="0">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800" dirty="0">
              <a:solidFill>
                <a:schemeClr val="dk1"/>
              </a:solidFill>
              <a:latin typeface="Times New Roman"/>
              <a:ea typeface="Times New Roman"/>
              <a:cs typeface="Times New Roman"/>
              <a:sym typeface="Times New Roman"/>
            </a:endParaRPr>
          </a:p>
        </p:txBody>
      </p:sp>
      <p:sp>
        <p:nvSpPr>
          <p:cNvPr id="143" name="Google Shape;143;p22"/>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38</a:t>
            </a:fld>
            <a:endParaRPr dirty="0">
              <a:latin typeface="Times New Roman"/>
              <a:ea typeface="Times New Roman"/>
              <a:cs typeface="Times New Roman"/>
              <a:sym typeface="Times New Roman"/>
            </a:endParaRPr>
          </a:p>
        </p:txBody>
      </p:sp>
      <p:sp>
        <p:nvSpPr>
          <p:cNvPr id="149" name="Google Shape;149;p23"/>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50" name="Google Shape;150;p23"/>
          <p:cNvSpPr/>
          <p:nvPr/>
        </p:nvSpPr>
        <p:spPr>
          <a:xfrm>
            <a:off x="166675" y="1059150"/>
            <a:ext cx="8777400" cy="5798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HPR</a:t>
            </a:r>
            <a:r>
              <a:rPr lang="en-US" sz="2400" b="1" dirty="0">
                <a:latin typeface="Times New Roman"/>
                <a:ea typeface="Times New Roman"/>
                <a:cs typeface="Times New Roman"/>
                <a:sym typeface="Times New Roman"/>
              </a:rPr>
              <a:t>F</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Recent noted accomplishments: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18 isolator, 18 directional  couplers ordered and passed FAT and delivered (2 @SLAC, 8 @FNAL and 8 @JLAB);</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18 1st article 7kW SSAs ordered and passed FAT (2 @S SLAC, 8 @S FNAL and 8 will be shipped to JLAB in Dec 2020).</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Validation tests: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acceptance procedure and EPICS control software were developed at SLAC and provided to Partner Labs;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acceptance tests conducted at SLAC and at FNAL, soon to be performed at JLAB;</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first two SSAs delivered to SLAC also passed EEIP .</a:t>
            </a:r>
            <a:endParaRPr sz="1800" dirty="0">
              <a:solidFill>
                <a:schemeClr val="dk1"/>
              </a:solidFill>
              <a:latin typeface="Times New Roman"/>
              <a:ea typeface="Times New Roman"/>
              <a:cs typeface="Times New Roman"/>
              <a:sym typeface="Times New Roman"/>
            </a:endParaRPr>
          </a:p>
          <a:p>
            <a:pPr marL="457200" lvl="0"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12 Months look ahead for HPRF will focus on:</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Q1 - Complete the HPRF plan and budget</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Q2 - Work on Document lists and revisions</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Q3 - Work on Housing Ceiling WG conceptual layout once Penetration allocations are determined         </a:t>
            </a:r>
            <a:endParaRPr sz="1800" dirty="0">
              <a:solidFill>
                <a:schemeClr val="dk1"/>
              </a:solidFill>
              <a:latin typeface="Times New Roman"/>
              <a:ea typeface="Times New Roman"/>
              <a:cs typeface="Times New Roman"/>
              <a:sym typeface="Times New Roman"/>
            </a:endParaRPr>
          </a:p>
          <a:p>
            <a:pPr marL="914400" lvl="1" indent="-342900" algn="l" rtl="0">
              <a:lnSpc>
                <a:spcPct val="120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Q4 - Work on Housing Ceiling WG layout drawings</a:t>
            </a:r>
            <a:endParaRPr sz="1800" dirty="0">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800" dirty="0">
              <a:solidFill>
                <a:schemeClr val="dk1"/>
              </a:solidFill>
              <a:latin typeface="Times New Roman"/>
              <a:ea typeface="Times New Roman"/>
              <a:cs typeface="Times New Roman"/>
              <a:sym typeface="Times New Roman"/>
            </a:endParaRPr>
          </a:p>
        </p:txBody>
      </p:sp>
      <p:sp>
        <p:nvSpPr>
          <p:cNvPr id="151" name="Google Shape;151;p23"/>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4"/>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39</a:t>
            </a:fld>
            <a:endParaRPr dirty="0">
              <a:latin typeface="Times New Roman"/>
              <a:ea typeface="Times New Roman"/>
              <a:cs typeface="Times New Roman"/>
              <a:sym typeface="Times New Roman"/>
            </a:endParaRPr>
          </a:p>
        </p:txBody>
      </p:sp>
      <p:sp>
        <p:nvSpPr>
          <p:cNvPr id="157" name="Google Shape;157;p24"/>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58" name="Google Shape;158;p24"/>
          <p:cNvSpPr/>
          <p:nvPr/>
        </p:nvSpPr>
        <p:spPr>
          <a:xfrm>
            <a:off x="123000" y="1059300"/>
            <a:ext cx="8966700" cy="5798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a:t>
            </a:r>
            <a:r>
              <a:rPr lang="en-US" sz="2400" b="1" dirty="0">
                <a:latin typeface="Times New Roman"/>
                <a:ea typeface="Times New Roman"/>
                <a:cs typeface="Times New Roman"/>
                <a:sym typeface="Times New Roman"/>
              </a:rPr>
              <a:t>LL</a:t>
            </a:r>
            <a:r>
              <a:rPr lang="en-US" sz="2400" b="1" dirty="0">
                <a:solidFill>
                  <a:srgbClr val="000000"/>
                </a:solidFill>
                <a:latin typeface="Times New Roman"/>
                <a:ea typeface="Times New Roman"/>
                <a:cs typeface="Times New Roman"/>
                <a:sym typeface="Times New Roman"/>
              </a:rPr>
              <a:t>RF</a:t>
            </a:r>
            <a:endParaRPr sz="1800" dirty="0">
              <a:latin typeface="Times New Roman"/>
              <a:ea typeface="Times New Roman"/>
              <a:cs typeface="Times New Roman"/>
              <a:sym typeface="Times New Roman"/>
            </a:endParaRPr>
          </a:p>
          <a:p>
            <a:pPr marL="457200" marR="0" lvl="0" indent="-342900" algn="l" rtl="0">
              <a:spcBef>
                <a:spcPts val="0"/>
              </a:spcBef>
              <a:spcAft>
                <a:spcPts val="0"/>
              </a:spcAft>
              <a:buSzPts val="1800"/>
              <a:buFont typeface="Times New Roman"/>
              <a:buChar char="●"/>
            </a:pPr>
            <a:r>
              <a:rPr lang="en-US" sz="1800" dirty="0">
                <a:latin typeface="Times New Roman"/>
                <a:ea typeface="Times New Roman"/>
                <a:cs typeface="Times New Roman"/>
                <a:sym typeface="Times New Roman"/>
              </a:rPr>
              <a:t>LCLS-II-HE LLRF design is mostly a duplicate of the LCLS-II  except possibly for the new SRF injector.</a:t>
            </a:r>
            <a:endParaRPr sz="1800" dirty="0">
              <a:latin typeface="Times New Roman"/>
              <a:ea typeface="Times New Roman"/>
              <a:cs typeface="Times New Roman"/>
              <a:sym typeface="Times New Roman"/>
            </a:endParaRPr>
          </a:p>
          <a:p>
            <a:pPr marL="457200" marR="0" lvl="0" indent="-342900" algn="l" rtl="0">
              <a:spcBef>
                <a:spcPts val="0"/>
              </a:spcBef>
              <a:spcAft>
                <a:spcPts val="0"/>
              </a:spcAft>
              <a:buSzPts val="1800"/>
              <a:buFont typeface="Times New Roman"/>
              <a:buChar char="●"/>
            </a:pPr>
            <a:r>
              <a:rPr lang="en-US" sz="1800" dirty="0">
                <a:latin typeface="Times New Roman"/>
                <a:ea typeface="Times New Roman"/>
                <a:cs typeface="Times New Roman"/>
                <a:sym typeface="Times New Roman"/>
              </a:rPr>
              <a:t>Design activities benefit from the infrastructure built at SLAC to support development, troubleshooting and testing of  LLRF equipment and  of  the support of the collaboration </a:t>
            </a:r>
            <a:r>
              <a:rPr lang="en-US" sz="1800" dirty="0">
                <a:solidFill>
                  <a:schemeClr val="dk1"/>
                </a:solidFill>
                <a:latin typeface="Times New Roman"/>
                <a:ea typeface="Times New Roman"/>
                <a:cs typeface="Times New Roman"/>
                <a:sym typeface="Times New Roman"/>
              </a:rPr>
              <a:t>established </a:t>
            </a:r>
            <a:r>
              <a:rPr lang="en-US" sz="1800" dirty="0">
                <a:latin typeface="Times New Roman"/>
                <a:ea typeface="Times New Roman"/>
                <a:cs typeface="Times New Roman"/>
                <a:sym typeface="Times New Roman"/>
              </a:rPr>
              <a:t> for the  LCLS-II LLRF with the partner labs.</a:t>
            </a:r>
            <a:endParaRPr sz="1800" dirty="0">
              <a:latin typeface="Times New Roman"/>
              <a:ea typeface="Times New Roman"/>
              <a:cs typeface="Times New Roman"/>
              <a:sym typeface="Times New Roman"/>
            </a:endParaRPr>
          </a:p>
          <a:p>
            <a:pPr marL="457200" marR="0" lvl="0" indent="-342900" algn="l" rtl="0">
              <a:spcBef>
                <a:spcPts val="0"/>
              </a:spcBef>
              <a:spcAft>
                <a:spcPts val="0"/>
              </a:spcAft>
              <a:buSzPts val="1800"/>
              <a:buFont typeface="Times New Roman"/>
              <a:buChar char="●"/>
            </a:pPr>
            <a:r>
              <a:rPr lang="en-US" sz="1800" dirty="0">
                <a:latin typeface="Times New Roman"/>
                <a:ea typeface="Times New Roman"/>
                <a:cs typeface="Times New Roman"/>
                <a:sym typeface="Times New Roman"/>
              </a:rPr>
              <a:t>Field control requirements specifications: </a:t>
            </a:r>
            <a:endParaRPr sz="1800" dirty="0">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Regulation (&gt; 0.1 Hz) 0.01 deg rms and 0.01% rms, assuming less than 1% beam current fluctuation and less than 10 Hz microphone detuning.</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Resonance control - Piezo tuner &lt;1 Hz.</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LLRF system includes: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Hardware/firmware:</a:t>
            </a:r>
            <a:endParaRPr sz="1800" dirty="0">
              <a:solidFill>
                <a:schemeClr val="dk1"/>
              </a:solidFill>
              <a:latin typeface="Times New Roman"/>
              <a:ea typeface="Times New Roman"/>
              <a:cs typeface="Times New Roman"/>
              <a:sym typeface="Times New Roman"/>
            </a:endParaRPr>
          </a:p>
          <a:p>
            <a:pPr marL="1371600" lvl="2"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PRC ( precision receiver chassis); </a:t>
            </a:r>
            <a:endParaRPr sz="1800" dirty="0">
              <a:solidFill>
                <a:schemeClr val="dk1"/>
              </a:solidFill>
              <a:latin typeface="Times New Roman"/>
              <a:ea typeface="Times New Roman"/>
              <a:cs typeface="Times New Roman"/>
              <a:sym typeface="Times New Roman"/>
            </a:endParaRPr>
          </a:p>
          <a:p>
            <a:pPr marL="1371600" lvl="2"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RF Station (generates independent rf signal for 2 cavities. Detune freq. Calculation, PI loop control);</a:t>
            </a:r>
            <a:endParaRPr sz="1800" dirty="0">
              <a:solidFill>
                <a:schemeClr val="dk1"/>
              </a:solidFill>
              <a:latin typeface="Times New Roman"/>
              <a:ea typeface="Times New Roman"/>
              <a:cs typeface="Times New Roman"/>
              <a:sym typeface="Times New Roman"/>
            </a:endParaRPr>
          </a:p>
          <a:p>
            <a:pPr marL="1371600" lvl="2"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Resonance control (Piezo, stepper motor, temp, interlock processing).</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Software ( automated scripting, channel access, transition between nodes).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EPICS (all control displays and waveform, cavity control interface, hardware health)</a:t>
            </a:r>
            <a:endParaRPr sz="1800" b="1" dirty="0">
              <a:latin typeface="Times New Roman"/>
              <a:ea typeface="Times New Roman"/>
              <a:cs typeface="Times New Roman"/>
              <a:sym typeface="Times New Roman"/>
            </a:endParaRPr>
          </a:p>
          <a:p>
            <a:pPr marL="342900" marR="0" lvl="0" indent="-215900" algn="l" rtl="0">
              <a:spcBef>
                <a:spcPts val="0"/>
              </a:spcBef>
              <a:spcAft>
                <a:spcPts val="0"/>
              </a:spcAft>
              <a:buClr>
                <a:schemeClr val="dk1"/>
              </a:buClr>
              <a:buSzPts val="2000"/>
              <a:buFont typeface="Arial"/>
              <a:buNone/>
            </a:pPr>
            <a:endParaRPr sz="1800"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80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180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159" name="Google Shape;159;p24"/>
          <p:cNvSpPr txBox="1"/>
          <p:nvPr/>
        </p:nvSpPr>
        <p:spPr>
          <a:xfrm>
            <a:off x="26996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8766000" y="6620040"/>
            <a:ext cx="377280" cy="23724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r">
              <a:lnSpc>
                <a:spcPct val="100000"/>
              </a:lnSpc>
              <a:tabLst>
                <a:tab pos="0" algn="l"/>
              </a:tabLst>
            </a:pPr>
            <a:fld id="{78B363FA-96FD-45FF-A979-C6F699993966}" type="slidenum">
              <a:rPr lang="en-US" sz="1000" b="1" strike="noStrike" spc="-1">
                <a:solidFill>
                  <a:srgbClr val="000000"/>
                </a:solidFill>
                <a:latin typeface="Times New Roman"/>
                <a:ea typeface="Times New Roman"/>
              </a:rPr>
              <a:t>4</a:t>
            </a:fld>
            <a:endParaRPr lang="en-US" sz="1000" b="0" strike="noStrike" spc="-1">
              <a:latin typeface="Arial"/>
            </a:endParaRPr>
          </a:p>
        </p:txBody>
      </p:sp>
      <p:sp>
        <p:nvSpPr>
          <p:cNvPr id="42" name="CustomShape 2"/>
          <p:cNvSpPr/>
          <p:nvPr/>
        </p:nvSpPr>
        <p:spPr>
          <a:xfrm>
            <a:off x="2649600" y="45000"/>
            <a:ext cx="4218840" cy="9151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r>
              <a:rPr lang="en-US" sz="2000" b="1" strike="noStrike" spc="-1">
                <a:solidFill>
                  <a:srgbClr val="000000"/>
                </a:solidFill>
                <a:latin typeface="Times New Roman"/>
                <a:ea typeface="Times New Roman"/>
              </a:rPr>
              <a:t>2.1  Accelerator and FEL Physics  </a:t>
            </a:r>
            <a:br/>
            <a:r>
              <a:rPr lang="en-US" sz="2000" b="0" strike="noStrike" spc="-1">
                <a:solidFill>
                  <a:srgbClr val="000000"/>
                </a:solidFill>
                <a:latin typeface="Times New Roman"/>
                <a:ea typeface="Times New Roman"/>
              </a:rPr>
              <a:t> </a:t>
            </a:r>
            <a:r>
              <a:rPr lang="en-US" sz="1800" b="0" strike="noStrike" spc="-1">
                <a:solidFill>
                  <a:srgbClr val="000000"/>
                </a:solidFill>
                <a:latin typeface="Times New Roman"/>
                <a:ea typeface="Times New Roman"/>
              </a:rPr>
              <a:t>P. Piot, NIU, G. Penn, LBL / SC 1</a:t>
            </a:r>
            <a:endParaRPr lang="en-US" sz="1800" b="0" strike="noStrike" spc="-1">
              <a:latin typeface="Arial"/>
            </a:endParaRPr>
          </a:p>
        </p:txBody>
      </p:sp>
      <p:sp>
        <p:nvSpPr>
          <p:cNvPr id="43" name="CustomShape 3"/>
          <p:cNvSpPr/>
          <p:nvPr/>
        </p:nvSpPr>
        <p:spPr>
          <a:xfrm>
            <a:off x="266760" y="2838240"/>
            <a:ext cx="8686080" cy="337680"/>
          </a:xfrm>
          <a:prstGeom prst="rect">
            <a:avLst/>
          </a:prstGeom>
          <a:noFill/>
          <a:ln>
            <a:noFill/>
          </a:ln>
        </p:spPr>
        <p:style>
          <a:lnRef idx="0">
            <a:scrgbClr r="0" g="0" b="0"/>
          </a:lnRef>
          <a:fillRef idx="0">
            <a:scrgbClr r="0" g="0" b="0"/>
          </a:fillRef>
          <a:effectRef idx="0">
            <a:scrgbClr r="0" g="0" b="0"/>
          </a:effectRef>
          <a:fontRef idx="minor"/>
        </p:style>
      </p:sp>
      <p:sp>
        <p:nvSpPr>
          <p:cNvPr id="44" name="CustomShape 4"/>
          <p:cNvSpPr/>
          <p:nvPr/>
        </p:nvSpPr>
        <p:spPr>
          <a:xfrm>
            <a:off x="209520" y="1364040"/>
            <a:ext cx="8776440" cy="4526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457200" indent="-456480" algn="l">
              <a:lnSpc>
                <a:spcPct val="100000"/>
              </a:lnSpc>
              <a:buClr>
                <a:srgbClr val="000000"/>
              </a:buClr>
              <a:buFont typeface="Noto Sans Symbols"/>
              <a:buAutoNum type="arabicPeriod"/>
            </a:pPr>
            <a:r>
              <a:rPr lang="en-US" sz="2000" b="0" strike="noStrike" spc="-1" dirty="0">
                <a:solidFill>
                  <a:srgbClr val="000000"/>
                </a:solidFill>
                <a:latin typeface="Times New Roman"/>
                <a:ea typeface="Times New Roman"/>
              </a:rPr>
              <a:t>Project Scope:  Is there adequate technical progress on the long lead procurements (LLPs)?  </a:t>
            </a:r>
            <a:r>
              <a:rPr lang="en-US" sz="2000" b="0" strike="noStrike" spc="-1" dirty="0">
                <a:solidFill>
                  <a:srgbClr val="1155CC"/>
                </a:solidFill>
                <a:latin typeface="Times New Roman"/>
                <a:ea typeface="Times New Roman"/>
              </a:rPr>
              <a:t>N/A </a:t>
            </a:r>
            <a:r>
              <a:rPr lang="en-US" sz="2000" b="0" strike="noStrike" spc="-1" dirty="0">
                <a:solidFill>
                  <a:srgbClr val="000000"/>
                </a:solidFill>
                <a:latin typeface="Times New Roman"/>
                <a:ea typeface="Times New Roman"/>
              </a:rPr>
              <a:t>Are the risks associated with the LLP scope adequately addressed? </a:t>
            </a:r>
            <a:r>
              <a:rPr lang="en-US" sz="2000" b="0" strike="noStrike" spc="-1" dirty="0">
                <a:solidFill>
                  <a:srgbClr val="1155CC"/>
                </a:solidFill>
                <a:latin typeface="Times New Roman"/>
                <a:ea typeface="Times New Roman"/>
              </a:rPr>
              <a:t>N/A </a:t>
            </a:r>
            <a:r>
              <a:rPr lang="en-US" sz="2000" b="0" strike="noStrike" spc="-1" dirty="0">
                <a:solidFill>
                  <a:srgbClr val="000000"/>
                </a:solidFill>
                <a:latin typeface="Times New Roman"/>
                <a:ea typeface="Times New Roman"/>
              </a:rPr>
              <a:t> Is the overall project scope properly defined to meet the preliminary KPPs? </a:t>
            </a:r>
            <a:r>
              <a:rPr lang="en-US" sz="2000" b="0" strike="noStrike" spc="-1" dirty="0">
                <a:solidFill>
                  <a:srgbClr val="1155CC"/>
                </a:solidFill>
                <a:latin typeface="Times New Roman"/>
                <a:ea typeface="Times New Roman"/>
              </a:rPr>
              <a:t>YES</a:t>
            </a:r>
            <a:r>
              <a:rPr lang="en-US" sz="2000" b="0" strike="noStrike" spc="-1" dirty="0">
                <a:solidFill>
                  <a:srgbClr val="000000"/>
                </a:solidFill>
                <a:latin typeface="Times New Roman"/>
                <a:ea typeface="Times New Roman"/>
              </a:rPr>
              <a:t> Is the proposed injector facility adequately defined and justified? </a:t>
            </a:r>
            <a:r>
              <a:rPr lang="en-US" sz="2000" b="0" strike="noStrike" spc="-1" dirty="0">
                <a:solidFill>
                  <a:srgbClr val="1155CC"/>
                </a:solidFill>
                <a:latin typeface="Times New Roman"/>
                <a:ea typeface="Times New Roman"/>
              </a:rPr>
              <a:t>YES? </a:t>
            </a:r>
            <a:r>
              <a:rPr lang="en-US" sz="2000" b="0" strike="noStrike" spc="-1" dirty="0">
                <a:solidFill>
                  <a:srgbClr val="000000"/>
                </a:solidFill>
                <a:latin typeface="Times New Roman"/>
                <a:ea typeface="Times New Roman"/>
              </a:rPr>
              <a:t>Is the overall project technical progress to date appropriate at this stage of the project? </a:t>
            </a:r>
            <a:r>
              <a:rPr lang="en-US" sz="2000" b="0" strike="noStrike" spc="-1" dirty="0">
                <a:solidFill>
                  <a:srgbClr val="1155CC"/>
                </a:solidFill>
                <a:latin typeface="Times New Roman"/>
                <a:ea typeface="Times New Roman"/>
              </a:rPr>
              <a:t>YES</a:t>
            </a:r>
            <a:endParaRPr lang="en-US" sz="2000" b="0" strike="noStrike" spc="-1" dirty="0">
              <a:latin typeface="Arial"/>
            </a:endParaRPr>
          </a:p>
          <a:p>
            <a:pPr marL="457200" indent="-456480" algn="l">
              <a:lnSpc>
                <a:spcPct val="100000"/>
              </a:lnSpc>
              <a:tabLst>
                <a:tab pos="0" algn="l"/>
              </a:tabLst>
            </a:pPr>
            <a:endParaRPr lang="en-US" sz="2000" b="0" strike="noStrike" spc="-1" dirty="0">
              <a:latin typeface="Arial"/>
            </a:endParaRPr>
          </a:p>
          <a:p>
            <a:pPr marL="457920" indent="-457200" algn="l">
              <a:lnSpc>
                <a:spcPct val="100000"/>
              </a:lnSpc>
              <a:buClr>
                <a:srgbClr val="000000"/>
              </a:buClr>
              <a:buFont typeface="+mj-lt"/>
              <a:buAutoNum type="arabicPeriod"/>
              <a:tabLst>
                <a:tab pos="0" algn="l"/>
              </a:tabLst>
            </a:pPr>
            <a:r>
              <a:rPr lang="en-US" sz="2000" b="0" strike="noStrike" spc="-1" dirty="0">
                <a:solidFill>
                  <a:srgbClr val="000000"/>
                </a:solidFill>
                <a:latin typeface="Times New Roman"/>
                <a:ea typeface="Times New Roman"/>
              </a:rPr>
              <a:t>Design Maturity:  Are the designs, system specifications, and interfaces appropriately defined and sufficiently mature for this stage of the project?  Is the overall project design maturity adequate at this point in the project?   </a:t>
            </a:r>
            <a:r>
              <a:rPr lang="en-US" sz="2000" b="0" strike="noStrike" spc="-1" dirty="0">
                <a:solidFill>
                  <a:srgbClr val="1155CC"/>
                </a:solidFill>
                <a:latin typeface="Times New Roman"/>
                <a:ea typeface="Times New Roman"/>
              </a:rPr>
              <a:t>Excluding the alternate RF gun, the overall design is adequate for this stage.  There are specific concerns about HXR self-seeding that require further R&amp;D efforts.</a:t>
            </a:r>
            <a:endParaRPr lang="en-US" sz="2000" b="0" strike="noStrike" spc="-1" dirty="0">
              <a:latin typeface="Arial"/>
            </a:endParaRPr>
          </a:p>
          <a:p>
            <a:pPr algn="l">
              <a:lnSpc>
                <a:spcPct val="100000"/>
              </a:lnSpc>
              <a:tabLst>
                <a:tab pos="0" algn="l"/>
              </a:tabLst>
            </a:pPr>
            <a:endParaRPr lang="en-US" sz="2000" b="0" strike="noStrike" spc="-1" dirty="0">
              <a:latin typeface="Arial"/>
            </a:endParaRPr>
          </a:p>
          <a:p>
            <a:pPr marL="457200" indent="-456480" algn="l">
              <a:lnSpc>
                <a:spcPct val="100000"/>
              </a:lnSpc>
              <a:buClr>
                <a:srgbClr val="000000"/>
              </a:buClr>
              <a:buFont typeface="Arial"/>
              <a:buAutoNum type="arabicPeriod" startAt="7"/>
              <a:tabLst>
                <a:tab pos="0" algn="l"/>
              </a:tabLst>
            </a:pPr>
            <a:r>
              <a:rPr lang="en-US" sz="2000" b="0" strike="noStrike" spc="-1" dirty="0">
                <a:solidFill>
                  <a:srgbClr val="000000"/>
                </a:solidFill>
                <a:latin typeface="Times New Roman"/>
                <a:ea typeface="Times New Roman"/>
              </a:rPr>
              <a:t>Recommendations:  Has the project responded appropriately to recommendations from the last DOE review? </a:t>
            </a:r>
            <a:r>
              <a:rPr lang="en-US" sz="2000" b="0" strike="noStrike" spc="-1" dirty="0">
                <a:solidFill>
                  <a:srgbClr val="1155CC"/>
                </a:solidFill>
                <a:latin typeface="Times New Roman"/>
                <a:ea typeface="Times New Roman"/>
              </a:rPr>
              <a:t>YES</a:t>
            </a:r>
            <a:endParaRPr lang="en-US" sz="2000" b="0" strike="noStrike" spc="-1" dirty="0">
              <a:latin typeface="Arial"/>
            </a:endParaRPr>
          </a:p>
          <a:p>
            <a:pPr>
              <a:lnSpc>
                <a:spcPct val="100000"/>
              </a:lnSpc>
              <a:tabLst>
                <a:tab pos="0" algn="l"/>
              </a:tabLst>
            </a:pPr>
            <a:endParaRPr lang="en-US" sz="2000" b="0" strike="noStrike" spc="-1" dirty="0">
              <a:latin typeface="Arial"/>
            </a:endParaRPr>
          </a:p>
          <a:p>
            <a:pPr marL="360">
              <a:lnSpc>
                <a:spcPct val="100000"/>
              </a:lnSpc>
              <a:tabLst>
                <a:tab pos="0" algn="l"/>
              </a:tabLst>
            </a:pPr>
            <a:endParaRPr lang="en-US" sz="2000" b="0" strike="noStrike" spc="-1" dirty="0">
              <a:latin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40</a:t>
            </a:fld>
            <a:endParaRPr dirty="0">
              <a:latin typeface="Times New Roman"/>
              <a:ea typeface="Times New Roman"/>
              <a:cs typeface="Times New Roman"/>
              <a:sym typeface="Times New Roman"/>
            </a:endParaRPr>
          </a:p>
        </p:txBody>
      </p:sp>
      <p:sp>
        <p:nvSpPr>
          <p:cNvPr id="165" name="Google Shape;165;p25"/>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66" name="Google Shape;166;p25"/>
          <p:cNvSpPr/>
          <p:nvPr/>
        </p:nvSpPr>
        <p:spPr>
          <a:xfrm>
            <a:off x="166675" y="1059150"/>
            <a:ext cx="8777400" cy="556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LLRF</a:t>
            </a:r>
            <a:endParaRPr dirty="0"/>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For the 24 additional CMs, 48 additional LLRF systems are required (one LLRF system serves 4 cavities).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Long lead time items require  approximately  6-8 months delivery</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Firmware provides flexibility for potential upgrades, e.g. potential need for Active Resonance Control (ARC)</a:t>
            </a:r>
            <a:endParaRPr sz="1800" dirty="0">
              <a:solidFill>
                <a:srgbClr val="981E32"/>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Leveraging LCLS-II LLRF development helped the team to advance the LCLS-II-HE LLRF design. As the result, the LLRF controls system software and firmware are mature.</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system is ready for HE cryomodule testing at both CMTF @ FNAL and LERF @JLAB. HE has provided equipment to continue operating the PL test stands and LERF with the HE LLRF controllers.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All modes of operation tested (SEL, SELAP, Pulsed), as well as SSA and LLRF control, user interfaces, calibration routines and tuning scripts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SLAC is testing LLRF system hardware and rack integration with full set of hardware installed in production test rack, cavity emulator for system testing, EPICS interfaces and control, waveform readouts.</a:t>
            </a:r>
            <a:endParaRPr sz="1800" dirty="0">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167" name="Google Shape;167;p25"/>
          <p:cNvSpPr txBox="1"/>
          <p:nvPr/>
        </p:nvSpPr>
        <p:spPr>
          <a:xfrm>
            <a:off x="26996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6"/>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41</a:t>
            </a:fld>
            <a:endParaRPr dirty="0">
              <a:latin typeface="Times New Roman"/>
              <a:ea typeface="Times New Roman"/>
              <a:cs typeface="Times New Roman"/>
              <a:sym typeface="Times New Roman"/>
            </a:endParaRPr>
          </a:p>
        </p:txBody>
      </p:sp>
      <p:sp>
        <p:nvSpPr>
          <p:cNvPr id="173" name="Google Shape;173;p26"/>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74" name="Google Shape;174;p26"/>
          <p:cNvSpPr/>
          <p:nvPr/>
        </p:nvSpPr>
        <p:spPr>
          <a:xfrm>
            <a:off x="183300" y="1059150"/>
            <a:ext cx="8777400" cy="5254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Findings - LLRF</a:t>
            </a:r>
            <a:endParaRPr sz="2400" b="1" dirty="0">
              <a:solidFill>
                <a:srgbClr val="000000"/>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12 months outlook for LLRF is focused on: </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Building LLRF chassis to replace the equipment kept in the HE CM test stands:</a:t>
            </a:r>
            <a:endParaRPr sz="1800" dirty="0">
              <a:solidFill>
                <a:schemeClr val="dk1"/>
              </a:solidFill>
              <a:latin typeface="Times New Roman"/>
              <a:ea typeface="Times New Roman"/>
              <a:cs typeface="Times New Roman"/>
              <a:sym typeface="Times New Roman"/>
            </a:endParaRPr>
          </a:p>
          <a:p>
            <a:pPr marL="1371600" lvl="2"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5 racks (2.5 cryomodules) worth of LLRF chassis</a:t>
            </a:r>
            <a:endParaRPr sz="1800" dirty="0">
              <a:solidFill>
                <a:schemeClr val="dk1"/>
              </a:solidFill>
              <a:latin typeface="Times New Roman"/>
              <a:ea typeface="Times New Roman"/>
              <a:cs typeface="Times New Roman"/>
              <a:sym typeface="Times New Roman"/>
            </a:endParaRPr>
          </a:p>
          <a:p>
            <a:pPr marL="1371600" lvl="2"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production by vendors who are able to meet SLAC qualifications.</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Use of off-site vendors to simplify  production of large quantities of LCLS-II-HE LLRF chassis .</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Ensure the test stands at FNAL and JLab are ready for CM tests with LCLS-II-HE  LLRF systems, in particular for vCM at FNAL ready for 1.3 GHz testing in Dec. 2020.</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Build and test replacement hardware for systems sent to FNAL and JLab to ensure that LCLS-II commissioning remains on schedule.</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Complete RF baseline doc, cost estimates and planning. </a:t>
            </a:r>
            <a:endParaRPr sz="1800" dirty="0">
              <a:solidFill>
                <a:schemeClr val="dk1"/>
              </a:solidFill>
              <a:latin typeface="Times New Roman"/>
              <a:ea typeface="Times New Roman"/>
              <a:cs typeface="Times New Roman"/>
              <a:sym typeface="Times New Roman"/>
            </a:endParaRPr>
          </a:p>
          <a:p>
            <a:pPr marL="914400" lvl="1"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Develop design and baseline for the new injector.</a:t>
            </a:r>
            <a:endParaRPr sz="1800" dirty="0">
              <a:solidFill>
                <a:schemeClr val="dk1"/>
              </a:solidFill>
              <a:latin typeface="Times New Roman"/>
              <a:ea typeface="Times New Roman"/>
              <a:cs typeface="Times New Roman"/>
              <a:sym typeface="Times New Roman"/>
            </a:endParaRPr>
          </a:p>
          <a:p>
            <a:pPr marL="0" lvl="0" indent="0" algn="l" rtl="0">
              <a:spcBef>
                <a:spcPts val="0"/>
              </a:spcBef>
              <a:spcAft>
                <a:spcPts val="0"/>
              </a:spcAft>
              <a:buSzPts val="2400"/>
              <a:buNone/>
            </a:pPr>
            <a:endParaRPr sz="2400" u="sng" dirty="0">
              <a:solidFill>
                <a:schemeClr val="dk1"/>
              </a:solidFill>
              <a:latin typeface="Times New Roman"/>
              <a:ea typeface="Times New Roman"/>
              <a:cs typeface="Times New Roman"/>
              <a:sym typeface="Times New Roman"/>
            </a:endParaRPr>
          </a:p>
          <a:p>
            <a:pPr marL="457200" lvl="0" indent="-304800" algn="l" rtl="0">
              <a:spcBef>
                <a:spcPts val="0"/>
              </a:spcBef>
              <a:spcAft>
                <a:spcPts val="0"/>
              </a:spcAft>
              <a:buSzPts val="2400"/>
              <a:buNone/>
            </a:pPr>
            <a:endParaRPr sz="2400" u="sng" dirty="0">
              <a:solidFill>
                <a:schemeClr val="dk1"/>
              </a:solidFill>
              <a:latin typeface="Times New Roman"/>
              <a:ea typeface="Times New Roman"/>
              <a:cs typeface="Times New Roman"/>
              <a:sym typeface="Times New Roman"/>
            </a:endParaRPr>
          </a:p>
          <a:p>
            <a:pPr marL="457200" lvl="0" indent="-457200" algn="l" rtl="0">
              <a:spcBef>
                <a:spcPts val="0"/>
              </a:spcBef>
              <a:spcAft>
                <a:spcPts val="0"/>
              </a:spcAft>
              <a:buNone/>
            </a:pP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b="1" dirty="0">
              <a:latin typeface="Times New Roman"/>
              <a:ea typeface="Times New Roman"/>
              <a:cs typeface="Times New Roman"/>
              <a:sym typeface="Times New Roman"/>
            </a:endParaRPr>
          </a:p>
          <a:p>
            <a:pPr marL="342900" marR="0" lvl="0" indent="-215900" algn="l" rtl="0">
              <a:spcBef>
                <a:spcPts val="0"/>
              </a:spcBef>
              <a:spcAft>
                <a:spcPts val="0"/>
              </a:spcAft>
              <a:buClr>
                <a:schemeClr val="dk1"/>
              </a:buClr>
              <a:buSzPts val="2000"/>
              <a:buFont typeface="Arial"/>
              <a:buNone/>
            </a:pPr>
            <a:endParaRPr sz="2000" b="0"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2000" b="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2000" b="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175" name="Google Shape;175;p26"/>
          <p:cNvSpPr txBox="1"/>
          <p:nvPr/>
        </p:nvSpPr>
        <p:spPr>
          <a:xfrm>
            <a:off x="26996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7"/>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42</a:t>
            </a:fld>
            <a:endParaRPr dirty="0">
              <a:latin typeface="Times New Roman"/>
              <a:ea typeface="Times New Roman"/>
              <a:cs typeface="Times New Roman"/>
              <a:sym typeface="Times New Roman"/>
            </a:endParaRPr>
          </a:p>
        </p:txBody>
      </p:sp>
      <p:sp>
        <p:nvSpPr>
          <p:cNvPr id="181" name="Google Shape;181;p27"/>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82" name="Google Shape;182;p27"/>
          <p:cNvSpPr/>
          <p:nvPr/>
        </p:nvSpPr>
        <p:spPr>
          <a:xfrm>
            <a:off x="166675" y="1059150"/>
            <a:ext cx="8777400" cy="4958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Comments - Linac</a:t>
            </a:r>
            <a:endParaRPr sz="2400" b="1" dirty="0">
              <a:solidFill>
                <a:srgbClr val="000000"/>
              </a:solidFill>
              <a:latin typeface="Times New Roman"/>
              <a:ea typeface="Times New Roman"/>
              <a:cs typeface="Times New Roman"/>
              <a:sym typeface="Times New Roman"/>
            </a:endParaRPr>
          </a:p>
          <a:p>
            <a:pPr marL="457200" marR="0" lvl="0" indent="-342900" algn="l" rtl="0">
              <a:spcBef>
                <a:spcPts val="0"/>
              </a:spcBef>
              <a:spcAft>
                <a:spcPts val="0"/>
              </a:spcAft>
              <a:buSzPts val="1800"/>
              <a:buFont typeface="Times New Roman"/>
              <a:buChar char="●"/>
            </a:pPr>
            <a:r>
              <a:rPr lang="en-US" sz="1800" dirty="0">
                <a:latin typeface="Times New Roman"/>
                <a:ea typeface="Times New Roman"/>
                <a:cs typeface="Times New Roman"/>
                <a:sym typeface="Times New Roman"/>
              </a:rPr>
              <a:t>We commend the Accelerator Team for their accomplishments since the last project review and their  well-prepared, detailed and informative  presentations at this review.  </a:t>
            </a:r>
            <a:endParaRPr sz="1800" dirty="0">
              <a:latin typeface="Times New Roman"/>
              <a:ea typeface="Times New Roman"/>
              <a:cs typeface="Times New Roman"/>
              <a:sym typeface="Times New Roman"/>
            </a:endParaRPr>
          </a:p>
          <a:p>
            <a:pPr marL="457200" marR="0" lvl="0" indent="-342900" algn="l" rtl="0">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We are concerned about  two high priority projects with notable overlaps. Unpredicted delays caused the pandemic and other laboratory’s priorities could  further complicate resource availability for both LCLS-II and LCLS-II-HE. </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We support the decision to  procure three additional CMs to mitigate performance risks. With this addition, the LCLS-II CMs will continue operating  at 16 MV/m. In addition, this may relax the operating gradient  of the new LCLS-II-HE cavities if needed.</a:t>
            </a:r>
            <a:endParaRPr sz="1800" dirty="0">
              <a:solidFill>
                <a:schemeClr val="dk1"/>
              </a:solidFill>
              <a:latin typeface="Times New Roman"/>
              <a:ea typeface="Times New Roman"/>
              <a:cs typeface="Times New Roman"/>
              <a:sym typeface="Times New Roman"/>
            </a:endParaRPr>
          </a:p>
          <a:p>
            <a:pPr marL="457200" marR="0" lvl="0" indent="-342900" algn="l" rtl="0">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Eliminating LE extraction at the 4 GeV TL creates space for 3 additional CMs without impacting the adjacent program. In addition to technical benefits, this mitigates any schedule risks to the warm beamline. We support this decision.</a:t>
            </a:r>
            <a:endParaRPr sz="1800" dirty="0">
              <a:solidFill>
                <a:schemeClr val="dk1"/>
              </a:solidFill>
              <a:latin typeface="Times New Roman"/>
              <a:ea typeface="Times New Roman"/>
              <a:cs typeface="Times New Roman"/>
              <a:sym typeface="Times New Roman"/>
            </a:endParaRPr>
          </a:p>
          <a:p>
            <a:pPr marL="457200" marR="0" lvl="0" indent="-342900" algn="l" rtl="0">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Project must ensure that Cu-linac operation does not negatively impact the LCLS-II-HE installation activities, especially during the peak activities periods. Resource availability and sharing issues should be addressed accordingly.</a:t>
            </a:r>
            <a:endParaRPr sz="1800" dirty="0">
              <a:solidFill>
                <a:schemeClr val="dk1"/>
              </a:solidFill>
              <a:latin typeface="Times New Roman"/>
              <a:ea typeface="Times New Roman"/>
              <a:cs typeface="Times New Roman"/>
              <a:sym typeface="Times New Roman"/>
            </a:endParaRPr>
          </a:p>
          <a:p>
            <a:pPr marL="457200" lvl="0" indent="0" algn="l" rtl="0">
              <a:lnSpc>
                <a:spcPct val="115000"/>
              </a:lnSpc>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183" name="Google Shape;183;p27"/>
          <p:cNvSpPr txBox="1"/>
          <p:nvPr/>
        </p:nvSpPr>
        <p:spPr>
          <a:xfrm>
            <a:off x="271832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8"/>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43</a:t>
            </a:fld>
            <a:endParaRPr dirty="0">
              <a:latin typeface="Times New Roman"/>
              <a:ea typeface="Times New Roman"/>
              <a:cs typeface="Times New Roman"/>
              <a:sym typeface="Times New Roman"/>
            </a:endParaRPr>
          </a:p>
        </p:txBody>
      </p:sp>
      <p:sp>
        <p:nvSpPr>
          <p:cNvPr id="189" name="Google Shape;189;p28"/>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90" name="Google Shape;190;p28"/>
          <p:cNvSpPr/>
          <p:nvPr/>
        </p:nvSpPr>
        <p:spPr>
          <a:xfrm>
            <a:off x="166675" y="1059150"/>
            <a:ext cx="8777400" cy="4089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dirty="0">
                <a:solidFill>
                  <a:srgbClr val="000000"/>
                </a:solidFill>
                <a:latin typeface="Times New Roman"/>
                <a:ea typeface="Times New Roman"/>
                <a:cs typeface="Times New Roman"/>
                <a:sym typeface="Times New Roman"/>
              </a:rPr>
              <a:t>Comments - Linac</a:t>
            </a:r>
            <a:endParaRPr sz="2400" b="1" dirty="0">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We support the addition of a 2nd injector with high gradient SRF gun . This will increase the operational reliability with a redundant source. However, it presents  significant technical and schedule challenges to the project.  </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Timely performance results of the vCM are crucial to ensure reliable operation of the LCLS-II-HE linac at the on-line nominal gradients. This should be one of the project’s high priority tasks before the project is baselined.</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team is encouraged to fully utilize RF test beds ( at partner labs and SLAC) to continue testing and evaluation of relevant rf systems.</a:t>
            </a:r>
            <a:endParaRPr sz="180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dirty="0">
                <a:solidFill>
                  <a:schemeClr val="dk1"/>
                </a:solidFill>
                <a:latin typeface="Times New Roman"/>
                <a:ea typeface="Times New Roman"/>
                <a:cs typeface="Times New Roman"/>
                <a:sym typeface="Times New Roman"/>
              </a:rPr>
              <a:t>The overall design maturity of the linac technical systems appears to be appropriate for this stage of the project. A significant number of PRDs for the accelerator have been released. Continue working on the remaining documentations needed for CD-2/3.</a:t>
            </a:r>
            <a:endParaRPr sz="1800" dirty="0">
              <a:solidFill>
                <a:schemeClr val="dk1"/>
              </a:solidFill>
              <a:latin typeface="Times New Roman"/>
              <a:ea typeface="Times New Roman"/>
              <a:cs typeface="Times New Roman"/>
              <a:sym typeface="Times New Roman"/>
            </a:endParaRPr>
          </a:p>
        </p:txBody>
      </p:sp>
      <p:sp>
        <p:nvSpPr>
          <p:cNvPr id="191" name="Google Shape;191;p28"/>
          <p:cNvSpPr txBox="1"/>
          <p:nvPr/>
        </p:nvSpPr>
        <p:spPr>
          <a:xfrm>
            <a:off x="271832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9"/>
          <p:cNvSpPr txBox="1">
            <a:spLocks noGrp="1"/>
          </p:cNvSpPr>
          <p:nvPr>
            <p:ph type="body" idx="1"/>
          </p:nvPr>
        </p:nvSpPr>
        <p:spPr>
          <a:xfrm>
            <a:off x="222775" y="1125325"/>
            <a:ext cx="8699700" cy="3426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400" dirty="0">
                <a:latin typeface="Times New Roman"/>
                <a:ea typeface="Times New Roman"/>
                <a:cs typeface="Times New Roman"/>
                <a:sym typeface="Times New Roman"/>
              </a:rPr>
              <a:t>Comments - Linac</a:t>
            </a:r>
            <a:endParaRPr sz="2400" dirty="0">
              <a:latin typeface="Times New Roman"/>
              <a:ea typeface="Times New Roman"/>
              <a:cs typeface="Times New Roman"/>
              <a:sym typeface="Times New Roman"/>
            </a:endParaRPr>
          </a:p>
          <a:p>
            <a:pPr marL="457200" lvl="0" indent="-342900" algn="l" rtl="0">
              <a:lnSpc>
                <a:spcPct val="125454"/>
              </a:lnSpc>
              <a:spcBef>
                <a:spcPts val="0"/>
              </a:spcBef>
              <a:spcAft>
                <a:spcPts val="0"/>
              </a:spcAft>
              <a:buClr>
                <a:srgbClr val="000000"/>
              </a:buClr>
              <a:buSzPts val="1800"/>
              <a:buFont typeface="Times New Roman"/>
              <a:buChar char="●"/>
            </a:pPr>
            <a:r>
              <a:rPr lang="en-US" sz="1800" b="0" dirty="0">
                <a:latin typeface="Times New Roman"/>
                <a:ea typeface="Times New Roman"/>
                <a:cs typeface="Times New Roman"/>
                <a:sym typeface="Times New Roman"/>
              </a:rPr>
              <a:t>Although in the new configuration  only one CM is relocated, we consider the removal activity  to be critical and presents a risk. It requires a detail plan to be executed by highly qualified and experienced personnel.</a:t>
            </a:r>
            <a:endParaRPr sz="1800" b="0" dirty="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Char char="●"/>
            </a:pPr>
            <a:r>
              <a:rPr lang="en-US" sz="1800" b="0" dirty="0">
                <a:latin typeface="Times New Roman"/>
                <a:ea typeface="Times New Roman"/>
                <a:cs typeface="Times New Roman"/>
                <a:sym typeface="Times New Roman"/>
              </a:rPr>
              <a:t>Tunnel work is expected to be completed during the planned long shutdown. To assure success, the  project has already started to develop an installation  schedule for the CM and the warm beamline including the dependencies. We encourage the project team to continue to review and adjust  their plan taking into account other project priorities, workload, and other dependencies.</a:t>
            </a:r>
            <a:endParaRPr sz="1800" b="0" dirty="0">
              <a:latin typeface="Times New Roman"/>
              <a:ea typeface="Times New Roman"/>
              <a:cs typeface="Times New Roman"/>
              <a:sym typeface="Times New Roman"/>
            </a:endParaRPr>
          </a:p>
        </p:txBody>
      </p:sp>
      <p:sp>
        <p:nvSpPr>
          <p:cNvPr id="198" name="Google Shape;198;p29"/>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Clr>
                <a:srgbClr val="000000"/>
              </a:buClr>
              <a:buFont typeface="Arial"/>
              <a:buNone/>
            </a:pPr>
            <a:fld id="{00000000-1234-1234-1234-123412341234}" type="slidenum">
              <a:rPr lang="en-US" smtClean="0"/>
              <a:pPr marL="0" lvl="0" indent="0" algn="r" rtl="0">
                <a:spcBef>
                  <a:spcPts val="0"/>
                </a:spcBef>
                <a:spcAft>
                  <a:spcPts val="0"/>
                </a:spcAft>
                <a:buClr>
                  <a:srgbClr val="000000"/>
                </a:buClr>
                <a:buFont typeface="Arial"/>
                <a:buNone/>
              </a:pPr>
              <a:t>44</a:t>
            </a:fld>
            <a:endParaRPr dirty="0"/>
          </a:p>
        </p:txBody>
      </p:sp>
      <p:sp>
        <p:nvSpPr>
          <p:cNvPr id="199" name="Google Shape;199;p29"/>
          <p:cNvSpPr txBox="1"/>
          <p:nvPr/>
        </p:nvSpPr>
        <p:spPr>
          <a:xfrm>
            <a:off x="270382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0"/>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45</a:t>
            </a:fld>
            <a:endParaRPr dirty="0">
              <a:latin typeface="Times New Roman"/>
              <a:ea typeface="Times New Roman"/>
              <a:cs typeface="Times New Roman"/>
              <a:sym typeface="Times New Roman"/>
            </a:endParaRPr>
          </a:p>
        </p:txBody>
      </p:sp>
      <p:sp>
        <p:nvSpPr>
          <p:cNvPr id="205" name="Google Shape;205;p30"/>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206" name="Google Shape;206;p30"/>
          <p:cNvSpPr/>
          <p:nvPr/>
        </p:nvSpPr>
        <p:spPr>
          <a:xfrm>
            <a:off x="128475" y="1059150"/>
            <a:ext cx="8786700" cy="4242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0" dirty="0">
                <a:solidFill>
                  <a:srgbClr val="000000"/>
                </a:solidFill>
                <a:latin typeface="Times New Roman"/>
                <a:ea typeface="Times New Roman"/>
                <a:cs typeface="Times New Roman"/>
                <a:sym typeface="Times New Roman"/>
              </a:rPr>
              <a:t>Comments - HPRF</a:t>
            </a:r>
            <a:endParaRPr b="0" dirty="0"/>
          </a:p>
          <a:p>
            <a:pPr marL="457200" indent="-342900" algn="l">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Similarities between the  LCLS-II and LCLS-II-HE HPRF systems will reduce the technical risks to the project. Stay vigilant on supply chain and pay close attention to  QC/QA to mitigate nonconformities before the components are shipped. Provide sufficient and trackable vendors oversight. </a:t>
            </a:r>
          </a:p>
          <a:p>
            <a:pPr marL="457200" indent="-342900" algn="l">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procurement of the 7kW 1st article HPRF systems is progressing well. The team has done a very good job.</a:t>
            </a:r>
            <a:endParaRPr sz="1800" b="0" dirty="0">
              <a:solidFill>
                <a:schemeClr val="dk1"/>
              </a:solidFill>
              <a:latin typeface="Times New Roman"/>
              <a:ea typeface="Times New Roman"/>
              <a:cs typeface="Times New Roman"/>
              <a:sym typeface="Times New Roman"/>
            </a:endParaRPr>
          </a:p>
          <a:p>
            <a:pPr marL="457200" lvl="0" indent="-342900" algn="l" rtl="0">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Continue exploring and utilizing remote FAT as well as in-house remote testing as much as possible during current travel restrictions. </a:t>
            </a:r>
            <a:endParaRPr sz="1800" b="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800" b="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SzPts val="1100"/>
              <a:buNone/>
            </a:pPr>
            <a:endParaRPr sz="1800" dirty="0">
              <a:solidFill>
                <a:schemeClr val="dk1"/>
              </a:solidFill>
              <a:latin typeface="Times New Roman"/>
              <a:ea typeface="Times New Roman"/>
              <a:cs typeface="Times New Roman"/>
              <a:sym typeface="Times New Roman"/>
            </a:endParaRPr>
          </a:p>
        </p:txBody>
      </p:sp>
      <p:sp>
        <p:nvSpPr>
          <p:cNvPr id="207" name="Google Shape;207;p30"/>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1"/>
          <p:cNvSpPr txBox="1">
            <a:spLocks noGrp="1"/>
          </p:cNvSpPr>
          <p:nvPr>
            <p:ph type="body" idx="1"/>
          </p:nvPr>
        </p:nvSpPr>
        <p:spPr>
          <a:xfrm>
            <a:off x="132425" y="1184050"/>
            <a:ext cx="8515200" cy="4346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2400" dirty="0">
                <a:latin typeface="Times New Roman"/>
                <a:ea typeface="Times New Roman"/>
                <a:cs typeface="Times New Roman"/>
                <a:sym typeface="Times New Roman"/>
              </a:rPr>
              <a:t>Comments - HPRF</a:t>
            </a:r>
            <a:endParaRPr sz="2400"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US" sz="1800" b="0" dirty="0">
                <a:latin typeface="Times New Roman"/>
                <a:ea typeface="Times New Roman"/>
                <a:cs typeface="Times New Roman"/>
                <a:sym typeface="Times New Roman"/>
              </a:rPr>
              <a:t>We consider the twelve  months look ahead plan to be  reasonable. The team has done a good job applying lesson learned from LCLS-II to LCLS-II-HE. The team should continue this practice as it prepares new and revised documentations needed for CD-2/3 review. </a:t>
            </a:r>
            <a:endParaRPr sz="1800" b="0" dirty="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Char char="●"/>
            </a:pPr>
            <a:r>
              <a:rPr lang="en-US" sz="1800" b="0" dirty="0">
                <a:latin typeface="Times New Roman"/>
                <a:ea typeface="Times New Roman"/>
                <a:cs typeface="Times New Roman"/>
                <a:sym typeface="Times New Roman"/>
              </a:rPr>
              <a:t>Although the installation of RF power and controls systems will be done in the gallery above the linac tunnel and does not impact LCLS-II operations, the final connection of control cabling and RF power waveguide to the installed cryomodules in the tunnel will  have to be done during the LCLS-II shutdowns. The team should continue working on the planning and intergroup coordination efforts to make this activity as seamless as possible. </a:t>
            </a:r>
            <a:endParaRPr dirty="0"/>
          </a:p>
        </p:txBody>
      </p:sp>
      <p:sp>
        <p:nvSpPr>
          <p:cNvPr id="214" name="Google Shape;214;p31"/>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Clr>
                <a:srgbClr val="000000"/>
              </a:buClr>
              <a:buFont typeface="Arial"/>
              <a:buNone/>
            </a:pPr>
            <a:fld id="{00000000-1234-1234-1234-123412341234}" type="slidenum">
              <a:rPr lang="en-US" smtClean="0"/>
              <a:pPr marL="0" lvl="0" indent="0" algn="r" rtl="0">
                <a:spcBef>
                  <a:spcPts val="0"/>
                </a:spcBef>
                <a:spcAft>
                  <a:spcPts val="0"/>
                </a:spcAft>
                <a:buClr>
                  <a:srgbClr val="000000"/>
                </a:buClr>
                <a:buFont typeface="Arial"/>
                <a:buNone/>
              </a:pPr>
              <a:t>46</a:t>
            </a:fld>
            <a:endParaRPr dirty="0"/>
          </a:p>
        </p:txBody>
      </p:sp>
      <p:sp>
        <p:nvSpPr>
          <p:cNvPr id="215" name="Google Shape;215;p31"/>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2"/>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47</a:t>
            </a:fld>
            <a:endParaRPr dirty="0">
              <a:latin typeface="Times New Roman"/>
              <a:ea typeface="Times New Roman"/>
              <a:cs typeface="Times New Roman"/>
              <a:sym typeface="Times New Roman"/>
            </a:endParaRPr>
          </a:p>
        </p:txBody>
      </p:sp>
      <p:sp>
        <p:nvSpPr>
          <p:cNvPr id="221" name="Google Shape;221;p32"/>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222" name="Google Shape;222;p32"/>
          <p:cNvSpPr/>
          <p:nvPr/>
        </p:nvSpPr>
        <p:spPr>
          <a:xfrm>
            <a:off x="151825" y="1139325"/>
            <a:ext cx="8686800" cy="5337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0" dirty="0">
                <a:solidFill>
                  <a:srgbClr val="000000"/>
                </a:solidFill>
                <a:latin typeface="Times New Roman"/>
                <a:ea typeface="Times New Roman"/>
                <a:cs typeface="Times New Roman"/>
                <a:sym typeface="Times New Roman"/>
              </a:rPr>
              <a:t>Comments - LLRF</a:t>
            </a:r>
            <a:endParaRPr sz="2400" b="0" dirty="0">
              <a:solidFill>
                <a:srgbClr val="000000"/>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We appreciate the last-minute presentation and the additional information the team provided us. </a:t>
            </a:r>
            <a:endParaRPr sz="1800" b="0" dirty="0">
              <a:solidFill>
                <a:schemeClr val="dk1"/>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team has developed a plan to deal with the hardware obsolescence. We encourage the team to revise and update their plan with the appropriate risks mitigation as the project prepares for  CD-2/3 review.</a:t>
            </a:r>
            <a:endParaRPr sz="1800" b="0" dirty="0">
              <a:solidFill>
                <a:schemeClr val="dk1"/>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LLRF design is mostly identical to the LCLS-II, except possibly for the new SRF injector. The similarities will streamline the LCLS-II-HE LLRF Systems design process and will reduce the risks. Team should review the design and if needed, to  include any modifications/updates including  firmware/software required  by the LCLS-II-HE CMs operation.</a:t>
            </a:r>
            <a:endParaRPr sz="1800" b="0" dirty="0">
              <a:solidFill>
                <a:schemeClr val="dk1"/>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Keep pursuing the development of cavities active resonance control (ARC)   in case  it is needed for  microphonics compensation.</a:t>
            </a:r>
            <a:endParaRPr sz="1800" b="0" dirty="0">
              <a:solidFill>
                <a:schemeClr val="dk1"/>
              </a:solidFill>
              <a:latin typeface="Times New Roman"/>
              <a:ea typeface="Times New Roman"/>
              <a:cs typeface="Times New Roman"/>
              <a:sym typeface="Times New Roman"/>
            </a:endParaRPr>
          </a:p>
          <a:p>
            <a:pPr marL="457200" lvl="0" indent="-342900" algn="just"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new injector with SC RF gun  will require additional new LLRF features and enhanced functionalities. Resources should be analyzed and captured. </a:t>
            </a:r>
            <a:endParaRPr sz="2400" b="0" u="sng"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223" name="Google Shape;223;p32"/>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3"/>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48</a:t>
            </a:fld>
            <a:endParaRPr dirty="0">
              <a:latin typeface="Times New Roman"/>
              <a:ea typeface="Times New Roman"/>
              <a:cs typeface="Times New Roman"/>
              <a:sym typeface="Times New Roman"/>
            </a:endParaRPr>
          </a:p>
        </p:txBody>
      </p:sp>
      <p:sp>
        <p:nvSpPr>
          <p:cNvPr id="229" name="Google Shape;229;p33"/>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230" name="Google Shape;230;p33"/>
          <p:cNvSpPr/>
          <p:nvPr/>
        </p:nvSpPr>
        <p:spPr>
          <a:xfrm>
            <a:off x="166675" y="1059150"/>
            <a:ext cx="8777400" cy="3313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0" dirty="0">
                <a:solidFill>
                  <a:srgbClr val="000000"/>
                </a:solidFill>
                <a:latin typeface="Times New Roman"/>
                <a:ea typeface="Times New Roman"/>
                <a:cs typeface="Times New Roman"/>
                <a:sym typeface="Times New Roman"/>
              </a:rPr>
              <a:t>Comments - LLRF</a:t>
            </a:r>
            <a:endParaRPr sz="2400" b="0" dirty="0">
              <a:solidFill>
                <a:srgbClr val="000000"/>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Since a large portion of the LLRF components are COTS procurements - some with longer procurement periods- timely selection of vetted qualified vendors becomes extremely important to stay ahead of schedule. The team should stay vigilant and be prepared to address fabrication and delivery delays that could delay onsite test and qualification of hardware.</a:t>
            </a:r>
            <a:endParaRPr sz="1800" b="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We encourage team to strengthen its remote testing capabilities as much as possible. </a:t>
            </a:r>
            <a:endParaRPr sz="1800" b="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dirty="0">
              <a:latin typeface="Times New Roman"/>
              <a:ea typeface="Times New Roman"/>
              <a:cs typeface="Times New Roman"/>
              <a:sym typeface="Times New Roman"/>
            </a:endParaRPr>
          </a:p>
          <a:p>
            <a:pPr marL="0" marR="0" lvl="0" indent="0" algn="l" rtl="0">
              <a:spcBef>
                <a:spcPts val="0"/>
              </a:spcBef>
              <a:spcAft>
                <a:spcPts val="0"/>
              </a:spcAft>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231" name="Google Shape;231;p33"/>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4"/>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49</a:t>
            </a:fld>
            <a:endParaRPr dirty="0">
              <a:latin typeface="Times New Roman"/>
              <a:ea typeface="Times New Roman"/>
              <a:cs typeface="Times New Roman"/>
              <a:sym typeface="Times New Roman"/>
            </a:endParaRPr>
          </a:p>
        </p:txBody>
      </p:sp>
      <p:sp>
        <p:nvSpPr>
          <p:cNvPr id="237" name="Google Shape;237;p34"/>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238" name="Google Shape;238;p34"/>
          <p:cNvSpPr/>
          <p:nvPr/>
        </p:nvSpPr>
        <p:spPr>
          <a:xfrm>
            <a:off x="166675" y="1059150"/>
            <a:ext cx="8777400" cy="5607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0" dirty="0">
                <a:solidFill>
                  <a:srgbClr val="000000"/>
                </a:solidFill>
                <a:latin typeface="Times New Roman"/>
                <a:ea typeface="Times New Roman"/>
                <a:cs typeface="Times New Roman"/>
                <a:sym typeface="Times New Roman"/>
              </a:rPr>
              <a:t>Comments - LLRF</a:t>
            </a:r>
            <a:endParaRPr sz="2400" b="0" dirty="0">
              <a:solidFill>
                <a:srgbClr val="000000"/>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LLRF system has been proven reliable for CM testing in LCLS-II, many testing tools have been built into the LLRF software/firmware set.  The test stands at FNAL and JLab are important tools to test, evaluate, and improve the  LLRF functionalities. They also have been used to train personnel. We commend the team for this work.  </a:t>
            </a:r>
            <a:endParaRPr sz="1800" b="0" dirty="0">
              <a:solidFill>
                <a:schemeClr val="dk1"/>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LLRF collaboration remains strong and ready to help if additional test or control features are needed. We consider this to be an important asset to both LCLS-II and LCLS-II-HE Accelerator Systems.</a:t>
            </a:r>
            <a:endParaRPr sz="1800" b="0" dirty="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1800" b="0" dirty="0">
              <a:latin typeface="Times New Roman"/>
              <a:ea typeface="Times New Roman"/>
              <a:cs typeface="Times New Roman"/>
              <a:sym typeface="Times New Roman"/>
            </a:endParaRPr>
          </a:p>
          <a:p>
            <a:pPr marL="0" marR="0" lvl="0" indent="0" algn="l" rtl="0">
              <a:spcBef>
                <a:spcPts val="0"/>
              </a:spcBef>
              <a:spcAft>
                <a:spcPts val="0"/>
              </a:spcAft>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u="sng" dirty="0">
              <a:solidFill>
                <a:srgbClr val="000000"/>
              </a:solidFill>
              <a:latin typeface="Times New Roman"/>
              <a:ea typeface="Times New Roman"/>
              <a:cs typeface="Times New Roman"/>
              <a:sym typeface="Times New Roman"/>
            </a:endParaRPr>
          </a:p>
          <a:p>
            <a:pPr marL="457200" marR="0" lvl="0" indent="-457200" algn="l" rtl="0">
              <a:spcBef>
                <a:spcPts val="0"/>
              </a:spcBef>
              <a:spcAft>
                <a:spcPts val="0"/>
              </a:spcAft>
              <a:buNone/>
            </a:pPr>
            <a:endParaRPr sz="1600" b="0" dirty="0">
              <a:solidFill>
                <a:schemeClr val="dk1"/>
              </a:solidFill>
              <a:latin typeface="Times New Roman"/>
              <a:ea typeface="Times New Roman"/>
              <a:cs typeface="Times New Roman"/>
              <a:sym typeface="Times New Roman"/>
            </a:endParaRPr>
          </a:p>
        </p:txBody>
      </p:sp>
      <p:sp>
        <p:nvSpPr>
          <p:cNvPr id="239" name="Google Shape;239;p34"/>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CustomShape 1"/>
          <p:cNvSpPr/>
          <p:nvPr/>
        </p:nvSpPr>
        <p:spPr>
          <a:xfrm>
            <a:off x="8766000" y="6620040"/>
            <a:ext cx="377280" cy="23724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r">
              <a:lnSpc>
                <a:spcPct val="100000"/>
              </a:lnSpc>
              <a:tabLst>
                <a:tab pos="0" algn="l"/>
              </a:tabLst>
            </a:pPr>
            <a:fld id="{B6221CD0-4B08-41D0-B543-B499C5572565}" type="slidenum">
              <a:rPr lang="en-US" sz="1000" b="1" strike="noStrike" spc="-1">
                <a:solidFill>
                  <a:srgbClr val="000000"/>
                </a:solidFill>
                <a:latin typeface="Times New Roman"/>
                <a:ea typeface="Times New Roman"/>
              </a:rPr>
              <a:t>5</a:t>
            </a:fld>
            <a:endParaRPr lang="en-US" sz="1000" b="0" strike="noStrike" spc="-1">
              <a:latin typeface="Arial"/>
            </a:endParaRPr>
          </a:p>
        </p:txBody>
      </p:sp>
      <p:sp>
        <p:nvSpPr>
          <p:cNvPr id="46" name="CustomShape 2"/>
          <p:cNvSpPr/>
          <p:nvPr/>
        </p:nvSpPr>
        <p:spPr>
          <a:xfrm>
            <a:off x="2649600" y="45000"/>
            <a:ext cx="4218840" cy="9151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r>
              <a:rPr lang="en-US" sz="2000" b="1" strike="noStrike" spc="-1">
                <a:solidFill>
                  <a:srgbClr val="000000"/>
                </a:solidFill>
                <a:latin typeface="Times New Roman"/>
                <a:ea typeface="Times New Roman"/>
              </a:rPr>
              <a:t>2.1  Accelerator and FEL Physics  </a:t>
            </a:r>
            <a:br/>
            <a:r>
              <a:rPr lang="en-US" sz="2000" b="0" strike="noStrike" spc="-1">
                <a:solidFill>
                  <a:srgbClr val="000000"/>
                </a:solidFill>
                <a:latin typeface="Times New Roman"/>
                <a:ea typeface="Times New Roman"/>
              </a:rPr>
              <a:t> </a:t>
            </a:r>
            <a:r>
              <a:rPr lang="en-US" sz="1800" b="0" strike="noStrike" spc="-1">
                <a:solidFill>
                  <a:srgbClr val="000000"/>
                </a:solidFill>
                <a:latin typeface="Times New Roman"/>
                <a:ea typeface="Times New Roman"/>
              </a:rPr>
              <a:t>P. Piot, NIU, G. Penn, LBL / SC 1</a:t>
            </a:r>
            <a:endParaRPr lang="en-US" sz="1800" b="0" strike="noStrike" spc="-1">
              <a:latin typeface="Arial"/>
            </a:endParaRPr>
          </a:p>
        </p:txBody>
      </p:sp>
      <p:sp>
        <p:nvSpPr>
          <p:cNvPr id="47" name="CustomShape 3"/>
          <p:cNvSpPr/>
          <p:nvPr/>
        </p:nvSpPr>
        <p:spPr>
          <a:xfrm>
            <a:off x="262080" y="1162440"/>
            <a:ext cx="8602560" cy="537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l">
              <a:lnSpc>
                <a:spcPct val="100000"/>
              </a:lnSpc>
              <a:tabLst>
                <a:tab pos="0" algn="l"/>
              </a:tabLst>
            </a:pPr>
            <a:r>
              <a:rPr lang="en-US" sz="1800" b="1" strike="noStrike" spc="-1" dirty="0">
                <a:solidFill>
                  <a:srgbClr val="000000"/>
                </a:solidFill>
                <a:latin typeface="Times New Roman"/>
                <a:ea typeface="Times New Roman"/>
              </a:rPr>
              <a:t>Findings</a:t>
            </a:r>
            <a:br>
              <a:rPr dirty="0"/>
            </a:br>
            <a:endParaRPr lang="en-US" sz="1800" b="0" strike="noStrike" spc="-1" dirty="0">
              <a:latin typeface="Arial"/>
            </a:endParaRPr>
          </a:p>
          <a:p>
            <a:pPr marL="457200" indent="-342720" algn="l">
              <a:lnSpc>
                <a:spcPct val="100000"/>
              </a:lnSpc>
              <a:spcBef>
                <a:spcPts val="479"/>
              </a:spcBef>
              <a:buClr>
                <a:srgbClr val="000000"/>
              </a:buClr>
              <a:buFont typeface="Arial"/>
              <a:buChar char="●"/>
              <a:tabLst>
                <a:tab pos="0" algn="l"/>
              </a:tabLst>
            </a:pPr>
            <a:r>
              <a:rPr lang="en-US" sz="1800" b="0" strike="noStrike" spc="-1" dirty="0">
                <a:solidFill>
                  <a:srgbClr val="000000"/>
                </a:solidFill>
                <a:latin typeface="Arial"/>
                <a:ea typeface="Arial"/>
              </a:rPr>
              <a:t>The objective KPPs were changed from the LCLS-II-HE CD3A version. The most notable is the extension of the KPP photon energy from 12.8 to 20 keV</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plan to reach 20-keV photon energy will require the development of a lower-emittance source, currently based on a superconducting radiofrequency (SRF) gun</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4-GeV low-energy extraction (LEX) transport line was removed from the proposed baseline. Instead the 8-GeV beam is also used for soft X-ray production.</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Three additional accelerating cryomodules were included in the design  to accommodate for possible lower-performing LCLS-II SRF cavities. </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removal of the LEX and longer </a:t>
            </a:r>
            <a:r>
              <a:rPr lang="en-US" sz="1800" b="0" strike="noStrike" spc="-1" dirty="0" err="1">
                <a:solidFill>
                  <a:srgbClr val="000000"/>
                </a:solidFill>
                <a:latin typeface="Arial"/>
                <a:ea typeface="Arial"/>
              </a:rPr>
              <a:t>linac</a:t>
            </a:r>
            <a:r>
              <a:rPr lang="en-US" sz="1800" b="0" strike="noStrike" spc="-1" dirty="0">
                <a:solidFill>
                  <a:srgbClr val="000000"/>
                </a:solidFill>
                <a:latin typeface="Arial"/>
                <a:ea typeface="Arial"/>
              </a:rPr>
              <a:t> improves electron beam quality even for the nominal RF gun</a:t>
            </a:r>
            <a:br>
              <a:rPr dirty="0"/>
            </a:br>
            <a:r>
              <a:rPr lang="en-US" sz="1800" b="0" strike="noStrike" spc="-1" dirty="0">
                <a:solidFill>
                  <a:srgbClr val="000000"/>
                </a:solidFill>
                <a:latin typeface="Arial"/>
              </a:rPr>
              <a:t> </a:t>
            </a:r>
            <a:endParaRPr lang="en-US" sz="1800" b="0" strike="noStrike" spc="-1" dirty="0">
              <a:latin typeface="Arial"/>
            </a:endParaRPr>
          </a:p>
          <a:p>
            <a:pPr marL="457200">
              <a:lnSpc>
                <a:spcPct val="100000"/>
              </a:lnSpc>
              <a:spcBef>
                <a:spcPts val="479"/>
              </a:spcBef>
              <a:tabLst>
                <a:tab pos="0" algn="l"/>
              </a:tabLst>
            </a:pPr>
            <a:endParaRPr lang="en-US" sz="1800" b="0" strike="noStrike" spc="-1" dirty="0">
              <a:latin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5"/>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50</a:t>
            </a:fld>
            <a:endParaRPr dirty="0">
              <a:latin typeface="Times New Roman"/>
              <a:ea typeface="Times New Roman"/>
              <a:cs typeface="Times New Roman"/>
              <a:sym typeface="Times New Roman"/>
            </a:endParaRPr>
          </a:p>
        </p:txBody>
      </p:sp>
      <p:sp>
        <p:nvSpPr>
          <p:cNvPr id="245" name="Google Shape;245;p35"/>
          <p:cNvSpPr/>
          <p:nvPr/>
        </p:nvSpPr>
        <p:spPr>
          <a:xfrm>
            <a:off x="266700" y="2838369"/>
            <a:ext cx="8686799" cy="338554"/>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246" name="Google Shape;246;p35"/>
          <p:cNvSpPr/>
          <p:nvPr/>
        </p:nvSpPr>
        <p:spPr>
          <a:xfrm>
            <a:off x="166675" y="1059150"/>
            <a:ext cx="8777400" cy="3687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0" dirty="0">
                <a:solidFill>
                  <a:srgbClr val="000000"/>
                </a:solidFill>
                <a:latin typeface="Times New Roman"/>
                <a:ea typeface="Times New Roman"/>
                <a:cs typeface="Times New Roman"/>
                <a:sym typeface="Times New Roman"/>
              </a:rPr>
              <a:t>Recommendations</a:t>
            </a:r>
            <a:endParaRPr sz="2400" b="0" dirty="0">
              <a:solidFill>
                <a:srgbClr val="000000"/>
              </a:solidFill>
              <a:latin typeface="Times New Roman"/>
              <a:ea typeface="Times New Roman"/>
              <a:cs typeface="Times New Roman"/>
              <a:sym typeface="Times New Roman"/>
            </a:endParaRPr>
          </a:p>
          <a:p>
            <a:pPr marL="457200" marR="0" lvl="0" indent="-342900" algn="l" rtl="0">
              <a:spcBef>
                <a:spcPts val="0"/>
              </a:spcBef>
              <a:spcAft>
                <a:spcPts val="0"/>
              </a:spcAft>
              <a:buSzPts val="1800"/>
              <a:buFont typeface="+mj-lt"/>
              <a:buAutoNum type="arabicPeriod"/>
            </a:pPr>
            <a:r>
              <a:rPr lang="en-US" sz="1800" b="0" dirty="0">
                <a:latin typeface="Times New Roman"/>
                <a:ea typeface="Times New Roman"/>
                <a:cs typeface="Times New Roman"/>
                <a:sym typeface="Times New Roman"/>
              </a:rPr>
              <a:t>Identify and evaluate potential resource and schedule risks and impacts of  both the LCLS-II operations and other Laboratory high priority projects on the Linac and RF Power Systems</a:t>
            </a:r>
            <a:r>
              <a:rPr lang="en-US" sz="1800" b="0" dirty="0">
                <a:solidFill>
                  <a:schemeClr val="dk1"/>
                </a:solidFill>
                <a:latin typeface="Times New Roman"/>
                <a:ea typeface="Times New Roman"/>
                <a:cs typeface="Times New Roman"/>
                <a:sym typeface="Times New Roman"/>
              </a:rPr>
              <a:t>. Develop a prioritized  task-oriented, risk-based resource plan and schedule by CD-2/3.</a:t>
            </a:r>
            <a:endParaRPr sz="1800" b="0" dirty="0">
              <a:solidFill>
                <a:schemeClr val="dk1"/>
              </a:solidFill>
              <a:latin typeface="Times New Roman"/>
              <a:ea typeface="Times New Roman"/>
              <a:cs typeface="Times New Roman"/>
              <a:sym typeface="Times New Roman"/>
            </a:endParaRPr>
          </a:p>
          <a:p>
            <a:pPr marL="800100" marR="0" lvl="0" indent="-342900" algn="l" rtl="0">
              <a:spcBef>
                <a:spcPts val="0"/>
              </a:spcBef>
              <a:spcAft>
                <a:spcPts val="0"/>
              </a:spcAft>
              <a:buFont typeface="+mj-lt"/>
              <a:buAutoNum type="arabicPeriod"/>
            </a:pPr>
            <a:endParaRPr sz="1800" b="0" dirty="0">
              <a:solidFill>
                <a:schemeClr val="dk1"/>
              </a:solidFill>
              <a:latin typeface="Times New Roman"/>
              <a:ea typeface="Times New Roman"/>
              <a:cs typeface="Times New Roman"/>
              <a:sym typeface="Times New Roman"/>
            </a:endParaRPr>
          </a:p>
          <a:p>
            <a:pPr marL="457200" marR="0" lvl="0" indent="-342900" algn="l" rtl="0">
              <a:spcBef>
                <a:spcPts val="0"/>
              </a:spcBef>
              <a:spcAft>
                <a:spcPts val="0"/>
              </a:spcAft>
              <a:buClr>
                <a:schemeClr val="dk1"/>
              </a:buClr>
              <a:buSzPts val="1800"/>
              <a:buFont typeface="+mj-lt"/>
              <a:buAutoNum type="arabicPeriod"/>
            </a:pPr>
            <a:r>
              <a:rPr lang="en-US" sz="1800" b="0" dirty="0">
                <a:solidFill>
                  <a:schemeClr val="dk1"/>
                </a:solidFill>
                <a:latin typeface="Times New Roman"/>
                <a:ea typeface="Times New Roman"/>
                <a:cs typeface="Times New Roman"/>
                <a:sym typeface="Times New Roman"/>
              </a:rPr>
              <a:t>Prepare a document that incorporates appropriate lessons learned from LCLS-II LLRF system experience. Use this document to analyze next phase of resource and schedule  planning that encompasses any new functionalities that might be required for the LCLS-II-HE by CD-2/3.</a:t>
            </a:r>
            <a:endParaRPr sz="1600" b="0" dirty="0">
              <a:solidFill>
                <a:schemeClr val="dk1"/>
              </a:solidFill>
              <a:latin typeface="Times New Roman"/>
              <a:ea typeface="Times New Roman"/>
              <a:cs typeface="Times New Roman"/>
              <a:sym typeface="Times New Roman"/>
            </a:endParaRPr>
          </a:p>
        </p:txBody>
      </p:sp>
      <p:sp>
        <p:nvSpPr>
          <p:cNvPr id="247" name="Google Shape;247;p35"/>
          <p:cNvSpPr txBox="1"/>
          <p:nvPr/>
        </p:nvSpPr>
        <p:spPr>
          <a:xfrm>
            <a:off x="2640575" y="0"/>
            <a:ext cx="4674600" cy="96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b="1" dirty="0">
                <a:solidFill>
                  <a:schemeClr val="dk1"/>
                </a:solidFill>
              </a:rPr>
              <a:t>2.4  Linac and RF Power Systems  </a:t>
            </a:r>
            <a:endParaRPr sz="2000" b="1" dirty="0">
              <a:solidFill>
                <a:schemeClr val="dk1"/>
              </a:solidFill>
            </a:endParaRPr>
          </a:p>
          <a:p>
            <a:pPr marL="0" lvl="0" indent="0" algn="just" rtl="0">
              <a:spcBef>
                <a:spcPts val="0"/>
              </a:spcBef>
              <a:spcAft>
                <a:spcPts val="0"/>
              </a:spcAft>
              <a:buNone/>
            </a:pPr>
            <a:r>
              <a:rPr lang="en-US" sz="2000" dirty="0">
                <a:solidFill>
                  <a:schemeClr val="dk1"/>
                </a:solidFill>
              </a:rPr>
              <a:t>    </a:t>
            </a:r>
            <a:r>
              <a:rPr lang="en-US" sz="1800" dirty="0">
                <a:solidFill>
                  <a:schemeClr val="dk1"/>
                </a:solidFill>
              </a:rPr>
              <a:t>A. Nassiri, ANL  and A. Fabris,  Elettra</a:t>
            </a:r>
            <a:endParaRPr sz="1800" dirty="0">
              <a:solidFill>
                <a:schemeClr val="dk1"/>
              </a:solidFill>
            </a:endParaRPr>
          </a:p>
          <a:p>
            <a:pPr marL="0" lvl="0" indent="0" algn="ctr" rtl="0">
              <a:spcBef>
                <a:spcPts val="0"/>
              </a:spcBef>
              <a:spcAft>
                <a:spcPts val="0"/>
              </a:spcAft>
              <a:buNone/>
            </a:pPr>
            <a:r>
              <a:rPr lang="en-US" sz="1800" dirty="0">
                <a:solidFill>
                  <a:schemeClr val="dk1"/>
                </a:solidFill>
              </a:rPr>
              <a:t>Subcommittee 4</a:t>
            </a:r>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51</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6032421"/>
          </a:xfrm>
          <a:prstGeom prst="rect">
            <a:avLst/>
          </a:prstGeom>
        </p:spPr>
        <p:txBody>
          <a:bodyPr wrap="square">
            <a:spAutoFit/>
          </a:bodyPr>
          <a:lstStyle/>
          <a:p>
            <a:pPr marL="457200" lvl="0" indent="-457200" algn="l">
              <a:buFontTx/>
              <a:buAutoNum type="arabicPeriod"/>
            </a:pPr>
            <a:r>
              <a:rPr lang="en-US" sz="2000" b="0" dirty="0">
                <a:solidFill>
                  <a:srgbClr val="000000"/>
                </a:solidFill>
                <a:latin typeface="Times New Roman"/>
                <a:ea typeface="Calibri"/>
              </a:rPr>
              <a:t>Project Scope:  Is there adequate technical progress on the long lead procurements (LLPs)? Are the risks associated with the LLP scope adequately addressed? </a:t>
            </a:r>
            <a:r>
              <a:rPr lang="en-US" sz="2000" dirty="0">
                <a:solidFill>
                  <a:srgbClr val="FF0000"/>
                </a:solidFill>
                <a:latin typeface="Times New Roman"/>
                <a:ea typeface="Calibri"/>
              </a:rPr>
              <a:t>N/A.</a:t>
            </a:r>
            <a:r>
              <a:rPr lang="en-US" sz="2000" b="0" dirty="0">
                <a:solidFill>
                  <a:srgbClr val="000000"/>
                </a:solidFill>
                <a:latin typeface="Times New Roman"/>
                <a:ea typeface="Calibri"/>
              </a:rPr>
              <a:t> Is the overall project scope properly defined to meet the preliminary KPPs? </a:t>
            </a:r>
            <a:r>
              <a:rPr lang="en-US" sz="2000" dirty="0">
                <a:solidFill>
                  <a:srgbClr val="FF0000"/>
                </a:solidFill>
                <a:latin typeface="Times New Roman"/>
                <a:ea typeface="Calibri"/>
              </a:rPr>
              <a:t>Yes. Note there are no preliminary KPPs specific to the cryogenics scope. </a:t>
            </a:r>
            <a:r>
              <a:rPr lang="en-US" sz="2000" b="0" dirty="0">
                <a:solidFill>
                  <a:srgbClr val="000000"/>
                </a:solidFill>
                <a:latin typeface="Times New Roman"/>
                <a:ea typeface="Calibri"/>
              </a:rPr>
              <a:t>Is the proposed injector facility adequately defined and justified? Is the overall project technical progress to date appropriate at this stage of the project? </a:t>
            </a:r>
            <a:r>
              <a:rPr lang="en-US" sz="2000" dirty="0">
                <a:solidFill>
                  <a:srgbClr val="FF0000"/>
                </a:solidFill>
                <a:latin typeface="Times New Roman"/>
                <a:ea typeface="Calibri"/>
              </a:rPr>
              <a:t>Yes.</a:t>
            </a:r>
            <a:endParaRPr lang="en-US" sz="2000" dirty="0">
              <a:solidFill>
                <a:srgbClr val="FF0000"/>
              </a:solidFill>
              <a:latin typeface="Times New Roman" pitchFamily="18" charset="0"/>
              <a:cs typeface="Times New Roman" pitchFamily="18" charset="0"/>
            </a:endParaRPr>
          </a:p>
          <a:p>
            <a:pPr marL="457200" lvl="0" indent="-457200" algn="l"/>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2"/>
            </a:pPr>
            <a:r>
              <a:rPr lang="en-US" sz="2000" b="0" dirty="0">
                <a:solidFill>
                  <a:srgbClr val="000000"/>
                </a:solidFill>
                <a:latin typeface="Times New Roman" pitchFamily="18" charset="0"/>
                <a:cs typeface="Times New Roman" pitchFamily="18" charset="0"/>
              </a:rPr>
              <a:t>Design Maturity:  Are the designs, system specifications, and interfaces appropriately defined and sufficiently mature for this stage of the project? </a:t>
            </a:r>
            <a:r>
              <a:rPr lang="en-US" sz="2000" dirty="0">
                <a:solidFill>
                  <a:srgbClr val="FF0000"/>
                </a:solidFill>
                <a:latin typeface="Times New Roman" pitchFamily="18" charset="0"/>
                <a:cs typeface="Times New Roman" pitchFamily="18" charset="0"/>
              </a:rPr>
              <a:t>Yes.</a:t>
            </a:r>
            <a:r>
              <a:rPr lang="en-US" sz="2000" b="0" dirty="0">
                <a:solidFill>
                  <a:srgbClr val="000000"/>
                </a:solidFill>
                <a:latin typeface="Times New Roman" pitchFamily="18" charset="0"/>
                <a:cs typeface="Times New Roman" pitchFamily="18" charset="0"/>
              </a:rPr>
              <a:t>  Is the overall project design maturity adequate at this point in the project? </a:t>
            </a:r>
            <a:r>
              <a:rPr lang="en-US" sz="2000" dirty="0">
                <a:solidFill>
                  <a:srgbClr val="FF0000"/>
                </a:solidFill>
                <a:latin typeface="Times New Roman" pitchFamily="18" charset="0"/>
                <a:cs typeface="Times New Roman" pitchFamily="18" charset="0"/>
              </a:rPr>
              <a:t>Yes.</a:t>
            </a:r>
            <a:r>
              <a:rPr lang="en-US" sz="2000" b="0" dirty="0">
                <a:solidFill>
                  <a:srgbClr val="000000"/>
                </a:solidFill>
                <a:latin typeface="Times New Roman" pitchFamily="18" charset="0"/>
                <a:cs typeface="Times New Roman" pitchFamily="18" charset="0"/>
              </a:rPr>
              <a:t>  </a:t>
            </a:r>
          </a:p>
          <a:p>
            <a:pPr marL="457200" lvl="0" indent="-457200" algn="l">
              <a:buFont typeface="+mj-lt"/>
              <a:buAutoNum type="arabicPeriod" startAt="2"/>
            </a:pP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2000" b="0" dirty="0">
                <a:solidFill>
                  <a:srgbClr val="000000"/>
                </a:solidFill>
                <a:latin typeface="Times New Roman" pitchFamily="18" charset="0"/>
                <a:cs typeface="Times New Roman" pitchFamily="18" charset="0"/>
              </a:rPr>
              <a:t>Recommendations:  Has the project responded appropriately to recommendations from the last DOE review? </a:t>
            </a:r>
            <a:r>
              <a:rPr lang="en-US" sz="2000" dirty="0">
                <a:solidFill>
                  <a:srgbClr val="FF0000"/>
                </a:solidFill>
                <a:latin typeface="Times New Roman" pitchFamily="18" charset="0"/>
                <a:cs typeface="Times New Roman" pitchFamily="18" charset="0"/>
              </a:rPr>
              <a:t>Yes.</a:t>
            </a:r>
            <a:endParaRPr lang="en-US" sz="2000" b="0" dirty="0">
              <a:solidFill>
                <a:srgbClr val="000000"/>
              </a:solidFill>
              <a:latin typeface="Times New Roman" pitchFamily="18" charset="0"/>
              <a:cs typeface="Times New Roman" pitchFamily="18" charset="0"/>
            </a:endParaRPr>
          </a:p>
          <a:p>
            <a:pPr marL="457200" indent="-457200" algn="l">
              <a:buFontTx/>
              <a:buAutoNum type="arabicPeriod"/>
            </a:pPr>
            <a:endParaRPr lang="en-US" sz="2400" b="0" u="sng" dirty="0">
              <a:latin typeface="Times New Roman"/>
              <a:ea typeface="Calibri"/>
            </a:endParaRPr>
          </a:p>
          <a:p>
            <a:pPr marL="457200" indent="-457200" algn="l">
              <a:buFontTx/>
              <a:buAutoNum type="arabicPeriod"/>
            </a:pPr>
            <a:endParaRPr lang="en-US" sz="2400" b="0" u="sng" dirty="0">
              <a:latin typeface="Times New Roman"/>
              <a:ea typeface="Calibri"/>
            </a:endParaRPr>
          </a:p>
          <a:p>
            <a:pPr lvl="0" algn="l"/>
            <a:endParaRPr lang="en-US" sz="2400" b="0" dirty="0">
              <a:solidFill>
                <a:srgbClr val="000000"/>
              </a:solidFill>
              <a:latin typeface="Times New Roman"/>
              <a:cs typeface="Times New Roman" pitchFamily="18" charset="0"/>
            </a:endParaRPr>
          </a:p>
          <a:p>
            <a:pPr marL="457200" indent="-457200" algn="l">
              <a:buFontTx/>
              <a:buAutoNum type="arabicPeriod"/>
            </a:pPr>
            <a:endParaRPr lang="en-US" sz="1800" b="0" u="sng" dirty="0">
              <a:latin typeface="Times New Roman"/>
              <a:ea typeface="Calibri"/>
            </a:endParaRPr>
          </a:p>
          <a:p>
            <a:pPr marL="457200" indent="-457200" algn="l"/>
            <a:endParaRPr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40558867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52</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524315"/>
          </a:xfrm>
          <a:prstGeom prst="rect">
            <a:avLst/>
          </a:prstGeom>
        </p:spPr>
        <p:txBody>
          <a:bodyPr wrap="square">
            <a:spAutoFit/>
          </a:bodyPr>
          <a:lstStyle/>
          <a:p>
            <a:pPr algn="l"/>
            <a:r>
              <a:rPr lang="en-US" sz="2400" dirty="0">
                <a:latin typeface="Times New Roman"/>
                <a:ea typeface="Calibri"/>
              </a:rPr>
              <a:t>Findings – Project scope definition</a:t>
            </a:r>
          </a:p>
          <a:p>
            <a:pPr algn="l"/>
            <a:endParaRPr lang="en-US" sz="2400" b="0" dirty="0">
              <a:latin typeface="Times New Roman"/>
              <a:ea typeface="Calibri"/>
            </a:endParaRPr>
          </a:p>
          <a:p>
            <a:pPr algn="l"/>
            <a:r>
              <a:rPr lang="en-US" sz="2400" b="0" dirty="0">
                <a:latin typeface="Times New Roman"/>
                <a:ea typeface="Calibri"/>
              </a:rPr>
              <a:t>Unlike for LCLS-II, the HE CDS and the installation of HE </a:t>
            </a:r>
            <a:r>
              <a:rPr lang="en-US" sz="2400" b="0" dirty="0" err="1">
                <a:latin typeface="Times New Roman"/>
                <a:ea typeface="Calibri"/>
              </a:rPr>
              <a:t>cryomodules</a:t>
            </a:r>
            <a:r>
              <a:rPr lang="en-US" sz="2400" b="0" dirty="0">
                <a:latin typeface="Times New Roman"/>
                <a:ea typeface="Calibri"/>
              </a:rPr>
              <a:t> is combined into the same WBS 1.03.</a:t>
            </a:r>
          </a:p>
          <a:p>
            <a:pPr algn="l"/>
            <a:endParaRPr lang="en-US" sz="2400" b="0" dirty="0">
              <a:latin typeface="Times New Roman"/>
              <a:ea typeface="Calibri"/>
            </a:endParaRPr>
          </a:p>
          <a:p>
            <a:pPr algn="l"/>
            <a:r>
              <a:rPr lang="en-US" sz="2400" b="0" dirty="0">
                <a:latin typeface="Times New Roman"/>
                <a:ea typeface="Calibri"/>
              </a:rPr>
              <a:t>The CDS reference design is in a conceptual design state, with preliminary design review targeted for April 2021. Final design review is planned for the end of calendar year 2021. There is an ongoing effort to update costs from CD-1 in preparation for baselining.</a:t>
            </a:r>
          </a:p>
          <a:p>
            <a:pPr algn="l"/>
            <a:endParaRPr lang="en-US" sz="2400" b="0" dirty="0">
              <a:latin typeface="Times New Roman"/>
              <a:ea typeface="Calibri"/>
            </a:endParaRPr>
          </a:p>
          <a:p>
            <a:pPr algn="l"/>
            <a:r>
              <a:rPr lang="en-US" sz="2400" b="0" dirty="0">
                <a:latin typeface="Times New Roman"/>
                <a:ea typeface="Calibri"/>
              </a:rPr>
              <a:t>None of the WBS 1.03 effort falls within the CD-3a scope.</a:t>
            </a:r>
          </a:p>
        </p:txBody>
      </p:sp>
    </p:spTree>
    <p:extLst>
      <p:ext uri="{BB962C8B-B14F-4D97-AF65-F5344CB8AC3E}">
        <p14:creationId xmlns:p14="http://schemas.microsoft.com/office/powerpoint/2010/main" val="31824403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53</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5262979"/>
          </a:xfrm>
          <a:prstGeom prst="rect">
            <a:avLst/>
          </a:prstGeom>
        </p:spPr>
        <p:txBody>
          <a:bodyPr wrap="square">
            <a:spAutoFit/>
          </a:bodyPr>
          <a:lstStyle/>
          <a:p>
            <a:pPr algn="l"/>
            <a:r>
              <a:rPr lang="en-US" sz="2400" dirty="0">
                <a:latin typeface="Times New Roman"/>
                <a:ea typeface="Calibri"/>
              </a:rPr>
              <a:t>Findings – Project scope definition</a:t>
            </a:r>
          </a:p>
          <a:p>
            <a:pPr algn="l"/>
            <a:endParaRPr lang="en-US" sz="2400" b="0" dirty="0">
              <a:latin typeface="Times New Roman"/>
              <a:ea typeface="Calibri"/>
            </a:endParaRPr>
          </a:p>
          <a:p>
            <a:pPr algn="l"/>
            <a:r>
              <a:rPr lang="en-US" sz="2400" b="0" dirty="0">
                <a:latin typeface="Times New Roman"/>
                <a:ea typeface="Calibri"/>
              </a:rPr>
              <a:t>The new CDS scope in support of the upgraded injector is expected to still be at the conceptual state at CD-2/3.</a:t>
            </a:r>
          </a:p>
          <a:p>
            <a:pPr algn="l"/>
            <a:endParaRPr lang="en-US" sz="2400" b="0" dirty="0">
              <a:latin typeface="Times New Roman"/>
              <a:ea typeface="Calibri"/>
            </a:endParaRPr>
          </a:p>
          <a:p>
            <a:pPr algn="l"/>
            <a:r>
              <a:rPr lang="en-US" sz="2400" b="0" dirty="0">
                <a:latin typeface="Times New Roman"/>
                <a:ea typeface="Calibri"/>
              </a:rPr>
              <a:t>There is not yet an Interface Controlled Document (ICD) that lists the interfaces with, and defines the expected performance for, the LCLS-II </a:t>
            </a:r>
            <a:r>
              <a:rPr lang="en-US" sz="2400" b="0" dirty="0" err="1">
                <a:latin typeface="Times New Roman"/>
                <a:ea typeface="Calibri"/>
              </a:rPr>
              <a:t>cryoplants</a:t>
            </a:r>
            <a:r>
              <a:rPr lang="en-US" sz="2400" b="0" dirty="0">
                <a:latin typeface="Times New Roman"/>
                <a:ea typeface="Calibri"/>
              </a:rPr>
              <a:t> inherited by the HE project.</a:t>
            </a:r>
          </a:p>
          <a:p>
            <a:pPr algn="l"/>
            <a:endParaRPr lang="en-US" sz="2400" b="0" dirty="0">
              <a:latin typeface="Times New Roman"/>
              <a:ea typeface="Calibri"/>
            </a:endParaRPr>
          </a:p>
          <a:p>
            <a:pPr algn="l"/>
            <a:r>
              <a:rPr lang="en-US" sz="2400" b="0" dirty="0">
                <a:latin typeface="Times New Roman"/>
                <a:ea typeface="Calibri"/>
              </a:rPr>
              <a:t>There are two BCRs affecting the WBS 1.03 that are currently pending:</a:t>
            </a:r>
          </a:p>
          <a:p>
            <a:pPr marL="800100" lvl="1" indent="-342900" algn="l">
              <a:buFont typeface="Arial" panose="020B0604020202020204" pitchFamily="34" charset="0"/>
              <a:buChar char="•"/>
            </a:pPr>
            <a:r>
              <a:rPr lang="en-US" sz="2400" b="0" dirty="0">
                <a:latin typeface="Times New Roman"/>
                <a:ea typeface="Calibri"/>
              </a:rPr>
              <a:t>Unpacking the CDS scope after transferring from the WBS 1.02 to WBS 1.03</a:t>
            </a:r>
          </a:p>
          <a:p>
            <a:pPr marL="800100" lvl="1" indent="-342900" algn="l">
              <a:buFont typeface="Arial" panose="020B0604020202020204" pitchFamily="34" charset="0"/>
              <a:buChar char="•"/>
            </a:pPr>
            <a:r>
              <a:rPr lang="en-US" sz="2400" b="0" dirty="0">
                <a:latin typeface="Times New Roman"/>
                <a:ea typeface="Calibri"/>
              </a:rPr>
              <a:t>New injector scope</a:t>
            </a:r>
          </a:p>
        </p:txBody>
      </p:sp>
    </p:spTree>
    <p:extLst>
      <p:ext uri="{BB962C8B-B14F-4D97-AF65-F5344CB8AC3E}">
        <p14:creationId xmlns:p14="http://schemas.microsoft.com/office/powerpoint/2010/main" val="9204441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54</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416320"/>
          </a:xfrm>
          <a:prstGeom prst="rect">
            <a:avLst/>
          </a:prstGeom>
        </p:spPr>
        <p:txBody>
          <a:bodyPr wrap="square">
            <a:spAutoFit/>
          </a:bodyPr>
          <a:lstStyle/>
          <a:p>
            <a:pPr algn="l"/>
            <a:r>
              <a:rPr lang="en-US" sz="2400" dirty="0">
                <a:latin typeface="Times New Roman"/>
                <a:ea typeface="Calibri"/>
              </a:rPr>
              <a:t>Findings – Project resources</a:t>
            </a:r>
          </a:p>
          <a:p>
            <a:pPr algn="l"/>
            <a:endParaRPr lang="en-US" sz="2400" b="0" dirty="0">
              <a:latin typeface="Times New Roman"/>
              <a:ea typeface="Calibri"/>
            </a:endParaRPr>
          </a:p>
          <a:p>
            <a:pPr algn="l"/>
            <a:r>
              <a:rPr lang="en-US" sz="2400" b="0" dirty="0">
                <a:latin typeface="Times New Roman"/>
                <a:ea typeface="Calibri"/>
              </a:rPr>
              <a:t>The organization supporting the WBS 1.03 cryogenic scope was staffed in August 2020. 80% of the team are veterans of the LCLS-II project.</a:t>
            </a:r>
          </a:p>
          <a:p>
            <a:pPr algn="l"/>
            <a:endParaRPr lang="en-US" sz="2400" b="0" dirty="0">
              <a:latin typeface="Times New Roman"/>
              <a:ea typeface="Calibri"/>
            </a:endParaRPr>
          </a:p>
          <a:p>
            <a:pPr algn="l"/>
            <a:r>
              <a:rPr lang="en-US" sz="2400" b="0" dirty="0">
                <a:latin typeface="Times New Roman"/>
                <a:ea typeface="Calibri"/>
              </a:rPr>
              <a:t>Accelerator Systems have to date a negative schedule variance of 648 k$, apparently due to lacking resources. The LCLS-II project has now been prioritized by the lab.</a:t>
            </a:r>
          </a:p>
        </p:txBody>
      </p:sp>
    </p:spTree>
    <p:extLst>
      <p:ext uri="{BB962C8B-B14F-4D97-AF65-F5344CB8AC3E}">
        <p14:creationId xmlns:p14="http://schemas.microsoft.com/office/powerpoint/2010/main" val="15907992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154984"/>
          </a:xfrm>
          <a:prstGeom prst="rect">
            <a:avLst/>
          </a:prstGeom>
        </p:spPr>
        <p:txBody>
          <a:bodyPr wrap="square">
            <a:spAutoFit/>
          </a:bodyPr>
          <a:lstStyle/>
          <a:p>
            <a:pPr algn="l"/>
            <a:r>
              <a:rPr lang="en-US" sz="2400" dirty="0">
                <a:latin typeface="Times New Roman"/>
                <a:ea typeface="Calibri"/>
              </a:rPr>
              <a:t>Findings – Project resources</a:t>
            </a:r>
          </a:p>
          <a:p>
            <a:pPr algn="l"/>
            <a:endParaRPr lang="en-US" sz="2400" b="0" dirty="0">
              <a:latin typeface="Times New Roman"/>
              <a:ea typeface="Calibri"/>
            </a:endParaRPr>
          </a:p>
          <a:p>
            <a:pPr algn="l"/>
            <a:r>
              <a:rPr lang="en-US" sz="2400" b="0" dirty="0">
                <a:latin typeface="Times New Roman"/>
                <a:ea typeface="Calibri"/>
              </a:rPr>
              <a:t>There is a draft Service Level Agreement (SLA) between the Accelerator Systems WBS and Accelerator Division/Mechanical Engineering &amp; Technical Support Division (AD/METSD). This SLA is focused on the scope of work to be performed in FY21, primarily work to refine the reference design. The team expects to finalize and approve this SLA by the end of calendar year 2020.</a:t>
            </a:r>
          </a:p>
          <a:p>
            <a:pPr algn="l"/>
            <a:endParaRPr lang="en-US" sz="2400" b="0" dirty="0">
              <a:latin typeface="Times New Roman"/>
              <a:ea typeface="Calibri"/>
            </a:endParaRPr>
          </a:p>
          <a:p>
            <a:pPr algn="l"/>
            <a:r>
              <a:rPr lang="en-US" sz="2400" b="0" dirty="0">
                <a:latin typeface="Times New Roman"/>
                <a:ea typeface="Calibri"/>
              </a:rPr>
              <a:t>Staffing plans for the out years will be discussed early next calendar year.</a:t>
            </a:r>
          </a:p>
        </p:txBody>
      </p:sp>
    </p:spTree>
    <p:extLst>
      <p:ext uri="{BB962C8B-B14F-4D97-AF65-F5344CB8AC3E}">
        <p14:creationId xmlns:p14="http://schemas.microsoft.com/office/powerpoint/2010/main" val="11785686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5262979"/>
          </a:xfrm>
          <a:prstGeom prst="rect">
            <a:avLst/>
          </a:prstGeom>
        </p:spPr>
        <p:txBody>
          <a:bodyPr wrap="square">
            <a:spAutoFit/>
          </a:bodyPr>
          <a:lstStyle/>
          <a:p>
            <a:pPr algn="l"/>
            <a:r>
              <a:rPr lang="en-US" sz="2400" dirty="0">
                <a:latin typeface="Times New Roman"/>
                <a:ea typeface="Calibri"/>
              </a:rPr>
              <a:t>Findings – Project resources</a:t>
            </a:r>
          </a:p>
          <a:p>
            <a:pPr algn="l"/>
            <a:endParaRPr lang="en-US" sz="2400" b="0" dirty="0">
              <a:latin typeface="Times New Roman"/>
              <a:ea typeface="Calibri"/>
            </a:endParaRPr>
          </a:p>
          <a:p>
            <a:pPr algn="l"/>
            <a:r>
              <a:rPr lang="en-US" sz="2400" b="0" dirty="0">
                <a:latin typeface="Times New Roman"/>
                <a:ea typeface="Calibri"/>
              </a:rPr>
              <a:t>There has been minimal direct impact on the HE cryogenics work due to COVID since the design effort is able to be done remotely. However, there is a significant indirect impact caused by the delay in LCLS-II commissioning due to COVID</a:t>
            </a:r>
          </a:p>
          <a:p>
            <a:pPr algn="l"/>
            <a:endParaRPr lang="en-US" sz="2400" b="0" dirty="0">
              <a:latin typeface="Times New Roman"/>
              <a:ea typeface="Calibri"/>
            </a:endParaRPr>
          </a:p>
          <a:p>
            <a:pPr algn="l"/>
            <a:r>
              <a:rPr lang="en-US" sz="2400" b="0" dirty="0">
                <a:latin typeface="Times New Roman"/>
                <a:ea typeface="Calibri"/>
              </a:rPr>
              <a:t>The summarized labor schedule for the HE project shows two peaks:</a:t>
            </a:r>
          </a:p>
          <a:p>
            <a:pPr algn="l"/>
            <a:r>
              <a:rPr lang="en-US" sz="2400" b="0" dirty="0" err="1">
                <a:latin typeface="Times New Roman"/>
                <a:ea typeface="Calibri"/>
              </a:rPr>
              <a:t>Approx</a:t>
            </a:r>
            <a:r>
              <a:rPr lang="en-US" sz="2400" b="0" dirty="0">
                <a:latin typeface="Times New Roman"/>
                <a:ea typeface="Calibri"/>
              </a:rPr>
              <a:t> 23 FTE in FY21, primarily driven by engineering.</a:t>
            </a:r>
          </a:p>
          <a:p>
            <a:pPr algn="l"/>
            <a:r>
              <a:rPr lang="en-US" sz="2400" b="0" dirty="0" err="1">
                <a:latin typeface="Times New Roman"/>
                <a:ea typeface="Calibri"/>
              </a:rPr>
              <a:t>Approx</a:t>
            </a:r>
            <a:r>
              <a:rPr lang="en-US" sz="2400" b="0" dirty="0">
                <a:latin typeface="Times New Roman"/>
                <a:ea typeface="Calibri"/>
              </a:rPr>
              <a:t> 32 FTE in FT24, primarily driven by installation labor. This planned labor needs to be redistributed to align with the single 12-month installation window.</a:t>
            </a:r>
          </a:p>
          <a:p>
            <a:pPr algn="l"/>
            <a:endParaRPr lang="en-US" sz="2400" b="0" dirty="0">
              <a:latin typeface="Times New Roman"/>
              <a:ea typeface="Calibri"/>
            </a:endParaRPr>
          </a:p>
          <a:p>
            <a:pPr algn="l"/>
            <a:r>
              <a:rPr lang="en-US" sz="2400" b="0" dirty="0">
                <a:latin typeface="Times New Roman"/>
                <a:ea typeface="Calibri"/>
              </a:rPr>
              <a:t>Commissioning labor is under the 1.08 WBS.</a:t>
            </a:r>
          </a:p>
        </p:txBody>
      </p:sp>
    </p:spTree>
    <p:extLst>
      <p:ext uri="{BB962C8B-B14F-4D97-AF65-F5344CB8AC3E}">
        <p14:creationId xmlns:p14="http://schemas.microsoft.com/office/powerpoint/2010/main" val="41154806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57</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046988"/>
          </a:xfrm>
          <a:prstGeom prst="rect">
            <a:avLst/>
          </a:prstGeom>
        </p:spPr>
        <p:txBody>
          <a:bodyPr wrap="square">
            <a:spAutoFit/>
          </a:bodyPr>
          <a:lstStyle/>
          <a:p>
            <a:pPr algn="l"/>
            <a:r>
              <a:rPr lang="en-US" sz="2400" dirty="0">
                <a:latin typeface="Times New Roman"/>
                <a:ea typeface="Calibri"/>
              </a:rPr>
              <a:t>Findings – CDS design strategy</a:t>
            </a:r>
          </a:p>
          <a:p>
            <a:pPr algn="l"/>
            <a:endParaRPr lang="en-US" sz="2400" b="0" dirty="0">
              <a:latin typeface="Times New Roman"/>
              <a:ea typeface="Calibri"/>
            </a:endParaRPr>
          </a:p>
          <a:p>
            <a:pPr algn="l"/>
            <a:r>
              <a:rPr lang="en-US" sz="2400" b="0" dirty="0">
                <a:latin typeface="Times New Roman"/>
                <a:ea typeface="Calibri"/>
              </a:rPr>
              <a:t>Unlike for LCLS-II, SLAC will lead the conceptual design of the HE CDS components. The detail design is expected to be done by the supplier.</a:t>
            </a:r>
          </a:p>
          <a:p>
            <a:pPr algn="l"/>
            <a:endParaRPr lang="en-US" sz="2400" b="0" dirty="0">
              <a:latin typeface="Times New Roman"/>
              <a:ea typeface="Calibri"/>
            </a:endParaRPr>
          </a:p>
          <a:p>
            <a:pPr algn="l"/>
            <a:r>
              <a:rPr lang="en-US" sz="2400" b="0" dirty="0">
                <a:latin typeface="Times New Roman"/>
                <a:ea typeface="Calibri"/>
              </a:rPr>
              <a:t>Overall the HE cryogenic system reference design is, on average, at 59% maturity per the weighted roll-up estimate.</a:t>
            </a:r>
          </a:p>
        </p:txBody>
      </p:sp>
    </p:spTree>
    <p:extLst>
      <p:ext uri="{BB962C8B-B14F-4D97-AF65-F5344CB8AC3E}">
        <p14:creationId xmlns:p14="http://schemas.microsoft.com/office/powerpoint/2010/main" val="2070555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58</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893647"/>
          </a:xfrm>
          <a:prstGeom prst="rect">
            <a:avLst/>
          </a:prstGeom>
        </p:spPr>
        <p:txBody>
          <a:bodyPr wrap="square">
            <a:spAutoFit/>
          </a:bodyPr>
          <a:lstStyle/>
          <a:p>
            <a:pPr algn="l"/>
            <a:r>
              <a:rPr lang="en-US" sz="2400" dirty="0">
                <a:latin typeface="Times New Roman"/>
                <a:ea typeface="Calibri"/>
              </a:rPr>
              <a:t>Findings – CDS reference design details</a:t>
            </a:r>
          </a:p>
          <a:p>
            <a:pPr algn="l"/>
            <a:endParaRPr lang="en-US" sz="2400" b="0" dirty="0">
              <a:latin typeface="Times New Roman"/>
              <a:ea typeface="Calibri"/>
            </a:endParaRPr>
          </a:p>
          <a:p>
            <a:pPr algn="l"/>
            <a:r>
              <a:rPr lang="en-US" sz="2400" b="0" dirty="0">
                <a:latin typeface="Times New Roman"/>
                <a:ea typeface="Calibri"/>
              </a:rPr>
              <a:t>The L4 Distribution Box design will use all of the same major components, with some simplification and better integration of the safety valve exhaust based on lessons learned from the two LCLS-II units.</a:t>
            </a:r>
          </a:p>
          <a:p>
            <a:pPr algn="l"/>
            <a:endParaRPr lang="en-US" sz="2400" b="0" dirty="0">
              <a:latin typeface="Times New Roman"/>
              <a:ea typeface="Calibri"/>
            </a:endParaRPr>
          </a:p>
          <a:p>
            <a:pPr algn="l"/>
            <a:r>
              <a:rPr lang="en-US" sz="2400" b="0" dirty="0">
                <a:latin typeface="Times New Roman"/>
                <a:ea typeface="Calibri"/>
              </a:rPr>
              <a:t>If the Feed Cap is used (and the Tee configuration proposal is not adopted), the team plans to improve the design of the support and the interface to the next </a:t>
            </a:r>
            <a:r>
              <a:rPr lang="en-US" sz="2400" b="0" dirty="0" err="1">
                <a:latin typeface="Times New Roman"/>
                <a:ea typeface="Calibri"/>
              </a:rPr>
              <a:t>cryomodule</a:t>
            </a:r>
            <a:r>
              <a:rPr lang="en-US" sz="2400" b="0" dirty="0">
                <a:latin typeface="Times New Roman"/>
                <a:ea typeface="Calibri"/>
              </a:rPr>
              <a:t> based on the LCLS-II lessons learned.</a:t>
            </a:r>
          </a:p>
          <a:p>
            <a:pPr algn="l"/>
            <a:endParaRPr lang="en-US" sz="2400" b="0" dirty="0">
              <a:latin typeface="Times New Roman"/>
              <a:ea typeface="Calibri"/>
            </a:endParaRPr>
          </a:p>
          <a:p>
            <a:pPr algn="l"/>
            <a:r>
              <a:rPr lang="en-US" sz="2400" b="0" dirty="0">
                <a:latin typeface="Times New Roman"/>
                <a:ea typeface="Calibri"/>
              </a:rPr>
              <a:t>The Tee will be an entirely new design, if implemented.</a:t>
            </a:r>
          </a:p>
        </p:txBody>
      </p:sp>
    </p:spTree>
    <p:extLst>
      <p:ext uri="{BB962C8B-B14F-4D97-AF65-F5344CB8AC3E}">
        <p14:creationId xmlns:p14="http://schemas.microsoft.com/office/powerpoint/2010/main" val="6356975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59</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5262979"/>
          </a:xfrm>
          <a:prstGeom prst="rect">
            <a:avLst/>
          </a:prstGeom>
        </p:spPr>
        <p:txBody>
          <a:bodyPr wrap="square">
            <a:spAutoFit/>
          </a:bodyPr>
          <a:lstStyle/>
          <a:p>
            <a:pPr algn="l"/>
            <a:r>
              <a:rPr lang="en-US" sz="2400" dirty="0">
                <a:latin typeface="Times New Roman"/>
                <a:ea typeface="Calibri"/>
              </a:rPr>
              <a:t>Findings – CDS reference design details</a:t>
            </a:r>
          </a:p>
          <a:p>
            <a:pPr algn="l"/>
            <a:endParaRPr lang="en-US" sz="2400" b="0" dirty="0">
              <a:latin typeface="Times New Roman"/>
              <a:ea typeface="Calibri"/>
            </a:endParaRPr>
          </a:p>
          <a:p>
            <a:pPr algn="l"/>
            <a:r>
              <a:rPr lang="en-US" sz="2400" b="0" dirty="0">
                <a:latin typeface="Times New Roman"/>
                <a:ea typeface="Calibri"/>
              </a:rPr>
              <a:t>The End Cap will be modified from the reference design to add features allowing fast cool down.</a:t>
            </a:r>
          </a:p>
          <a:p>
            <a:pPr algn="l"/>
            <a:endParaRPr lang="en-US" sz="2400" b="0" dirty="0">
              <a:latin typeface="Times New Roman"/>
              <a:ea typeface="Calibri"/>
            </a:endParaRPr>
          </a:p>
          <a:p>
            <a:pPr algn="l"/>
            <a:r>
              <a:rPr lang="en-US" sz="2400" b="0" dirty="0">
                <a:latin typeface="Times New Roman"/>
                <a:ea typeface="Calibri"/>
              </a:rPr>
              <a:t>The size of the </a:t>
            </a:r>
            <a:r>
              <a:rPr lang="en-US" sz="2400" b="0" dirty="0" err="1">
                <a:latin typeface="Times New Roman"/>
                <a:ea typeface="Calibri"/>
              </a:rPr>
              <a:t>subatmospheric</a:t>
            </a:r>
            <a:r>
              <a:rPr lang="en-US" sz="2400" b="0" dirty="0">
                <a:latin typeface="Times New Roman"/>
                <a:ea typeface="Calibri"/>
              </a:rPr>
              <a:t> return line (line B) in the 240m surface transfer line will be increased from 10 NPS to 14 NPS to reduce the pressure drop, which is critical to ensure adequate </a:t>
            </a:r>
            <a:r>
              <a:rPr lang="en-US" sz="2400" b="0" dirty="0" err="1">
                <a:latin typeface="Times New Roman"/>
                <a:ea typeface="Calibri"/>
              </a:rPr>
              <a:t>cryoplant</a:t>
            </a:r>
            <a:r>
              <a:rPr lang="en-US" sz="2400" b="0" dirty="0">
                <a:latin typeface="Times New Roman"/>
                <a:ea typeface="Calibri"/>
              </a:rPr>
              <a:t> capacity.</a:t>
            </a:r>
          </a:p>
          <a:p>
            <a:pPr algn="l"/>
            <a:endParaRPr lang="en-US" sz="2400" b="0" dirty="0">
              <a:latin typeface="Times New Roman"/>
              <a:ea typeface="Calibri"/>
            </a:endParaRPr>
          </a:p>
          <a:p>
            <a:pPr algn="l"/>
            <a:r>
              <a:rPr lang="en-US" sz="2400" b="0" dirty="0">
                <a:latin typeface="Times New Roman"/>
                <a:ea typeface="Calibri"/>
              </a:rPr>
              <a:t>The existing LCLS-II interface box will be modified, and a new interface box supporting L4 will be added. The team plans to engage the original manufacturer of the LCLS-II interface box for the modification.</a:t>
            </a:r>
          </a:p>
        </p:txBody>
      </p:sp>
    </p:spTree>
    <p:extLst>
      <p:ext uri="{BB962C8B-B14F-4D97-AF65-F5344CB8AC3E}">
        <p14:creationId xmlns:p14="http://schemas.microsoft.com/office/powerpoint/2010/main" val="246083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8766000" y="6620040"/>
            <a:ext cx="377280" cy="23724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r">
              <a:lnSpc>
                <a:spcPct val="100000"/>
              </a:lnSpc>
              <a:tabLst>
                <a:tab pos="0" algn="l"/>
              </a:tabLst>
            </a:pPr>
            <a:fld id="{BE0087A8-BC93-4EB2-B285-AD4A459785D1}" type="slidenum">
              <a:rPr lang="en-US" sz="1000" b="1" strike="noStrike" spc="-1">
                <a:solidFill>
                  <a:srgbClr val="000000"/>
                </a:solidFill>
                <a:latin typeface="Times New Roman"/>
                <a:ea typeface="Times New Roman"/>
              </a:rPr>
              <a:t>6</a:t>
            </a:fld>
            <a:endParaRPr lang="en-US" sz="1000" b="0" strike="noStrike" spc="-1">
              <a:latin typeface="Arial"/>
            </a:endParaRPr>
          </a:p>
        </p:txBody>
      </p:sp>
      <p:sp>
        <p:nvSpPr>
          <p:cNvPr id="49" name="CustomShape 2"/>
          <p:cNvSpPr/>
          <p:nvPr/>
        </p:nvSpPr>
        <p:spPr>
          <a:xfrm>
            <a:off x="2649600" y="45000"/>
            <a:ext cx="4218840" cy="9151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r>
              <a:rPr lang="en-US" sz="2000" b="1" strike="noStrike" spc="-1">
                <a:solidFill>
                  <a:srgbClr val="000000"/>
                </a:solidFill>
                <a:latin typeface="Times New Roman"/>
                <a:ea typeface="Times New Roman"/>
              </a:rPr>
              <a:t>2.1  Accelerator and FEL Physics  </a:t>
            </a:r>
            <a:br/>
            <a:r>
              <a:rPr lang="en-US" sz="2000" b="0" strike="noStrike" spc="-1">
                <a:solidFill>
                  <a:srgbClr val="000000"/>
                </a:solidFill>
                <a:latin typeface="Times New Roman"/>
                <a:ea typeface="Times New Roman"/>
              </a:rPr>
              <a:t> </a:t>
            </a:r>
            <a:r>
              <a:rPr lang="en-US" sz="1800" b="0" strike="noStrike" spc="-1">
                <a:solidFill>
                  <a:srgbClr val="000000"/>
                </a:solidFill>
                <a:latin typeface="Times New Roman"/>
                <a:ea typeface="Times New Roman"/>
              </a:rPr>
              <a:t>P. Piot, NIU, G. Penn, LBL / SC 1</a:t>
            </a:r>
            <a:endParaRPr lang="en-US" sz="1800" b="0" strike="noStrike" spc="-1">
              <a:latin typeface="Arial"/>
            </a:endParaRPr>
          </a:p>
        </p:txBody>
      </p:sp>
      <p:sp>
        <p:nvSpPr>
          <p:cNvPr id="50" name="CustomShape 3"/>
          <p:cNvSpPr/>
          <p:nvPr/>
        </p:nvSpPr>
        <p:spPr>
          <a:xfrm>
            <a:off x="262080" y="1162440"/>
            <a:ext cx="8602560" cy="537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l">
              <a:lnSpc>
                <a:spcPct val="100000"/>
              </a:lnSpc>
              <a:tabLst>
                <a:tab pos="0" algn="l"/>
              </a:tabLst>
            </a:pPr>
            <a:r>
              <a:rPr lang="en-US" sz="1800" b="1" strike="noStrike" spc="-1" dirty="0">
                <a:solidFill>
                  <a:srgbClr val="000000"/>
                </a:solidFill>
                <a:latin typeface="Times New Roman"/>
                <a:ea typeface="Times New Roman"/>
              </a:rPr>
              <a:t>Findings (cont’d)</a:t>
            </a:r>
            <a:br>
              <a:rPr dirty="0"/>
            </a:br>
            <a:endParaRPr lang="en-US" sz="1800" b="0" strike="noStrike" spc="-1" dirty="0">
              <a:latin typeface="Arial"/>
            </a:endParaRPr>
          </a:p>
          <a:p>
            <a:pPr marL="457200" indent="-342720" algn="l">
              <a:lnSpc>
                <a:spcPct val="100000"/>
              </a:lnSpc>
              <a:spcBef>
                <a:spcPts val="479"/>
              </a:spcBef>
              <a:buClr>
                <a:srgbClr val="000000"/>
              </a:buClr>
              <a:buFont typeface="Arial"/>
              <a:buChar char="●"/>
              <a:tabLst>
                <a:tab pos="0" algn="l"/>
              </a:tabLst>
            </a:pPr>
            <a:r>
              <a:rPr lang="en-US" sz="1800" b="0" strike="noStrike" spc="-1" dirty="0">
                <a:solidFill>
                  <a:srgbClr val="000000"/>
                </a:solidFill>
                <a:latin typeface="Arial"/>
                <a:ea typeface="Arial"/>
              </a:rPr>
              <a:t>Start-to-end simulations of the beam dynamics combined with FEL simulations for different charges (20/100 </a:t>
            </a:r>
            <a:r>
              <a:rPr lang="en-US" sz="1800" b="0" strike="noStrike" spc="-1" dirty="0" err="1">
                <a:solidFill>
                  <a:srgbClr val="000000"/>
                </a:solidFill>
                <a:latin typeface="Arial"/>
                <a:ea typeface="Arial"/>
              </a:rPr>
              <a:t>pC</a:t>
            </a:r>
            <a:r>
              <a:rPr lang="en-US" sz="1800" b="0" strike="noStrike" spc="-1" dirty="0">
                <a:solidFill>
                  <a:srgbClr val="000000"/>
                </a:solidFill>
                <a:latin typeface="Arial"/>
                <a:ea typeface="Arial"/>
              </a:rPr>
              <a:t>) and photon energies (SXR and HXR) confirm the proposed design can support the generation of 20 </a:t>
            </a:r>
            <a:r>
              <a:rPr lang="en-US" sz="1800" b="0" strike="noStrike" spc="-1" dirty="0" err="1">
                <a:solidFill>
                  <a:srgbClr val="000000"/>
                </a:solidFill>
                <a:latin typeface="Arial"/>
                <a:ea typeface="Arial"/>
              </a:rPr>
              <a:t>microJ</a:t>
            </a:r>
            <a:r>
              <a:rPr lang="en-US" sz="1800" b="0" strike="noStrike" spc="-1" dirty="0">
                <a:solidFill>
                  <a:srgbClr val="000000"/>
                </a:solidFill>
                <a:latin typeface="Arial"/>
                <a:ea typeface="Arial"/>
              </a:rPr>
              <a:t> pulses up to 18 keV (for the NC VHF gun)</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use of a 8-GeV beam for SXR provides higher-quality electron beam</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Preliminary simulations using a brighter electron source show that 20 keV photon energy can be attained</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soft X-ray (SXR) undulator period has been changed from 39 mm to 56 mm.  Both 4- and 8-GeV beams can be </a:t>
            </a:r>
            <a:r>
              <a:rPr lang="en-US" sz="1800" b="0" strike="noStrike" spc="-1" dirty="0" err="1">
                <a:solidFill>
                  <a:srgbClr val="000000"/>
                </a:solidFill>
                <a:latin typeface="Arial"/>
                <a:ea typeface="Arial"/>
              </a:rPr>
              <a:t>accomodated</a:t>
            </a:r>
            <a:r>
              <a:rPr lang="en-US" sz="1800" b="0" strike="noStrike" spc="-1" dirty="0">
                <a:solidFill>
                  <a:srgbClr val="000000"/>
                </a:solidFill>
                <a:latin typeface="Arial"/>
                <a:ea typeface="Arial"/>
              </a:rPr>
              <a:t>.  More undulator sections are required, but performance is improved or similar in all cases</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Cryo-cooling of the HXR monochromator can improve performance and reduce fluctuations</a:t>
            </a:r>
            <a:endParaRPr lang="en-US" sz="1800" b="0" strike="noStrike" spc="-1" dirty="0">
              <a:latin typeface="Arial"/>
            </a:endParaRPr>
          </a:p>
          <a:p>
            <a:pPr>
              <a:lnSpc>
                <a:spcPct val="100000"/>
              </a:lnSpc>
              <a:spcBef>
                <a:spcPts val="479"/>
              </a:spcBef>
              <a:tabLst>
                <a:tab pos="0" algn="l"/>
              </a:tabLst>
            </a:pPr>
            <a:endParaRPr lang="en-US" sz="1800" b="0" strike="noStrike" spc="-1" dirty="0">
              <a:latin typeface="Aria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60</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154984"/>
          </a:xfrm>
          <a:prstGeom prst="rect">
            <a:avLst/>
          </a:prstGeom>
        </p:spPr>
        <p:txBody>
          <a:bodyPr wrap="square">
            <a:spAutoFit/>
          </a:bodyPr>
          <a:lstStyle/>
          <a:p>
            <a:pPr algn="l"/>
            <a:r>
              <a:rPr lang="en-US" sz="2400" dirty="0">
                <a:latin typeface="Times New Roman"/>
                <a:ea typeface="Calibri"/>
              </a:rPr>
              <a:t>Findings – Procurement plan</a:t>
            </a:r>
          </a:p>
          <a:p>
            <a:pPr algn="l"/>
            <a:endParaRPr lang="en-US" sz="2400" b="0" dirty="0">
              <a:latin typeface="Times New Roman"/>
              <a:ea typeface="Calibri"/>
            </a:endParaRPr>
          </a:p>
          <a:p>
            <a:pPr algn="l"/>
            <a:r>
              <a:rPr lang="en-US" sz="2400" b="0" dirty="0">
                <a:latin typeface="Times New Roman"/>
                <a:ea typeface="Calibri"/>
              </a:rPr>
              <a:t>It is expected that the procurement strategy will result in “veteran”/”known successful” suppliers being selected for the HE CDS work.</a:t>
            </a:r>
          </a:p>
          <a:p>
            <a:pPr algn="l"/>
            <a:endParaRPr lang="en-US" sz="2400" b="0" dirty="0">
              <a:latin typeface="Times New Roman"/>
              <a:ea typeface="Calibri"/>
            </a:endParaRPr>
          </a:p>
          <a:p>
            <a:pPr algn="l"/>
            <a:r>
              <a:rPr lang="en-US" sz="2400" b="0" dirty="0">
                <a:latin typeface="Times New Roman"/>
                <a:ea typeface="Calibri"/>
              </a:rPr>
              <a:t>These longer-lead procurements (not rising to the level of the CD-3a LLPs) are planned:</a:t>
            </a:r>
          </a:p>
          <a:p>
            <a:pPr marL="800100" lvl="1" indent="-342900" algn="l">
              <a:buFont typeface="Arial" panose="020B0604020202020204" pitchFamily="34" charset="0"/>
              <a:buChar char="•"/>
            </a:pPr>
            <a:r>
              <a:rPr lang="en-US" sz="2400" b="0" dirty="0">
                <a:latin typeface="Times New Roman"/>
                <a:ea typeface="Calibri"/>
              </a:rPr>
              <a:t>DBX vacuum shell and HX</a:t>
            </a:r>
          </a:p>
          <a:p>
            <a:pPr marL="800100" lvl="1" indent="-342900" algn="l">
              <a:buFont typeface="Arial" panose="020B0604020202020204" pitchFamily="34" charset="0"/>
              <a:buChar char="•"/>
            </a:pPr>
            <a:r>
              <a:rPr lang="en-US" sz="2400" b="0" dirty="0">
                <a:latin typeface="Times New Roman"/>
                <a:ea typeface="Calibri"/>
              </a:rPr>
              <a:t>Multi-line interface box with large </a:t>
            </a:r>
            <a:r>
              <a:rPr lang="en-US" sz="2400" b="0" dirty="0" err="1">
                <a:latin typeface="Times New Roman"/>
                <a:ea typeface="Calibri"/>
              </a:rPr>
              <a:t>subatmopsheric</a:t>
            </a:r>
            <a:r>
              <a:rPr lang="en-US" sz="2400" b="0" dirty="0">
                <a:latin typeface="Times New Roman"/>
                <a:ea typeface="Calibri"/>
              </a:rPr>
              <a:t> isolation valve</a:t>
            </a:r>
          </a:p>
        </p:txBody>
      </p:sp>
    </p:spTree>
    <p:extLst>
      <p:ext uri="{BB962C8B-B14F-4D97-AF65-F5344CB8AC3E}">
        <p14:creationId xmlns:p14="http://schemas.microsoft.com/office/powerpoint/2010/main" val="26313339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61</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524315"/>
          </a:xfrm>
          <a:prstGeom prst="rect">
            <a:avLst/>
          </a:prstGeom>
        </p:spPr>
        <p:txBody>
          <a:bodyPr wrap="square">
            <a:spAutoFit/>
          </a:bodyPr>
          <a:lstStyle/>
          <a:p>
            <a:pPr algn="l"/>
            <a:r>
              <a:rPr lang="en-US" sz="2400" dirty="0">
                <a:latin typeface="Times New Roman"/>
                <a:ea typeface="Calibri"/>
              </a:rPr>
              <a:t>Findings – Installation plan</a:t>
            </a:r>
          </a:p>
          <a:p>
            <a:pPr algn="l"/>
            <a:endParaRPr lang="en-US" sz="2400" b="0" dirty="0">
              <a:latin typeface="Times New Roman"/>
              <a:ea typeface="Calibri"/>
            </a:endParaRPr>
          </a:p>
          <a:p>
            <a:pPr algn="l"/>
            <a:r>
              <a:rPr lang="en-US" sz="2400" b="0" dirty="0">
                <a:latin typeface="Times New Roman"/>
                <a:ea typeface="Calibri"/>
              </a:rPr>
              <a:t>The HE CDS installation will require the removal and re-installation of EC/FC in addition to relocation of one LCLS-II </a:t>
            </a:r>
            <a:r>
              <a:rPr lang="en-US" sz="2400" b="0" dirty="0" err="1">
                <a:latin typeface="Times New Roman"/>
                <a:ea typeface="Calibri"/>
              </a:rPr>
              <a:t>cryomodule</a:t>
            </a:r>
            <a:r>
              <a:rPr lang="en-US" sz="2400" b="0" dirty="0">
                <a:latin typeface="Times New Roman"/>
                <a:ea typeface="Calibri"/>
              </a:rPr>
              <a:t>; these are new activities that were not experienced during the LCLS-II installation, and therefore will require new procedures. The remainder of the cryogenic installation will mimic LCLS-II, utilizing the same support equipment such as lifting fixtures, glove boxes, clean room, welding procedures, etc.</a:t>
            </a:r>
          </a:p>
          <a:p>
            <a:pPr algn="l"/>
            <a:endParaRPr lang="en-US" sz="2400" b="0" dirty="0">
              <a:latin typeface="Times New Roman"/>
              <a:ea typeface="Calibri"/>
            </a:endParaRPr>
          </a:p>
          <a:p>
            <a:pPr algn="l"/>
            <a:r>
              <a:rPr lang="en-US" sz="2400" b="0" dirty="0">
                <a:latin typeface="Times New Roman"/>
                <a:ea typeface="Calibri"/>
              </a:rPr>
              <a:t>The installation schedule will utilize maintenance downtime periods (PAMMs) as well as one 12-month shutdown.</a:t>
            </a:r>
          </a:p>
        </p:txBody>
      </p:sp>
    </p:spTree>
    <p:extLst>
      <p:ext uri="{BB962C8B-B14F-4D97-AF65-F5344CB8AC3E}">
        <p14:creationId xmlns:p14="http://schemas.microsoft.com/office/powerpoint/2010/main" val="17303437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62</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5262979"/>
          </a:xfrm>
          <a:prstGeom prst="rect">
            <a:avLst/>
          </a:prstGeom>
        </p:spPr>
        <p:txBody>
          <a:bodyPr wrap="square">
            <a:spAutoFit/>
          </a:bodyPr>
          <a:lstStyle/>
          <a:p>
            <a:pPr algn="l"/>
            <a:r>
              <a:rPr lang="en-US" sz="2400" dirty="0">
                <a:latin typeface="Times New Roman"/>
                <a:ea typeface="Calibri"/>
              </a:rPr>
              <a:t>Findings – Balancing actual loads with actual plant performance</a:t>
            </a:r>
          </a:p>
          <a:p>
            <a:pPr algn="l"/>
            <a:endParaRPr lang="en-US" sz="2400" b="0" dirty="0">
              <a:latin typeface="Times New Roman"/>
              <a:ea typeface="Calibri"/>
            </a:endParaRPr>
          </a:p>
          <a:p>
            <a:pPr algn="l"/>
            <a:r>
              <a:rPr lang="en-US" sz="2400" b="0" dirty="0">
                <a:latin typeface="Times New Roman"/>
                <a:ea typeface="Calibri"/>
              </a:rPr>
              <a:t>The project team’s work demonstrates an understanding of the risk of insufficient usable cooling capacity to support </a:t>
            </a:r>
            <a:r>
              <a:rPr lang="en-US" sz="2400" b="0" dirty="0" err="1">
                <a:latin typeface="Times New Roman"/>
                <a:ea typeface="Calibri"/>
              </a:rPr>
              <a:t>cryomodule</a:t>
            </a:r>
            <a:r>
              <a:rPr lang="en-US" sz="2400" b="0" dirty="0">
                <a:latin typeface="Times New Roman"/>
                <a:ea typeface="Calibri"/>
              </a:rPr>
              <a:t> operation at a level meeting the objective KPPs. The project is formally tracking this risk in terms of underperformance of the two major </a:t>
            </a:r>
            <a:r>
              <a:rPr lang="en-US" sz="2400" b="0" dirty="0" err="1">
                <a:latin typeface="Times New Roman"/>
                <a:ea typeface="Calibri"/>
              </a:rPr>
              <a:t>cryosystem</a:t>
            </a:r>
            <a:r>
              <a:rPr lang="en-US" sz="2400" b="0" dirty="0">
                <a:latin typeface="Times New Roman"/>
                <a:ea typeface="Calibri"/>
              </a:rPr>
              <a:t> components inherited from LCLS-II (the </a:t>
            </a:r>
            <a:r>
              <a:rPr lang="en-US" sz="2400" b="0" dirty="0" err="1">
                <a:latin typeface="Times New Roman"/>
                <a:ea typeface="Calibri"/>
              </a:rPr>
              <a:t>cryoplants</a:t>
            </a:r>
            <a:r>
              <a:rPr lang="en-US" sz="2400" b="0" dirty="0">
                <a:latin typeface="Times New Roman"/>
                <a:ea typeface="Calibri"/>
              </a:rPr>
              <a:t> and the </a:t>
            </a:r>
            <a:r>
              <a:rPr lang="en-US" sz="2400" b="0" dirty="0" err="1">
                <a:latin typeface="Times New Roman"/>
                <a:ea typeface="Calibri"/>
              </a:rPr>
              <a:t>cryomodules</a:t>
            </a:r>
            <a:r>
              <a:rPr lang="en-US" sz="2400" b="0" dirty="0">
                <a:latin typeface="Times New Roman"/>
                <a:ea typeface="Calibri"/>
              </a:rPr>
              <a:t>), with a focus on the </a:t>
            </a:r>
            <a:r>
              <a:rPr lang="en-US" sz="2400" b="0" dirty="0" err="1">
                <a:latin typeface="Times New Roman"/>
                <a:ea typeface="Calibri"/>
              </a:rPr>
              <a:t>cryomodules</a:t>
            </a:r>
            <a:r>
              <a:rPr lang="en-US" sz="2400" b="0" dirty="0">
                <a:latin typeface="Times New Roman"/>
                <a:ea typeface="Calibri"/>
              </a:rPr>
              <a:t>.</a:t>
            </a:r>
          </a:p>
          <a:p>
            <a:pPr algn="l"/>
            <a:endParaRPr lang="en-US" sz="2400" b="0" dirty="0">
              <a:latin typeface="Times New Roman"/>
              <a:ea typeface="Calibri"/>
            </a:endParaRPr>
          </a:p>
          <a:p>
            <a:pPr algn="l"/>
            <a:r>
              <a:rPr lang="en-US" sz="2400" b="0" dirty="0">
                <a:latin typeface="Times New Roman"/>
                <a:ea typeface="Calibri"/>
              </a:rPr>
              <a:t>The risk of insufficient usable cooling capacity is potentially aggravated by:</a:t>
            </a:r>
          </a:p>
          <a:p>
            <a:pPr marL="800100" lvl="1" indent="-342900" algn="l">
              <a:buFont typeface="Arial" panose="020B0604020202020204" pitchFamily="34" charset="0"/>
              <a:buChar char="•"/>
            </a:pPr>
            <a:r>
              <a:rPr lang="en-US" sz="2400" b="0" dirty="0">
                <a:latin typeface="Times New Roman"/>
                <a:ea typeface="Calibri"/>
              </a:rPr>
              <a:t>Imbalance of the loads assigned to each plant</a:t>
            </a:r>
          </a:p>
          <a:p>
            <a:pPr marL="800100" lvl="1" indent="-342900" algn="l">
              <a:buFont typeface="Arial" panose="020B0604020202020204" pitchFamily="34" charset="0"/>
              <a:buChar char="•"/>
            </a:pPr>
            <a:r>
              <a:rPr lang="en-US" sz="2400" b="0" dirty="0">
                <a:latin typeface="Times New Roman"/>
                <a:ea typeface="Calibri"/>
              </a:rPr>
              <a:t>Pressure drop along the </a:t>
            </a:r>
            <a:r>
              <a:rPr lang="en-US" sz="2400" b="0" dirty="0" err="1">
                <a:latin typeface="Times New Roman"/>
                <a:ea typeface="Calibri"/>
              </a:rPr>
              <a:t>subatmospheric</a:t>
            </a:r>
            <a:r>
              <a:rPr lang="en-US" sz="2400" b="0" dirty="0">
                <a:latin typeface="Times New Roman"/>
                <a:ea typeface="Calibri"/>
              </a:rPr>
              <a:t> return transfer line</a:t>
            </a:r>
          </a:p>
          <a:p>
            <a:pPr marL="800100" lvl="1" indent="-342900" algn="l">
              <a:buFont typeface="Arial" panose="020B0604020202020204" pitchFamily="34" charset="0"/>
              <a:buChar char="•"/>
            </a:pPr>
            <a:r>
              <a:rPr lang="en-US" sz="2400" b="0" dirty="0">
                <a:latin typeface="Times New Roman"/>
                <a:ea typeface="Calibri"/>
              </a:rPr>
              <a:t>Static heat leak into the CDS</a:t>
            </a:r>
          </a:p>
        </p:txBody>
      </p:sp>
    </p:spTree>
    <p:extLst>
      <p:ext uri="{BB962C8B-B14F-4D97-AF65-F5344CB8AC3E}">
        <p14:creationId xmlns:p14="http://schemas.microsoft.com/office/powerpoint/2010/main" val="24665410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63</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893647"/>
          </a:xfrm>
          <a:prstGeom prst="rect">
            <a:avLst/>
          </a:prstGeom>
        </p:spPr>
        <p:txBody>
          <a:bodyPr wrap="square">
            <a:spAutoFit/>
          </a:bodyPr>
          <a:lstStyle/>
          <a:p>
            <a:pPr algn="l"/>
            <a:r>
              <a:rPr lang="en-US" sz="2400" dirty="0">
                <a:latin typeface="Times New Roman"/>
                <a:ea typeface="Calibri"/>
              </a:rPr>
              <a:t>Findings – Balancing actual loads with actual plant performance</a:t>
            </a:r>
          </a:p>
          <a:p>
            <a:pPr algn="l"/>
            <a:endParaRPr lang="en-US" sz="2400" b="0" dirty="0">
              <a:latin typeface="Times New Roman"/>
              <a:ea typeface="Calibri"/>
            </a:endParaRPr>
          </a:p>
          <a:p>
            <a:pPr algn="l"/>
            <a:r>
              <a:rPr lang="en-US" sz="2400" b="0" dirty="0">
                <a:latin typeface="Times New Roman"/>
                <a:ea typeface="Calibri"/>
              </a:rPr>
              <a:t>The team plans to mitigate the risk of insufficient usable cooling capacity by:</a:t>
            </a:r>
          </a:p>
          <a:p>
            <a:pPr marL="800100" lvl="1" indent="-342900" algn="l">
              <a:buFont typeface="Arial" panose="020B0604020202020204" pitchFamily="34" charset="0"/>
              <a:buChar char="•"/>
            </a:pPr>
            <a:r>
              <a:rPr lang="en-US" sz="2400" b="0" dirty="0">
                <a:latin typeface="Times New Roman"/>
                <a:ea typeface="Calibri"/>
              </a:rPr>
              <a:t>Detailed process calculations leading to an optimized CDS reference design, including making the best initial guess at the location of the split between the L3 and L4 </a:t>
            </a:r>
            <a:r>
              <a:rPr lang="en-US" sz="2400" b="0" dirty="0" err="1">
                <a:latin typeface="Times New Roman"/>
                <a:ea typeface="Calibri"/>
              </a:rPr>
              <a:t>linacs</a:t>
            </a:r>
            <a:r>
              <a:rPr lang="en-US" sz="2400" b="0" dirty="0">
                <a:latin typeface="Times New Roman"/>
                <a:ea typeface="Calibri"/>
              </a:rPr>
              <a:t>.</a:t>
            </a:r>
          </a:p>
          <a:p>
            <a:pPr marL="800100" lvl="1" indent="-342900" algn="l">
              <a:buFont typeface="Arial" panose="020B0604020202020204" pitchFamily="34" charset="0"/>
              <a:buChar char="•"/>
            </a:pPr>
            <a:r>
              <a:rPr lang="en-US" sz="2400" b="0" dirty="0">
                <a:latin typeface="Times New Roman"/>
                <a:ea typeface="Calibri"/>
              </a:rPr>
              <a:t>(Counterintuitively) Adding three more </a:t>
            </a:r>
            <a:r>
              <a:rPr lang="en-US" sz="2400" b="0" dirty="0" err="1">
                <a:latin typeface="Times New Roman"/>
                <a:ea typeface="Calibri"/>
              </a:rPr>
              <a:t>cryomodules</a:t>
            </a:r>
            <a:r>
              <a:rPr lang="en-US" sz="2400" b="0" dirty="0">
                <a:latin typeface="Times New Roman"/>
                <a:ea typeface="Calibri"/>
              </a:rPr>
              <a:t> to L4, enabling the CM gradients to be lowered overall.</a:t>
            </a:r>
          </a:p>
          <a:p>
            <a:pPr marL="800100" lvl="1" indent="-342900" algn="l">
              <a:buFont typeface="Arial" panose="020B0604020202020204" pitchFamily="34" charset="0"/>
              <a:buChar char="•"/>
            </a:pPr>
            <a:r>
              <a:rPr lang="en-US" sz="2400" b="0" dirty="0">
                <a:latin typeface="Times New Roman"/>
                <a:ea typeface="Calibri"/>
              </a:rPr>
              <a:t>Adjusting the CM gradients throughout the facility as a means of balancing the loads assigned to each plant. Via simulation, the project team demonstrated the effectiveness of this approach.</a:t>
            </a:r>
          </a:p>
        </p:txBody>
      </p:sp>
    </p:spTree>
    <p:extLst>
      <p:ext uri="{BB962C8B-B14F-4D97-AF65-F5344CB8AC3E}">
        <p14:creationId xmlns:p14="http://schemas.microsoft.com/office/powerpoint/2010/main" val="4502454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64</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785652"/>
          </a:xfrm>
          <a:prstGeom prst="rect">
            <a:avLst/>
          </a:prstGeom>
        </p:spPr>
        <p:txBody>
          <a:bodyPr wrap="square">
            <a:spAutoFit/>
          </a:bodyPr>
          <a:lstStyle/>
          <a:p>
            <a:pPr algn="l"/>
            <a:r>
              <a:rPr lang="en-US" sz="2400" dirty="0">
                <a:latin typeface="Times New Roman"/>
                <a:ea typeface="Calibri"/>
              </a:rPr>
              <a:t>Findings – Balancing actual loads with actual plant performance</a:t>
            </a:r>
          </a:p>
          <a:p>
            <a:pPr algn="l"/>
            <a:endParaRPr lang="en-US" sz="2400" b="0" dirty="0">
              <a:latin typeface="Times New Roman"/>
              <a:ea typeface="Calibri"/>
            </a:endParaRPr>
          </a:p>
          <a:p>
            <a:pPr algn="l"/>
            <a:r>
              <a:rPr lang="en-US" sz="2400" b="0" dirty="0">
                <a:latin typeface="Times New Roman"/>
                <a:ea typeface="Calibri"/>
              </a:rPr>
              <a:t>The team plans to mitigate the risk of insufficient usable cooling capacity by:</a:t>
            </a:r>
          </a:p>
          <a:p>
            <a:pPr marL="800100" lvl="1" indent="-342900" algn="l">
              <a:buFont typeface="Arial" panose="020B0604020202020204" pitchFamily="34" charset="0"/>
              <a:buChar char="•"/>
            </a:pPr>
            <a:r>
              <a:rPr lang="en-US" sz="2400" b="0" dirty="0">
                <a:latin typeface="Times New Roman"/>
                <a:ea typeface="Calibri"/>
              </a:rPr>
              <a:t>Reducing the pressure drop along the </a:t>
            </a:r>
            <a:r>
              <a:rPr lang="en-US" sz="2400" b="0" dirty="0" err="1">
                <a:latin typeface="Times New Roman"/>
                <a:ea typeface="Calibri"/>
              </a:rPr>
              <a:t>subatmospheric</a:t>
            </a:r>
            <a:r>
              <a:rPr lang="en-US" sz="2400" b="0" dirty="0">
                <a:latin typeface="Times New Roman"/>
                <a:ea typeface="Calibri"/>
              </a:rPr>
              <a:t> return transfer line by (a) enlarging Line B within the L4 surface transfer line and/or (b) iterating on the design of the 2K-4K heat exchanger within the Distribution Box.  Frustratingly, increasing the diameter of Line B reduces the pressure drop while increasing the static heat leak.</a:t>
            </a:r>
          </a:p>
        </p:txBody>
      </p:sp>
    </p:spTree>
    <p:extLst>
      <p:ext uri="{BB962C8B-B14F-4D97-AF65-F5344CB8AC3E}">
        <p14:creationId xmlns:p14="http://schemas.microsoft.com/office/powerpoint/2010/main" val="34939362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4154984"/>
          </a:xfrm>
          <a:prstGeom prst="rect">
            <a:avLst/>
          </a:prstGeom>
        </p:spPr>
        <p:txBody>
          <a:bodyPr wrap="square">
            <a:spAutoFit/>
          </a:bodyPr>
          <a:lstStyle/>
          <a:p>
            <a:pPr algn="l"/>
            <a:r>
              <a:rPr lang="en-US" sz="2400" dirty="0">
                <a:latin typeface="Times New Roman"/>
                <a:ea typeface="Calibri"/>
              </a:rPr>
              <a:t>Findings – Balancing actual loads with actual plant performance</a:t>
            </a:r>
          </a:p>
          <a:p>
            <a:pPr algn="l"/>
            <a:endParaRPr lang="en-US" sz="2400" b="0" dirty="0">
              <a:latin typeface="Times New Roman"/>
              <a:ea typeface="Calibri"/>
            </a:endParaRPr>
          </a:p>
          <a:p>
            <a:pPr algn="l"/>
            <a:r>
              <a:rPr lang="en-US" sz="2400" b="0" dirty="0">
                <a:latin typeface="Times New Roman"/>
                <a:ea typeface="Calibri"/>
              </a:rPr>
              <a:t>The team plans to mitigate the risk of insufficient usable cooling capacity by:</a:t>
            </a:r>
          </a:p>
          <a:p>
            <a:pPr marL="800100" lvl="1" indent="-342900" algn="l">
              <a:buFont typeface="Arial" panose="020B0604020202020204" pitchFamily="34" charset="0"/>
              <a:buChar char="•"/>
            </a:pPr>
            <a:r>
              <a:rPr lang="en-US" sz="2400" b="0" dirty="0">
                <a:latin typeface="Times New Roman"/>
                <a:ea typeface="Calibri"/>
              </a:rPr>
              <a:t>Adding a Tee section within the L4 </a:t>
            </a:r>
            <a:r>
              <a:rPr lang="en-US" sz="2400" b="0" dirty="0" err="1">
                <a:latin typeface="Times New Roman"/>
                <a:ea typeface="Calibri"/>
              </a:rPr>
              <a:t>linac</a:t>
            </a:r>
            <a:r>
              <a:rPr lang="en-US" sz="2400" b="0" dirty="0">
                <a:latin typeface="Times New Roman"/>
                <a:ea typeface="Calibri"/>
              </a:rPr>
              <a:t>, which allows deferral of the choice of L3/L4 split location until after the team has the benefit of the LCLS-II commissioning experience and as-installed performance data. The Tee section is expected to lengthen the L4 </a:t>
            </a:r>
            <a:r>
              <a:rPr lang="en-US" sz="2400" b="0" dirty="0" err="1">
                <a:latin typeface="Times New Roman"/>
                <a:ea typeface="Calibri"/>
              </a:rPr>
              <a:t>linac</a:t>
            </a:r>
            <a:r>
              <a:rPr lang="en-US" sz="2400" b="0" dirty="0">
                <a:latin typeface="Times New Roman"/>
                <a:ea typeface="Calibri"/>
              </a:rPr>
              <a:t> by 2.5m, and due to tunnel space constraints may eliminate the opportunity to add one of the 3 planned additional </a:t>
            </a:r>
            <a:r>
              <a:rPr lang="en-US" sz="2400" b="0" dirty="0" err="1">
                <a:latin typeface="Times New Roman"/>
                <a:ea typeface="Calibri"/>
              </a:rPr>
              <a:t>cryomodules</a:t>
            </a:r>
            <a:r>
              <a:rPr lang="en-US" sz="2400" b="0" dirty="0">
                <a:latin typeface="Times New Roman"/>
                <a:ea typeface="Calibri"/>
              </a:rPr>
              <a:t>.</a:t>
            </a:r>
          </a:p>
        </p:txBody>
      </p:sp>
    </p:spTree>
    <p:extLst>
      <p:ext uri="{BB962C8B-B14F-4D97-AF65-F5344CB8AC3E}">
        <p14:creationId xmlns:p14="http://schemas.microsoft.com/office/powerpoint/2010/main" val="34683283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2308324"/>
          </a:xfrm>
          <a:prstGeom prst="rect">
            <a:avLst/>
          </a:prstGeom>
        </p:spPr>
        <p:txBody>
          <a:bodyPr wrap="square">
            <a:spAutoFit/>
          </a:bodyPr>
          <a:lstStyle/>
          <a:p>
            <a:pPr algn="l"/>
            <a:r>
              <a:rPr lang="en-US" sz="2400" dirty="0">
                <a:latin typeface="Times New Roman"/>
                <a:ea typeface="Calibri"/>
              </a:rPr>
              <a:t>Findings – Balancing actual loads with actual plant performance</a:t>
            </a:r>
          </a:p>
          <a:p>
            <a:pPr algn="l"/>
            <a:endParaRPr lang="en-US" sz="2400" b="0" dirty="0">
              <a:latin typeface="Times New Roman"/>
              <a:ea typeface="Calibri"/>
            </a:endParaRPr>
          </a:p>
          <a:p>
            <a:pPr algn="l"/>
            <a:r>
              <a:rPr lang="en-US" sz="2400" b="0" dirty="0">
                <a:latin typeface="Times New Roman"/>
                <a:ea typeface="Calibri"/>
              </a:rPr>
              <a:t>The project team has engaged CF in evaluating the possibility of cutting some of the tunnel wall in the S10 area. This change would make the Tee proposal more desirable because all 23 CMs could be used with no cost to the maneuverability of a replacement CM.</a:t>
            </a:r>
          </a:p>
        </p:txBody>
      </p:sp>
    </p:spTree>
    <p:extLst>
      <p:ext uri="{BB962C8B-B14F-4D97-AF65-F5344CB8AC3E}">
        <p14:creationId xmlns:p14="http://schemas.microsoft.com/office/powerpoint/2010/main" val="39855522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67</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2308324"/>
          </a:xfrm>
          <a:prstGeom prst="rect">
            <a:avLst/>
          </a:prstGeom>
        </p:spPr>
        <p:txBody>
          <a:bodyPr wrap="square">
            <a:spAutoFit/>
          </a:bodyPr>
          <a:lstStyle/>
          <a:p>
            <a:pPr algn="l"/>
            <a:r>
              <a:rPr lang="en-US" sz="2400" dirty="0">
                <a:latin typeface="Times New Roman"/>
                <a:ea typeface="Calibri"/>
              </a:rPr>
              <a:t>Findings – Other CDS challenges</a:t>
            </a:r>
          </a:p>
          <a:p>
            <a:pPr algn="l"/>
            <a:endParaRPr lang="en-US" sz="2400" b="0" dirty="0">
              <a:latin typeface="Times New Roman"/>
              <a:ea typeface="Calibri"/>
            </a:endParaRPr>
          </a:p>
          <a:p>
            <a:pPr algn="l"/>
            <a:r>
              <a:rPr lang="en-US" sz="2400" b="0" dirty="0">
                <a:latin typeface="Times New Roman"/>
                <a:ea typeface="Calibri"/>
              </a:rPr>
              <a:t>A modification to the end cap is planned to enable fast cooldowns (FCDs) of the L4 </a:t>
            </a:r>
            <a:r>
              <a:rPr lang="en-US" sz="2400" b="0" dirty="0" err="1">
                <a:latin typeface="Times New Roman"/>
                <a:ea typeface="Calibri"/>
              </a:rPr>
              <a:t>cryomodules</a:t>
            </a:r>
            <a:r>
              <a:rPr lang="en-US" sz="2400" b="0" dirty="0">
                <a:latin typeface="Times New Roman"/>
                <a:ea typeface="Calibri"/>
              </a:rPr>
              <a:t> in the downhill feed direction, using one or both of lines C and D as return paths to prevent inadvertent early cooldown of adjacent </a:t>
            </a:r>
            <a:r>
              <a:rPr lang="en-US" sz="2400" b="0" dirty="0" err="1">
                <a:latin typeface="Times New Roman"/>
                <a:ea typeface="Calibri"/>
              </a:rPr>
              <a:t>cryomodules</a:t>
            </a:r>
            <a:r>
              <a:rPr lang="en-US" sz="2400" b="0" dirty="0">
                <a:latin typeface="Times New Roman"/>
                <a:ea typeface="Calibri"/>
              </a:rPr>
              <a:t> due to the tunnel slope.</a:t>
            </a:r>
          </a:p>
        </p:txBody>
      </p:sp>
    </p:spTree>
    <p:extLst>
      <p:ext uri="{BB962C8B-B14F-4D97-AF65-F5344CB8AC3E}">
        <p14:creationId xmlns:p14="http://schemas.microsoft.com/office/powerpoint/2010/main" val="15100911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68</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5262979"/>
          </a:xfrm>
          <a:prstGeom prst="rect">
            <a:avLst/>
          </a:prstGeom>
        </p:spPr>
        <p:txBody>
          <a:bodyPr wrap="square">
            <a:spAutoFit/>
          </a:bodyPr>
          <a:lstStyle/>
          <a:p>
            <a:pPr algn="l"/>
            <a:r>
              <a:rPr lang="en-US" sz="2400" dirty="0">
                <a:latin typeface="Times New Roman"/>
                <a:ea typeface="Calibri"/>
              </a:rPr>
              <a:t>Findings – Maintenance configurations</a:t>
            </a:r>
          </a:p>
          <a:p>
            <a:pPr algn="l"/>
            <a:endParaRPr lang="en-US" sz="2400" b="0" dirty="0">
              <a:latin typeface="Times New Roman"/>
              <a:ea typeface="Calibri"/>
            </a:endParaRPr>
          </a:p>
          <a:p>
            <a:pPr algn="l"/>
            <a:r>
              <a:rPr lang="en-US" sz="2400" b="0" dirty="0">
                <a:latin typeface="Times New Roman"/>
                <a:ea typeface="Calibri"/>
              </a:rPr>
              <a:t>The HE project removes </a:t>
            </a:r>
            <a:r>
              <a:rPr lang="en-US" sz="2400" b="0" dirty="0" err="1">
                <a:latin typeface="Times New Roman"/>
                <a:ea typeface="Calibri"/>
              </a:rPr>
              <a:t>cryoplant</a:t>
            </a:r>
            <a:r>
              <a:rPr lang="en-US" sz="2400" b="0" dirty="0">
                <a:latin typeface="Times New Roman"/>
                <a:ea typeface="Calibri"/>
              </a:rPr>
              <a:t> redundancy that was considered a benefit to LCLS-II.</a:t>
            </a:r>
          </a:p>
          <a:p>
            <a:pPr algn="l"/>
            <a:endParaRPr lang="en-US" sz="2400" b="0" dirty="0">
              <a:latin typeface="Times New Roman"/>
              <a:ea typeface="Calibri"/>
            </a:endParaRPr>
          </a:p>
          <a:p>
            <a:pPr algn="l"/>
            <a:r>
              <a:rPr lang="en-US" sz="2400" b="0" dirty="0">
                <a:latin typeface="Times New Roman"/>
                <a:ea typeface="Calibri"/>
              </a:rPr>
              <a:t>The project team plans to incorporate crossover features into the CDS reference design which will enable either </a:t>
            </a:r>
            <a:r>
              <a:rPr lang="en-US" sz="2400" b="0" dirty="0" err="1">
                <a:latin typeface="Times New Roman"/>
                <a:ea typeface="Calibri"/>
              </a:rPr>
              <a:t>cryoplant</a:t>
            </a:r>
            <a:r>
              <a:rPr lang="en-US" sz="2400" b="0" dirty="0">
                <a:latin typeface="Times New Roman"/>
                <a:ea typeface="Calibri"/>
              </a:rPr>
              <a:t> to maintain the complete </a:t>
            </a:r>
            <a:r>
              <a:rPr lang="en-US" sz="2400" b="0" dirty="0" err="1">
                <a:latin typeface="Times New Roman"/>
                <a:ea typeface="Calibri"/>
              </a:rPr>
              <a:t>linac</a:t>
            </a:r>
            <a:r>
              <a:rPr lang="en-US" sz="2400" b="0" dirty="0">
                <a:latin typeface="Times New Roman"/>
                <a:ea typeface="Calibri"/>
              </a:rPr>
              <a:t> at 4K during extended maintenance activities at one plant.</a:t>
            </a:r>
          </a:p>
          <a:p>
            <a:pPr algn="l"/>
            <a:endParaRPr lang="en-US" sz="2400" b="0" dirty="0">
              <a:latin typeface="Times New Roman"/>
              <a:ea typeface="Calibri"/>
            </a:endParaRPr>
          </a:p>
          <a:p>
            <a:pPr algn="l"/>
            <a:r>
              <a:rPr lang="en-US" sz="2400" b="0" dirty="0">
                <a:latin typeface="Times New Roman"/>
                <a:ea typeface="Calibri"/>
              </a:rPr>
              <a:t>In addition, the project team is considering proposals to incorporate crossover features which enable either </a:t>
            </a:r>
            <a:r>
              <a:rPr lang="en-US" sz="2400" b="0" dirty="0" err="1">
                <a:latin typeface="Times New Roman"/>
                <a:ea typeface="Calibri"/>
              </a:rPr>
              <a:t>cryoplant</a:t>
            </a:r>
            <a:r>
              <a:rPr lang="en-US" sz="2400" b="0" dirty="0">
                <a:latin typeface="Times New Roman"/>
                <a:ea typeface="Calibri"/>
              </a:rPr>
              <a:t> to provide a reduced amount of 2K cooling to the entire </a:t>
            </a:r>
            <a:r>
              <a:rPr lang="en-US" sz="2400" b="0" dirty="0" err="1">
                <a:latin typeface="Times New Roman"/>
                <a:ea typeface="Calibri"/>
              </a:rPr>
              <a:t>linac</a:t>
            </a:r>
            <a:r>
              <a:rPr lang="en-US" sz="2400" b="0" dirty="0">
                <a:latin typeface="Times New Roman"/>
                <a:ea typeface="Calibri"/>
              </a:rPr>
              <a:t>. This degraded operating mode could support limited physics activities, perhaps at 5 GeV.</a:t>
            </a:r>
          </a:p>
        </p:txBody>
      </p:sp>
    </p:spTree>
    <p:extLst>
      <p:ext uri="{BB962C8B-B14F-4D97-AF65-F5344CB8AC3E}">
        <p14:creationId xmlns:p14="http://schemas.microsoft.com/office/powerpoint/2010/main" val="38025491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69</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2677656"/>
          </a:xfrm>
          <a:prstGeom prst="rect">
            <a:avLst/>
          </a:prstGeom>
        </p:spPr>
        <p:txBody>
          <a:bodyPr wrap="square">
            <a:spAutoFit/>
          </a:bodyPr>
          <a:lstStyle/>
          <a:p>
            <a:pPr algn="l"/>
            <a:r>
              <a:rPr lang="en-US" sz="2400" dirty="0">
                <a:latin typeface="Times New Roman"/>
                <a:ea typeface="Calibri"/>
              </a:rPr>
              <a:t>Findings – Maintenance configurations</a:t>
            </a:r>
            <a:endParaRPr lang="en-US" sz="2400" b="0" dirty="0">
              <a:latin typeface="Times New Roman"/>
              <a:ea typeface="Calibri"/>
            </a:endParaRPr>
          </a:p>
          <a:p>
            <a:pPr algn="l"/>
            <a:endParaRPr lang="en-US" sz="2400" b="0" dirty="0">
              <a:latin typeface="Times New Roman"/>
              <a:ea typeface="Calibri"/>
            </a:endParaRPr>
          </a:p>
          <a:p>
            <a:pPr algn="l"/>
            <a:r>
              <a:rPr lang="en-US" sz="2400" b="0" dirty="0">
                <a:latin typeface="Times New Roman"/>
                <a:ea typeface="Calibri"/>
              </a:rPr>
              <a:t>The L4/CP2 interface box reference design will include a large isolation valve in line B, and a corresponding bypass, to enable maintenance of the CP2 2K cold box while holding load at 4K, avoiding the need for 300K warmup of the </a:t>
            </a:r>
            <a:r>
              <a:rPr lang="en-US" sz="2400" b="0" dirty="0" err="1">
                <a:latin typeface="Times New Roman"/>
                <a:ea typeface="Calibri"/>
              </a:rPr>
              <a:t>linac</a:t>
            </a:r>
            <a:r>
              <a:rPr lang="en-US" sz="2400" b="0" dirty="0">
                <a:latin typeface="Times New Roman"/>
                <a:ea typeface="Calibri"/>
              </a:rPr>
              <a:t>. The valve is to have the lowest pressure drop feasible.</a:t>
            </a:r>
          </a:p>
        </p:txBody>
      </p:sp>
    </p:spTree>
    <p:extLst>
      <p:ext uri="{BB962C8B-B14F-4D97-AF65-F5344CB8AC3E}">
        <p14:creationId xmlns:p14="http://schemas.microsoft.com/office/powerpoint/2010/main" val="2765444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1"/>
          <p:cNvSpPr/>
          <p:nvPr/>
        </p:nvSpPr>
        <p:spPr>
          <a:xfrm>
            <a:off x="8766000" y="6620040"/>
            <a:ext cx="377280" cy="23724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r">
              <a:lnSpc>
                <a:spcPct val="100000"/>
              </a:lnSpc>
              <a:tabLst>
                <a:tab pos="0" algn="l"/>
              </a:tabLst>
            </a:pPr>
            <a:fld id="{4A9071FF-01E3-40C6-BFC8-BD8BB01F313B}" type="slidenum">
              <a:rPr lang="en-US" sz="1000" b="1" strike="noStrike" spc="-1">
                <a:solidFill>
                  <a:srgbClr val="000000"/>
                </a:solidFill>
                <a:latin typeface="Times New Roman"/>
                <a:ea typeface="Times New Roman"/>
              </a:rPr>
              <a:t>7</a:t>
            </a:fld>
            <a:endParaRPr lang="en-US" sz="1000" b="0" strike="noStrike" spc="-1">
              <a:latin typeface="Arial"/>
            </a:endParaRPr>
          </a:p>
        </p:txBody>
      </p:sp>
      <p:sp>
        <p:nvSpPr>
          <p:cNvPr id="52" name="CustomShape 2"/>
          <p:cNvSpPr/>
          <p:nvPr/>
        </p:nvSpPr>
        <p:spPr>
          <a:xfrm>
            <a:off x="2649600" y="45000"/>
            <a:ext cx="4218840" cy="9151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r>
              <a:rPr lang="en-US" sz="2000" b="1" strike="noStrike" spc="-1">
                <a:solidFill>
                  <a:srgbClr val="000000"/>
                </a:solidFill>
                <a:latin typeface="Times New Roman"/>
                <a:ea typeface="Times New Roman"/>
              </a:rPr>
              <a:t>2.1  Accelerator and FEL Physics  </a:t>
            </a:r>
            <a:br/>
            <a:r>
              <a:rPr lang="en-US" sz="2000" b="0" strike="noStrike" spc="-1">
                <a:solidFill>
                  <a:srgbClr val="000000"/>
                </a:solidFill>
                <a:latin typeface="Times New Roman"/>
                <a:ea typeface="Times New Roman"/>
              </a:rPr>
              <a:t> </a:t>
            </a:r>
            <a:r>
              <a:rPr lang="en-US" sz="1800" b="0" strike="noStrike" spc="-1">
                <a:solidFill>
                  <a:srgbClr val="000000"/>
                </a:solidFill>
                <a:latin typeface="Times New Roman"/>
                <a:ea typeface="Times New Roman"/>
              </a:rPr>
              <a:t>P. Piot, NIU, G. Penn, LBL / SC 1</a:t>
            </a:r>
            <a:endParaRPr lang="en-US" sz="1800" b="0" strike="noStrike" spc="-1">
              <a:latin typeface="Arial"/>
            </a:endParaRPr>
          </a:p>
        </p:txBody>
      </p:sp>
      <p:sp>
        <p:nvSpPr>
          <p:cNvPr id="53" name="CustomShape 3"/>
          <p:cNvSpPr/>
          <p:nvPr/>
        </p:nvSpPr>
        <p:spPr>
          <a:xfrm>
            <a:off x="262080" y="1162440"/>
            <a:ext cx="8602560" cy="537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l">
              <a:lnSpc>
                <a:spcPct val="100000"/>
              </a:lnSpc>
              <a:tabLst>
                <a:tab pos="0" algn="l"/>
              </a:tabLst>
            </a:pPr>
            <a:r>
              <a:rPr lang="en-US" sz="1800" b="1" strike="noStrike" spc="-1" dirty="0">
                <a:solidFill>
                  <a:srgbClr val="000000"/>
                </a:solidFill>
                <a:latin typeface="Times New Roman"/>
                <a:ea typeface="Times New Roman"/>
              </a:rPr>
              <a:t>Comments</a:t>
            </a:r>
            <a:endParaRPr lang="en-US" sz="1800" b="0" strike="noStrike" spc="-1" dirty="0">
              <a:latin typeface="Arial"/>
            </a:endParaRPr>
          </a:p>
          <a:p>
            <a:pPr algn="l">
              <a:lnSpc>
                <a:spcPct val="100000"/>
              </a:lnSpc>
              <a:tabLst>
                <a:tab pos="0" algn="l"/>
              </a:tabLst>
            </a:pPr>
            <a:endParaRPr lang="en-US" sz="1800" b="0" strike="noStrike" spc="-1" dirty="0">
              <a:latin typeface="Arial"/>
            </a:endParaRPr>
          </a:p>
          <a:p>
            <a:pPr marL="457200" indent="-342720" algn="l">
              <a:lnSpc>
                <a:spcPct val="100000"/>
              </a:lnSpc>
              <a:spcBef>
                <a:spcPts val="479"/>
              </a:spcBef>
              <a:buClr>
                <a:srgbClr val="000000"/>
              </a:buClr>
              <a:buFont typeface="Arial"/>
              <a:buChar char="●"/>
              <a:tabLst>
                <a:tab pos="0" algn="l"/>
              </a:tabLst>
            </a:pPr>
            <a:r>
              <a:rPr lang="en-US" sz="1800" b="0" strike="noStrike" spc="-1" dirty="0">
                <a:solidFill>
                  <a:srgbClr val="000000"/>
                </a:solidFill>
                <a:latin typeface="Arial"/>
                <a:ea typeface="Arial"/>
              </a:rPr>
              <a:t>The removal of the LEX beamline addresses a previous concern regarding significant phase-space degradation. It also provides extra real estate to accommodate three cryomodules</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three added cryomodules will provide further safety margin given uncertainties on the final performances of the installed LCLS-II cryomodules  </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SXR undulator period was increased to 56 mm to allow for electron energies up to 8 GeV, facilitating operations without the LEX</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addition of a separate injector system (gun, bunching system, and one cryomodule) will provide a redundant electron source for improved reliability of the LCLS-II HE facility and potentially a brighter electron beam without any change to the nominal injector beamline</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These changes are welcome: they add flexibility, improve reliability, and reduce complexity of the accelerator</a:t>
            </a:r>
            <a:endParaRPr lang="en-US" sz="1800" b="0" strike="noStrike" spc="-1" dirty="0">
              <a:latin typeface="Arial"/>
            </a:endParaRPr>
          </a:p>
          <a:p>
            <a:pPr marL="457200">
              <a:lnSpc>
                <a:spcPct val="100000"/>
              </a:lnSpc>
              <a:spcBef>
                <a:spcPts val="479"/>
              </a:spcBef>
              <a:tabLst>
                <a:tab pos="0" algn="l"/>
              </a:tabLst>
            </a:pPr>
            <a:endParaRPr lang="en-US" sz="1800" b="0" strike="noStrike" spc="-1" dirty="0">
              <a:latin typeface="Arial"/>
            </a:endParaRPr>
          </a:p>
          <a:p>
            <a:pPr marL="457200">
              <a:lnSpc>
                <a:spcPct val="100000"/>
              </a:lnSpc>
              <a:spcBef>
                <a:spcPts val="479"/>
              </a:spcBef>
              <a:tabLst>
                <a:tab pos="0" algn="l"/>
              </a:tabLst>
            </a:pPr>
            <a:endParaRPr lang="en-US" sz="1800" b="0" strike="noStrike" spc="-1" dirty="0">
              <a:latin typeface="Aria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70</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785652"/>
          </a:xfrm>
          <a:prstGeom prst="rect">
            <a:avLst/>
          </a:prstGeom>
        </p:spPr>
        <p:txBody>
          <a:bodyPr wrap="square">
            <a:spAutoFit/>
          </a:bodyPr>
          <a:lstStyle/>
          <a:p>
            <a:pPr algn="l"/>
            <a:r>
              <a:rPr lang="en-US" sz="2400" dirty="0">
                <a:latin typeface="Times New Roman"/>
                <a:ea typeface="Calibri"/>
              </a:rPr>
              <a:t>Comments</a:t>
            </a:r>
          </a:p>
          <a:p>
            <a:pPr algn="l"/>
            <a:endParaRPr lang="en-US" sz="2400" b="0" dirty="0">
              <a:latin typeface="Times New Roman"/>
              <a:ea typeface="Calibri"/>
            </a:endParaRPr>
          </a:p>
          <a:p>
            <a:pPr algn="l"/>
            <a:r>
              <a:rPr lang="en-US" sz="2400" b="0" dirty="0">
                <a:latin typeface="Times New Roman"/>
                <a:ea typeface="Calibri"/>
              </a:rPr>
              <a:t>The cryogenic team should be commended for advancing the project in this challenging time. The large amount of work that is complete is impressive.</a:t>
            </a:r>
          </a:p>
          <a:p>
            <a:pPr algn="l"/>
            <a:endParaRPr lang="en-US" sz="2400" b="0" dirty="0">
              <a:latin typeface="Times New Roman"/>
              <a:ea typeface="Calibri"/>
            </a:endParaRPr>
          </a:p>
          <a:p>
            <a:pPr algn="l"/>
            <a:r>
              <a:rPr lang="en-US" sz="2400" b="0" dirty="0">
                <a:latin typeface="Times New Roman"/>
                <a:ea typeface="Calibri"/>
              </a:rPr>
              <a:t>The Cryogenic Distribution System (CDS) reference design is advancing towards preliminary design; the team should be commended for evaluating many technical solutions towards finding optimal system architecture.</a:t>
            </a:r>
          </a:p>
        </p:txBody>
      </p:sp>
    </p:spTree>
    <p:extLst>
      <p:ext uri="{BB962C8B-B14F-4D97-AF65-F5344CB8AC3E}">
        <p14:creationId xmlns:p14="http://schemas.microsoft.com/office/powerpoint/2010/main" val="345737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71</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2677656"/>
          </a:xfrm>
          <a:prstGeom prst="rect">
            <a:avLst/>
          </a:prstGeom>
        </p:spPr>
        <p:txBody>
          <a:bodyPr wrap="square">
            <a:spAutoFit/>
          </a:bodyPr>
          <a:lstStyle/>
          <a:p>
            <a:pPr algn="l"/>
            <a:r>
              <a:rPr lang="en-US" sz="2400" dirty="0">
                <a:latin typeface="Times New Roman"/>
                <a:ea typeface="Calibri"/>
              </a:rPr>
              <a:t>Comments</a:t>
            </a:r>
          </a:p>
          <a:p>
            <a:pPr algn="l"/>
            <a:endParaRPr lang="en-US" sz="2400" b="0" dirty="0">
              <a:latin typeface="Times New Roman"/>
              <a:ea typeface="Calibri"/>
            </a:endParaRPr>
          </a:p>
          <a:p>
            <a:pPr algn="l"/>
            <a:r>
              <a:rPr lang="en-US" sz="2400" b="0" dirty="0">
                <a:latin typeface="Times New Roman"/>
                <a:ea typeface="Calibri"/>
              </a:rPr>
              <a:t>The project strategy is to utilize LCLS-II CDS components with minimal or no changes and to award design-build contracts to experienced vendors who have delivered these components to LCLS-II.  The subcommittee would endorse the development and approval of an acquisition plan for CDS elements that supports this strategy.</a:t>
            </a:r>
          </a:p>
        </p:txBody>
      </p:sp>
    </p:spTree>
    <p:extLst>
      <p:ext uri="{BB962C8B-B14F-4D97-AF65-F5344CB8AC3E}">
        <p14:creationId xmlns:p14="http://schemas.microsoft.com/office/powerpoint/2010/main" val="37963360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72</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785652"/>
          </a:xfrm>
          <a:prstGeom prst="rect">
            <a:avLst/>
          </a:prstGeom>
        </p:spPr>
        <p:txBody>
          <a:bodyPr wrap="square">
            <a:spAutoFit/>
          </a:bodyPr>
          <a:lstStyle/>
          <a:p>
            <a:pPr algn="l"/>
            <a:r>
              <a:rPr lang="en-US" sz="2400" dirty="0">
                <a:latin typeface="Times New Roman"/>
                <a:ea typeface="Calibri"/>
              </a:rPr>
              <a:t>Comments</a:t>
            </a:r>
          </a:p>
          <a:p>
            <a:pPr algn="l"/>
            <a:endParaRPr lang="en-US" sz="2400" b="0" dirty="0">
              <a:latin typeface="Times New Roman"/>
              <a:ea typeface="Calibri"/>
            </a:endParaRPr>
          </a:p>
          <a:p>
            <a:pPr algn="l"/>
            <a:r>
              <a:rPr lang="en-US" sz="2400" b="0" dirty="0">
                <a:latin typeface="Times New Roman"/>
                <a:ea typeface="Calibri"/>
              </a:rPr>
              <a:t>The subcommittee would support adding a specific risk in the register for insufficient usable cooling capacity from the LCLS-II </a:t>
            </a:r>
            <a:r>
              <a:rPr lang="en-US" sz="2400" b="0" dirty="0" err="1">
                <a:latin typeface="Times New Roman"/>
                <a:ea typeface="Calibri"/>
              </a:rPr>
              <a:t>cryoplants</a:t>
            </a:r>
            <a:r>
              <a:rPr lang="en-US" sz="2400" b="0" dirty="0">
                <a:latin typeface="Times New Roman"/>
                <a:ea typeface="Calibri"/>
              </a:rPr>
              <a:t>. This risk could be considered equivalent to CM underperformance and would be mitigated the same way (i.e. by installing more </a:t>
            </a:r>
            <a:r>
              <a:rPr lang="en-US" sz="2400" b="0" dirty="0" err="1">
                <a:latin typeface="Times New Roman"/>
                <a:ea typeface="Calibri"/>
              </a:rPr>
              <a:t>cryomodules</a:t>
            </a:r>
            <a:r>
              <a:rPr lang="en-US" sz="2400" b="0" dirty="0">
                <a:latin typeface="Times New Roman"/>
                <a:ea typeface="Calibri"/>
              </a:rPr>
              <a:t> and lowering gradients which reduces overall heat load), and if so, the project should state that. Adding potential CMs should be reflected in an updated safety analysis including safety device sizing.</a:t>
            </a:r>
          </a:p>
        </p:txBody>
      </p:sp>
    </p:spTree>
    <p:extLst>
      <p:ext uri="{BB962C8B-B14F-4D97-AF65-F5344CB8AC3E}">
        <p14:creationId xmlns:p14="http://schemas.microsoft.com/office/powerpoint/2010/main" val="20642334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73</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785652"/>
          </a:xfrm>
          <a:prstGeom prst="rect">
            <a:avLst/>
          </a:prstGeom>
        </p:spPr>
        <p:txBody>
          <a:bodyPr wrap="square">
            <a:spAutoFit/>
          </a:bodyPr>
          <a:lstStyle/>
          <a:p>
            <a:pPr algn="l"/>
            <a:r>
              <a:rPr lang="en-US" sz="2400" dirty="0">
                <a:latin typeface="Times New Roman"/>
                <a:ea typeface="Calibri"/>
              </a:rPr>
              <a:t>Comments</a:t>
            </a:r>
          </a:p>
          <a:p>
            <a:pPr algn="l"/>
            <a:endParaRPr lang="en-US" sz="2400" b="0" dirty="0">
              <a:latin typeface="Times New Roman"/>
              <a:ea typeface="Calibri"/>
            </a:endParaRPr>
          </a:p>
          <a:p>
            <a:pPr algn="l"/>
            <a:r>
              <a:rPr lang="en-US" sz="2400" b="0" dirty="0">
                <a:latin typeface="Times New Roman"/>
                <a:ea typeface="Calibri"/>
              </a:rPr>
              <a:t>The subcommittee supports a decision to add the Tee element to the L4 CDS, and locate the distribution box in an optimal location near the Tee. This is considered an effective mitigation of the risk of suboptimal heat load distribution on the both </a:t>
            </a:r>
            <a:r>
              <a:rPr lang="en-US" sz="2400" b="0" dirty="0" err="1">
                <a:latin typeface="Times New Roman"/>
                <a:ea typeface="Calibri"/>
              </a:rPr>
              <a:t>cryoplants</a:t>
            </a:r>
            <a:r>
              <a:rPr lang="en-US" sz="2400" b="0" dirty="0">
                <a:latin typeface="Times New Roman"/>
                <a:ea typeface="Calibri"/>
              </a:rPr>
              <a:t>. Addition of the Tee enables deferral of the decision of where to locate the split between the L3 and L4 </a:t>
            </a:r>
            <a:r>
              <a:rPr lang="en-US" sz="2400" b="0" dirty="0" err="1">
                <a:latin typeface="Times New Roman"/>
                <a:ea typeface="Calibri"/>
              </a:rPr>
              <a:t>linacs</a:t>
            </a:r>
            <a:r>
              <a:rPr lang="en-US" sz="2400" b="0" dirty="0">
                <a:latin typeface="Times New Roman"/>
                <a:ea typeface="Calibri"/>
              </a:rPr>
              <a:t> until well after successful LCLS-II commissioning, enabling that decision to be made with the best possible information.</a:t>
            </a:r>
          </a:p>
        </p:txBody>
      </p:sp>
    </p:spTree>
    <p:extLst>
      <p:ext uri="{BB962C8B-B14F-4D97-AF65-F5344CB8AC3E}">
        <p14:creationId xmlns:p14="http://schemas.microsoft.com/office/powerpoint/2010/main" val="17761609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74</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785652"/>
          </a:xfrm>
          <a:prstGeom prst="rect">
            <a:avLst/>
          </a:prstGeom>
        </p:spPr>
        <p:txBody>
          <a:bodyPr wrap="square">
            <a:spAutoFit/>
          </a:bodyPr>
          <a:lstStyle/>
          <a:p>
            <a:pPr algn="l"/>
            <a:r>
              <a:rPr lang="en-US" sz="2400" dirty="0">
                <a:latin typeface="Times New Roman"/>
                <a:ea typeface="Calibri"/>
              </a:rPr>
              <a:t>Comments</a:t>
            </a:r>
          </a:p>
          <a:p>
            <a:pPr algn="l"/>
            <a:endParaRPr lang="en-US" sz="2400" b="0" dirty="0">
              <a:latin typeface="Times New Roman"/>
              <a:ea typeface="Calibri"/>
            </a:endParaRPr>
          </a:p>
          <a:p>
            <a:pPr algn="l"/>
            <a:r>
              <a:rPr lang="en-US" sz="2400" b="0" dirty="0">
                <a:latin typeface="Times New Roman"/>
                <a:ea typeface="Calibri"/>
              </a:rPr>
              <a:t>The required level of </a:t>
            </a:r>
            <a:r>
              <a:rPr lang="en-US" sz="2400" b="0" dirty="0" err="1">
                <a:latin typeface="Times New Roman"/>
                <a:ea typeface="Calibri"/>
              </a:rPr>
              <a:t>cryoplant</a:t>
            </a:r>
            <a:r>
              <a:rPr lang="en-US" sz="2400" b="0" dirty="0">
                <a:latin typeface="Times New Roman"/>
                <a:ea typeface="Calibri"/>
              </a:rPr>
              <a:t> redundancy to support HE operation should be defined; this requirement should be developed and supported with detailed case analyses. By way of this use case analyses, evaluate what physics objectives can be accomplished in the degraded operating mode with a single plant at 2K. Compare the downtime incurred by changing cryogenic jumper connections, changing plant controls, etc. with the downtime incurred by correcting the root cause failure of the tripped </a:t>
            </a:r>
            <a:r>
              <a:rPr lang="en-US" sz="2400" b="0" dirty="0" err="1">
                <a:latin typeface="Times New Roman"/>
                <a:ea typeface="Calibri"/>
              </a:rPr>
              <a:t>cryoplant</a:t>
            </a:r>
            <a:r>
              <a:rPr lang="en-US" sz="2400" b="0" dirty="0">
                <a:latin typeface="Times New Roman"/>
                <a:ea typeface="Calibri"/>
              </a:rPr>
              <a:t>.</a:t>
            </a:r>
          </a:p>
        </p:txBody>
      </p:sp>
    </p:spTree>
    <p:extLst>
      <p:ext uri="{BB962C8B-B14F-4D97-AF65-F5344CB8AC3E}">
        <p14:creationId xmlns:p14="http://schemas.microsoft.com/office/powerpoint/2010/main" val="10139108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3416320"/>
          </a:xfrm>
          <a:prstGeom prst="rect">
            <a:avLst/>
          </a:prstGeom>
        </p:spPr>
        <p:txBody>
          <a:bodyPr wrap="square">
            <a:spAutoFit/>
          </a:bodyPr>
          <a:lstStyle/>
          <a:p>
            <a:pPr algn="l"/>
            <a:r>
              <a:rPr lang="en-US" sz="2400" dirty="0">
                <a:latin typeface="Times New Roman"/>
                <a:ea typeface="Calibri"/>
              </a:rPr>
              <a:t>Comments</a:t>
            </a:r>
          </a:p>
          <a:p>
            <a:pPr algn="l"/>
            <a:endParaRPr lang="en-US" sz="2400" b="0" dirty="0">
              <a:latin typeface="Times New Roman"/>
              <a:ea typeface="Calibri"/>
            </a:endParaRPr>
          </a:p>
          <a:p>
            <a:pPr algn="l"/>
            <a:r>
              <a:rPr lang="en-US" sz="2400" b="0" dirty="0">
                <a:latin typeface="Times New Roman"/>
                <a:ea typeface="Calibri"/>
              </a:rPr>
              <a:t>Part of the LCLS-II HE CDS team is also committed to support the LCLS-II activities. Given this, the group appears under-resourced to complete the deliverables required for the April 2021 PDR for the CDS overall reference design. Consider having respective process and design resources work 100% on the required PDR documentation without being drawn into LCLS-II commissioning activities. The required deliverables for this review are well defined.</a:t>
            </a:r>
          </a:p>
        </p:txBody>
      </p:sp>
    </p:spTree>
    <p:extLst>
      <p:ext uri="{BB962C8B-B14F-4D97-AF65-F5344CB8AC3E}">
        <p14:creationId xmlns:p14="http://schemas.microsoft.com/office/powerpoint/2010/main" val="14969194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2.5  </a:t>
            </a:r>
            <a:r>
              <a:rPr lang="fr-FR" sz="2000" b="1" dirty="0" err="1">
                <a:effectLst/>
                <a:latin typeface="Times New Roman" pitchFamily="18" charset="0"/>
                <a:cs typeface="Times New Roman" pitchFamily="18" charset="0"/>
              </a:rPr>
              <a:t>Cryogenics</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N. </a:t>
            </a:r>
            <a:r>
              <a:rPr lang="en-US" sz="1800" dirty="0" err="1">
                <a:effectLst/>
                <a:latin typeface="Times New Roman" pitchFamily="18" charset="0"/>
                <a:cs typeface="Times New Roman" pitchFamily="18" charset="0"/>
              </a:rPr>
              <a:t>Laverdure</a:t>
            </a:r>
            <a:r>
              <a:rPr lang="en-US" sz="1800" dirty="0">
                <a:effectLst/>
                <a:latin typeface="Times New Roman" pitchFamily="18" charset="0"/>
                <a:cs typeface="Times New Roman" pitchFamily="18" charset="0"/>
              </a:rPr>
              <a:t>, TJNAF / Subcommittee 5</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40100"/>
            <a:ext cx="8777288" cy="5632311"/>
          </a:xfrm>
          <a:prstGeom prst="rect">
            <a:avLst/>
          </a:prstGeom>
        </p:spPr>
        <p:txBody>
          <a:bodyPr wrap="square">
            <a:spAutoFit/>
          </a:bodyPr>
          <a:lstStyle/>
          <a:p>
            <a:pPr algn="l"/>
            <a:r>
              <a:rPr lang="en-US" sz="2400" dirty="0">
                <a:latin typeface="Times New Roman"/>
                <a:ea typeface="Calibri"/>
              </a:rPr>
              <a:t>Recommendations</a:t>
            </a:r>
          </a:p>
          <a:p>
            <a:pPr algn="l"/>
            <a:endParaRPr lang="en-US" sz="2400" b="0" dirty="0">
              <a:latin typeface="Times New Roman"/>
              <a:ea typeface="Calibri"/>
            </a:endParaRPr>
          </a:p>
          <a:p>
            <a:pPr algn="l"/>
            <a:r>
              <a:rPr lang="en-US" sz="2400" b="0" dirty="0">
                <a:latin typeface="Times New Roman"/>
                <a:ea typeface="Calibri"/>
              </a:rPr>
              <a:t>1. Within six months, develop risk analysis and mitigation measures for a scenario in which cryogenic capacity from the LCLS-II cryogenic system is insufficient.  Mitigations for each risk should be developed and may include adding more cryogenic capacity, lowering the average gradient of the entire </a:t>
            </a:r>
            <a:r>
              <a:rPr lang="en-US" sz="2400" b="0" dirty="0" err="1">
                <a:latin typeface="Times New Roman"/>
                <a:ea typeface="Calibri"/>
              </a:rPr>
              <a:t>linac</a:t>
            </a:r>
            <a:r>
              <a:rPr lang="en-US" sz="2400" b="0" dirty="0">
                <a:latin typeface="Times New Roman"/>
                <a:ea typeface="Calibri"/>
              </a:rPr>
              <a:t> by increasing the number of </a:t>
            </a:r>
            <a:r>
              <a:rPr lang="en-US" sz="2400" b="0" dirty="0" err="1">
                <a:latin typeface="Times New Roman"/>
                <a:ea typeface="Calibri"/>
              </a:rPr>
              <a:t>cryomodules</a:t>
            </a:r>
            <a:r>
              <a:rPr lang="en-US" sz="2400" b="0" dirty="0">
                <a:latin typeface="Times New Roman"/>
                <a:ea typeface="Calibri"/>
              </a:rPr>
              <a:t>, etc.</a:t>
            </a:r>
          </a:p>
          <a:p>
            <a:pPr algn="l"/>
            <a:endParaRPr lang="en-US" sz="2400" b="0" dirty="0">
              <a:latin typeface="Times New Roman"/>
              <a:ea typeface="Calibri"/>
            </a:endParaRPr>
          </a:p>
          <a:p>
            <a:pPr algn="l"/>
            <a:r>
              <a:rPr lang="en-US" sz="2400" b="0" dirty="0">
                <a:latin typeface="Times New Roman"/>
                <a:ea typeface="Calibri"/>
              </a:rPr>
              <a:t>2. Within six months, develop cryogenic system availability analysis to assess critical elements and identify associated mitigation measures to meet the overall project availability requirement.</a:t>
            </a:r>
          </a:p>
          <a:p>
            <a:pPr algn="l"/>
            <a:endParaRPr lang="en-US" sz="2400" b="0" dirty="0">
              <a:latin typeface="Times New Roman"/>
              <a:ea typeface="Calibri"/>
            </a:endParaRPr>
          </a:p>
          <a:p>
            <a:pPr algn="l"/>
            <a:r>
              <a:rPr lang="en-US" sz="2400" b="0" dirty="0">
                <a:latin typeface="Times New Roman"/>
                <a:ea typeface="Calibri"/>
              </a:rPr>
              <a:t>3. Within one month, identify and devote necessary resources to promptly complete the CDS system reference design.</a:t>
            </a:r>
          </a:p>
        </p:txBody>
      </p:sp>
    </p:spTree>
    <p:extLst>
      <p:ext uri="{BB962C8B-B14F-4D97-AF65-F5344CB8AC3E}">
        <p14:creationId xmlns:p14="http://schemas.microsoft.com/office/powerpoint/2010/main" val="31038673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DESY retired / Subcommittee 6</a:t>
            </a:r>
          </a:p>
        </p:txBody>
      </p:sp>
      <p:sp>
        <p:nvSpPr>
          <p:cNvPr id="23557" name="Rectangle 7"/>
          <p:cNvSpPr>
            <a:spLocks noChangeArrowheads="1"/>
          </p:cNvSpPr>
          <p:nvPr/>
        </p:nvSpPr>
        <p:spPr bwMode="auto">
          <a:xfrm>
            <a:off x="203072" y="1040440"/>
            <a:ext cx="8730616" cy="5459956"/>
          </a:xfrm>
          <a:prstGeom prst="rect">
            <a:avLst/>
          </a:prstGeom>
          <a:noFill/>
          <a:ln w="6350">
            <a:noFill/>
            <a:miter lim="800000"/>
            <a:headEnd/>
            <a:tailEnd/>
          </a:ln>
        </p:spPr>
        <p:txBody>
          <a:bodyPr wrap="square">
            <a:spAutoFit/>
          </a:bodyPr>
          <a:lstStyle/>
          <a:p>
            <a:pPr marL="457200" lvl="0" indent="-457200" algn="l">
              <a:buFontTx/>
              <a:buAutoNum type="arabicPeriod"/>
            </a:pPr>
            <a:r>
              <a:rPr lang="en-US" sz="2000" b="0" dirty="0">
                <a:solidFill>
                  <a:srgbClr val="000000"/>
                </a:solidFill>
                <a:latin typeface="Times New Roman"/>
                <a:ea typeface="Calibri"/>
              </a:rPr>
              <a:t>Project Scope:  Is there adequate technical progress on the long lead procurements (LLPs)?  Are the risks associated with the LLP scope adequately addressed?  Is the overall project scope properly defined to meet the preliminary KPPs?  Is the proposed injector facility adequately defined and justified?  Is the overall project technical progress to date appropriate at this stage of the project? </a:t>
            </a:r>
            <a:endParaRPr lang="en-US" sz="2000" b="0" dirty="0">
              <a:solidFill>
                <a:srgbClr val="000000"/>
              </a:solidFill>
              <a:latin typeface="Times New Roman" pitchFamily="18" charset="0"/>
              <a:cs typeface="Times New Roman" pitchFamily="18" charset="0"/>
            </a:endParaRPr>
          </a:p>
          <a:p>
            <a:pPr marL="457200" lvl="0" indent="-457200" algn="l"/>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2"/>
            </a:pPr>
            <a:r>
              <a:rPr lang="en-US" sz="2000" b="0" dirty="0">
                <a:solidFill>
                  <a:srgbClr val="000000"/>
                </a:solidFill>
                <a:latin typeface="Times New Roman" pitchFamily="18" charset="0"/>
                <a:cs typeface="Times New Roman" pitchFamily="18" charset="0"/>
              </a:rPr>
              <a:t>Design Maturity:  Are the designs, system specifications, and interfaces appropriately defined and sufficiently mature for this stage of the project?  Is the overall project design maturity adequate at this point in the project?   </a:t>
            </a:r>
          </a:p>
          <a:p>
            <a:pPr marL="457200" lvl="0" indent="-457200" algn="l">
              <a:buFont typeface="+mj-lt"/>
              <a:buAutoNum type="arabicPeriod" startAt="2"/>
            </a:pP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2000" b="0" dirty="0">
                <a:solidFill>
                  <a:srgbClr val="000000"/>
                </a:solidFill>
                <a:latin typeface="Times New Roman" pitchFamily="18" charset="0"/>
                <a:cs typeface="Times New Roman" pitchFamily="18" charset="0"/>
              </a:rPr>
              <a:t>Recommendations:  Has the project responded appropriately to recommendations from the last DOE review?</a:t>
            </a:r>
          </a:p>
          <a:p>
            <a:pPr algn="l"/>
            <a:r>
              <a:rPr lang="en-US" sz="2400" b="0" dirty="0">
                <a:latin typeface="Times New Roman" pitchFamily="18" charset="0"/>
                <a:cs typeface="Times New Roman" pitchFamily="18" charset="0"/>
              </a:rPr>
              <a:t> </a:t>
            </a:r>
            <a:endParaRPr lang="en-US" sz="2400" b="0" u="sng" dirty="0">
              <a:latin typeface="Times New Roman"/>
              <a:ea typeface="Calibri"/>
            </a:endParaRP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Recommendations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solidFill>
                  <a:srgbClr val="000000"/>
                </a:solidFill>
                <a:latin typeface="Times New Roman" panose="02020603050405020304" pitchFamily="18" charset="0"/>
                <a:cs typeface="Times New Roman" panose="02020603050405020304" pitchFamily="18" charset="0"/>
              </a:rPr>
              <a:pPr/>
              <a:t>78</a:t>
            </a:fld>
            <a:endParaRPr lang="en-US" dirty="0">
              <a:solidFill>
                <a:srgbClr val="000000"/>
              </a:solidFill>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411760" y="260648"/>
            <a:ext cx="4926607" cy="835374"/>
          </a:xfrm>
        </p:spPr>
        <p:txBody>
          <a:body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p>
        </p:txBody>
      </p:sp>
      <p:sp>
        <p:nvSpPr>
          <p:cNvPr id="23557" name="Rectangle 7"/>
          <p:cNvSpPr>
            <a:spLocks noChangeArrowheads="1"/>
          </p:cNvSpPr>
          <p:nvPr/>
        </p:nvSpPr>
        <p:spPr bwMode="auto">
          <a:xfrm>
            <a:off x="203072" y="1040439"/>
            <a:ext cx="8730616" cy="5016758"/>
          </a:xfrm>
          <a:prstGeom prst="rect">
            <a:avLst/>
          </a:prstGeom>
          <a:noFill/>
          <a:ln w="6350">
            <a:noFill/>
            <a:miter lim="800000"/>
            <a:headEnd/>
            <a:tailEnd/>
          </a:ln>
        </p:spPr>
        <p:txBody>
          <a:bodyPr wrap="square">
            <a:spAutoFit/>
          </a:bodyPr>
          <a:lstStyle/>
          <a:p>
            <a:pPr marL="457200" indent="-457200" algn="l" eaLnBrk="0" fontAlgn="base" hangingPunct="0">
              <a:spcBef>
                <a:spcPct val="0"/>
              </a:spcBef>
              <a:spcAft>
                <a:spcPct val="0"/>
              </a:spcAft>
              <a:buFontTx/>
              <a:buAutoNum type="arabicPeriod"/>
            </a:pPr>
            <a:r>
              <a:rPr lang="en-US" sz="2000" b="0" dirty="0">
                <a:solidFill>
                  <a:srgbClr val="FF0000"/>
                </a:solidFill>
                <a:latin typeface="Times New Roman" pitchFamily="18" charset="0"/>
                <a:cs typeface="Times New Roman" pitchFamily="18" charset="0"/>
              </a:rPr>
              <a:t>.</a:t>
            </a:r>
            <a:r>
              <a:rPr lang="en-US" sz="2000" b="0" dirty="0">
                <a:solidFill>
                  <a:srgbClr val="000000"/>
                </a:solidFill>
                <a:latin typeface="Times New Roman"/>
                <a:ea typeface="Calibri"/>
              </a:rPr>
              <a:t> Project Scope:  </a:t>
            </a:r>
          </a:p>
          <a:p>
            <a:pPr marL="914400" lvl="1" indent="-457200" algn="l">
              <a:buFont typeface="Arial" pitchFamily="34" charset="0"/>
              <a:buChar char="•"/>
            </a:pPr>
            <a:r>
              <a:rPr lang="en-US" sz="2000" b="0" dirty="0">
                <a:solidFill>
                  <a:srgbClr val="000000"/>
                </a:solidFill>
                <a:latin typeface="Times New Roman"/>
                <a:ea typeface="Calibri"/>
              </a:rPr>
              <a:t>Is there adequate technical progress on the long lead procurements (LLPs)?  </a:t>
            </a:r>
            <a:r>
              <a:rPr lang="en-US" sz="2000" b="0" dirty="0">
                <a:solidFill>
                  <a:srgbClr val="FF0000"/>
                </a:solidFill>
                <a:latin typeface="Times New Roman"/>
                <a:ea typeface="Calibri"/>
              </a:rPr>
              <a:t>Yes</a:t>
            </a:r>
            <a:endParaRPr lang="en-US" sz="2000" b="0" dirty="0">
              <a:solidFill>
                <a:srgbClr val="000000"/>
              </a:solidFill>
              <a:latin typeface="Times New Roman"/>
              <a:ea typeface="Calibri"/>
            </a:endParaRPr>
          </a:p>
          <a:p>
            <a:pPr marL="914400" lvl="1" indent="-457200" algn="l">
              <a:buFont typeface="Arial" pitchFamily="34" charset="0"/>
              <a:buChar char="•"/>
            </a:pPr>
            <a:r>
              <a:rPr lang="en-US" sz="2000" b="0" dirty="0">
                <a:solidFill>
                  <a:srgbClr val="000000"/>
                </a:solidFill>
                <a:latin typeface="Times New Roman"/>
                <a:ea typeface="Calibri"/>
              </a:rPr>
              <a:t>Are the risks associated with the LLP scope adequately addressed?  Is the overall project scope properly defined to meet the preliminary KPPs? </a:t>
            </a:r>
            <a:r>
              <a:rPr lang="en-US" sz="2000" b="0" dirty="0">
                <a:solidFill>
                  <a:srgbClr val="FF0000"/>
                </a:solidFill>
                <a:latin typeface="Times New Roman"/>
                <a:ea typeface="Calibri"/>
              </a:rPr>
              <a:t>Yes</a:t>
            </a:r>
            <a:endParaRPr lang="en-US" sz="2000" b="0" dirty="0">
              <a:solidFill>
                <a:srgbClr val="000000"/>
              </a:solidFill>
              <a:latin typeface="Times New Roman"/>
              <a:ea typeface="Calibri"/>
            </a:endParaRPr>
          </a:p>
          <a:p>
            <a:pPr marL="914400" lvl="1" indent="-457200" algn="l">
              <a:buFont typeface="Arial" pitchFamily="34" charset="0"/>
              <a:buChar char="•"/>
            </a:pPr>
            <a:r>
              <a:rPr lang="en-US" sz="2000" b="0" dirty="0">
                <a:solidFill>
                  <a:srgbClr val="000000"/>
                </a:solidFill>
                <a:latin typeface="Times New Roman"/>
                <a:ea typeface="Calibri"/>
              </a:rPr>
              <a:t>Is the overall project technical progress to date appropriate at this stage of the project? </a:t>
            </a:r>
            <a:r>
              <a:rPr lang="en-US" sz="2000" b="0" dirty="0">
                <a:solidFill>
                  <a:srgbClr val="FF0000"/>
                </a:solidFill>
                <a:latin typeface="Times New Roman"/>
                <a:ea typeface="Calibri"/>
              </a:rPr>
              <a:t> Yes</a:t>
            </a:r>
            <a:endParaRPr lang="en-US" sz="2000" b="0" dirty="0">
              <a:solidFill>
                <a:srgbClr val="000000"/>
              </a:solidFill>
              <a:latin typeface="Times New Roman" pitchFamily="18" charset="0"/>
              <a:cs typeface="Times New Roman" pitchFamily="18" charset="0"/>
            </a:endParaRPr>
          </a:p>
          <a:p>
            <a:pPr marL="457200" indent="-457200" algn="l">
              <a:buFont typeface="+mj-lt"/>
              <a:buAutoNum type="arabicPeriod"/>
            </a:pPr>
            <a:r>
              <a:rPr lang="en-US" sz="2000" b="0" dirty="0">
                <a:solidFill>
                  <a:srgbClr val="000000"/>
                </a:solidFill>
                <a:latin typeface="Times New Roman" pitchFamily="18" charset="0"/>
                <a:cs typeface="Times New Roman" pitchFamily="18" charset="0"/>
              </a:rPr>
              <a:t>Design Maturity: </a:t>
            </a:r>
          </a:p>
          <a:p>
            <a:pPr marL="914400" lvl="1" indent="-457200" algn="l">
              <a:buFont typeface="Arial" pitchFamily="34" charset="0"/>
              <a:buChar char="•"/>
            </a:pPr>
            <a:r>
              <a:rPr lang="en-US" sz="2000" b="0" dirty="0">
                <a:solidFill>
                  <a:srgbClr val="000000"/>
                </a:solidFill>
                <a:latin typeface="Times New Roman" pitchFamily="18" charset="0"/>
                <a:cs typeface="Times New Roman" pitchFamily="18" charset="0"/>
              </a:rPr>
              <a:t>Are the designs, system specifications, and interfaces appropriately defined and sufficiently mature for this stage of the project? </a:t>
            </a:r>
            <a:r>
              <a:rPr lang="en-US" sz="2000" b="0" dirty="0">
                <a:solidFill>
                  <a:srgbClr val="FF0000"/>
                </a:solidFill>
                <a:latin typeface="Times New Roman"/>
                <a:ea typeface="Calibri"/>
              </a:rPr>
              <a:t>Yes</a:t>
            </a:r>
            <a:endParaRPr lang="en-US" sz="2000" b="0" dirty="0">
              <a:solidFill>
                <a:srgbClr val="000000"/>
              </a:solidFill>
              <a:latin typeface="Times New Roman" pitchFamily="18" charset="0"/>
              <a:cs typeface="Times New Roman" pitchFamily="18" charset="0"/>
            </a:endParaRPr>
          </a:p>
          <a:p>
            <a:pPr marL="914400" lvl="1" indent="-457200" algn="l">
              <a:buFont typeface="Arial" pitchFamily="34" charset="0"/>
              <a:buChar char="•"/>
            </a:pPr>
            <a:r>
              <a:rPr lang="en-US" sz="2000" b="0" dirty="0">
                <a:solidFill>
                  <a:srgbClr val="000000"/>
                </a:solidFill>
                <a:latin typeface="Times New Roman" pitchFamily="18" charset="0"/>
                <a:cs typeface="Times New Roman" pitchFamily="18" charset="0"/>
              </a:rPr>
              <a:t>Is the overall project design maturity adequate at this point in the project? </a:t>
            </a:r>
            <a:r>
              <a:rPr lang="en-US" sz="2000" b="0" dirty="0">
                <a:solidFill>
                  <a:srgbClr val="FF0000"/>
                </a:solidFill>
                <a:latin typeface="Times New Roman" pitchFamily="18" charset="0"/>
                <a:cs typeface="Times New Roman" pitchFamily="18" charset="0"/>
              </a:rPr>
              <a:t> Yes</a:t>
            </a:r>
            <a:endParaRPr lang="en-US" sz="2000" b="0" dirty="0">
              <a:solidFill>
                <a:srgbClr val="000000"/>
              </a:solidFill>
              <a:latin typeface="Times New Roman" pitchFamily="18" charset="0"/>
              <a:cs typeface="Times New Roman" pitchFamily="18" charset="0"/>
            </a:endParaRPr>
          </a:p>
          <a:p>
            <a:pPr marL="457200" indent="-457200" algn="l">
              <a:buFont typeface="+mj-lt"/>
              <a:buAutoNum type="arabicPeriod"/>
            </a:pPr>
            <a:r>
              <a:rPr lang="en-US" sz="2000" b="0" dirty="0">
                <a:solidFill>
                  <a:srgbClr val="000000"/>
                </a:solidFill>
                <a:latin typeface="Times New Roman" pitchFamily="18" charset="0"/>
                <a:cs typeface="Times New Roman" pitchFamily="18" charset="0"/>
              </a:rPr>
              <a:t>Recommendations:</a:t>
            </a:r>
            <a:br>
              <a:rPr lang="en-US" sz="2000" b="0" dirty="0">
                <a:solidFill>
                  <a:srgbClr val="000000"/>
                </a:solidFill>
                <a:latin typeface="Times New Roman" pitchFamily="18" charset="0"/>
                <a:cs typeface="Times New Roman" pitchFamily="18" charset="0"/>
              </a:rPr>
            </a:br>
            <a:r>
              <a:rPr lang="en-US" sz="2000" b="0" dirty="0">
                <a:solidFill>
                  <a:srgbClr val="000000"/>
                </a:solidFill>
                <a:latin typeface="Times New Roman" pitchFamily="18" charset="0"/>
                <a:cs typeface="Times New Roman" pitchFamily="18" charset="0"/>
              </a:rPr>
              <a:t>Has the project responded appropriately to recommendations from the last DOE review? </a:t>
            </a:r>
            <a:r>
              <a:rPr lang="en-US" sz="2000" b="0" dirty="0">
                <a:solidFill>
                  <a:srgbClr val="FF0000"/>
                </a:solidFill>
                <a:latin typeface="Times New Roman" pitchFamily="18" charset="0"/>
                <a:cs typeface="Times New Roman" pitchFamily="18" charset="0"/>
              </a:rPr>
              <a:t> There were none. This is the first review for the SXR undulator for LCLSII-HE</a:t>
            </a:r>
            <a:endParaRPr lang="en-US" sz="2400" b="0" u="sng" dirty="0">
              <a:solidFill>
                <a:srgbClr val="000000"/>
              </a:solidFill>
              <a:latin typeface="Times New Roman"/>
              <a:ea typeface="Calibri"/>
            </a:endParaRPr>
          </a:p>
        </p:txBody>
      </p:sp>
    </p:spTree>
    <p:extLst>
      <p:ext uri="{BB962C8B-B14F-4D97-AF65-F5344CB8AC3E}">
        <p14:creationId xmlns:p14="http://schemas.microsoft.com/office/powerpoint/2010/main" val="29204134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2430611" y="188640"/>
            <a:ext cx="5165725" cy="1008112"/>
          </a:xfrm>
        </p:spPr>
        <p:txBody>
          <a:body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p>
        </p:txBody>
      </p:sp>
      <p:sp>
        <p:nvSpPr>
          <p:cNvPr id="4" name="Slide Number Placeholder 3"/>
          <p:cNvSpPr>
            <a:spLocks noGrp="1"/>
          </p:cNvSpPr>
          <p:nvPr>
            <p:ph type="sldNum" sz="quarter" idx="10"/>
          </p:nvPr>
        </p:nvSpPr>
        <p:spPr/>
        <p:txBody>
          <a:bodyPr/>
          <a:lstStyle/>
          <a:p>
            <a:pPr>
              <a:defRPr/>
            </a:pPr>
            <a:fld id="{137661AB-5696-4AAC-BEC1-4A1BE4153515}" type="slidenum">
              <a:rPr lang="en-US" smtClean="0">
                <a:solidFill>
                  <a:srgbClr val="000000"/>
                </a:solidFill>
              </a:rPr>
              <a:pPr>
                <a:defRPr/>
              </a:pPr>
              <a:t>79</a:t>
            </a:fld>
            <a:endParaRPr lang="en-US" dirty="0">
              <a:solidFill>
                <a:srgbClr val="000000"/>
              </a:solidFill>
            </a:endParaRPr>
          </a:p>
        </p:txBody>
      </p:sp>
      <p:sp>
        <p:nvSpPr>
          <p:cNvPr id="8" name="TextBox 7"/>
          <p:cNvSpPr txBox="1"/>
          <p:nvPr/>
        </p:nvSpPr>
        <p:spPr>
          <a:xfrm>
            <a:off x="107504" y="1268760"/>
            <a:ext cx="8856984" cy="4524315"/>
          </a:xfrm>
          <a:prstGeom prst="rect">
            <a:avLst/>
          </a:prstGeom>
          <a:noFill/>
        </p:spPr>
        <p:txBody>
          <a:bodyPr wrap="square" rtlCol="0">
            <a:spAutoFit/>
          </a:bodyPr>
          <a:lstStyle/>
          <a:p>
            <a:pPr algn="l"/>
            <a:r>
              <a:rPr lang="de-DE" sz="1800" b="1" dirty="0"/>
              <a:t>Findings:</a:t>
            </a:r>
          </a:p>
          <a:p>
            <a:pPr marL="285750" indent="-285750" algn="l">
              <a:buFont typeface="Arial" pitchFamily="34" charset="0"/>
              <a:buChar char="•"/>
            </a:pPr>
            <a:r>
              <a:rPr lang="de-DE" sz="1800" b="0" dirty="0"/>
              <a:t>The 8GeV modifications only affects the SXR Undulator line not HXR.  </a:t>
            </a:r>
          </a:p>
          <a:p>
            <a:pPr marL="285750" indent="-285750" algn="l">
              <a:buFont typeface="Arial" pitchFamily="34" charset="0"/>
              <a:buChar char="•"/>
            </a:pPr>
            <a:r>
              <a:rPr lang="de-DE" sz="1800" b="0" dirty="0"/>
              <a:t>The SXR Undulator line was originally optimized for 4GeV and will now be modified to operate at 8GeV. The photon energy range being the same. The LEX will be removed creating space for three additional crymodule.</a:t>
            </a:r>
          </a:p>
          <a:p>
            <a:pPr marL="285750" indent="-285750" algn="l">
              <a:buFont typeface="Arial" pitchFamily="34" charset="0"/>
              <a:buChar char="•"/>
            </a:pPr>
            <a:r>
              <a:rPr lang="de-DE" sz="1800" b="0" dirty="0"/>
              <a:t>At 8GeV now 30 SXR Undulator segments are required.</a:t>
            </a:r>
          </a:p>
          <a:p>
            <a:pPr marL="285750" indent="-285750" algn="l">
              <a:buFont typeface="Arial" pitchFamily="34" charset="0"/>
              <a:buChar char="•"/>
            </a:pPr>
            <a:r>
              <a:rPr lang="de-DE" sz="1800" b="0" dirty="0"/>
              <a:t>The 21 existing SXR Undulators will be reused but need reconstruction; Increased period length from 39 to 56mm. This requires new magnet structures for these devices.</a:t>
            </a:r>
          </a:p>
          <a:p>
            <a:pPr marL="285750" indent="-285750" algn="l">
              <a:buFont typeface="Arial" pitchFamily="34" charset="0"/>
              <a:buChar char="•"/>
            </a:pPr>
            <a:r>
              <a:rPr lang="de-DE" sz="1800" b="0" dirty="0"/>
              <a:t>The existing gap separation drive systems will be re-used with moderate modifications such as force compensation springs and absolute linear encoders. </a:t>
            </a:r>
          </a:p>
          <a:p>
            <a:pPr marL="285750" indent="-285750" algn="l">
              <a:buFont typeface="Arial" pitchFamily="34" charset="0"/>
              <a:buChar char="•"/>
            </a:pPr>
            <a:r>
              <a:rPr lang="de-DE" sz="1800" b="0" dirty="0"/>
              <a:t>9 new SXR undulators are needed in addition. </a:t>
            </a:r>
          </a:p>
          <a:p>
            <a:pPr marL="285750" indent="-285750" algn="l">
              <a:buFont typeface="Arial" pitchFamily="34" charset="0"/>
              <a:buChar char="•"/>
            </a:pPr>
            <a:r>
              <a:rPr lang="de-DE" sz="1800" b="0" dirty="0"/>
              <a:t>Finally the SXR will comprise 30 undulator segments .</a:t>
            </a:r>
          </a:p>
          <a:p>
            <a:pPr marL="285750" indent="-285750" algn="l">
              <a:buFont typeface="Arial" pitchFamily="34" charset="0"/>
              <a:buChar char="•"/>
            </a:pPr>
            <a:r>
              <a:rPr lang="de-DE" sz="1800" b="0" dirty="0"/>
              <a:t>All redesign work of the SXR undulators as well as the procurement of the new magnet structures will be handled through LBNL taking advantage of the LCLS II experience.</a:t>
            </a:r>
          </a:p>
        </p:txBody>
      </p:sp>
    </p:spTree>
    <p:extLst>
      <p:ext uri="{BB962C8B-B14F-4D97-AF65-F5344CB8AC3E}">
        <p14:creationId xmlns:p14="http://schemas.microsoft.com/office/powerpoint/2010/main" val="228060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8766000" y="6620040"/>
            <a:ext cx="377280" cy="23724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r">
              <a:lnSpc>
                <a:spcPct val="100000"/>
              </a:lnSpc>
              <a:tabLst>
                <a:tab pos="0" algn="l"/>
              </a:tabLst>
            </a:pPr>
            <a:fld id="{06C2EB83-72E0-45A4-B928-AA5E2382681C}" type="slidenum">
              <a:rPr lang="en-US" sz="1000" b="1" strike="noStrike" spc="-1">
                <a:solidFill>
                  <a:srgbClr val="000000"/>
                </a:solidFill>
                <a:latin typeface="Times New Roman"/>
                <a:ea typeface="Times New Roman"/>
              </a:rPr>
              <a:t>8</a:t>
            </a:fld>
            <a:endParaRPr lang="en-US" sz="1000" b="0" strike="noStrike" spc="-1">
              <a:latin typeface="Arial"/>
            </a:endParaRPr>
          </a:p>
        </p:txBody>
      </p:sp>
      <p:sp>
        <p:nvSpPr>
          <p:cNvPr id="55" name="CustomShape 2"/>
          <p:cNvSpPr/>
          <p:nvPr/>
        </p:nvSpPr>
        <p:spPr>
          <a:xfrm>
            <a:off x="2649600" y="45000"/>
            <a:ext cx="4218840" cy="9151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r>
              <a:rPr lang="en-US" sz="2000" b="1" strike="noStrike" spc="-1">
                <a:solidFill>
                  <a:srgbClr val="000000"/>
                </a:solidFill>
                <a:latin typeface="Times New Roman"/>
                <a:ea typeface="Times New Roman"/>
              </a:rPr>
              <a:t>2.1  Accelerator and FEL Physics  </a:t>
            </a:r>
            <a:br/>
            <a:r>
              <a:rPr lang="en-US" sz="2000" b="0" strike="noStrike" spc="-1">
                <a:solidFill>
                  <a:srgbClr val="000000"/>
                </a:solidFill>
                <a:latin typeface="Times New Roman"/>
                <a:ea typeface="Times New Roman"/>
              </a:rPr>
              <a:t> </a:t>
            </a:r>
            <a:r>
              <a:rPr lang="en-US" sz="1800" b="0" strike="noStrike" spc="-1">
                <a:solidFill>
                  <a:srgbClr val="000000"/>
                </a:solidFill>
                <a:latin typeface="Times New Roman"/>
                <a:ea typeface="Times New Roman"/>
              </a:rPr>
              <a:t>P. Piot, NIU, G. Penn, LBL / SC 1</a:t>
            </a:r>
            <a:endParaRPr lang="en-US" sz="1800" b="0" strike="noStrike" spc="-1">
              <a:latin typeface="Arial"/>
            </a:endParaRPr>
          </a:p>
        </p:txBody>
      </p:sp>
      <p:sp>
        <p:nvSpPr>
          <p:cNvPr id="56" name="CustomShape 3"/>
          <p:cNvSpPr/>
          <p:nvPr/>
        </p:nvSpPr>
        <p:spPr>
          <a:xfrm>
            <a:off x="262080" y="1162440"/>
            <a:ext cx="8602560" cy="537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l">
              <a:lnSpc>
                <a:spcPct val="100000"/>
              </a:lnSpc>
              <a:tabLst>
                <a:tab pos="0" algn="l"/>
              </a:tabLst>
            </a:pPr>
            <a:r>
              <a:rPr lang="en-US" sz="1800" b="1" strike="noStrike" spc="-1" dirty="0">
                <a:solidFill>
                  <a:srgbClr val="000000"/>
                </a:solidFill>
                <a:latin typeface="Times New Roman"/>
                <a:ea typeface="Times New Roman"/>
              </a:rPr>
              <a:t>Comments  (cont’d)</a:t>
            </a:r>
            <a:br>
              <a:rPr dirty="0"/>
            </a:br>
            <a:endParaRPr lang="en-US" sz="1800" b="0" strike="noStrike" spc="-1" dirty="0">
              <a:latin typeface="Arial"/>
            </a:endParaRPr>
          </a:p>
          <a:p>
            <a:pPr marL="457200" indent="-342720" algn="l">
              <a:lnSpc>
                <a:spcPct val="100000"/>
              </a:lnSpc>
              <a:spcBef>
                <a:spcPts val="479"/>
              </a:spcBef>
              <a:buClr>
                <a:srgbClr val="000000"/>
              </a:buClr>
              <a:buFont typeface="Arial"/>
              <a:buChar char="●"/>
              <a:tabLst>
                <a:tab pos="0" algn="l"/>
              </a:tabLst>
            </a:pPr>
            <a:r>
              <a:rPr lang="en-US" sz="1800" b="0" strike="noStrike" spc="-1" dirty="0">
                <a:solidFill>
                  <a:srgbClr val="000000"/>
                </a:solidFill>
                <a:latin typeface="Arial"/>
                <a:ea typeface="Arial"/>
              </a:rPr>
              <a:t>A new electron source based on an SRF gun is considered and will be critical to reaching the proposed objective KPPs (20 keV photon energies)</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understanding of the HXR self-seeding monochromator performances has improved over the last year through more detailed simulation methods</a:t>
            </a:r>
            <a:br>
              <a:rPr dirty="0"/>
            </a:br>
            <a:r>
              <a:rPr lang="en-US" sz="1800" b="0" strike="noStrike" spc="-1" dirty="0">
                <a:solidFill>
                  <a:srgbClr val="000000"/>
                </a:solidFill>
                <a:latin typeface="Arial"/>
              </a:rPr>
              <a:t> </a:t>
            </a:r>
            <a:endParaRPr lang="en-US" sz="1800" b="0" strike="noStrike" spc="-1" dirty="0">
              <a:latin typeface="Arial"/>
            </a:endParaRPr>
          </a:p>
          <a:p>
            <a:pPr marL="457200" indent="-342720" algn="l">
              <a:lnSpc>
                <a:spcPct val="100000"/>
              </a:lnSpc>
              <a:buClr>
                <a:srgbClr val="000000"/>
              </a:buClr>
              <a:buFont typeface="Arial"/>
              <a:buChar char="●"/>
              <a:tabLst>
                <a:tab pos="0" algn="l"/>
              </a:tabLst>
            </a:pPr>
            <a:r>
              <a:rPr lang="en-US" sz="1800" b="0" strike="noStrike" spc="-1" dirty="0">
                <a:solidFill>
                  <a:srgbClr val="000000"/>
                </a:solidFill>
                <a:latin typeface="Arial"/>
                <a:ea typeface="Arial"/>
              </a:rPr>
              <a:t>The experience at the European XFEL reveals that HXR self-seeding is challenging at high repetition rate.  It is therefore critical to carry out the planned HXR monochromator experiments at LCLS in the near future</a:t>
            </a:r>
            <a:endParaRPr lang="en-US" sz="1800" b="0" strike="noStrike" spc="-1" dirty="0">
              <a:latin typeface="Arial"/>
            </a:endParaRPr>
          </a:p>
          <a:p>
            <a:pPr marL="457200">
              <a:lnSpc>
                <a:spcPct val="100000"/>
              </a:lnSpc>
              <a:spcBef>
                <a:spcPts val="479"/>
              </a:spcBef>
              <a:tabLst>
                <a:tab pos="0" algn="l"/>
              </a:tabLst>
            </a:pPr>
            <a:endParaRPr lang="en-US" sz="1800" b="0" strike="noStrike" spc="-1" dirty="0">
              <a:latin typeface="Aria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37661AB-5696-4AAC-BEC1-4A1BE4153515}" type="slidenum">
              <a:rPr lang="en-US" smtClean="0">
                <a:solidFill>
                  <a:srgbClr val="000000"/>
                </a:solidFill>
              </a:rPr>
              <a:pPr>
                <a:defRPr/>
              </a:pPr>
              <a:t>80</a:t>
            </a:fld>
            <a:endParaRPr lang="en-US" dirty="0">
              <a:solidFill>
                <a:srgbClr val="000000"/>
              </a:solidFill>
            </a:endParaRPr>
          </a:p>
        </p:txBody>
      </p:sp>
      <p:sp>
        <p:nvSpPr>
          <p:cNvPr id="5" name="Rectangle 4"/>
          <p:cNvSpPr txBox="1">
            <a:spLocks noChangeArrowheads="1"/>
          </p:cNvSpPr>
          <p:nvPr/>
        </p:nvSpPr>
        <p:spPr bwMode="auto">
          <a:xfrm>
            <a:off x="2286595" y="328836"/>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p>
        </p:txBody>
      </p:sp>
      <mc:AlternateContent xmlns:mc="http://schemas.openxmlformats.org/markup-compatibility/2006">
        <mc:Choice xmlns:a14="http://schemas.microsoft.com/office/drawing/2010/main" Requires="a14">
          <p:sp>
            <p:nvSpPr>
              <p:cNvPr id="8" name="TextBox 7"/>
              <p:cNvSpPr txBox="1"/>
              <p:nvPr/>
            </p:nvSpPr>
            <p:spPr>
              <a:xfrm>
                <a:off x="251520" y="1111027"/>
                <a:ext cx="8712968" cy="5016758"/>
              </a:xfrm>
              <a:prstGeom prst="rect">
                <a:avLst/>
              </a:prstGeom>
              <a:noFill/>
            </p:spPr>
            <p:txBody>
              <a:bodyPr wrap="square" rtlCol="0">
                <a:spAutoFit/>
              </a:bodyPr>
              <a:lstStyle/>
              <a:p>
                <a:pPr algn="l"/>
                <a:r>
                  <a:rPr lang="de-DE" sz="1600" b="1" dirty="0"/>
                  <a:t>Findings cont‘d:</a:t>
                </a:r>
              </a:p>
              <a:p>
                <a:pPr marL="285750" indent="-285750" algn="l">
                  <a:buFont typeface="Arial" pitchFamily="34" charset="0"/>
                  <a:buChar char="•"/>
                </a:pPr>
                <a:r>
                  <a:rPr lang="de-DE" sz="1600" b="0" dirty="0"/>
                  <a:t>The magnet structures will be delivered to and mounted by LCLSII.</a:t>
                </a:r>
              </a:p>
              <a:p>
                <a:pPr marL="285750" indent="-285750" algn="l">
                  <a:buFont typeface="Arial" pitchFamily="34" charset="0"/>
                  <a:buChar char="•"/>
                </a:pPr>
                <a:r>
                  <a:rPr lang="de-DE" sz="1600" b="0" dirty="0"/>
                  <a:t>LCLSII-HE scope for SXR modifications includes:</a:t>
                </a:r>
              </a:p>
              <a:p>
                <a:pPr marL="742950" lvl="1" indent="-285750" algn="l">
                  <a:buFont typeface="Arial" pitchFamily="34" charset="0"/>
                  <a:buChar char="•"/>
                </a:pPr>
                <a:r>
                  <a:rPr lang="de-DE" sz="1600" b="0" dirty="0"/>
                  <a:t>Exchange of the old magnet structures with </a:t>
                </a:r>
                <a14:m>
                  <m:oMath xmlns:m="http://schemas.openxmlformats.org/officeDocument/2006/math">
                    <m:r>
                      <a:rPr lang="de-DE" sz="1600" b="0" i="1" smtClean="0">
                        <a:latin typeface="Cambria Math"/>
                        <a:ea typeface="Cambria Math"/>
                      </a:rPr>
                      <m:t>𝜆</m:t>
                    </m:r>
                    <m:r>
                      <a:rPr lang="de-DE" sz="1600" b="0" i="1" smtClean="0">
                        <a:latin typeface="Cambria Math"/>
                        <a:ea typeface="Cambria Math"/>
                      </a:rPr>
                      <m:t>=39</m:t>
                    </m:r>
                    <m:r>
                      <a:rPr lang="de-DE" sz="1600" b="0" i="1" smtClean="0">
                        <a:latin typeface="Cambria Math"/>
                        <a:ea typeface="Cambria Math"/>
                      </a:rPr>
                      <m:t>𝑚𝑚</m:t>
                    </m:r>
                    <m:r>
                      <a:rPr lang="de-DE" sz="1600" b="0" i="1" smtClean="0">
                        <a:latin typeface="Cambria Math"/>
                        <a:ea typeface="Cambria Math"/>
                      </a:rPr>
                      <m:t> </m:t>
                    </m:r>
                  </m:oMath>
                </a14:m>
                <a:r>
                  <a:rPr lang="de-DE" sz="1600" b="0" dirty="0"/>
                  <a:t> against the new ones with </a:t>
                </a:r>
                <a14:m>
                  <m:oMath xmlns:m="http://schemas.openxmlformats.org/officeDocument/2006/math">
                    <m:r>
                      <a:rPr lang="de-DE" sz="1600" b="0" i="1" smtClean="0">
                        <a:latin typeface="Cambria Math"/>
                        <a:ea typeface="Cambria Math"/>
                      </a:rPr>
                      <m:t>𝜆</m:t>
                    </m:r>
                    <m:r>
                      <a:rPr lang="de-DE" sz="1600" b="0" i="1" smtClean="0">
                        <a:latin typeface="Cambria Math"/>
                        <a:ea typeface="Cambria Math"/>
                      </a:rPr>
                      <m:t>=56</m:t>
                    </m:r>
                    <m:r>
                      <a:rPr lang="de-DE" sz="1600" b="0" i="1" smtClean="0">
                        <a:latin typeface="Cambria Math"/>
                        <a:ea typeface="Cambria Math"/>
                      </a:rPr>
                      <m:t>𝑚𝑚</m:t>
                    </m:r>
                    <m:r>
                      <a:rPr lang="de-DE" sz="1600" b="0" i="1" smtClean="0">
                        <a:latin typeface="Cambria Math"/>
                        <a:ea typeface="Cambria Math"/>
                      </a:rPr>
                      <m:t> </m:t>
                    </m:r>
                  </m:oMath>
                </a14:m>
                <a:endParaRPr lang="de-DE" sz="1600" b="0" dirty="0">
                  <a:ea typeface="Cambria Math"/>
                </a:endParaRPr>
              </a:p>
              <a:p>
                <a:pPr marL="742950" lvl="1" indent="-285750" algn="l">
                  <a:buFont typeface="Arial" pitchFamily="34" charset="0"/>
                  <a:buChar char="•"/>
                </a:pPr>
                <a:r>
                  <a:rPr lang="de-DE" sz="1600" b="0" dirty="0"/>
                  <a:t>Exchange of compensation springs,</a:t>
                </a:r>
              </a:p>
              <a:p>
                <a:pPr marL="742950" lvl="1" indent="-285750" algn="l">
                  <a:buFont typeface="Arial" pitchFamily="34" charset="0"/>
                  <a:buChar char="•"/>
                </a:pPr>
                <a:r>
                  <a:rPr lang="de-DE" sz="1600" b="0" dirty="0"/>
                  <a:t>attachment of new absolute encoders will be done by LCLSII-HE. The magnet structures</a:t>
                </a:r>
              </a:p>
              <a:p>
                <a:pPr marL="742950" lvl="1" indent="-285750" algn="l">
                  <a:buFont typeface="Arial" pitchFamily="34" charset="0"/>
                  <a:buChar char="•"/>
                </a:pPr>
                <a:r>
                  <a:rPr lang="de-DE" sz="1600" b="0" dirty="0"/>
                  <a:t>Magnetic measurements and tuning in the Magnetic  Measurement Facility at SLAC, </a:t>
                </a:r>
              </a:p>
              <a:p>
                <a:pPr marL="285750" indent="-285750" algn="l">
                  <a:buFont typeface="Arial" pitchFamily="34" charset="0"/>
                  <a:buChar char="•"/>
                </a:pPr>
                <a:r>
                  <a:rPr lang="de-DE" sz="1600" b="0" dirty="0"/>
                  <a:t>29 Phase Shifters with increased Phase Integral are needed to match with the modified undulator segments. </a:t>
                </a:r>
              </a:p>
              <a:p>
                <a:pPr marL="285750" indent="-285750" algn="l">
                  <a:buFont typeface="Arial" pitchFamily="34" charset="0"/>
                  <a:buChar char="•"/>
                </a:pPr>
                <a:r>
                  <a:rPr lang="de-DE" sz="1600" b="0" dirty="0"/>
                  <a:t>The existing 20  Phase Shifters will be modified accordingly and equipped with modified new magnet structures. </a:t>
                </a:r>
              </a:p>
              <a:p>
                <a:pPr marL="285750" indent="-285750" algn="l">
                  <a:buFont typeface="Arial" pitchFamily="34" charset="0"/>
                  <a:buChar char="•"/>
                </a:pPr>
                <a:r>
                  <a:rPr lang="de-DE" sz="1600" b="0" dirty="0"/>
                  <a:t>9 new Phase Shifters need to be purchased in addition.</a:t>
                </a:r>
              </a:p>
              <a:p>
                <a:pPr marL="285750" indent="-285750" algn="l">
                  <a:buFont typeface="Arial" pitchFamily="34" charset="0"/>
                  <a:buChar char="•"/>
                </a:pPr>
                <a:r>
                  <a:rPr lang="de-DE" sz="1600" b="0" dirty="0"/>
                  <a:t>All phase shifter work will be taken care by LCLSll-HE/SLAC</a:t>
                </a:r>
              </a:p>
              <a:p>
                <a:pPr marL="285750" indent="-285750" algn="l">
                  <a:buFont typeface="Arial" pitchFamily="34" charset="0"/>
                  <a:buChar char="•"/>
                </a:pPr>
                <a:r>
                  <a:rPr lang="de-DE" sz="1600" b="0" dirty="0"/>
                  <a:t>The SXR (SXRSS ) self seeding chicane needs to be modified with stronger magnets and a new vacuum chamber with cryogenic crystal cooling, will be organized by LCLSII-HE/SLAC.</a:t>
                </a:r>
              </a:p>
              <a:p>
                <a:pPr marL="285750" indent="-285750" algn="l">
                  <a:buFont typeface="Arial" pitchFamily="34" charset="0"/>
                  <a:buChar char="•"/>
                </a:pPr>
                <a:r>
                  <a:rPr lang="de-DE" sz="1600" b="0" dirty="0"/>
                  <a:t>For LCLS II undulator vacuum chambers were prepared for water cooling. Cooling water is provided but at present chambers are not connected. </a:t>
                </a:r>
              </a:p>
              <a:p>
                <a:pPr marL="285750" indent="-285750" algn="l">
                  <a:buFont typeface="Arial" pitchFamily="34" charset="0"/>
                  <a:buChar char="•"/>
                </a:pPr>
                <a:r>
                  <a:rPr lang="de-DE" sz="1600" b="0" dirty="0"/>
                  <a:t>So far in the section for the new nine segments no cooling is foreseen so. </a:t>
                </a:r>
              </a:p>
            </p:txBody>
          </p:sp>
        </mc:Choice>
        <mc:Fallback>
          <p:sp>
            <p:nvSpPr>
              <p:cNvPr id="8" name="TextBox 7"/>
              <p:cNvSpPr txBox="1">
                <a:spLocks noRot="1" noChangeAspect="1" noMove="1" noResize="1" noEditPoints="1" noAdjustHandles="1" noChangeArrowheads="1" noChangeShapeType="1" noTextEdit="1"/>
              </p:cNvSpPr>
              <p:nvPr/>
            </p:nvSpPr>
            <p:spPr>
              <a:xfrm>
                <a:off x="251520" y="1111027"/>
                <a:ext cx="8712968" cy="5016758"/>
              </a:xfrm>
              <a:prstGeom prst="rect">
                <a:avLst/>
              </a:prstGeom>
              <a:blipFill>
                <a:blip r:embed="rId2"/>
                <a:stretch>
                  <a:fillRect l="-350" t="-365" r="-769" b="-608"/>
                </a:stretch>
              </a:blipFill>
            </p:spPr>
            <p:txBody>
              <a:bodyPr/>
              <a:lstStyle/>
              <a:p>
                <a:r>
                  <a:rPr lang="en-US">
                    <a:noFill/>
                  </a:rPr>
                  <a:t> </a:t>
                </a:r>
              </a:p>
            </p:txBody>
          </p:sp>
        </mc:Fallback>
      </mc:AlternateContent>
    </p:spTree>
    <p:extLst>
      <p:ext uri="{BB962C8B-B14F-4D97-AF65-F5344CB8AC3E}">
        <p14:creationId xmlns:p14="http://schemas.microsoft.com/office/powerpoint/2010/main" val="39925560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37661AB-5696-4AAC-BEC1-4A1BE4153515}" type="slidenum">
              <a:rPr lang="en-US" smtClean="0">
                <a:solidFill>
                  <a:srgbClr val="000000"/>
                </a:solidFill>
              </a:rPr>
              <a:pPr>
                <a:defRPr/>
              </a:pPr>
              <a:t>81</a:t>
            </a:fld>
            <a:endParaRPr lang="en-US" dirty="0">
              <a:solidFill>
                <a:srgbClr val="000000"/>
              </a:solidFill>
            </a:endParaRPr>
          </a:p>
        </p:txBody>
      </p:sp>
      <p:sp>
        <p:nvSpPr>
          <p:cNvPr id="5" name="Rectangle 4"/>
          <p:cNvSpPr txBox="1">
            <a:spLocks noChangeArrowheads="1"/>
          </p:cNvSpPr>
          <p:nvPr/>
        </p:nvSpPr>
        <p:spPr bwMode="auto">
          <a:xfrm>
            <a:off x="2411759" y="332656"/>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dirty="0">
                <a:solidFill>
                  <a:srgbClr val="000000"/>
                </a:solidFill>
                <a:effectLst/>
                <a:latin typeface="Times New Roman" pitchFamily="18" charset="0"/>
                <a:cs typeface="Times New Roman" pitchFamily="18" charset="0"/>
              </a:rPr>
              <a:t>2.6  </a:t>
            </a:r>
            <a:r>
              <a:rPr lang="en-US" sz="2000" b="1" dirty="0" err="1">
                <a:solidFill>
                  <a:srgbClr val="000000"/>
                </a:solidFill>
                <a:effectLst/>
                <a:latin typeface="Times New Roman" pitchFamily="18" charset="0"/>
                <a:cs typeface="Times New Roman" pitchFamily="18" charset="0"/>
              </a:rPr>
              <a:t>Undulators</a:t>
            </a:r>
            <a:br>
              <a:rPr lang="en-US" sz="2000" b="1" dirty="0">
                <a:solidFill>
                  <a:srgbClr val="000000"/>
                </a:solidFill>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endParaRPr lang="en-US" sz="1800" dirty="0">
              <a:solidFill>
                <a:srgbClr val="000000"/>
              </a:solidFill>
              <a:effectLst/>
              <a:latin typeface="Times New Roman" pitchFamily="18" charset="0"/>
              <a:cs typeface="Times New Roman" pitchFamily="18" charset="0"/>
            </a:endParaRPr>
          </a:p>
        </p:txBody>
      </p:sp>
      <p:sp>
        <p:nvSpPr>
          <p:cNvPr id="8" name="TextBox 7"/>
          <p:cNvSpPr txBox="1"/>
          <p:nvPr/>
        </p:nvSpPr>
        <p:spPr>
          <a:xfrm>
            <a:off x="251520" y="1412776"/>
            <a:ext cx="8640960" cy="4616648"/>
          </a:xfrm>
          <a:prstGeom prst="rect">
            <a:avLst/>
          </a:prstGeom>
          <a:noFill/>
        </p:spPr>
        <p:txBody>
          <a:bodyPr wrap="square" rtlCol="0">
            <a:spAutoFit/>
          </a:bodyPr>
          <a:lstStyle/>
          <a:p>
            <a:pPr algn="l"/>
            <a:r>
              <a:rPr lang="de-DE" sz="1800" b="1" dirty="0"/>
              <a:t>Findings cont‘d</a:t>
            </a:r>
            <a:r>
              <a:rPr lang="de-DE" sz="1800" b="1" dirty="0">
                <a:solidFill>
                  <a:srgbClr val="000000"/>
                </a:solidFill>
              </a:rPr>
              <a:t>:</a:t>
            </a:r>
          </a:p>
          <a:p>
            <a:pPr marL="285750" indent="-285750" algn="l">
              <a:buFont typeface="Arial" pitchFamily="34" charset="0"/>
              <a:buChar char="•"/>
            </a:pPr>
            <a:r>
              <a:rPr lang="de-DE" sz="1800" b="0" dirty="0"/>
              <a:t>The exchange of the old vs. modified undulator segments will be done in maintenance breaks of a few days during operation. It exends over more than two years from Q1/24 to Q2/26. </a:t>
            </a:r>
          </a:p>
          <a:p>
            <a:pPr marL="285750" indent="-285750" algn="l">
              <a:buFont typeface="Arial" pitchFamily="34" charset="0"/>
              <a:buChar char="•"/>
            </a:pPr>
            <a:r>
              <a:rPr lang="de-DE" sz="1800" b="0" dirty="0"/>
              <a:t>The presented time schedule is challenging. De-installation Mechanic refurbisment , Magnetic measurement &amp; tuning and re-installation as well as commissioning are closely entangled. </a:t>
            </a:r>
          </a:p>
          <a:p>
            <a:pPr marL="285750" indent="-285750" algn="l">
              <a:buFont typeface="Arial" pitchFamily="34" charset="0"/>
              <a:buChar char="•"/>
            </a:pPr>
            <a:r>
              <a:rPr lang="de-DE" sz="1800" b="0" dirty="0"/>
              <a:t>The capacity of the Magnetic Measurement Facility appears to be a Bottleneck.</a:t>
            </a:r>
          </a:p>
          <a:p>
            <a:pPr marL="285750" indent="-285750" algn="l">
              <a:buFont typeface="Arial" pitchFamily="34" charset="0"/>
              <a:buChar char="•"/>
            </a:pPr>
            <a:r>
              <a:rPr lang="de-DE" sz="1800" b="0" dirty="0"/>
              <a:t>For mitigation an extension of the lab to accomodate a second bench is discussed.</a:t>
            </a:r>
          </a:p>
          <a:p>
            <a:pPr marL="285750" indent="-285750" algn="l">
              <a:buFont typeface="Arial" pitchFamily="34" charset="0"/>
              <a:buChar char="•"/>
            </a:pPr>
            <a:r>
              <a:rPr lang="de-DE" sz="1800" b="0" dirty="0"/>
              <a:t>Water cooling of undulator chambers is already available for the installed 21 segments and is planned for the extension in SXRCELS17-25 as well. </a:t>
            </a:r>
          </a:p>
          <a:p>
            <a:pPr marL="285750" indent="-285750" algn="l">
              <a:buFont typeface="Arial" pitchFamily="34" charset="0"/>
              <a:buChar char="•"/>
            </a:pPr>
            <a:r>
              <a:rPr lang="de-DE" sz="1800" b="0" dirty="0"/>
              <a:t>For LCLSII-HE water cooling is considered essential.  </a:t>
            </a:r>
          </a:p>
          <a:p>
            <a:pPr marL="285750" indent="-285750" algn="l">
              <a:buFont typeface="Arial" pitchFamily="34" charset="0"/>
              <a:buChar char="•"/>
            </a:pPr>
            <a:r>
              <a:rPr lang="de-DE" sz="1800" b="0" dirty="0"/>
              <a:t>Cooling water temperature in the vacuum chambers needs to be controlled. This is essential for FEL operation, however is so far not on the project scope. </a:t>
            </a:r>
          </a:p>
          <a:p>
            <a:endParaRPr lang="de-DE" dirty="0"/>
          </a:p>
          <a:p>
            <a:endParaRPr lang="de-DE" dirty="0">
              <a:solidFill>
                <a:srgbClr val="000000"/>
              </a:solidFill>
            </a:endParaRPr>
          </a:p>
        </p:txBody>
      </p:sp>
    </p:spTree>
    <p:extLst>
      <p:ext uri="{BB962C8B-B14F-4D97-AF65-F5344CB8AC3E}">
        <p14:creationId xmlns:p14="http://schemas.microsoft.com/office/powerpoint/2010/main" val="19106476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37661AB-5696-4AAC-BEC1-4A1BE4153515}" type="slidenum">
              <a:rPr lang="en-US" smtClean="0">
                <a:solidFill>
                  <a:srgbClr val="000000"/>
                </a:solidFill>
              </a:rPr>
              <a:pPr>
                <a:defRPr/>
              </a:pPr>
              <a:t>82</a:t>
            </a:fld>
            <a:endParaRPr lang="en-US" dirty="0">
              <a:solidFill>
                <a:srgbClr val="000000"/>
              </a:solidFill>
            </a:endParaRPr>
          </a:p>
        </p:txBody>
      </p:sp>
      <p:sp>
        <p:nvSpPr>
          <p:cNvPr id="5" name="Rectangle 4"/>
          <p:cNvSpPr txBox="1">
            <a:spLocks noChangeArrowheads="1"/>
          </p:cNvSpPr>
          <p:nvPr/>
        </p:nvSpPr>
        <p:spPr bwMode="auto">
          <a:xfrm>
            <a:off x="2267744" y="328836"/>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p>
        </p:txBody>
      </p:sp>
      <mc:AlternateContent xmlns:mc="http://schemas.openxmlformats.org/markup-compatibility/2006">
        <mc:Choice xmlns:a14="http://schemas.microsoft.com/office/drawing/2010/main" Requires="a14">
          <p:sp>
            <p:nvSpPr>
              <p:cNvPr id="8" name="TextBox 7"/>
              <p:cNvSpPr txBox="1"/>
              <p:nvPr/>
            </p:nvSpPr>
            <p:spPr>
              <a:xfrm>
                <a:off x="251520" y="1412776"/>
                <a:ext cx="8568952" cy="4031873"/>
              </a:xfrm>
              <a:prstGeom prst="rect">
                <a:avLst/>
              </a:prstGeom>
              <a:noFill/>
            </p:spPr>
            <p:txBody>
              <a:bodyPr wrap="square" rtlCol="0">
                <a:spAutoFit/>
              </a:bodyPr>
              <a:lstStyle/>
              <a:p>
                <a:pPr algn="l"/>
                <a:r>
                  <a:rPr lang="de-DE" sz="1600" b="1" dirty="0"/>
                  <a:t>Comments:</a:t>
                </a:r>
              </a:p>
              <a:p>
                <a:pPr marL="285750" indent="-285750" algn="l">
                  <a:buFont typeface="Arial" pitchFamily="34" charset="0"/>
                  <a:buChar char="•"/>
                </a:pPr>
                <a:r>
                  <a:rPr lang="de-DE" sz="1600" b="0" dirty="0"/>
                  <a:t>This is the first review of the LCLSII-HE SXR undulator system</a:t>
                </a:r>
              </a:p>
              <a:p>
                <a:pPr marL="285750" indent="-285750" algn="l">
                  <a:buFont typeface="Arial" pitchFamily="34" charset="0"/>
                  <a:buChar char="•"/>
                </a:pPr>
                <a:r>
                  <a:rPr lang="de-DE" sz="1600" b="0" dirty="0" err="1"/>
                  <a:t>There</a:t>
                </a:r>
                <a:r>
                  <a:rPr lang="de-DE" sz="1600" b="0" dirty="0"/>
                  <a:t> is rich experience from LCLS II which leverages the modifications and  new production of SXR undulator systems and facilitates planning and cost estimates.</a:t>
                </a:r>
              </a:p>
              <a:p>
                <a:pPr marL="285750" indent="-285750" algn="l">
                  <a:buFont typeface="Arial" pitchFamily="34" charset="0"/>
                  <a:buChar char="•"/>
                </a:pPr>
                <a:r>
                  <a:rPr lang="de-DE" sz="1600" b="0" dirty="0"/>
                  <a:t>The exchange of the undulator segments extends over more than two years from Q1/24 to Q2/26. Exchange will be done in maintenance days in lots of 2-3 segments.  </a:t>
                </a:r>
              </a:p>
              <a:p>
                <a:pPr marL="285750" indent="-285750" algn="l">
                  <a:buFont typeface="Arial" pitchFamily="34" charset="0"/>
                  <a:buChar char="•"/>
                </a:pPr>
                <a:r>
                  <a:rPr lang="de-DE" sz="1600" b="0" dirty="0"/>
                  <a:t>In this time new modified segments are merged </a:t>
                </a:r>
                <a:r>
                  <a:rPr lang="de-DE" sz="1600" b="0" dirty="0" err="1"/>
                  <a:t>and</a:t>
                </a:r>
                <a:r>
                  <a:rPr lang="de-DE" sz="1600" b="0" dirty="0"/>
                  <a:t> </a:t>
                </a:r>
                <a:r>
                  <a:rPr lang="de-DE" sz="1600" b="0" dirty="0" err="1"/>
                  <a:t>operated</a:t>
                </a:r>
                <a:r>
                  <a:rPr lang="de-DE" sz="1600" b="0" dirty="0"/>
                  <a:t> at 4GeV together with the </a:t>
                </a:r>
                <a:r>
                  <a:rPr lang="de-DE" sz="1600" b="0" dirty="0" err="1"/>
                  <a:t>old</a:t>
                </a:r>
                <a:r>
                  <a:rPr lang="de-DE" sz="1600" b="0" dirty="0"/>
                  <a:t> </a:t>
                </a:r>
                <a:r>
                  <a:rPr lang="de-DE" sz="1600" b="0" dirty="0" err="1"/>
                  <a:t>ones</a:t>
                </a:r>
                <a:r>
                  <a:rPr lang="de-DE" sz="1600" b="0" dirty="0"/>
                  <a:t>.</a:t>
                </a:r>
              </a:p>
              <a:p>
                <a:pPr marL="285750" indent="-285750" algn="l">
                  <a:buFont typeface="Arial" pitchFamily="34" charset="0"/>
                  <a:buChar char="•"/>
                </a:pPr>
                <a:r>
                  <a:rPr lang="de-DE" sz="1600" b="0" dirty="0"/>
                  <a:t>The exchange must be well synchronized with de-installation, mechanic modifications, magnetic measurements and tuning and re-installation. Could be a logistic challenge. </a:t>
                </a:r>
              </a:p>
              <a:p>
                <a:pPr marL="285750" indent="-285750" algn="l">
                  <a:buFont typeface="Arial" pitchFamily="34" charset="0"/>
                  <a:buChar char="•"/>
                </a:pPr>
                <a:r>
                  <a:rPr lang="en-US" sz="1600" b="0" dirty="0"/>
                  <a:t>Short  commissioning time of the SXR line after undulator exchange is of great importance.  No experience exists so far exists with the sliding exchange and time requirement for commissioning of </a:t>
                </a:r>
                <a:r>
                  <a:rPr lang="en-US" sz="1600" b="0" dirty="0" err="1"/>
                  <a:t>undulator</a:t>
                </a:r>
                <a:r>
                  <a:rPr lang="en-US" sz="1600" b="0" dirty="0"/>
                  <a:t> segments. </a:t>
                </a:r>
                <a:endParaRPr lang="de-DE" sz="1600" b="0" dirty="0"/>
              </a:p>
              <a:p>
                <a:pPr marL="285750" lvl="1" indent="-285750" algn="l">
                  <a:buFont typeface="Arial" pitchFamily="34" charset="0"/>
                  <a:buChar char="•"/>
                </a:pPr>
                <a:r>
                  <a:rPr lang="de-DE" sz="1600" b="0" dirty="0"/>
                  <a:t>The exchange of undulator segments with </a:t>
                </a:r>
                <a14:m>
                  <m:oMath xmlns:m="http://schemas.openxmlformats.org/officeDocument/2006/math">
                    <m:r>
                      <a:rPr lang="de-DE" sz="1600" b="0" i="1" smtClean="0">
                        <a:latin typeface="Cambria Math"/>
                        <a:ea typeface="Cambria Math"/>
                      </a:rPr>
                      <m:t>𝜆</m:t>
                    </m:r>
                    <m:r>
                      <a:rPr lang="de-DE" sz="1600" b="0" i="1" smtClean="0">
                        <a:latin typeface="Cambria Math"/>
                        <a:ea typeface="Cambria Math"/>
                      </a:rPr>
                      <m:t>=39</m:t>
                    </m:r>
                    <m:r>
                      <a:rPr lang="de-DE" sz="1600" b="0" i="1" smtClean="0">
                        <a:latin typeface="Cambria Math"/>
                        <a:ea typeface="Cambria Math"/>
                      </a:rPr>
                      <m:t>𝑚𝑚</m:t>
                    </m:r>
                    <m:r>
                      <a:rPr lang="de-DE" sz="1600" b="0" i="1" smtClean="0">
                        <a:latin typeface="Cambria Math"/>
                        <a:ea typeface="Cambria Math"/>
                      </a:rPr>
                      <m:t> </m:t>
                    </m:r>
                  </m:oMath>
                </a14:m>
                <a:r>
                  <a:rPr lang="de-DE" sz="1600" b="0" dirty="0"/>
                  <a:t> against ones with </a:t>
                </a:r>
                <a14:m>
                  <m:oMath xmlns:m="http://schemas.openxmlformats.org/officeDocument/2006/math">
                    <m:r>
                      <a:rPr lang="de-DE" sz="1600" b="0" i="1" smtClean="0">
                        <a:latin typeface="Cambria Math"/>
                        <a:ea typeface="Cambria Math"/>
                      </a:rPr>
                      <m:t>𝜆</m:t>
                    </m:r>
                    <m:r>
                      <a:rPr lang="de-DE" sz="1600" b="0" i="1" smtClean="0">
                        <a:latin typeface="Cambria Math"/>
                        <a:ea typeface="Cambria Math"/>
                      </a:rPr>
                      <m:t>=56</m:t>
                    </m:r>
                    <m:r>
                      <a:rPr lang="de-DE" sz="1600" b="0" i="1" smtClean="0">
                        <a:latin typeface="Cambria Math"/>
                        <a:ea typeface="Cambria Math"/>
                      </a:rPr>
                      <m:t>𝑚𝑚</m:t>
                    </m:r>
                    <m:r>
                      <a:rPr lang="de-DE" sz="1600" b="0" i="1" smtClean="0">
                        <a:latin typeface="Cambria Math"/>
                        <a:ea typeface="Cambria Math"/>
                      </a:rPr>
                      <m:t> </m:t>
                    </m:r>
                  </m:oMath>
                </a14:m>
                <a:r>
                  <a:rPr lang="de-DE" sz="1600" b="0" dirty="0">
                    <a:ea typeface="Cambria Math"/>
                  </a:rPr>
                  <a:t>with only minimum or no impact on FEL operation is of key importance of the installation extending ove more than two years. </a:t>
                </a:r>
              </a:p>
            </p:txBody>
          </p:sp>
        </mc:Choice>
        <mc:Fallback>
          <p:sp>
            <p:nvSpPr>
              <p:cNvPr id="8" name="TextBox 7"/>
              <p:cNvSpPr txBox="1">
                <a:spLocks noRot="1" noChangeAspect="1" noMove="1" noResize="1" noEditPoints="1" noAdjustHandles="1" noChangeArrowheads="1" noChangeShapeType="1" noTextEdit="1"/>
              </p:cNvSpPr>
              <p:nvPr/>
            </p:nvSpPr>
            <p:spPr>
              <a:xfrm>
                <a:off x="251520" y="1412776"/>
                <a:ext cx="8568952" cy="4031873"/>
              </a:xfrm>
              <a:prstGeom prst="rect">
                <a:avLst/>
              </a:prstGeom>
              <a:blipFill>
                <a:blip r:embed="rId2"/>
                <a:stretch>
                  <a:fillRect l="-356" t="-454" b="-1059"/>
                </a:stretch>
              </a:blipFill>
            </p:spPr>
            <p:txBody>
              <a:bodyPr/>
              <a:lstStyle/>
              <a:p>
                <a:r>
                  <a:rPr lang="en-US">
                    <a:noFill/>
                  </a:rPr>
                  <a:t> </a:t>
                </a:r>
              </a:p>
            </p:txBody>
          </p:sp>
        </mc:Fallback>
      </mc:AlternateContent>
    </p:spTree>
    <p:extLst>
      <p:ext uri="{BB962C8B-B14F-4D97-AF65-F5344CB8AC3E}">
        <p14:creationId xmlns:p14="http://schemas.microsoft.com/office/powerpoint/2010/main" val="8130632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37661AB-5696-4AAC-BEC1-4A1BE4153515}" type="slidenum">
              <a:rPr lang="en-US" smtClean="0">
                <a:solidFill>
                  <a:srgbClr val="000000"/>
                </a:solidFill>
              </a:rPr>
              <a:pPr>
                <a:defRPr/>
              </a:pPr>
              <a:t>83</a:t>
            </a:fld>
            <a:endParaRPr lang="en-US" dirty="0">
              <a:solidFill>
                <a:srgbClr val="000000"/>
              </a:solidFill>
            </a:endParaRPr>
          </a:p>
        </p:txBody>
      </p:sp>
      <p:sp>
        <p:nvSpPr>
          <p:cNvPr id="5" name="Rectangle 4"/>
          <p:cNvSpPr txBox="1">
            <a:spLocks noChangeArrowheads="1"/>
          </p:cNvSpPr>
          <p:nvPr/>
        </p:nvSpPr>
        <p:spPr bwMode="auto">
          <a:xfrm>
            <a:off x="2411759" y="332656"/>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p>
        </p:txBody>
      </p:sp>
      <p:sp>
        <p:nvSpPr>
          <p:cNvPr id="8" name="TextBox 7"/>
          <p:cNvSpPr txBox="1"/>
          <p:nvPr/>
        </p:nvSpPr>
        <p:spPr>
          <a:xfrm>
            <a:off x="251520" y="1412776"/>
            <a:ext cx="8640960" cy="3046988"/>
          </a:xfrm>
          <a:prstGeom prst="rect">
            <a:avLst/>
          </a:prstGeom>
          <a:noFill/>
        </p:spPr>
        <p:txBody>
          <a:bodyPr wrap="square" rtlCol="0">
            <a:spAutoFit/>
          </a:bodyPr>
          <a:lstStyle/>
          <a:p>
            <a:pPr algn="l"/>
            <a:r>
              <a:rPr lang="de-DE" sz="1800" b="0" dirty="0"/>
              <a:t>Comments cont‘d :</a:t>
            </a:r>
          </a:p>
          <a:p>
            <a:pPr algn="l"/>
            <a:endParaRPr lang="de-DE" sz="1800" b="0" dirty="0"/>
          </a:p>
          <a:p>
            <a:pPr marL="285750" lvl="1" indent="-285750" algn="l">
              <a:buFont typeface="Arial" pitchFamily="34" charset="0"/>
              <a:buChar char="•"/>
            </a:pPr>
            <a:r>
              <a:rPr lang="de-DE" sz="1800" b="0" dirty="0"/>
              <a:t>Magnetic measurements in the MMF at SLAC is a bottleneck and are a risk for installation schedule.</a:t>
            </a:r>
          </a:p>
          <a:p>
            <a:pPr marL="285750" indent="-285750" algn="l">
              <a:buFont typeface="Arial" pitchFamily="34" charset="0"/>
              <a:buChar char="•"/>
            </a:pPr>
            <a:r>
              <a:rPr lang="de-DE" sz="1800" b="0" dirty="0"/>
              <a:t>From operational experience with LCLSII fast re-commissioning afer a new installation of undulator segments should be doable without problems.   </a:t>
            </a:r>
          </a:p>
          <a:p>
            <a:pPr marL="285750" indent="-285750" algn="l">
              <a:buFont typeface="Arial" pitchFamily="34" charset="0"/>
              <a:buChar char="•"/>
            </a:pPr>
            <a:r>
              <a:rPr lang="de-DE" sz="1800" b="0" dirty="0"/>
              <a:t>Temperatue control for vacuum chambers is essential for HE operation. So far it is not in </a:t>
            </a:r>
            <a:r>
              <a:rPr lang="de-DE" sz="1800" b="0" dirty="0" err="1"/>
              <a:t>the</a:t>
            </a:r>
            <a:r>
              <a:rPr lang="de-DE" sz="1800" b="0" dirty="0"/>
              <a:t> </a:t>
            </a:r>
            <a:r>
              <a:rPr lang="de-DE" sz="1800" b="0" dirty="0" err="1"/>
              <a:t>baseline</a:t>
            </a:r>
            <a:r>
              <a:rPr lang="de-DE" sz="1800" b="0" dirty="0"/>
              <a:t>. There are discussions between LCLSII and operations about responsibility.  </a:t>
            </a:r>
          </a:p>
          <a:p>
            <a:pPr algn="l"/>
            <a:endParaRPr lang="de-DE" sz="1800" b="0" dirty="0"/>
          </a:p>
          <a:p>
            <a:endParaRPr lang="de-DE" dirty="0">
              <a:solidFill>
                <a:srgbClr val="FF0000"/>
              </a:solidFill>
            </a:endParaRPr>
          </a:p>
        </p:txBody>
      </p:sp>
    </p:spTree>
    <p:extLst>
      <p:ext uri="{BB962C8B-B14F-4D97-AF65-F5344CB8AC3E}">
        <p14:creationId xmlns:p14="http://schemas.microsoft.com/office/powerpoint/2010/main" val="41377459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137661AB-5696-4AAC-BEC1-4A1BE4153515}" type="slidenum">
              <a:rPr lang="en-US" smtClean="0">
                <a:solidFill>
                  <a:srgbClr val="000000"/>
                </a:solidFill>
              </a:rPr>
              <a:pPr>
                <a:defRPr/>
              </a:pPr>
              <a:t>84</a:t>
            </a:fld>
            <a:endParaRPr lang="en-US" dirty="0">
              <a:solidFill>
                <a:srgbClr val="000000"/>
              </a:solidFill>
            </a:endParaRPr>
          </a:p>
        </p:txBody>
      </p:sp>
      <p:sp>
        <p:nvSpPr>
          <p:cNvPr id="5" name="Rectangle 4"/>
          <p:cNvSpPr txBox="1">
            <a:spLocks noChangeArrowheads="1"/>
          </p:cNvSpPr>
          <p:nvPr/>
        </p:nvSpPr>
        <p:spPr bwMode="auto">
          <a:xfrm>
            <a:off x="2411759" y="332656"/>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dirty="0">
                <a:effectLst/>
                <a:latin typeface="Times New Roman" pitchFamily="18" charset="0"/>
                <a:cs typeface="Times New Roman" pitchFamily="18" charset="0"/>
              </a:rPr>
              <a:t>2.6  </a:t>
            </a:r>
            <a:r>
              <a:rPr lang="en-US" sz="2000" b="1" dirty="0" err="1">
                <a:effectLst/>
                <a:latin typeface="Times New Roman" pitchFamily="18" charset="0"/>
                <a:cs typeface="Times New Roman" pitchFamily="18" charset="0"/>
              </a:rPr>
              <a:t>Undulators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Joachim </a:t>
            </a:r>
            <a:r>
              <a:rPr lang="en-US" sz="1800" dirty="0" err="1">
                <a:effectLst/>
                <a:latin typeface="Times New Roman" pitchFamily="18" charset="0"/>
                <a:cs typeface="Times New Roman" pitchFamily="18" charset="0"/>
              </a:rPr>
              <a:t>Pflueger</a:t>
            </a:r>
            <a:r>
              <a:rPr lang="en-US" sz="1800" dirty="0">
                <a:effectLst/>
                <a:latin typeface="Times New Roman" pitchFamily="18" charset="0"/>
                <a:cs typeface="Times New Roman" pitchFamily="18" charset="0"/>
              </a:rPr>
              <a:t>, Dean </a:t>
            </a:r>
            <a:r>
              <a:rPr lang="en-US" sz="1800" dirty="0" err="1">
                <a:effectLst/>
                <a:latin typeface="Times New Roman" pitchFamily="18" charset="0"/>
                <a:cs typeface="Times New Roman" pitchFamily="18" charset="0"/>
              </a:rPr>
              <a:t>Hidas</a:t>
            </a:r>
            <a:r>
              <a:rPr lang="en-US" sz="1800" dirty="0">
                <a:effectLst/>
                <a:latin typeface="Times New Roman" pitchFamily="18" charset="0"/>
                <a:cs typeface="Times New Roman" pitchFamily="18" charset="0"/>
              </a:rPr>
              <a:t> / Subcommittee 6</a:t>
            </a:r>
          </a:p>
        </p:txBody>
      </p:sp>
      <p:sp>
        <p:nvSpPr>
          <p:cNvPr id="8" name="TextBox 7"/>
          <p:cNvSpPr txBox="1"/>
          <p:nvPr/>
        </p:nvSpPr>
        <p:spPr>
          <a:xfrm>
            <a:off x="251520" y="1412776"/>
            <a:ext cx="8640960" cy="3877985"/>
          </a:xfrm>
          <a:prstGeom prst="rect">
            <a:avLst/>
          </a:prstGeom>
          <a:noFill/>
        </p:spPr>
        <p:txBody>
          <a:bodyPr wrap="square" rtlCol="0">
            <a:spAutoFit/>
          </a:bodyPr>
          <a:lstStyle/>
          <a:p>
            <a:pPr algn="l"/>
            <a:r>
              <a:rPr lang="de-DE" sz="1800" b="0" dirty="0"/>
              <a:t>Recommendations:</a:t>
            </a:r>
          </a:p>
          <a:p>
            <a:pPr marL="285750" indent="-285750" algn="l">
              <a:buFont typeface="Arial" pitchFamily="34" charset="0"/>
              <a:buChar char="•"/>
            </a:pPr>
            <a:r>
              <a:rPr lang="en-US" sz="1800" b="0" dirty="0"/>
              <a:t>Make an assessment of the time needed for commissioning after </a:t>
            </a:r>
            <a:r>
              <a:rPr lang="en-US" sz="1800" b="0" dirty="0" err="1"/>
              <a:t>undulator</a:t>
            </a:r>
            <a:r>
              <a:rPr lang="en-US" sz="1800" b="0" dirty="0"/>
              <a:t> exchange. If needed make a Plan B if time gets too long.</a:t>
            </a:r>
            <a:br>
              <a:rPr lang="en-US" sz="1800" b="0" dirty="0"/>
            </a:br>
            <a:r>
              <a:rPr lang="en-US" sz="1800" b="0" dirty="0"/>
              <a:t>Date: By next review.</a:t>
            </a:r>
          </a:p>
          <a:p>
            <a:pPr algn="l"/>
            <a:endParaRPr lang="de-DE" sz="1800" b="0" dirty="0"/>
          </a:p>
          <a:p>
            <a:pPr marL="285750" indent="-285750" algn="l">
              <a:buFont typeface="Arial" pitchFamily="34" charset="0"/>
              <a:buChar char="•"/>
            </a:pPr>
            <a:r>
              <a:rPr lang="de-DE" sz="1800" b="0" dirty="0"/>
              <a:t>Set up a detailed plan for the entangled activities for the exchange of the undulator segments of the SXR considering all involved acivities: Deinstallation, transport, exchange of magnet structures, refurbishment of drive mechanics, magnetic measurements &amp; tuning and re-installation in LCLS II. </a:t>
            </a:r>
            <a:br>
              <a:rPr lang="de-DE" sz="1800" b="0" dirty="0"/>
            </a:br>
            <a:r>
              <a:rPr lang="de-DE" sz="1800" b="0" dirty="0"/>
              <a:t>Date: By next review.</a:t>
            </a:r>
            <a:br>
              <a:rPr lang="de-DE" sz="1800" b="0" dirty="0"/>
            </a:br>
            <a:endParaRPr lang="de-DE" sz="1800" b="0" dirty="0"/>
          </a:p>
          <a:p>
            <a:pPr marL="285750" indent="-285750" algn="l">
              <a:buFont typeface="Arial" pitchFamily="34" charset="0"/>
              <a:buChar char="•"/>
            </a:pPr>
            <a:r>
              <a:rPr lang="de-DE" sz="1800" b="0" dirty="0"/>
              <a:t>Develop a plan to mitigate the bottleneck for the magnetic measurements. </a:t>
            </a:r>
            <a:br>
              <a:rPr lang="de-DE" sz="1800" b="0" dirty="0"/>
            </a:br>
            <a:r>
              <a:rPr lang="de-DE" sz="1800" b="0" dirty="0"/>
              <a:t>Date: By next review.</a:t>
            </a:r>
            <a:endParaRPr lang="de-DE" sz="1800" b="0" dirty="0">
              <a:solidFill>
                <a:srgbClr val="FF0000"/>
              </a:solidFill>
            </a:endParaRPr>
          </a:p>
          <a:p>
            <a:endParaRPr lang="de-DE" dirty="0"/>
          </a:p>
        </p:txBody>
      </p:sp>
    </p:spTree>
    <p:extLst>
      <p:ext uri="{BB962C8B-B14F-4D97-AF65-F5344CB8AC3E}">
        <p14:creationId xmlns:p14="http://schemas.microsoft.com/office/powerpoint/2010/main" val="4324113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X-ray </a:t>
            </a:r>
            <a:r>
              <a:rPr lang="fr-FR" sz="2000" b="1" dirty="0" err="1">
                <a:effectLst/>
                <a:latin typeface="Times New Roman" pitchFamily="18" charset="0"/>
                <a:cs typeface="Times New Roman" pitchFamily="18" charset="0"/>
              </a:rPr>
              <a:t>Endstation</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J. Wang (ANL), W.-K. Lee (BNL) / Subcommittee 3</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76211" y="1099431"/>
            <a:ext cx="8777288" cy="4154984"/>
          </a:xfrm>
          <a:prstGeom prst="rect">
            <a:avLst/>
          </a:prstGeom>
        </p:spPr>
        <p:txBody>
          <a:bodyPr wrap="square">
            <a:spAutoFit/>
          </a:bodyPr>
          <a:lstStyle/>
          <a:p>
            <a:pPr marL="457200" indent="-457200" algn="l">
              <a:buFont typeface="+mj-lt"/>
              <a:buAutoNum type="arabicPeriod" startAt="2"/>
            </a:pPr>
            <a:r>
              <a:rPr lang="en-US" sz="2200" b="0" dirty="0">
                <a:latin typeface="Times New Roman" pitchFamily="18" charset="0"/>
                <a:cs typeface="Times New Roman" pitchFamily="18" charset="0"/>
              </a:rPr>
              <a:t>Design Maturity:  Are the designs, system specifications, and interfaces appropriately defined and sufficiently mature to support the approval of CD-3a and to authorize long-lead procurement? </a:t>
            </a:r>
            <a:r>
              <a:rPr lang="en-US" sz="2200" b="0" dirty="0">
                <a:solidFill>
                  <a:srgbClr val="FF0000"/>
                </a:solidFill>
                <a:latin typeface="Times New Roman" pitchFamily="18" charset="0"/>
                <a:cs typeface="Times New Roman" pitchFamily="18" charset="0"/>
              </a:rPr>
              <a:t>N/A </a:t>
            </a:r>
            <a:r>
              <a:rPr lang="en-US" sz="2200" b="0" dirty="0">
                <a:latin typeface="Times New Roman" pitchFamily="18" charset="0"/>
                <a:cs typeface="Times New Roman" pitchFamily="18" charset="0"/>
              </a:rPr>
              <a:t>Is the overall project design maturity adequate for this stage of the project?  </a:t>
            </a:r>
            <a:r>
              <a:rPr lang="en-US" sz="2200" b="0" dirty="0">
                <a:solidFill>
                  <a:srgbClr val="FF0000"/>
                </a:solidFill>
                <a:latin typeface="Times New Roman" pitchFamily="18" charset="0"/>
                <a:cs typeface="Times New Roman" pitchFamily="18" charset="0"/>
              </a:rPr>
              <a:t>Yes</a:t>
            </a:r>
          </a:p>
          <a:p>
            <a:pPr marL="457200" indent="-457200" algn="l">
              <a:buFont typeface="+mj-lt"/>
              <a:buAutoNum type="arabicPeriod" startAt="3"/>
            </a:pPr>
            <a:endParaRPr lang="en-US" sz="2200" b="0" dirty="0">
              <a:latin typeface="Times New Roman" pitchFamily="18" charset="0"/>
              <a:cs typeface="Times New Roman" pitchFamily="18" charset="0"/>
            </a:endParaRPr>
          </a:p>
          <a:p>
            <a:pPr marL="457200" indent="-457200" algn="l">
              <a:buFont typeface="+mj-lt"/>
              <a:buAutoNum type="arabicPeriod" startAt="3"/>
            </a:pPr>
            <a:r>
              <a:rPr lang="en-US" sz="2200" b="0" dirty="0">
                <a:latin typeface="Times New Roman" pitchFamily="18" charset="0"/>
                <a:cs typeface="Times New Roman" pitchFamily="18" charset="0"/>
              </a:rPr>
              <a:t>Technical:  Is the technical progress to date sufficient to support the LLP execution?  Are the proposed LLPs reasonable?  Are the risks associated with the LLP scope adequately addressed?  Is the overall project technical progress to date appropriate at this stage of the project? </a:t>
            </a:r>
            <a:r>
              <a:rPr lang="en-US" sz="2200" b="0" dirty="0">
                <a:solidFill>
                  <a:srgbClr val="FF0000"/>
                </a:solidFill>
                <a:latin typeface="Times New Roman" pitchFamily="18" charset="0"/>
                <a:cs typeface="Times New Roman" pitchFamily="18" charset="0"/>
              </a:rPr>
              <a:t>N/A</a:t>
            </a:r>
          </a:p>
          <a:p>
            <a:pPr algn="l"/>
            <a:endParaRPr lang="en-US" sz="2200" b="0" dirty="0">
              <a:latin typeface="Times New Roman" pitchFamily="18" charset="0"/>
              <a:cs typeface="Times New Roman" pitchFamily="18" charset="0"/>
            </a:endParaRPr>
          </a:p>
          <a:p>
            <a:pPr marL="457200" indent="-457200" algn="l">
              <a:buFont typeface="+mj-lt"/>
              <a:buAutoNum type="arabicPeriod" startAt="6"/>
            </a:pPr>
            <a:r>
              <a:rPr lang="en-US" sz="2200" b="0" dirty="0">
                <a:latin typeface="Times New Roman" pitchFamily="18" charset="0"/>
                <a:cs typeface="Times New Roman" pitchFamily="18" charset="0"/>
              </a:rPr>
              <a:t>Recommendations:  Has the project responded appropriately to recommendations from the last DOE review? </a:t>
            </a:r>
            <a:r>
              <a:rPr lang="en-US" sz="2200" b="0" dirty="0">
                <a:solidFill>
                  <a:srgbClr val="FF0000"/>
                </a:solidFill>
                <a:latin typeface="Times New Roman" pitchFamily="18" charset="0"/>
                <a:cs typeface="Times New Roman" pitchFamily="18" charset="0"/>
              </a:rPr>
              <a:t>Yes</a:t>
            </a:r>
          </a:p>
        </p:txBody>
      </p:sp>
    </p:spTree>
    <p:extLst>
      <p:ext uri="{BB962C8B-B14F-4D97-AF65-F5344CB8AC3E}">
        <p14:creationId xmlns:p14="http://schemas.microsoft.com/office/powerpoint/2010/main" val="93623762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660" y="1077144"/>
            <a:ext cx="8406515" cy="5250155"/>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2.3.1 Findings</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XES scope is significantly enhanced and broadened.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Correspondingly, the funding profile is modified to construct one new </a:t>
            </a:r>
            <a:r>
              <a:rPr lang="en-US" sz="1800" b="0" dirty="0" err="1">
                <a:latin typeface="Times New Roman" pitchFamily="18" charset="0"/>
                <a:cs typeface="Times New Roman" pitchFamily="18" charset="0"/>
              </a:rPr>
              <a:t>endstation</a:t>
            </a:r>
            <a:r>
              <a:rPr lang="en-US" sz="1800" b="0" dirty="0">
                <a:latin typeface="Times New Roman" pitchFamily="18" charset="0"/>
                <a:cs typeface="Times New Roman" pitchFamily="18" charset="0"/>
              </a:rPr>
              <a:t> (DXS)  and upgrade four </a:t>
            </a:r>
            <a:r>
              <a:rPr lang="en-US" sz="1800" b="0" dirty="0" err="1">
                <a:latin typeface="Times New Roman" pitchFamily="18" charset="0"/>
                <a:cs typeface="Times New Roman" pitchFamily="18" charset="0"/>
              </a:rPr>
              <a:t>endstations</a:t>
            </a:r>
            <a:r>
              <a:rPr lang="en-US" sz="1800" b="0" dirty="0">
                <a:latin typeface="Times New Roman" pitchFamily="18" charset="0"/>
                <a:cs typeface="Times New Roman" pitchFamily="18" charset="0"/>
              </a:rPr>
              <a:t> XPP, CXI, NXI, MFX.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LCLS-II-HE delivers 100 kHz (up to 1 MHz), photon energy up to 20 keV, and femtosecond x-ray pulses to all the HXR </a:t>
            </a:r>
            <a:r>
              <a:rPr lang="en-US" sz="1800" b="0" dirty="0" err="1">
                <a:latin typeface="Times New Roman" pitchFamily="18" charset="0"/>
                <a:cs typeface="Times New Roman" pitchFamily="18" charset="0"/>
              </a:rPr>
              <a:t>endstations</a:t>
            </a:r>
            <a:r>
              <a:rPr lang="en-US" sz="1800" b="0" dirty="0">
                <a:latin typeface="Times New Roman" pitchFamily="18" charset="0"/>
                <a:cs typeface="Times New Roman" pitchFamily="18" charset="0"/>
              </a:rPr>
              <a:t> with an x-ray beam power up to 200 W.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All </a:t>
            </a:r>
            <a:r>
              <a:rPr lang="en-US" sz="1800" b="0" dirty="0" err="1">
                <a:latin typeface="Times New Roman" pitchFamily="18" charset="0"/>
                <a:cs typeface="Times New Roman" pitchFamily="18" charset="0"/>
              </a:rPr>
              <a:t>endstations</a:t>
            </a:r>
            <a:r>
              <a:rPr lang="en-US" sz="1800" b="0" dirty="0">
                <a:latin typeface="Times New Roman" pitchFamily="18" charset="0"/>
                <a:cs typeface="Times New Roman" pitchFamily="18" charset="0"/>
              </a:rPr>
              <a:t> are ‘Day-One’ ready (early finish CD-4a, FY26 Q4) for high-rate experiment.</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New laser systems and infrastructure similar to the existing one in the NEH is included in the scope to provide pump laser pulses to all HXR stations. A new system will be installed in the NEH to serve XPP and another in the FEH to serve DXS, CXI, NXI, and MFX.</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plan is to repurpose the current MEC hutch for housing the new FEH laser system.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e-pix based new detector systems are planned for all instruments in the </a:t>
            </a:r>
            <a:r>
              <a:rPr lang="en-US" sz="1800" b="0" dirty="0" err="1">
                <a:latin typeface="Times New Roman" pitchFamily="18" charset="0"/>
                <a:cs typeface="Times New Roman" pitchFamily="18" charset="0"/>
              </a:rPr>
              <a:t>endstations</a:t>
            </a:r>
            <a:r>
              <a:rPr lang="en-US" sz="1800" b="0" dirty="0">
                <a:latin typeface="Times New Roman" pitchFamily="18" charset="0"/>
                <a:cs typeface="Times New Roman" pitchFamily="18" charset="0"/>
              </a:rPr>
              <a:t>.</a:t>
            </a:r>
          </a:p>
        </p:txBody>
      </p:sp>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X-ray </a:t>
            </a:r>
            <a:r>
              <a:rPr lang="fr-FR" sz="2000" b="1" dirty="0" err="1">
                <a:effectLst/>
                <a:latin typeface="Times New Roman" pitchFamily="18" charset="0"/>
                <a:cs typeface="Times New Roman" pitchFamily="18" charset="0"/>
              </a:rPr>
              <a:t>Endstation</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Wang ANL, W.-K. Lee (BNL) / Subcommittee 3</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59150"/>
            <a:ext cx="8777288" cy="1723549"/>
          </a:xfrm>
          <a:prstGeom prst="rect">
            <a:avLst/>
          </a:prstGeom>
        </p:spPr>
        <p:txBody>
          <a:bodyPr wrap="square">
            <a:spAutoFit/>
          </a:bodyPr>
          <a:lstStyle/>
          <a:p>
            <a:pPr marL="457200" indent="-457200" algn="l">
              <a:buFontTx/>
              <a:buAutoNum type="arabicPeriod"/>
            </a:pPr>
            <a:endParaRPr lang="en-US" sz="2400" b="0" u="sng" dirty="0">
              <a:latin typeface="Times New Roman"/>
              <a:ea typeface="Calibri"/>
            </a:endParaRPr>
          </a:p>
          <a:p>
            <a:pPr marL="457200" lvl="0" indent="-457200" algn="l">
              <a:buFontTx/>
              <a:buAutoNum type="arabicPeriod"/>
            </a:pPr>
            <a:endParaRPr lang="en-US" sz="2400" b="0" u="sng" dirty="0">
              <a:solidFill>
                <a:srgbClr val="000000"/>
              </a:solidFill>
              <a:latin typeface="Times New Roman"/>
              <a:ea typeface="Calibri"/>
            </a:endParaRPr>
          </a:p>
          <a:p>
            <a:pPr lvl="0" algn="l"/>
            <a:endParaRPr lang="en-US" sz="2400" b="0" dirty="0">
              <a:solidFill>
                <a:srgbClr val="000000"/>
              </a:solidFill>
              <a:latin typeface="Times New Roman"/>
              <a:cs typeface="Times New Roman" pitchFamily="18" charset="0"/>
            </a:endParaRPr>
          </a:p>
          <a:p>
            <a:pPr marL="457200" indent="-457200" algn="l">
              <a:buFontTx/>
              <a:buAutoNum type="arabicPeriod"/>
            </a:pPr>
            <a:endParaRPr lang="en-US" sz="1800" b="0" u="sng" dirty="0">
              <a:latin typeface="Times New Roman"/>
              <a:ea typeface="Calibri"/>
            </a:endParaRPr>
          </a:p>
          <a:p>
            <a:pPr marL="457200" indent="-457200" algn="l"/>
            <a:endParaRPr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3513961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660" y="1102545"/>
            <a:ext cx="8406515" cy="4257576"/>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2.3.1 Findings (continued)</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new DXS </a:t>
            </a:r>
            <a:r>
              <a:rPr lang="en-US" sz="1800" b="0" dirty="0" err="1">
                <a:latin typeface="Times New Roman" pitchFamily="18" charset="0"/>
                <a:cs typeface="Times New Roman" pitchFamily="18" charset="0"/>
              </a:rPr>
              <a:t>endstation</a:t>
            </a:r>
            <a:r>
              <a:rPr lang="en-US" sz="1800" b="0" dirty="0">
                <a:latin typeface="Times New Roman" pitchFamily="18" charset="0"/>
                <a:cs typeface="Times New Roman" pitchFamily="18" charset="0"/>
              </a:rPr>
              <a:t> has the inelastic x-ray scattering (IXS) instrument with world-leading spectral brightness.  The current design specifies the x-ray photon energy resolution of 3 to 5 </a:t>
            </a:r>
            <a:r>
              <a:rPr lang="en-US" sz="1800" b="0" dirty="0" err="1">
                <a:latin typeface="Times New Roman" pitchFamily="18" charset="0"/>
                <a:cs typeface="Times New Roman" pitchFamily="18" charset="0"/>
              </a:rPr>
              <a:t>meV</a:t>
            </a:r>
            <a:r>
              <a:rPr lang="en-US" sz="1800" b="0" dirty="0">
                <a:latin typeface="Times New Roman" pitchFamily="18" charset="0"/>
                <a:cs typeface="Times New Roman" pitchFamily="18" charset="0"/>
              </a:rPr>
              <a:t>.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upgraded XPP provides high-rep-rate (</a:t>
            </a:r>
            <a:r>
              <a:rPr lang="en-US" sz="2000" b="0" dirty="0">
                <a:latin typeface="Times New Roman" pitchFamily="18" charset="0"/>
                <a:cs typeface="Times New Roman" pitchFamily="18" charset="0"/>
              </a:rPr>
              <a:t>&gt; </a:t>
            </a:r>
            <a:r>
              <a:rPr lang="en-US" sz="1800" b="0" dirty="0">
                <a:latin typeface="Times New Roman" pitchFamily="18" charset="0"/>
                <a:cs typeface="Times New Roman" pitchFamily="18" charset="0"/>
              </a:rPr>
              <a:t>25 kHz) pump-probe scattering and spectroscopy instruments using optics compatible with two operation modes: mono (6 to 25 keV) or pink (5 to 25 keV).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upgraded CXI and NXI provide the capability of ultrafast and high-rep-rate x-ray coherent scattering, diffraction, and imaging, crystallography, and spectroscopy. The beamline optics is capable of </a:t>
            </a:r>
            <a:r>
              <a:rPr lang="en-US" sz="1800" b="0" dirty="0" err="1">
                <a:latin typeface="Times New Roman" pitchFamily="18" charset="0"/>
                <a:cs typeface="Times New Roman" pitchFamily="18" charset="0"/>
              </a:rPr>
              <a:t>microfocusing</a:t>
            </a:r>
            <a:r>
              <a:rPr lang="en-US" sz="1800" b="0" dirty="0">
                <a:latin typeface="Times New Roman" pitchFamily="18" charset="0"/>
                <a:cs typeface="Times New Roman" pitchFamily="18" charset="0"/>
              </a:rPr>
              <a:t> and </a:t>
            </a:r>
            <a:r>
              <a:rPr lang="en-US" sz="1800" b="0" dirty="0" err="1">
                <a:latin typeface="Times New Roman" pitchFamily="18" charset="0"/>
                <a:cs typeface="Times New Roman" pitchFamily="18" charset="0"/>
              </a:rPr>
              <a:t>nanofocusing</a:t>
            </a:r>
            <a:r>
              <a:rPr lang="en-US" sz="1800" b="0" dirty="0">
                <a:latin typeface="Times New Roman" pitchFamily="18" charset="0"/>
                <a:cs typeface="Times New Roman" pitchFamily="18" charset="0"/>
              </a:rPr>
              <a:t> in a photon energy range of 7 to 25 keV.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MFX upgrade enables high-rep-rate (100 kHz) liquid-phase scattering and spectroscopy, and serial femtosecond crystallography with a pink beam in the full LCLS-II-HE energy range. </a:t>
            </a:r>
          </a:p>
        </p:txBody>
      </p:sp>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87</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X-ray </a:t>
            </a:r>
            <a:r>
              <a:rPr lang="fr-FR" sz="2000" b="1" dirty="0" err="1">
                <a:effectLst/>
                <a:latin typeface="Times New Roman" pitchFamily="18" charset="0"/>
                <a:cs typeface="Times New Roman" pitchFamily="18" charset="0"/>
              </a:rPr>
              <a:t>Endstation</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Wang, ANL, W.-K. Lee (BNL) / Subcommittee 3</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66687" y="1059150"/>
            <a:ext cx="8777288" cy="1723549"/>
          </a:xfrm>
          <a:prstGeom prst="rect">
            <a:avLst/>
          </a:prstGeom>
        </p:spPr>
        <p:txBody>
          <a:bodyPr wrap="square">
            <a:spAutoFit/>
          </a:bodyPr>
          <a:lstStyle/>
          <a:p>
            <a:pPr marL="457200" indent="-457200" algn="l">
              <a:buFontTx/>
              <a:buAutoNum type="arabicPeriod"/>
            </a:pPr>
            <a:endParaRPr lang="en-US" sz="2400" b="0" u="sng" dirty="0">
              <a:latin typeface="Times New Roman"/>
              <a:ea typeface="Calibri"/>
            </a:endParaRPr>
          </a:p>
          <a:p>
            <a:pPr marL="457200" lvl="0" indent="-457200" algn="l">
              <a:buFontTx/>
              <a:buAutoNum type="arabicPeriod"/>
            </a:pPr>
            <a:endParaRPr lang="en-US" sz="2400" b="0" u="sng" dirty="0">
              <a:solidFill>
                <a:srgbClr val="000000"/>
              </a:solidFill>
              <a:latin typeface="Times New Roman"/>
              <a:ea typeface="Calibri"/>
            </a:endParaRPr>
          </a:p>
          <a:p>
            <a:pPr lvl="0" algn="l"/>
            <a:endParaRPr lang="en-US" sz="2400" b="0" dirty="0">
              <a:solidFill>
                <a:srgbClr val="000000"/>
              </a:solidFill>
              <a:latin typeface="Times New Roman"/>
              <a:cs typeface="Times New Roman" pitchFamily="18" charset="0"/>
            </a:endParaRPr>
          </a:p>
          <a:p>
            <a:pPr marL="457200" indent="-457200" algn="l">
              <a:buFontTx/>
              <a:buAutoNum type="arabicPeriod"/>
            </a:pPr>
            <a:endParaRPr lang="en-US" sz="1800" b="0" u="sng" dirty="0">
              <a:latin typeface="Times New Roman"/>
              <a:ea typeface="Calibri"/>
            </a:endParaRPr>
          </a:p>
          <a:p>
            <a:pPr marL="457200" indent="-457200" algn="l"/>
            <a:endParaRPr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36204742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660" y="1088988"/>
            <a:ext cx="8406515" cy="5655394"/>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2.3.2. Comments</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XES team is commended for their comprehensive plan and diligent preparation for this review.</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new XES scope is comprehensive, and provides 5 </a:t>
            </a:r>
            <a:r>
              <a:rPr lang="en-US" sz="1800" b="0" dirty="0" err="1">
                <a:latin typeface="Times New Roman" pitchFamily="18" charset="0"/>
                <a:cs typeface="Times New Roman" pitchFamily="18" charset="0"/>
              </a:rPr>
              <a:t>endstations</a:t>
            </a:r>
            <a:r>
              <a:rPr lang="en-US" sz="1800" b="0" dirty="0">
                <a:latin typeface="Times New Roman" pitchFamily="18" charset="0"/>
                <a:cs typeface="Times New Roman" pitchFamily="18" charset="0"/>
              </a:rPr>
              <a:t> to meet the LCLS user community’s scientific requirements from ‘Day One’.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funding is sufficient to achieve all the goals in the scope.</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instruments are of world-class quality.</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Optimizing the integration of the high-rep-rate source, high-rep-rate pump laser systems, and high-rep-rate detectors is important.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project uses a 100 kHz to 1 MHz source, 31/93/930 kHz lasers, and </a:t>
            </a:r>
            <a:r>
              <a:rPr lang="en-US" sz="1800" dirty="0">
                <a:latin typeface="Times New Roman" pitchFamily="18" charset="0"/>
                <a:cs typeface="Times New Roman" pitchFamily="18" charset="0"/>
              </a:rPr>
              <a:t>25 kHz (goal) </a:t>
            </a:r>
            <a:r>
              <a:rPr lang="en-US" sz="1800" b="0" dirty="0">
                <a:latin typeface="Times New Roman" pitchFamily="18" charset="0"/>
                <a:cs typeface="Times New Roman" pitchFamily="18" charset="0"/>
              </a:rPr>
              <a:t>e-pix detector (being developed by LCLS L2S-I project) for high-rep-rate experiments.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Most beamline components will be duplicates of those developed for L2S-I and LCLS-II. Modifications are needed for some components to meet the requirement of higher photon energy. The schedule and budget estimate are accurate.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installation and commissioning schedules seem to be tight, considering the interfacing with the LCLS-II beamline operation.</a:t>
            </a:r>
            <a:endParaRPr lang="en-US" sz="1800" b="0" strike="sngStrike" dirty="0">
              <a:latin typeface="Times New Roman" pitchFamily="18" charset="0"/>
              <a:cs typeface="Times New Roman" pitchFamily="18" charset="0"/>
            </a:endParaRP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High-heat-load (HHL) optics will need to be fully developed for the project. </a:t>
            </a:r>
          </a:p>
        </p:txBody>
      </p:sp>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88</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X-ray </a:t>
            </a:r>
            <a:r>
              <a:rPr lang="fr-FR" sz="2000" b="1" dirty="0" err="1">
                <a:effectLst/>
                <a:latin typeface="Times New Roman" pitchFamily="18" charset="0"/>
                <a:cs typeface="Times New Roman" pitchFamily="18" charset="0"/>
              </a:rPr>
              <a:t>Endstation</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Wang (ANL), W.-K. Lee (BNL) / Subcommittee 3</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227223344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660" y="1182507"/>
            <a:ext cx="8406515" cy="4973156"/>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2.3.2. Comments (continued)</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For the DXS instruments, HHL and high-energy-resolution (HER) optics need to be fully developed to preserve the spectral brightness.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A wavefront propagation simulation considering both HHL and coherence for the IXS HER optics is underway but not fully implemented.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current design schedule for IXS HER and HHL optics is very tight.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3-5 </a:t>
            </a:r>
            <a:r>
              <a:rPr lang="en-US" sz="1800" b="0" dirty="0" err="1">
                <a:latin typeface="Times New Roman" pitchFamily="18" charset="0"/>
                <a:cs typeface="Times New Roman" pitchFamily="18" charset="0"/>
              </a:rPr>
              <a:t>meV</a:t>
            </a:r>
            <a:r>
              <a:rPr lang="en-US" sz="1800" b="0" dirty="0">
                <a:latin typeface="Times New Roman" pitchFamily="18" charset="0"/>
                <a:cs typeface="Times New Roman" pitchFamily="18" charset="0"/>
              </a:rPr>
              <a:t> energy resolution of IXS is broader than that being pursued elsewhere, as a result of balancing the integration time and scientific needs.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Although XPCS is part of the DXS scope, the team did not focus on the XPCS instrument in the presentations.</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The new laser systems are based on the LCLS-II NEH laser system designed in the L2S-I project. Experience from the NEH system will provide the baseline for the cost and schedule of the two new systems, one to be placed in the NEH laser room and the other in the new FEH laser room (repurposed MEC hutch). </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Contingency plans should be developed in case the major upgrade of MEC </a:t>
            </a:r>
            <a:r>
              <a:rPr lang="en-US" sz="1800" b="0" dirty="0" err="1">
                <a:latin typeface="Times New Roman" pitchFamily="18" charset="0"/>
                <a:cs typeface="Times New Roman" pitchFamily="18" charset="0"/>
              </a:rPr>
              <a:t>endstation</a:t>
            </a:r>
            <a:r>
              <a:rPr lang="en-US" sz="1800" b="0" dirty="0">
                <a:latin typeface="Times New Roman" pitchFamily="18" charset="0"/>
                <a:cs typeface="Times New Roman" pitchFamily="18" charset="0"/>
              </a:rPr>
              <a:t> supported by external sources does not materialize. </a:t>
            </a:r>
          </a:p>
        </p:txBody>
      </p:sp>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89</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X-ray </a:t>
            </a:r>
            <a:r>
              <a:rPr lang="fr-FR" sz="2000" b="1" dirty="0" err="1">
                <a:effectLst/>
                <a:latin typeface="Times New Roman" pitchFamily="18" charset="0"/>
                <a:cs typeface="Times New Roman" pitchFamily="18" charset="0"/>
              </a:rPr>
              <a:t>Endstation</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Wang (ANL), W.-K. Lee (BNL) / Subcommittee 3</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4149960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1"/>
          <p:cNvSpPr/>
          <p:nvPr/>
        </p:nvSpPr>
        <p:spPr>
          <a:xfrm>
            <a:off x="8766000" y="6620040"/>
            <a:ext cx="377280" cy="23724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gn="r">
              <a:lnSpc>
                <a:spcPct val="100000"/>
              </a:lnSpc>
              <a:tabLst>
                <a:tab pos="0" algn="l"/>
              </a:tabLst>
            </a:pPr>
            <a:fld id="{5B0075EF-3983-4044-9391-E1DA9F5B4CD9}" type="slidenum">
              <a:rPr lang="en-US" sz="1000" b="1" strike="noStrike" spc="-1">
                <a:solidFill>
                  <a:srgbClr val="000000"/>
                </a:solidFill>
                <a:latin typeface="Times New Roman"/>
                <a:ea typeface="Times New Roman"/>
              </a:rPr>
              <a:t>9</a:t>
            </a:fld>
            <a:endParaRPr lang="en-US" sz="1000" b="0" strike="noStrike" spc="-1">
              <a:latin typeface="Arial"/>
            </a:endParaRPr>
          </a:p>
        </p:txBody>
      </p:sp>
      <p:sp>
        <p:nvSpPr>
          <p:cNvPr id="58" name="CustomShape 2"/>
          <p:cNvSpPr/>
          <p:nvPr/>
        </p:nvSpPr>
        <p:spPr>
          <a:xfrm>
            <a:off x="2649600" y="45000"/>
            <a:ext cx="4218840" cy="9151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100000"/>
              </a:lnSpc>
              <a:tabLst>
                <a:tab pos="0" algn="l"/>
              </a:tabLst>
            </a:pPr>
            <a:r>
              <a:rPr lang="en-US" sz="2000" b="1" strike="noStrike" spc="-1">
                <a:solidFill>
                  <a:srgbClr val="000000"/>
                </a:solidFill>
                <a:latin typeface="Times New Roman"/>
                <a:ea typeface="Times New Roman"/>
              </a:rPr>
              <a:t>2.1  Accelerator and FEL Physics  </a:t>
            </a:r>
            <a:br/>
            <a:r>
              <a:rPr lang="en-US" sz="2000" b="0" strike="noStrike" spc="-1">
                <a:solidFill>
                  <a:srgbClr val="000000"/>
                </a:solidFill>
                <a:latin typeface="Times New Roman"/>
                <a:ea typeface="Times New Roman"/>
              </a:rPr>
              <a:t> </a:t>
            </a:r>
            <a:r>
              <a:rPr lang="en-US" sz="1800" b="0" strike="noStrike" spc="-1">
                <a:solidFill>
                  <a:srgbClr val="000000"/>
                </a:solidFill>
                <a:latin typeface="Times New Roman"/>
                <a:ea typeface="Times New Roman"/>
              </a:rPr>
              <a:t>P. Piot, NIU, G. Penn, LBL / SC 1</a:t>
            </a:r>
            <a:endParaRPr lang="en-US" sz="1800" b="0" strike="noStrike" spc="-1">
              <a:latin typeface="Arial"/>
            </a:endParaRPr>
          </a:p>
        </p:txBody>
      </p:sp>
      <p:sp>
        <p:nvSpPr>
          <p:cNvPr id="59" name="CustomShape 3"/>
          <p:cNvSpPr/>
          <p:nvPr/>
        </p:nvSpPr>
        <p:spPr>
          <a:xfrm>
            <a:off x="262080" y="1162440"/>
            <a:ext cx="8602560" cy="537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l">
              <a:lnSpc>
                <a:spcPct val="100000"/>
              </a:lnSpc>
              <a:tabLst>
                <a:tab pos="0" algn="l"/>
              </a:tabLst>
            </a:pPr>
            <a:r>
              <a:rPr lang="en-US" sz="1800" b="1" strike="noStrike" spc="-1" dirty="0">
                <a:solidFill>
                  <a:srgbClr val="000000"/>
                </a:solidFill>
                <a:latin typeface="Times New Roman"/>
                <a:ea typeface="Times New Roman"/>
              </a:rPr>
              <a:t>Recommendations</a:t>
            </a:r>
            <a:endParaRPr lang="en-US" sz="1800" b="0" strike="noStrike" spc="-1" dirty="0">
              <a:latin typeface="Arial"/>
            </a:endParaRPr>
          </a:p>
          <a:p>
            <a:pPr algn="l">
              <a:lnSpc>
                <a:spcPct val="100000"/>
              </a:lnSpc>
              <a:tabLst>
                <a:tab pos="0" algn="l"/>
              </a:tabLst>
            </a:pPr>
            <a:endParaRPr lang="en-US" sz="1800" b="0" strike="noStrike" spc="-1" dirty="0">
              <a:latin typeface="Arial"/>
            </a:endParaRPr>
          </a:p>
          <a:p>
            <a:pPr marL="457200" indent="-342720" algn="l">
              <a:lnSpc>
                <a:spcPct val="100000"/>
              </a:lnSpc>
              <a:spcBef>
                <a:spcPts val="479"/>
              </a:spcBef>
              <a:buClr>
                <a:srgbClr val="000000"/>
              </a:buClr>
              <a:buFont typeface="Arial"/>
              <a:buChar char="●"/>
              <a:tabLst>
                <a:tab pos="0" algn="l"/>
              </a:tabLst>
            </a:pPr>
            <a:r>
              <a:rPr lang="en-US" sz="1800" b="0" strike="noStrike" spc="-1" dirty="0">
                <a:solidFill>
                  <a:srgbClr val="000000"/>
                </a:solidFill>
                <a:latin typeface="Arial"/>
                <a:ea typeface="Arial"/>
              </a:rPr>
              <a:t>None</a:t>
            </a:r>
            <a:endParaRPr lang="en-US" sz="1800" b="0" strike="noStrike" spc="-1" dirty="0">
              <a:latin typeface="Arial"/>
            </a:endParaRPr>
          </a:p>
          <a:p>
            <a:pPr marL="457200">
              <a:lnSpc>
                <a:spcPct val="100000"/>
              </a:lnSpc>
              <a:spcBef>
                <a:spcPts val="479"/>
              </a:spcBef>
              <a:tabLst>
                <a:tab pos="0" algn="l"/>
              </a:tabLst>
            </a:pPr>
            <a:endParaRPr lang="en-US" sz="1800" b="0" strike="noStrike" spc="-1" dirty="0">
              <a:latin typeface="Arial"/>
            </a:endParaRPr>
          </a:p>
        </p:txBody>
      </p:sp>
      <p:sp>
        <p:nvSpPr>
          <p:cNvPr id="60" name="CustomShape 4"/>
          <p:cNvSpPr/>
          <p:nvPr/>
        </p:nvSpPr>
        <p:spPr>
          <a:xfrm>
            <a:off x="266760" y="2838240"/>
            <a:ext cx="8686080" cy="3376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660" y="1182507"/>
            <a:ext cx="8406515" cy="2223686"/>
          </a:xfrm>
          <a:prstGeom prst="rect">
            <a:avLst/>
          </a:prstGeom>
        </p:spPr>
        <p:txBody>
          <a:bodyPr wrap="square">
            <a:spAutoFit/>
          </a:bodyPr>
          <a:lstStyle/>
          <a:p>
            <a:pPr algn="l">
              <a:spcBef>
                <a:spcPts val="480"/>
              </a:spcBef>
            </a:pPr>
            <a:r>
              <a:rPr lang="en-US" sz="1800" dirty="0">
                <a:latin typeface="Times New Roman" pitchFamily="18" charset="0"/>
                <a:cs typeface="Times New Roman" pitchFamily="18" charset="0"/>
              </a:rPr>
              <a:t>2.3.3. Recommendations</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Develop a contingency plan for the new FEH laser system’s location by CD2 if the MEC move-out is still not confirmed..</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Develop a full-wavefront-propagation-based optics simulation that includes simultaneously both the HHL and HER optics for DXS by next status review.</a:t>
            </a:r>
          </a:p>
          <a:p>
            <a:pPr marL="457200" indent="-457200" algn="l">
              <a:spcBef>
                <a:spcPts val="480"/>
              </a:spcBef>
              <a:buFont typeface="Arial" panose="020B0604020202020204" pitchFamily="34" charset="0"/>
              <a:buChar char="•"/>
            </a:pPr>
            <a:r>
              <a:rPr lang="en-US" sz="1800" b="0" dirty="0">
                <a:latin typeface="Times New Roman" pitchFamily="18" charset="0"/>
                <a:cs typeface="Times New Roman" pitchFamily="18" charset="0"/>
              </a:rPr>
              <a:t>Develop a plan for HHL and HER optics (both R&amp;D and the decision dates) by next status review.</a:t>
            </a:r>
          </a:p>
        </p:txBody>
      </p:sp>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90</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2.3  X-ray </a:t>
            </a:r>
            <a:r>
              <a:rPr lang="fr-FR" sz="2000" b="1" dirty="0" err="1">
                <a:effectLst/>
                <a:latin typeface="Times New Roman" pitchFamily="18" charset="0"/>
                <a:cs typeface="Times New Roman" pitchFamily="18" charset="0"/>
              </a:rPr>
              <a:t>Endstation</a:t>
            </a:r>
            <a:r>
              <a:rPr lang="fr-FR" sz="2000" b="1" dirty="0">
                <a:effectLst/>
                <a:latin typeface="Times New Roman" pitchFamily="18" charset="0"/>
                <a:cs typeface="Times New Roman" pitchFamily="18" charset="0"/>
              </a:rPr>
              <a:t>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 </a:t>
            </a:r>
            <a:r>
              <a:rPr lang="en-US" sz="1800" dirty="0">
                <a:effectLst/>
                <a:latin typeface="Times New Roman" pitchFamily="18" charset="0"/>
                <a:cs typeface="Times New Roman" pitchFamily="18" charset="0"/>
              </a:rPr>
              <a:t>J. Wang (ANL), W.-K. Lee (BNL) / Subcommittee 3</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19571097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23557" name="Rectangle 7"/>
          <p:cNvSpPr>
            <a:spLocks noChangeArrowheads="1"/>
          </p:cNvSpPr>
          <p:nvPr/>
        </p:nvSpPr>
        <p:spPr bwMode="auto">
          <a:xfrm>
            <a:off x="203072" y="1040440"/>
            <a:ext cx="8730616" cy="5324535"/>
          </a:xfrm>
          <a:prstGeom prst="rect">
            <a:avLst/>
          </a:prstGeom>
          <a:noFill/>
          <a:ln w="6350">
            <a:noFill/>
            <a:miter lim="800000"/>
            <a:headEnd/>
            <a:tailEnd/>
          </a:ln>
        </p:spPr>
        <p:txBody>
          <a:bodyPr wrap="square">
            <a:spAutoFit/>
          </a:bodyPr>
          <a:lstStyle/>
          <a:p>
            <a:pPr marL="457200" indent="-457200" algn="l">
              <a:buFontTx/>
              <a:buAutoNum type="arabicPeriod"/>
            </a:pPr>
            <a:r>
              <a:rPr lang="en-US" sz="2000" b="0" dirty="0">
                <a:solidFill>
                  <a:srgbClr val="000000"/>
                </a:solidFill>
                <a:latin typeface="Times New Roman"/>
                <a:ea typeface="Calibri"/>
              </a:rPr>
              <a:t>Project Scope:  Is there adequate technical progress on the long lead procurements (LLPs)? </a:t>
            </a:r>
            <a:r>
              <a:rPr lang="en-US" sz="2000" b="0" dirty="0">
                <a:solidFill>
                  <a:srgbClr val="00B050"/>
                </a:solidFill>
                <a:latin typeface="Times New Roman" pitchFamily="18" charset="0"/>
                <a:cs typeface="Times New Roman" pitchFamily="18" charset="0"/>
              </a:rPr>
              <a:t>The Controls scope did not have any LLPs associated with the project’s CD-3A Approval.  </a:t>
            </a:r>
            <a:r>
              <a:rPr lang="en-US" sz="2000" b="0" dirty="0">
                <a:solidFill>
                  <a:srgbClr val="000000"/>
                </a:solidFill>
                <a:latin typeface="Times New Roman"/>
                <a:ea typeface="Calibri"/>
              </a:rPr>
              <a:t>Are the risks associated with the LLP scope adequately addressed?</a:t>
            </a:r>
            <a:r>
              <a:rPr lang="en-US" sz="2000" b="0" dirty="0">
                <a:solidFill>
                  <a:srgbClr val="00B050"/>
                </a:solidFill>
                <a:latin typeface="Times New Roman"/>
                <a:ea typeface="Calibri"/>
              </a:rPr>
              <a:t>- N/A.  </a:t>
            </a:r>
            <a:r>
              <a:rPr lang="en-US" sz="2000" b="0" dirty="0">
                <a:solidFill>
                  <a:srgbClr val="000000"/>
                </a:solidFill>
                <a:latin typeface="Times New Roman"/>
                <a:ea typeface="Calibri"/>
              </a:rPr>
              <a:t>Is the overall project scope properly defined to meet the preliminary KPPs? </a:t>
            </a:r>
            <a:r>
              <a:rPr lang="en-US" sz="2000" b="0" dirty="0">
                <a:solidFill>
                  <a:srgbClr val="00B050"/>
                </a:solidFill>
                <a:latin typeface="Times New Roman"/>
                <a:ea typeface="Calibri"/>
              </a:rPr>
              <a:t>Yes, indirectly. There are no KKP’s directly specified for Controls. </a:t>
            </a:r>
            <a:r>
              <a:rPr lang="en-US" sz="2000" b="0" dirty="0">
                <a:solidFill>
                  <a:srgbClr val="000000"/>
                </a:solidFill>
                <a:latin typeface="Times New Roman"/>
                <a:ea typeface="Calibri"/>
              </a:rPr>
              <a:t>Is the proposed injector facility adequately defined and justified?</a:t>
            </a:r>
            <a:r>
              <a:rPr lang="en-US" sz="2000" b="0" dirty="0">
                <a:solidFill>
                  <a:srgbClr val="00B050"/>
                </a:solidFill>
                <a:latin typeface="Times New Roman"/>
                <a:ea typeface="Calibri"/>
              </a:rPr>
              <a:t>-N/A.  </a:t>
            </a:r>
            <a:r>
              <a:rPr lang="en-US" sz="2000" b="0" dirty="0">
                <a:solidFill>
                  <a:srgbClr val="000000"/>
                </a:solidFill>
                <a:latin typeface="Times New Roman"/>
                <a:ea typeface="Calibri"/>
              </a:rPr>
              <a:t>Is the overall project technical progress to date appropriate at this stage of the project?</a:t>
            </a:r>
            <a:r>
              <a:rPr lang="en-US" sz="2000" b="0" dirty="0">
                <a:solidFill>
                  <a:srgbClr val="00B050"/>
                </a:solidFill>
                <a:latin typeface="Times New Roman"/>
                <a:ea typeface="Calibri"/>
              </a:rPr>
              <a:t>-Yes. </a:t>
            </a:r>
            <a:endParaRPr lang="en-US" sz="2000" b="0" dirty="0">
              <a:solidFill>
                <a:srgbClr val="000000"/>
              </a:solidFill>
              <a:latin typeface="Times New Roman" pitchFamily="18" charset="0"/>
              <a:cs typeface="Times New Roman" pitchFamily="18" charset="0"/>
            </a:endParaRPr>
          </a:p>
          <a:p>
            <a:pPr marL="457200" lvl="0" indent="-457200" algn="l"/>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2"/>
            </a:pPr>
            <a:r>
              <a:rPr lang="en-US" sz="2000" b="0" dirty="0">
                <a:solidFill>
                  <a:srgbClr val="000000"/>
                </a:solidFill>
                <a:latin typeface="Times New Roman" pitchFamily="18" charset="0"/>
                <a:cs typeface="Times New Roman" pitchFamily="18" charset="0"/>
              </a:rPr>
              <a:t>Design Maturity:  Are the designs, system specifications, and interfaces appropriately defined and sufficiently mature for this stage of the project?</a:t>
            </a:r>
            <a:r>
              <a:rPr lang="en-US" sz="2000" b="0" dirty="0">
                <a:solidFill>
                  <a:srgbClr val="00B050"/>
                </a:solidFill>
                <a:latin typeface="Times New Roman"/>
                <a:ea typeface="Calibri"/>
              </a:rPr>
              <a:t> –Yes, based on the current scope definition.</a:t>
            </a:r>
            <a:r>
              <a:rPr lang="en-US" sz="2000" b="0" dirty="0">
                <a:solidFill>
                  <a:srgbClr val="000000"/>
                </a:solidFill>
                <a:latin typeface="Times New Roman" pitchFamily="18" charset="0"/>
                <a:cs typeface="Times New Roman" pitchFamily="18" charset="0"/>
              </a:rPr>
              <a:t>  Is the overall project design maturity adequate at this point in the project?</a:t>
            </a:r>
            <a:r>
              <a:rPr lang="en-US" sz="2000" b="0" dirty="0">
                <a:solidFill>
                  <a:srgbClr val="00B050"/>
                </a:solidFill>
                <a:latin typeface="Times New Roman"/>
                <a:ea typeface="Calibri"/>
              </a:rPr>
              <a:t>-Yes</a:t>
            </a:r>
            <a:r>
              <a:rPr lang="en-US" sz="2000" b="0" dirty="0">
                <a:solidFill>
                  <a:srgbClr val="000000"/>
                </a:solidFill>
                <a:latin typeface="Times New Roman" pitchFamily="18" charset="0"/>
                <a:cs typeface="Times New Roman" pitchFamily="18" charset="0"/>
              </a:rPr>
              <a:t>  </a:t>
            </a:r>
          </a:p>
          <a:p>
            <a:pPr marL="457200" lvl="0" indent="-457200" algn="l">
              <a:buFont typeface="+mj-lt"/>
              <a:buAutoNum type="arabicPeriod" startAt="2"/>
            </a:pP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2000" b="0" dirty="0">
                <a:solidFill>
                  <a:srgbClr val="000000"/>
                </a:solidFill>
                <a:latin typeface="Times New Roman" pitchFamily="18" charset="0"/>
                <a:cs typeface="Times New Roman" pitchFamily="18" charset="0"/>
              </a:rPr>
              <a:t>Recommendations:  Has the project responded appropriately to recommendations from the last DOE review? </a:t>
            </a:r>
            <a:r>
              <a:rPr lang="en-US" sz="2000" b="0" dirty="0">
                <a:solidFill>
                  <a:srgbClr val="00B050"/>
                </a:solidFill>
                <a:latin typeface="Times New Roman" pitchFamily="18" charset="0"/>
                <a:cs typeface="Times New Roman" pitchFamily="18" charset="0"/>
              </a:rPr>
              <a:t>Yes, one has been completed and two are currently ongoing.</a:t>
            </a:r>
            <a:endParaRPr lang="en-US" sz="2400" b="0" u="sng" dirty="0">
              <a:solidFill>
                <a:srgbClr val="00B050"/>
              </a:solidFill>
              <a:latin typeface="Times New Roman"/>
              <a:ea typeface="Calibri"/>
            </a:endParaRPr>
          </a:p>
        </p:txBody>
      </p:sp>
    </p:spTree>
    <p:extLst>
      <p:ext uri="{BB962C8B-B14F-4D97-AF65-F5344CB8AC3E}">
        <p14:creationId xmlns:p14="http://schemas.microsoft.com/office/powerpoint/2010/main" val="12102856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6" name="Content Placeholder 2">
            <a:extLst>
              <a:ext uri="{FF2B5EF4-FFF2-40B4-BE49-F238E27FC236}">
                <a16:creationId xmlns:a16="http://schemas.microsoft.com/office/drawing/2014/main" id="{7067E00C-6E56-0049-97F3-309E2F397E75}"/>
              </a:ext>
            </a:extLst>
          </p:cNvPr>
          <p:cNvSpPr>
            <a:spLocks noGrp="1"/>
          </p:cNvSpPr>
          <p:nvPr>
            <p:ph idx="1"/>
          </p:nvPr>
        </p:nvSpPr>
        <p:spPr>
          <a:xfrm>
            <a:off x="457200" y="1270002"/>
            <a:ext cx="8229600" cy="5199063"/>
          </a:xfrm>
        </p:spPr>
        <p:txBody>
          <a:bodyPr/>
          <a:lstStyle/>
          <a:p>
            <a:pPr marL="0" indent="0">
              <a:buNone/>
            </a:pPr>
            <a:r>
              <a:rPr lang="en-US" sz="1800" b="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Findings:</a:t>
            </a:r>
          </a:p>
          <a:p>
            <a:pPr lvl="0"/>
            <a:r>
              <a:rPr lang="en-US" sz="1800" b="0" dirty="0">
                <a:latin typeface="Times New Roman" panose="02020603050405020304" pitchFamily="18" charset="0"/>
                <a:cs typeface="Times New Roman" panose="02020603050405020304" pitchFamily="18" charset="0"/>
              </a:rPr>
              <a:t>Redefined Controls scope in support of project new scope:</a:t>
            </a:r>
          </a:p>
          <a:p>
            <a:pPr lvl="1"/>
            <a:r>
              <a:rPr lang="en-US" dirty="0">
                <a:latin typeface="Times New Roman" panose="02020603050405020304" pitchFamily="18" charset="0"/>
                <a:cs typeface="Times New Roman" panose="02020603050405020304" pitchFamily="18" charset="0"/>
              </a:rPr>
              <a:t>Provide controls to support 3 additional cryomodules for a total of 23 CM in part L4. new Low Emittance Injector</a:t>
            </a:r>
          </a:p>
          <a:p>
            <a:pPr lvl="1"/>
            <a:r>
              <a:rPr lang="en-US" dirty="0">
                <a:latin typeface="Times New Roman" panose="02020603050405020304" pitchFamily="18" charset="0"/>
                <a:cs typeface="Times New Roman" panose="02020603050405020304" pitchFamily="18" charset="0"/>
              </a:rPr>
              <a:t>Provide controls for new Cryogenic Distribution System.</a:t>
            </a:r>
          </a:p>
          <a:p>
            <a:pPr lvl="1"/>
            <a:r>
              <a:rPr lang="en-US" dirty="0">
                <a:latin typeface="Times New Roman" panose="02020603050405020304" pitchFamily="18" charset="0"/>
                <a:cs typeface="Times New Roman" panose="02020603050405020304" pitchFamily="18" charset="0"/>
              </a:rPr>
              <a:t>Provide controls for new injector including support for 1 injector cryomodule</a:t>
            </a:r>
          </a:p>
          <a:p>
            <a:pPr lvl="1"/>
            <a:r>
              <a:rPr lang="en-US" dirty="0">
                <a:latin typeface="Times New Roman" panose="02020603050405020304" pitchFamily="18" charset="0"/>
                <a:cs typeface="Times New Roman" panose="02020603050405020304" pitchFamily="18" charset="0"/>
              </a:rPr>
              <a:t>Reconfigure existing Sectors 7-10 cable tray and racks and install new racks, trays and cables</a:t>
            </a:r>
          </a:p>
          <a:p>
            <a:pPr lvl="1"/>
            <a:r>
              <a:rPr lang="en-US" dirty="0">
                <a:latin typeface="Times New Roman" panose="02020603050405020304" pitchFamily="18" charset="0"/>
                <a:cs typeface="Times New Roman" panose="02020603050405020304" pitchFamily="18" charset="0"/>
              </a:rPr>
              <a:t>Provide new controls for Upgraded 8GeV Spreader line</a:t>
            </a:r>
          </a:p>
          <a:p>
            <a:pPr lvl="1"/>
            <a:r>
              <a:rPr lang="en-US" dirty="0">
                <a:latin typeface="Times New Roman" panose="02020603050405020304" pitchFamily="18" charset="0"/>
                <a:cs typeface="Times New Roman" panose="02020603050405020304" pitchFamily="18" charset="0"/>
              </a:rPr>
              <a:t>Provide controls for new undulators, interspaces and associated controls</a:t>
            </a:r>
          </a:p>
          <a:p>
            <a:pPr lvl="1"/>
            <a:r>
              <a:rPr lang="en-US" dirty="0">
                <a:latin typeface="Times New Roman" panose="02020603050405020304" pitchFamily="18" charset="0"/>
                <a:cs typeface="Times New Roman" panose="02020603050405020304" pitchFamily="18" charset="0"/>
              </a:rPr>
              <a:t>Provide Safety Systems Controls for extended SRF region in sectors 7-10</a:t>
            </a:r>
          </a:p>
          <a:p>
            <a:pPr lvl="1"/>
            <a:r>
              <a:rPr lang="en-US" dirty="0"/>
              <a:t>Provide controls for upgraded Hard X-ray Instruments and X-ray Transport in support high-rate operations. </a:t>
            </a:r>
            <a:endParaRPr lang="en-US" dirty="0">
              <a:latin typeface="Times New Roman" panose="02020603050405020304" pitchFamily="18" charset="0"/>
              <a:cs typeface="Times New Roman" panose="02020603050405020304" pitchFamily="18" charset="0"/>
            </a:endParaRPr>
          </a:p>
          <a:p>
            <a:r>
              <a:rPr lang="en-US" sz="1800" b="0" dirty="0">
                <a:latin typeface="Times New Roman" panose="02020603050405020304" pitchFamily="18" charset="0"/>
                <a:cs typeface="Times New Roman" panose="02020603050405020304" pitchFamily="18" charset="0"/>
              </a:rPr>
              <a:t>Most Controls Design Complete by Q3FY22</a:t>
            </a:r>
          </a:p>
        </p:txBody>
      </p:sp>
    </p:spTree>
    <p:extLst>
      <p:ext uri="{BB962C8B-B14F-4D97-AF65-F5344CB8AC3E}">
        <p14:creationId xmlns:p14="http://schemas.microsoft.com/office/powerpoint/2010/main" val="1899793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5" name="Content Placeholder 2">
            <a:extLst>
              <a:ext uri="{FF2B5EF4-FFF2-40B4-BE49-F238E27FC236}">
                <a16:creationId xmlns:a16="http://schemas.microsoft.com/office/drawing/2014/main" id="{3922F15D-0270-1846-AA44-235747790FF5}"/>
              </a:ext>
            </a:extLst>
          </p:cNvPr>
          <p:cNvSpPr>
            <a:spLocks noGrp="1"/>
          </p:cNvSpPr>
          <p:nvPr>
            <p:ph idx="1"/>
          </p:nvPr>
        </p:nvSpPr>
        <p:spPr>
          <a:xfrm>
            <a:off x="457200" y="1270002"/>
            <a:ext cx="8229600" cy="5199063"/>
          </a:xfrm>
        </p:spPr>
        <p:txBody>
          <a:bodyPr/>
          <a:lstStyle/>
          <a:p>
            <a:pPr lvl="0"/>
            <a:r>
              <a:rPr lang="en-US" sz="1800" b="0" dirty="0">
                <a:latin typeface="Times New Roman" panose="02020603050405020304" pitchFamily="18" charset="0"/>
                <a:cs typeface="Times New Roman" panose="02020603050405020304" pitchFamily="18" charset="0"/>
              </a:rPr>
              <a:t>Controls Current Design Maturity:</a:t>
            </a:r>
          </a:p>
          <a:p>
            <a:pPr lvl="1"/>
            <a:r>
              <a:rPr lang="en-US" dirty="0">
                <a:latin typeface="Times New Roman" panose="02020603050405020304" pitchFamily="18" charset="0"/>
                <a:cs typeface="Times New Roman" panose="02020603050405020304" pitchFamily="18" charset="0"/>
              </a:rPr>
              <a:t>1.05.02 Accelerator 40%</a:t>
            </a:r>
          </a:p>
          <a:p>
            <a:pPr lvl="1"/>
            <a:r>
              <a:rPr lang="en-US" dirty="0">
                <a:latin typeface="Times New Roman" panose="02020603050405020304" pitchFamily="18" charset="0"/>
                <a:cs typeface="Times New Roman" panose="02020603050405020304" pitchFamily="18" charset="0"/>
              </a:rPr>
              <a:t>1.05.04 Experimental 38%</a:t>
            </a:r>
          </a:p>
          <a:p>
            <a:pPr lvl="0"/>
            <a:r>
              <a:rPr lang="en-US" sz="1800" b="0" dirty="0">
                <a:latin typeface="Times New Roman" panose="02020603050405020304" pitchFamily="18" charset="0"/>
                <a:cs typeface="Times New Roman" panose="02020603050405020304" pitchFamily="18" charset="0"/>
              </a:rPr>
              <a:t>Detailed resource plans to be completed a long with revised cost estimates based on LCLS-II re-plan and actuals from LCLS-II/L2SI projects.</a:t>
            </a:r>
          </a:p>
          <a:p>
            <a:pPr lvl="0"/>
            <a:r>
              <a:rPr lang="en-US" sz="1800" b="0" dirty="0">
                <a:latin typeface="Times New Roman" panose="02020603050405020304" pitchFamily="18" charset="0"/>
                <a:cs typeface="Times New Roman" panose="02020603050405020304" pitchFamily="18" charset="0"/>
              </a:rPr>
              <a:t>Response to Controls Systems CD-3A Review Recommendations:</a:t>
            </a:r>
          </a:p>
          <a:p>
            <a:pPr lvl="1"/>
            <a:r>
              <a:rPr lang="en-US" dirty="0">
                <a:latin typeface="Times New Roman" panose="02020603050405020304" pitchFamily="18" charset="0"/>
                <a:cs typeface="Times New Roman" panose="02020603050405020304" pitchFamily="18" charset="0"/>
              </a:rPr>
              <a:t>Risk Registry ID# RR64 added</a:t>
            </a:r>
          </a:p>
          <a:p>
            <a:pPr lvl="1"/>
            <a:r>
              <a:rPr lang="en-US" dirty="0">
                <a:latin typeface="Times New Roman" panose="02020603050405020304" pitchFamily="18" charset="0"/>
                <a:cs typeface="Times New Roman" panose="02020603050405020304" pitchFamily="18" charset="0"/>
              </a:rPr>
              <a:t>Risk Registry ID# RR73 added</a:t>
            </a:r>
          </a:p>
          <a:p>
            <a:pPr lvl="0"/>
            <a:r>
              <a:rPr lang="en-US" sz="1800" b="0" dirty="0">
                <a:latin typeface="Times New Roman" panose="02020603050405020304" pitchFamily="18" charset="0"/>
                <a:cs typeface="Times New Roman" panose="02020603050405020304" pitchFamily="18" charset="0"/>
              </a:rPr>
              <a:t>The Control groups are in the process to identify additional resources that can execute HE without disruptions. Possibly hiring new personnel to supplement senior level staff’s efforts.  </a:t>
            </a:r>
          </a:p>
          <a:p>
            <a:pPr lvl="0"/>
            <a:r>
              <a:rPr lang="en-US" sz="1800" b="0" dirty="0">
                <a:latin typeface="Times New Roman" panose="02020603050405020304" pitchFamily="18" charset="0"/>
                <a:cs typeface="Times New Roman" panose="02020603050405020304" pitchFamily="18" charset="0"/>
              </a:rPr>
              <a:t>Approximately $15M of revised EAC is to account for lessons learned from LCLS-II. </a:t>
            </a:r>
          </a:p>
          <a:p>
            <a:endParaRPr lang="en-US" sz="1800" b="0"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351813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5" name="Content Placeholder 2">
            <a:extLst>
              <a:ext uri="{FF2B5EF4-FFF2-40B4-BE49-F238E27FC236}">
                <a16:creationId xmlns:a16="http://schemas.microsoft.com/office/drawing/2014/main" id="{D5A699AF-316E-E341-992B-C2706107052F}"/>
              </a:ext>
            </a:extLst>
          </p:cNvPr>
          <p:cNvSpPr>
            <a:spLocks noGrp="1"/>
          </p:cNvSpPr>
          <p:nvPr>
            <p:ph idx="1"/>
          </p:nvPr>
        </p:nvSpPr>
        <p:spPr>
          <a:xfrm>
            <a:off x="457200" y="1270002"/>
            <a:ext cx="8229600" cy="5199063"/>
          </a:xfrm>
        </p:spPr>
        <p:txBody>
          <a:bodyPr/>
          <a:lstStyle/>
          <a:p>
            <a:pPr lvl="0"/>
            <a:r>
              <a:rPr lang="en-US" sz="1800" b="0" dirty="0">
                <a:latin typeface="Times New Roman" panose="02020603050405020304" pitchFamily="18" charset="0"/>
                <a:cs typeface="Times New Roman" panose="02020603050405020304" pitchFamily="18" charset="0"/>
              </a:rPr>
              <a:t>If SLAC management cannot provide cable plant design &amp; management services at the time or on the scale that the project requires, then there will be cost impact to the project to contract for these services</a:t>
            </a:r>
            <a:r>
              <a:rPr lang="en-US" b="0"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This can be mitigated by bringing additional FTEs onboard to perform design and oversight to meet schedule. Use reference design from LCLS-II</a:t>
            </a:r>
          </a:p>
          <a:p>
            <a:pPr lvl="0"/>
            <a:r>
              <a:rPr lang="en-US" sz="1800" b="0" dirty="0">
                <a:latin typeface="Times New Roman" panose="02020603050405020304" pitchFamily="18" charset="0"/>
                <a:cs typeface="Times New Roman" panose="02020603050405020304" pitchFamily="18" charset="0"/>
              </a:rPr>
              <a:t>If there are not enough qualified and well-trained personnel are available at the right time, then the project might be delayed or incur higher cost.</a:t>
            </a:r>
          </a:p>
          <a:p>
            <a:pPr lvl="1"/>
            <a:r>
              <a:rPr lang="en-US" dirty="0">
                <a:latin typeface="Times New Roman" panose="02020603050405020304" pitchFamily="18" charset="0"/>
                <a:cs typeface="Times New Roman" panose="02020603050405020304" pitchFamily="18" charset="0"/>
              </a:rPr>
              <a:t>This can be mitigated by bringing additional FTEs onboard to perform design and supplement team with controls contractors.</a:t>
            </a:r>
          </a:p>
          <a:p>
            <a:pPr lvl="0"/>
            <a:r>
              <a:rPr lang="en-US" sz="1800" b="0" dirty="0">
                <a:latin typeface="Times New Roman" panose="02020603050405020304" pitchFamily="18" charset="0"/>
                <a:cs typeface="Times New Roman" panose="02020603050405020304" pitchFamily="18" charset="0"/>
              </a:rPr>
              <a:t>If electronics parts become obsolete and/or If there is a desire for performance improvements based on LCLS-II experience then some of the controls system components may require design changes, prototyping, and testing.</a:t>
            </a:r>
          </a:p>
          <a:p>
            <a:pPr lvl="1"/>
            <a:r>
              <a:rPr lang="en-US" dirty="0">
                <a:latin typeface="Times New Roman" panose="02020603050405020304" pitchFamily="18" charset="0"/>
                <a:cs typeface="Times New Roman" panose="02020603050405020304" pitchFamily="18" charset="0"/>
              </a:rPr>
              <a:t>Prototyping, re-design of impacted systems. (post mitigation, basis of impact). Faster production of LCLS-II designs would reduce risk of obsolescence.</a:t>
            </a:r>
          </a:p>
          <a:p>
            <a:pPr marL="0" indent="0">
              <a:buNone/>
            </a:pPr>
            <a:endParaRPr lang="en-US" sz="1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3740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5" name="Content Placeholder 2">
            <a:extLst>
              <a:ext uri="{FF2B5EF4-FFF2-40B4-BE49-F238E27FC236}">
                <a16:creationId xmlns:a16="http://schemas.microsoft.com/office/drawing/2014/main" id="{D5A699AF-316E-E341-992B-C2706107052F}"/>
              </a:ext>
            </a:extLst>
          </p:cNvPr>
          <p:cNvSpPr>
            <a:spLocks noGrp="1"/>
          </p:cNvSpPr>
          <p:nvPr>
            <p:ph idx="1"/>
          </p:nvPr>
        </p:nvSpPr>
        <p:spPr>
          <a:xfrm>
            <a:off x="457200" y="1270002"/>
            <a:ext cx="8229600" cy="5199063"/>
          </a:xfrm>
        </p:spPr>
        <p:txBody>
          <a:bodyPr/>
          <a:lstStyle/>
          <a:p>
            <a:r>
              <a:rPr lang="en-US" sz="1800" b="0" dirty="0">
                <a:latin typeface="Times New Roman" panose="02020603050405020304" pitchFamily="18" charset="0"/>
                <a:cs typeface="Times New Roman" panose="02020603050405020304" pitchFamily="18" charset="0"/>
              </a:rPr>
              <a:t>For the cryogenic controls there are two options for the design of the interface box (IB).  The more complicated of the two options in an integrated IB design with CP1 and CP2 supplying gas to a single IB.</a:t>
            </a:r>
          </a:p>
          <a:p>
            <a:r>
              <a:rPr lang="en-US" sz="1800" b="0" dirty="0">
                <a:latin typeface="Times New Roman" panose="02020603050405020304" pitchFamily="18" charset="0"/>
                <a:cs typeface="Times New Roman" panose="02020603050405020304" pitchFamily="18" charset="0"/>
              </a:rPr>
              <a:t>A safety analysis still needs to be performed for the ODH system L4 due to the additional 3 cryomodules.</a:t>
            </a:r>
          </a:p>
        </p:txBody>
      </p:sp>
    </p:spTree>
    <p:extLst>
      <p:ext uri="{BB962C8B-B14F-4D97-AF65-F5344CB8AC3E}">
        <p14:creationId xmlns:p14="http://schemas.microsoft.com/office/powerpoint/2010/main" val="195632633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5" name="Content Placeholder 2">
            <a:extLst>
              <a:ext uri="{FF2B5EF4-FFF2-40B4-BE49-F238E27FC236}">
                <a16:creationId xmlns:a16="http://schemas.microsoft.com/office/drawing/2014/main" id="{D5A699AF-316E-E341-992B-C2706107052F}"/>
              </a:ext>
            </a:extLst>
          </p:cNvPr>
          <p:cNvSpPr>
            <a:spLocks noGrp="1"/>
          </p:cNvSpPr>
          <p:nvPr>
            <p:ph idx="1"/>
          </p:nvPr>
        </p:nvSpPr>
        <p:spPr>
          <a:xfrm>
            <a:off x="457200" y="1270002"/>
            <a:ext cx="8229600" cy="5199063"/>
          </a:xfrm>
        </p:spPr>
        <p:txBody>
          <a:bodyPr/>
          <a:lstStyle/>
          <a:p>
            <a:pPr marL="0" indent="0">
              <a:buNone/>
            </a:pPr>
            <a:r>
              <a:rPr lang="en-US" sz="1800" dirty="0">
                <a:latin typeface="Times New Roman" panose="02020603050405020304" pitchFamily="18" charset="0"/>
                <a:cs typeface="Times New Roman" panose="02020603050405020304" pitchFamily="18" charset="0"/>
              </a:rPr>
              <a:t>Comments:</a:t>
            </a:r>
          </a:p>
          <a:p>
            <a:r>
              <a:rPr lang="en-US" sz="1800" b="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We are pleased to hear from all speakers that the lessons learned from LCLS-II are being incorporated into LCLS-II-HE planning</a:t>
            </a:r>
            <a:r>
              <a:rPr lang="en-US" sz="1800" b="0" dirty="0">
                <a:latin typeface="Times New Roman" panose="02020603050405020304" pitchFamily="18" charset="0"/>
                <a:cs typeface="Times New Roman" panose="02020603050405020304" pitchFamily="18" charset="0"/>
              </a:rPr>
              <a:t>.</a:t>
            </a:r>
          </a:p>
          <a:p>
            <a:r>
              <a:rPr lang="en-US" sz="1800" b="0" dirty="0">
                <a:latin typeface="Times New Roman" panose="02020603050405020304" pitchFamily="18" charset="0"/>
                <a:cs typeface="Times New Roman" panose="02020603050405020304" pitchFamily="18" charset="0"/>
              </a:rPr>
              <a:t>Approximately $15M of Controls’ revised EAC is to account for lessons learned from LCLS-II.  This was determined by a top-down analysis. It would be prudent to perform a bottom-ups analysis because multiple iterations may be needed to refine this cost. </a:t>
            </a:r>
          </a:p>
          <a:p>
            <a:r>
              <a:rPr lang="en-US" sz="1800" b="0" dirty="0">
                <a:latin typeface="Times New Roman" panose="02020603050405020304" pitchFamily="18" charset="0"/>
                <a:cs typeface="Times New Roman" panose="02020603050405020304" pitchFamily="18" charset="0"/>
              </a:rPr>
              <a:t>It is almost certain the Controls team will need additional FTEs to be brought onboard to perform design and prepare for the implementation phase of the project.  The Controls team should bring on some percentage of these FTEs prior to CD-2 review.  This will allow new Controls personnel to gain experience by working with the more experienced LCLS-II personnel on construction and commissioning activities.</a:t>
            </a:r>
          </a:p>
          <a:p>
            <a:r>
              <a:rPr lang="en-US" sz="1800" b="0" dirty="0">
                <a:latin typeface="Times New Roman" panose="02020603050405020304" pitchFamily="18" charset="0"/>
                <a:cs typeface="Times New Roman" panose="02020603050405020304" pitchFamily="18" charset="0"/>
              </a:rPr>
              <a:t>We commend the Controls Safety System team for continuing to bring onboard new personnel, as needed.  Four additional personnel since June 2020 .</a:t>
            </a:r>
          </a:p>
        </p:txBody>
      </p:sp>
    </p:spTree>
    <p:extLst>
      <p:ext uri="{BB962C8B-B14F-4D97-AF65-F5344CB8AC3E}">
        <p14:creationId xmlns:p14="http://schemas.microsoft.com/office/powerpoint/2010/main" val="233134375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5" name="Content Placeholder 2">
            <a:extLst>
              <a:ext uri="{FF2B5EF4-FFF2-40B4-BE49-F238E27FC236}">
                <a16:creationId xmlns:a16="http://schemas.microsoft.com/office/drawing/2014/main" id="{D5A699AF-316E-E341-992B-C2706107052F}"/>
              </a:ext>
            </a:extLst>
          </p:cNvPr>
          <p:cNvSpPr>
            <a:spLocks noGrp="1"/>
          </p:cNvSpPr>
          <p:nvPr>
            <p:ph idx="1"/>
          </p:nvPr>
        </p:nvSpPr>
        <p:spPr>
          <a:xfrm>
            <a:off x="457200" y="1270002"/>
            <a:ext cx="8229600" cy="5199063"/>
          </a:xfrm>
        </p:spPr>
        <p:txBody>
          <a:bodyPr/>
          <a:lstStyle/>
          <a:p>
            <a:endParaRPr lang="en-US" sz="1800" b="0" dirty="0">
              <a:latin typeface="Times New Roman" panose="02020603050405020304" pitchFamily="18" charset="0"/>
              <a:cs typeface="Times New Roman" panose="02020603050405020304" pitchFamily="18" charset="0"/>
            </a:endParaRPr>
          </a:p>
          <a:p>
            <a:r>
              <a:rPr lang="en-US" sz="1800" b="0" dirty="0">
                <a:latin typeface="Times New Roman" panose="02020603050405020304" pitchFamily="18" charset="0"/>
                <a:cs typeface="Times New Roman" panose="02020603050405020304" pitchFamily="18" charset="0"/>
              </a:rPr>
              <a:t>Scope creep and uncertainty in scope definition are potential concerns. </a:t>
            </a:r>
          </a:p>
          <a:p>
            <a:r>
              <a:rPr lang="en-US" sz="1800" b="0" dirty="0">
                <a:latin typeface="Times New Roman" panose="02020603050405020304" pitchFamily="18" charset="0"/>
                <a:cs typeface="Times New Roman" panose="02020603050405020304" pitchFamily="18" charset="0"/>
              </a:rPr>
              <a:t>The selection for the cryo-plant interface box (IB) design options should be finalized and provided to the Controls personnel by March of 2021 to allow for completion of cryogenic controls PDR in the Summer of 2021.</a:t>
            </a:r>
          </a:p>
          <a:p>
            <a:endParaRPr lang="en-US" sz="1800" b="0" dirty="0">
              <a:latin typeface="Times New Roman" panose="02020603050405020304" pitchFamily="18" charset="0"/>
              <a:cs typeface="Times New Roman" panose="02020603050405020304" pitchFamily="18" charset="0"/>
            </a:endParaRPr>
          </a:p>
          <a:p>
            <a:endParaRPr lang="en-US" sz="1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7802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2.8  Controls and Safety Systems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R. Farnsworth, BNL &amp; A. Coleman, ORNL / Subcommittee 8</a:t>
            </a:r>
          </a:p>
        </p:txBody>
      </p:sp>
      <p:sp>
        <p:nvSpPr>
          <p:cNvPr id="5" name="Content Placeholder 2">
            <a:extLst>
              <a:ext uri="{FF2B5EF4-FFF2-40B4-BE49-F238E27FC236}">
                <a16:creationId xmlns:a16="http://schemas.microsoft.com/office/drawing/2014/main" id="{D5A699AF-316E-E341-992B-C2706107052F}"/>
              </a:ext>
            </a:extLst>
          </p:cNvPr>
          <p:cNvSpPr>
            <a:spLocks noGrp="1"/>
          </p:cNvSpPr>
          <p:nvPr>
            <p:ph idx="1"/>
          </p:nvPr>
        </p:nvSpPr>
        <p:spPr>
          <a:xfrm>
            <a:off x="457200" y="1270002"/>
            <a:ext cx="8229600" cy="5199063"/>
          </a:xfrm>
        </p:spPr>
        <p:txBody>
          <a:bodyPr/>
          <a:lstStyle/>
          <a:p>
            <a:pPr marL="0" indent="0">
              <a:buNone/>
            </a:pPr>
            <a:r>
              <a:rPr lang="en-US" sz="1800" dirty="0">
                <a:latin typeface="Times New Roman" panose="02020603050405020304" pitchFamily="18" charset="0"/>
                <a:cs typeface="Times New Roman" panose="02020603050405020304" pitchFamily="18" charset="0"/>
              </a:rPr>
              <a:t>Recommendations:</a:t>
            </a:r>
          </a:p>
          <a:p>
            <a:r>
              <a:rPr lang="en-US" sz="1800" b="0" dirty="0">
                <a:latin typeface="Times New Roman" panose="02020603050405020304" pitchFamily="18" charset="0"/>
                <a:cs typeface="Times New Roman" panose="02020603050405020304" pitchFamily="18" charset="0"/>
              </a:rPr>
              <a:t>None.</a:t>
            </a:r>
          </a:p>
        </p:txBody>
      </p:sp>
    </p:spTree>
    <p:extLst>
      <p:ext uri="{BB962C8B-B14F-4D97-AF65-F5344CB8AC3E}">
        <p14:creationId xmlns:p14="http://schemas.microsoft.com/office/powerpoint/2010/main" val="287212256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99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Pittman, PNNL; J. Haslam, LLNL;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W. Yuan, LLNL  / Subcommittee 9</a:t>
            </a:r>
          </a:p>
        </p:txBody>
      </p:sp>
      <p:sp>
        <p:nvSpPr>
          <p:cNvPr id="23557" name="Rectangle 7"/>
          <p:cNvSpPr>
            <a:spLocks noChangeArrowheads="1"/>
          </p:cNvSpPr>
          <p:nvPr/>
        </p:nvSpPr>
        <p:spPr bwMode="auto">
          <a:xfrm>
            <a:off x="276224" y="1040440"/>
            <a:ext cx="8648701" cy="5016758"/>
          </a:xfrm>
          <a:prstGeom prst="rect">
            <a:avLst/>
          </a:prstGeom>
          <a:noFill/>
          <a:ln w="6350">
            <a:noFill/>
            <a:miter lim="800000"/>
            <a:headEnd/>
            <a:tailEnd/>
          </a:ln>
        </p:spPr>
        <p:txBody>
          <a:bodyPr wrap="square">
            <a:spAutoFit/>
          </a:bodyPr>
          <a:lstStyle/>
          <a:p>
            <a:pPr marL="457200" indent="-457200" algn="l">
              <a:buFontTx/>
              <a:buAutoNum type="arabicPeriod"/>
            </a:pPr>
            <a:r>
              <a:rPr lang="en-US" sz="2000" b="0" dirty="0">
                <a:solidFill>
                  <a:srgbClr val="000000"/>
                </a:solidFill>
                <a:latin typeface="Times New Roman"/>
                <a:ea typeface="Calibri"/>
              </a:rPr>
              <a:t>Project Scope:  Is there adequate technical progress on the long lead procurements (LLPs)?  </a:t>
            </a:r>
            <a:r>
              <a:rPr lang="en-US" sz="2000" b="0" dirty="0">
                <a:solidFill>
                  <a:srgbClr val="FF0000"/>
                </a:solidFill>
                <a:latin typeface="Times New Roman"/>
                <a:ea typeface="Calibri"/>
              </a:rPr>
              <a:t>N/A</a:t>
            </a:r>
            <a:r>
              <a:rPr lang="en-US" sz="2000" b="0" dirty="0">
                <a:solidFill>
                  <a:srgbClr val="000000"/>
                </a:solidFill>
                <a:latin typeface="Times New Roman"/>
                <a:ea typeface="Calibri"/>
              </a:rPr>
              <a:t>  Are the risks associated with the LLP scope adequately addressed?  </a:t>
            </a:r>
            <a:r>
              <a:rPr lang="en-US" sz="2000" b="0" dirty="0">
                <a:solidFill>
                  <a:srgbClr val="FF0000"/>
                </a:solidFill>
                <a:latin typeface="Times New Roman"/>
                <a:ea typeface="Calibri"/>
              </a:rPr>
              <a:t>N/A</a:t>
            </a:r>
            <a:r>
              <a:rPr lang="en-US" sz="2000" b="0" dirty="0">
                <a:solidFill>
                  <a:srgbClr val="000000"/>
                </a:solidFill>
                <a:latin typeface="Times New Roman"/>
                <a:ea typeface="Calibri"/>
              </a:rPr>
              <a:t>  Is the overall project scope properly defined to meet the preliminary KPPs?  </a:t>
            </a:r>
            <a:r>
              <a:rPr lang="en-US" sz="2000" b="0" dirty="0">
                <a:solidFill>
                  <a:srgbClr val="FF0000"/>
                </a:solidFill>
                <a:latin typeface="Times New Roman"/>
                <a:ea typeface="Calibri"/>
              </a:rPr>
              <a:t>YES for baseline scope.  </a:t>
            </a:r>
            <a:r>
              <a:rPr lang="en-US" sz="2000" b="0" dirty="0">
                <a:solidFill>
                  <a:srgbClr val="000000"/>
                </a:solidFill>
                <a:latin typeface="Times New Roman"/>
                <a:ea typeface="Calibri"/>
              </a:rPr>
              <a:t>Is the proposed injector facility adequately defined and justified? </a:t>
            </a:r>
            <a:r>
              <a:rPr lang="en-US" sz="2000" b="0" dirty="0">
                <a:solidFill>
                  <a:srgbClr val="FF0000"/>
                </a:solidFill>
                <a:latin typeface="Times New Roman" pitchFamily="18" charset="0"/>
                <a:cs typeface="Times New Roman" pitchFamily="18" charset="0"/>
              </a:rPr>
              <a:t>Qualified YES (in progress)</a:t>
            </a:r>
            <a:r>
              <a:rPr lang="en-US" sz="2000" b="0" dirty="0">
                <a:solidFill>
                  <a:srgbClr val="000000"/>
                </a:solidFill>
                <a:latin typeface="Times New Roman" pitchFamily="18" charset="0"/>
                <a:cs typeface="Times New Roman" pitchFamily="18" charset="0"/>
              </a:rPr>
              <a:t>  </a:t>
            </a:r>
            <a:r>
              <a:rPr lang="en-US" sz="2000" b="0" dirty="0">
                <a:solidFill>
                  <a:srgbClr val="000000"/>
                </a:solidFill>
                <a:latin typeface="Times New Roman"/>
                <a:ea typeface="Calibri"/>
              </a:rPr>
              <a:t>Is the overall project technical progress to date appropriate at this stage of the project? </a:t>
            </a:r>
            <a:r>
              <a:rPr lang="en-US" sz="2000" b="0" dirty="0">
                <a:solidFill>
                  <a:srgbClr val="FF0000"/>
                </a:solidFill>
                <a:latin typeface="Times New Roman"/>
                <a:ea typeface="Calibri"/>
              </a:rPr>
              <a:t>YES for baseline scope. </a:t>
            </a:r>
            <a:endParaRPr lang="en-US" sz="2000" b="0" dirty="0">
              <a:solidFill>
                <a:srgbClr val="000000"/>
              </a:solidFill>
              <a:latin typeface="Times New Roman" pitchFamily="18" charset="0"/>
              <a:cs typeface="Times New Roman" pitchFamily="18" charset="0"/>
            </a:endParaRPr>
          </a:p>
          <a:p>
            <a:pPr marL="457200" lvl="0" indent="-457200" algn="l"/>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2"/>
            </a:pPr>
            <a:r>
              <a:rPr lang="en-US" sz="2000" b="0" dirty="0">
                <a:solidFill>
                  <a:srgbClr val="000000"/>
                </a:solidFill>
                <a:latin typeface="Times New Roman" pitchFamily="18" charset="0"/>
                <a:cs typeface="Times New Roman" pitchFamily="18" charset="0"/>
              </a:rPr>
              <a:t>Design Maturity:  Are the designs, system specifications, and interfaces appropriately defined and sufficiently mature for this stage of the project? </a:t>
            </a:r>
            <a:r>
              <a:rPr lang="en-US" sz="2000" b="0" dirty="0">
                <a:solidFill>
                  <a:srgbClr val="FF0000"/>
                </a:solidFill>
                <a:latin typeface="Times New Roman"/>
                <a:ea typeface="Calibri"/>
              </a:rPr>
              <a:t>YES for baseline scope. </a:t>
            </a:r>
            <a:r>
              <a:rPr lang="en-US" sz="2000" b="0" dirty="0">
                <a:solidFill>
                  <a:srgbClr val="000000"/>
                </a:solidFill>
                <a:latin typeface="Times New Roman" pitchFamily="18" charset="0"/>
                <a:cs typeface="Times New Roman" pitchFamily="18" charset="0"/>
              </a:rPr>
              <a:t>Is the overall project design maturity adequate at this point in the project? </a:t>
            </a:r>
            <a:r>
              <a:rPr lang="en-US" sz="2000" b="0" dirty="0">
                <a:solidFill>
                  <a:srgbClr val="FF0000"/>
                </a:solidFill>
                <a:latin typeface="Times New Roman"/>
                <a:ea typeface="Calibri"/>
              </a:rPr>
              <a:t>YES for baseline scope.</a:t>
            </a:r>
            <a:r>
              <a:rPr lang="en-US" sz="2000" b="0" dirty="0">
                <a:solidFill>
                  <a:srgbClr val="000000"/>
                </a:solidFill>
                <a:latin typeface="Times New Roman" pitchFamily="18" charset="0"/>
                <a:cs typeface="Times New Roman" pitchFamily="18" charset="0"/>
              </a:rPr>
              <a:t> </a:t>
            </a:r>
          </a:p>
          <a:p>
            <a:pPr marL="457200" lvl="0" indent="-457200" algn="l">
              <a:buFont typeface="+mj-lt"/>
              <a:buAutoNum type="arabicPeriod" startAt="2"/>
            </a:pP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r>
              <a:rPr lang="en-US" sz="2000" b="0" dirty="0">
                <a:solidFill>
                  <a:srgbClr val="000000"/>
                </a:solidFill>
                <a:latin typeface="Times New Roman" pitchFamily="18" charset="0"/>
                <a:cs typeface="Times New Roman" pitchFamily="18" charset="0"/>
              </a:rPr>
              <a:t>Recommendations:  Has the project responded appropriately to recommendations from the last DOE review?  </a:t>
            </a:r>
            <a:r>
              <a:rPr lang="en-US" sz="2000" b="0" dirty="0">
                <a:solidFill>
                  <a:srgbClr val="FF0000"/>
                </a:solidFill>
                <a:latin typeface="Times New Roman" pitchFamily="18" charset="0"/>
                <a:cs typeface="Times New Roman" pitchFamily="18" charset="0"/>
              </a:rPr>
              <a:t>Qualified YES (in progress)</a:t>
            </a:r>
            <a:endParaRPr lang="en-US" sz="2000" b="0" dirty="0">
              <a:solidFill>
                <a:srgbClr val="000000"/>
              </a:solidFill>
              <a:latin typeface="Times New Roman" pitchFamily="18" charset="0"/>
              <a:cs typeface="Times New Roman" pitchFamily="18" charset="0"/>
            </a:endParaRPr>
          </a:p>
          <a:p>
            <a:pPr marL="457200" lvl="0" indent="-457200" algn="l">
              <a:buFont typeface="+mj-lt"/>
              <a:buAutoNum type="arabicPeriod" startAt="7"/>
            </a:pPr>
            <a:endParaRPr lang="en-US" sz="20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61410592"/>
      </p:ext>
    </p:extLst>
  </p:cSld>
  <p:clrMapOvr>
    <a:masterClrMapping/>
  </p:clrMapOvr>
</p:sld>
</file>

<file path=ppt/theme/theme1.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0000CC"/>
      </a:folHlink>
    </a:clrScheme>
    <a:fontScheme name="1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13421</TotalTime>
  <Words>18527</Words>
  <Application>Microsoft Office PowerPoint</Application>
  <PresentationFormat>Letter Paper (8.5x11 in)</PresentationFormat>
  <Paragraphs>1309</Paragraphs>
  <Slides>134</Slides>
  <Notes>25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134</vt:i4>
      </vt:variant>
    </vt:vector>
  </HeadingPairs>
  <TitlesOfParts>
    <vt:vector size="146" baseType="lpstr">
      <vt:lpstr>Arial</vt:lpstr>
      <vt:lpstr>Arial Black</vt:lpstr>
      <vt:lpstr>Arial Narrow</vt:lpstr>
      <vt:lpstr>Book Antiqua</vt:lpstr>
      <vt:lpstr>Cambria Math</vt:lpstr>
      <vt:lpstr>Courier New</vt:lpstr>
      <vt:lpstr>Noto Sans Symbols</vt:lpstr>
      <vt:lpstr>Symbol</vt:lpstr>
      <vt:lpstr>Times New Roman</vt:lpstr>
      <vt:lpstr>Wingdings</vt:lpstr>
      <vt:lpstr>1_Default Design</vt:lpstr>
      <vt:lpstr>Worksheet</vt:lpstr>
      <vt:lpstr>PowerPoint Presentation</vt:lpstr>
      <vt:lpstr>Review Committee Participants</vt:lpstr>
      <vt:lpstr>Charge Questions</vt:lpstr>
      <vt:lpstr>PowerPoint Presentation</vt:lpstr>
      <vt:lpstr>PowerPoint Presentation</vt:lpstr>
      <vt:lpstr>PowerPoint Presentation</vt:lpstr>
      <vt:lpstr>PowerPoint Presentation</vt:lpstr>
      <vt:lpstr>PowerPoint Presentation</vt:lpstr>
      <vt:lpstr>PowerPoint Presentation</vt:lpstr>
      <vt:lpstr>2.2  Injector    J. Bisognano, P. Musumeci, L. Cultrera</vt:lpstr>
      <vt:lpstr>2.2  Injector    J. Bisognano, P. Musumeci, L. Cultrera</vt:lpstr>
      <vt:lpstr>2.2  Injector    J. Bisognano, P. Musumeci, L. Cultrera</vt:lpstr>
      <vt:lpstr>2.2  Injector    J. Bisognano, P. Musumeci, L. Cultrera</vt:lpstr>
      <vt:lpstr>2.2  Injector    J. Bisognano, P. Musumeci, L. Cultrera</vt:lpstr>
      <vt:lpstr>2.2  Injector    J. Bisognano, P. Musumeci, L. Cultrera</vt:lpstr>
      <vt:lpstr>2.2  Injector    J. Bisognano, P. Musumeci, L. Cultrera</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2.3  Cryomodules    S. Kim, ORNL / S. Barbanotti, DESY /   C. Madec, CEA  / Subcommittee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2.5  Cryogenics    N. Laverdure, TJNAF / Subcommittee 5</vt:lpstr>
      <vt:lpstr>2.6  Undulators J. Pflueger, DESY retired / Subcommittee 6</vt:lpstr>
      <vt:lpstr>2.6  Undulators Joachim Pflueger, Dean Hidas / Subcommittee 6</vt:lpstr>
      <vt:lpstr>2.6  Undulators Joachim Pflueger, Dean Hidas / Subcommittee 6</vt:lpstr>
      <vt:lpstr>PowerPoint Presentation</vt:lpstr>
      <vt:lpstr>PowerPoint Presentation</vt:lpstr>
      <vt:lpstr>PowerPoint Presentation</vt:lpstr>
      <vt:lpstr>PowerPoint Presentation</vt:lpstr>
      <vt:lpstr>PowerPoint Presentation</vt:lpstr>
      <vt:lpstr>2.3  X-ray Endstation   J. Wang (ANL), W.-K. Lee (BNL) / Subcommittee 3</vt:lpstr>
      <vt:lpstr>2.3  X-ray Endstation    J. Wang ANL, W.-K. Lee (BNL) / Subcommittee 3</vt:lpstr>
      <vt:lpstr>2.3  X-ray Endstation    J. Wang, ANL, W.-K. Lee (BNL) / Subcommittee 3</vt:lpstr>
      <vt:lpstr>2.3  X-ray Endstation    J. Wang (ANL), W.-K. Lee (BNL) / Subcommittee 3</vt:lpstr>
      <vt:lpstr>2.3  X-ray Endstation    J. Wang (ANL), W.-K. Lee (BNL) / Subcommittee 3</vt:lpstr>
      <vt:lpstr>2.3  X-ray Endstation    J. Wang (ANL), W.-K. Lee (BNL) / Subcommittee 3</vt:lpstr>
      <vt:lpstr>2.8  Controls and Safety Systems  R. Farnsworth, BNL &amp; A. Coleman, ORNL / Subcommittee 8</vt:lpstr>
      <vt:lpstr>2.8  Controls and Safety Systems  R. Farnsworth, BNL &amp; A. Coleman, ORNL / Subcommittee 8</vt:lpstr>
      <vt:lpstr>2.8  Controls and Safety Systems  R. Farnsworth, BNL &amp; A. Coleman, ORNL / Subcommittee 8</vt:lpstr>
      <vt:lpstr>2.8  Controls and Safety Systems  R. Farnsworth, BNL &amp; A. Coleman, ORNL / Subcommittee 8</vt:lpstr>
      <vt:lpstr>2.8  Controls and Safety Systems  R. Farnsworth, BNL &amp; A. Coleman, ORNL / Subcommittee 8</vt:lpstr>
      <vt:lpstr>2.8  Controls and Safety Systems  R. Farnsworth, BNL &amp; A. Coleman, ORNL / Subcommittee 8</vt:lpstr>
      <vt:lpstr>2.8  Controls and Safety Systems  R. Farnsworth, BNL &amp; A. Coleman, ORNL / Subcommittee 8</vt:lpstr>
      <vt:lpstr>2.8  Controls and Safety Systems  R. Farnsworth, BNL &amp; A. Coleman, ORNL / Subcommittee 8</vt:lpstr>
      <vt:lpstr>3.  Conventional Facilities J. Pittman, PNNL; J. Haslam, LLNL;  W. Yuan, LLNL  / Subcommittee 9</vt:lpstr>
      <vt:lpstr>3.  Conventional Facilities J. Pittman, PNNL; J. Haslam, LLNL;  W. Yuan, LLNL  / Subcommittee 9</vt:lpstr>
      <vt:lpstr>3.  Conventional Facilities J. Pittman, PNNL; J. Haslam, LLNL;  W. Yuan, LLNL  / Subcommittee 9</vt:lpstr>
      <vt:lpstr>3.  Conventional Facilities J. Pittman, PNNL; J. Haslam, LLNL;  W. Yuan, LLNL  / Subcommittee 9</vt:lpstr>
      <vt:lpstr>3.  Conventional Facilities J. Pittman, PNNL; J. Haslam, LLNL;  W. Yuan, LLNL  / Subcommittee 9</vt:lpstr>
      <vt:lpstr>3.  Conventional Facilities J. Pittman, PNNL; J. Haslam, LLNL;  W. Yuan, LLNL  / Subcommittee 9</vt:lpstr>
      <vt:lpstr>3.  Conventional Facilities J. Pittman, PNNL; J. Haslam, LLNL;  W. Yuan, LLNL  / Subcommittee 9</vt:lpstr>
      <vt:lpstr>3.  Conventional Facilities J. Pittman, PNNL; J. Haslam, LLNL;  W. Yuan, LLNL  / Subcommittee 9</vt:lpstr>
      <vt:lpstr>4.  Environment, Safety and Health M. Andrews, FNAL / A. Ackerman, BNL / Subcommittee 10</vt:lpstr>
      <vt:lpstr>4.  Environment, Safety and Health M. Andrews, FNAL / A. Ackerman, BNL / Subcommittee 10</vt:lpstr>
      <vt:lpstr>4.  Environment, Safety and Health M. Andrews, FNAL / A. Ackerman, BNL / Subcommittee 10</vt:lpstr>
      <vt:lpstr>4.  Environment, Safety and Health M. Andrews, FNAL / A. Ackerman, BNL / Subcommittee 10</vt:lpstr>
      <vt:lpstr>4.  Environment, Safety and Health M. Andrews, FNAL / A. Ackerman, BNL / Subcommittee 10</vt:lpstr>
      <vt:lpstr>4.  Environment, Safety and Health M. Andrews, FNAL / A. Ackerman, BNL / Subcommittee 10</vt:lpstr>
      <vt:lpstr>4.  Environment, Safety and Health M. Andrews, FNAL / A. Ackerman, BNL / Subcommittee 10</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5.  Cost and Schedule H. Taaffe, ANL / Jeff Thomas, DOE Subcommittee 11</vt:lpstr>
      <vt:lpstr> 6.  Project Management E. Johnson, BNL; J. Diehl, BHSO;               J. Galambos, ORNL / Subcommittee 12</vt:lpstr>
      <vt:lpstr> 6.  Project Management E. Johnson, BNL; J. Diehl, BHSO;               J. Galambos, ORNL / Subcommittee 12</vt:lpstr>
      <vt:lpstr> 6.  Project Management E. Johnson, BNL; J. Diehl, BHSO;               J. Galambos, ORNL / Subcommittee 12</vt:lpstr>
      <vt:lpstr> 6.  Project Management E. Johnson, BNL; J. Diehl, BHSO;               J. Galambos, ORNL / Subcommittee 12</vt:lpstr>
      <vt:lpstr> 6.  Project Management E. Johnson, BNL; J. Diehl, BHSO;               J. Galambos, ORNL / Subcommittee 12</vt:lpstr>
      <vt:lpstr> 6.  Project Management E. Johnson, BNL; J. Diehl, BHSO;               J. Galambos, ORNL / Subcommittee 12</vt:lpstr>
      <vt:lpstr> 6.  Project Management E. Johnson, BNL; J. Diehl, BHSO;               J. Galambos, ORNL / Subcommittee 12</vt:lpstr>
      <vt:lpstr> 6.  Project Management E. Johnson, BNL; J. Diehl, BHSO;               J. Galambos, ORNL / Subcommittee 12</vt:lpstr>
    </vt:vector>
  </TitlesOfParts>
  <Company>Pacific Northwest National Laboratory--Battelle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Energy’s                             Office of Science</dc:title>
  <dc:creator>Sallie Ortiz</dc:creator>
  <cp:lastModifiedBy>Fisher, Kurt W</cp:lastModifiedBy>
  <cp:revision>1092</cp:revision>
  <cp:lastPrinted>2019-11-07T14:17:15Z</cp:lastPrinted>
  <dcterms:created xsi:type="dcterms:W3CDTF">2002-04-16T19:13:24Z</dcterms:created>
  <dcterms:modified xsi:type="dcterms:W3CDTF">2020-12-03T17:51:19Z</dcterms:modified>
</cp:coreProperties>
</file>