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</p:sldMasterIdLst>
  <p:notesMasterIdLst>
    <p:notesMasterId r:id="rId13"/>
  </p:notesMasterIdLst>
  <p:handoutMasterIdLst>
    <p:handoutMasterId r:id="rId14"/>
  </p:handoutMasterIdLst>
  <p:sldIdLst>
    <p:sldId id="577" r:id="rId5"/>
    <p:sldId id="758" r:id="rId6"/>
    <p:sldId id="948" r:id="rId7"/>
    <p:sldId id="958" r:id="rId8"/>
    <p:sldId id="953" r:id="rId9"/>
    <p:sldId id="959" r:id="rId10"/>
    <p:sldId id="960" r:id="rId11"/>
    <p:sldId id="957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3">
          <p15:clr>
            <a:srgbClr val="A4A3A4"/>
          </p15:clr>
        </p15:guide>
        <p15:guide id="2" pos="2213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layda, John N." initials="JNG" lastIdx="3" clrIdx="0"/>
  <p:cmAuthor id="1" name="Curt Hovater" initials="CH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0033CC"/>
    <a:srgbClr val="DA3400"/>
    <a:srgbClr val="61A10B"/>
    <a:srgbClr val="6A34BA"/>
    <a:srgbClr val="93B80C"/>
    <a:srgbClr val="DA0000"/>
    <a:srgbClr val="99CCFF"/>
    <a:srgbClr val="6699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85198" autoAdjust="0"/>
  </p:normalViewPr>
  <p:slideViewPr>
    <p:cSldViewPr snapToGrid="0">
      <p:cViewPr>
        <p:scale>
          <a:sx n="80" d="100"/>
          <a:sy n="80" d="100"/>
        </p:scale>
        <p:origin x="-438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39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33"/>
        <p:guide orient="horz" pos="3024"/>
        <p:guide pos="221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4" tIns="47401" rIns="94804" bIns="4740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1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4" tIns="47401" rIns="94804" bIns="474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173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4" tIns="47401" rIns="94804" bIns="4740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19173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04" tIns="47401" rIns="94804" bIns="4740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583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0" tIns="48300" rIns="96600" bIns="48300" numCol="1" anchor="t" anchorCtr="0" compatLnSpc="1">
            <a:prstTxWarp prst="textNoShape">
              <a:avLst/>
            </a:prstTxWarp>
          </a:bodyPr>
          <a:lstStyle>
            <a:lvl1pPr defTabSz="966485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0" tIns="48300" rIns="96600" bIns="48300" numCol="1" anchor="t" anchorCtr="0" compatLnSpc="1">
            <a:prstTxWarp prst="textNoShape">
              <a:avLst/>
            </a:prstTxWarp>
          </a:bodyPr>
          <a:lstStyle>
            <a:lvl1pPr algn="r" defTabSz="966485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4" y="4561227"/>
            <a:ext cx="5850836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0" tIns="48300" rIns="96600" bIns="483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813"/>
            <a:ext cx="3170583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0" tIns="48300" rIns="96600" bIns="48300" numCol="1" anchor="b" anchorCtr="0" compatLnSpc="1">
            <a:prstTxWarp prst="textNoShape">
              <a:avLst/>
            </a:prstTxWarp>
          </a:bodyPr>
          <a:lstStyle>
            <a:lvl1pPr defTabSz="966485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20813"/>
            <a:ext cx="3170583" cy="4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0" tIns="48300" rIns="96600" bIns="48300" numCol="1" anchor="b" anchorCtr="0" compatLnSpc="1">
            <a:prstTxWarp prst="textNoShape">
              <a:avLst/>
            </a:prstTxWarp>
          </a:bodyPr>
          <a:lstStyle>
            <a:lvl1pPr algn="r" defTabSz="96648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3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9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LERF Kickoff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LERF Kickoff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LERF Kickoff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LERF Kickoff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LERF Kickoff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LERF Kickoff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LERF Kickoff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5129" y="719085"/>
            <a:ext cx="8184014" cy="1755830"/>
          </a:xfrm>
        </p:spPr>
        <p:txBody>
          <a:bodyPr/>
          <a:lstStyle/>
          <a:p>
            <a:r>
              <a:rPr lang="en-US" sz="2800" dirty="0" smtClean="0"/>
              <a:t>LERF Cryomodule </a:t>
            </a:r>
            <a:r>
              <a:rPr lang="en-US" sz="2800" dirty="0" smtClean="0"/>
              <a:t>Shuffle</a:t>
            </a:r>
            <a:endParaRPr lang="en-US" sz="28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5129" y="2565779"/>
            <a:ext cx="8697772" cy="2964060"/>
          </a:xfrm>
        </p:spPr>
        <p:txBody>
          <a:bodyPr/>
          <a:lstStyle/>
          <a:p>
            <a:r>
              <a:rPr lang="en-US" sz="1800" dirty="0" smtClean="0"/>
              <a:t>Kevin Jordan Sep. 15, 2017</a:t>
            </a:r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Scope</a:t>
            </a:r>
            <a:endParaRPr lang="en-US" sz="28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 smtClean="0"/>
              <a:t>Secure vacuum on all three modules</a:t>
            </a:r>
            <a:endParaRPr lang="en-US" sz="2400" b="1" dirty="0" smtClean="0"/>
          </a:p>
          <a:p>
            <a:pPr lvl="1"/>
            <a:r>
              <a:rPr lang="en-US" sz="2400" b="1" dirty="0" smtClean="0"/>
              <a:t>Remove the three girders between FL03 &amp; FL04</a:t>
            </a:r>
          </a:p>
          <a:p>
            <a:pPr lvl="1"/>
            <a:r>
              <a:rPr lang="en-US" sz="2400" b="1" dirty="0" smtClean="0"/>
              <a:t>Sample beam tube from above for contamination</a:t>
            </a:r>
          </a:p>
          <a:p>
            <a:pPr lvl="1"/>
            <a:r>
              <a:rPr lang="en-US" sz="2400" b="1" dirty="0" smtClean="0"/>
              <a:t>Remove girders as needed between FL02 &amp; FL03 to enable move of F100 in FL02</a:t>
            </a:r>
          </a:p>
          <a:p>
            <a:pPr lvl="1"/>
            <a:r>
              <a:rPr lang="en-US" sz="2400" b="1" dirty="0" smtClean="0"/>
              <a:t>Remove F100 (FL02), and SL21 (FL03)</a:t>
            </a:r>
          </a:p>
          <a:p>
            <a:pPr lvl="1"/>
            <a:r>
              <a:rPr lang="en-US" sz="2400" b="1" dirty="0" smtClean="0"/>
              <a:t>Warm-up and move C50 (FL04) to FL02</a:t>
            </a:r>
          </a:p>
          <a:p>
            <a:pPr lvl="1"/>
            <a:r>
              <a:rPr lang="en-US" sz="2400" b="1" dirty="0" smtClean="0"/>
              <a:t>Reconnect </a:t>
            </a:r>
            <a:r>
              <a:rPr lang="en-US" sz="2400" b="1" dirty="0" err="1" smtClean="0"/>
              <a:t>cryo</a:t>
            </a:r>
            <a:r>
              <a:rPr lang="en-US" sz="2400" b="1" dirty="0" smtClean="0"/>
              <a:t> &amp; RF to C50 in FL02</a:t>
            </a:r>
          </a:p>
          <a:p>
            <a:pPr lvl="1"/>
            <a:r>
              <a:rPr lang="en-US" sz="2400" b="1" dirty="0" smtClean="0"/>
              <a:t>Summary/Questions/Concerns/Comments</a:t>
            </a:r>
            <a:endParaRPr lang="en-US" sz="2400" b="1" dirty="0"/>
          </a:p>
          <a:p>
            <a:pPr lvl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CM Shuffle </a:t>
            </a:r>
            <a:r>
              <a:rPr lang="en-US" dirty="0" smtClean="0"/>
              <a:t>9/15/2017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CM Shuffle 9/15/2017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085081"/>
            <a:ext cx="9144000" cy="3301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8890" y="4030186"/>
            <a:ext cx="7089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Current machine contains slots for 3 full CMs and 1 Injector 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Shielded vault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Existing PSS including radiation and ODH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Utilities include </a:t>
            </a:r>
            <a:r>
              <a:rPr lang="en-US" dirty="0" err="1" smtClean="0"/>
              <a:t>cryo</a:t>
            </a:r>
            <a:r>
              <a:rPr lang="en-US" dirty="0" smtClean="0"/>
              <a:t>, water, electrical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Propose 2 CMs installed in middle of FEL machine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4237" y="1725768"/>
            <a:ext cx="86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CM Slot</a:t>
            </a:r>
            <a:endParaRPr 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8585" y="261593"/>
            <a:ext cx="8103570" cy="753033"/>
          </a:xfrm>
        </p:spPr>
        <p:txBody>
          <a:bodyPr/>
          <a:lstStyle/>
          <a:p>
            <a:r>
              <a:rPr lang="en-US" dirty="0" smtClean="0"/>
              <a:t>LCLS-II CM Layout in LERF – Testing 2 CMs per Cycle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4762" y="1714543"/>
            <a:ext cx="86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CM Slot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97162" y="1712943"/>
            <a:ext cx="86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CM Slot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66422" y="3284581"/>
            <a:ext cx="86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Access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497162" y="3436980"/>
            <a:ext cx="86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Storage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502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CM Shuffle 9/15/2017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sz="2800" dirty="0" smtClean="0"/>
              <a:t>End Can &amp; U-tubes – Conceptual Design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583" y="2487827"/>
            <a:ext cx="3723503" cy="34434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92778" y="2026508"/>
            <a:ext cx="1482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Relief Stack, Valves and Cooldown Line Connection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5815914" y="2765172"/>
            <a:ext cx="1276864" cy="738664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45177" y="3747869"/>
            <a:ext cx="1482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Can, Mounted to Floor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6095999" y="4209534"/>
            <a:ext cx="1149178" cy="0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10215" y="1294379"/>
            <a:ext cx="1482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Interconnect Bellows with Restraints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5074509" y="2217709"/>
            <a:ext cx="177112" cy="1159805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45176" y="5127707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 Line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5163066" y="5127708"/>
            <a:ext cx="2082110" cy="184665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65768" y="5634341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 TL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4510215" y="5428735"/>
            <a:ext cx="2755553" cy="390272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1316" y="4262388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Supply Line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1908" y="4769022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Supply TL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>
            <a:off x="1964719" y="4953688"/>
            <a:ext cx="762005" cy="266352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3"/>
          </p:cNvCxnSpPr>
          <p:nvPr/>
        </p:nvCxnSpPr>
        <p:spPr>
          <a:xfrm>
            <a:off x="1944127" y="4447054"/>
            <a:ext cx="1919419" cy="184666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58314" y="5816787"/>
            <a:ext cx="264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Re-use existing U-tubes for </a:t>
            </a:r>
            <a:r>
              <a:rPr lang="en-US" dirty="0" err="1" smtClean="0"/>
              <a:t>cryo</a:t>
            </a:r>
            <a:r>
              <a:rPr lang="en-US" dirty="0" smtClean="0"/>
              <a:t> connection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1315" y="2868498"/>
            <a:ext cx="148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Stands w/Wheels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>
            <a:off x="1944126" y="3191664"/>
            <a:ext cx="1136824" cy="696595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0718" y="3739272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Floor Plates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>
          <a:xfrm>
            <a:off x="1923529" y="3923938"/>
            <a:ext cx="1470460" cy="285596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0"/>
          </p:cNvCxnSpPr>
          <p:nvPr/>
        </p:nvCxnSpPr>
        <p:spPr>
          <a:xfrm flipH="1" flipV="1">
            <a:off x="3080950" y="5312373"/>
            <a:ext cx="399537" cy="504414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0"/>
          </p:cNvCxnSpPr>
          <p:nvPr/>
        </p:nvCxnSpPr>
        <p:spPr>
          <a:xfrm flipV="1">
            <a:off x="3480487" y="5518413"/>
            <a:ext cx="654908" cy="298374"/>
          </a:xfrm>
          <a:prstGeom prst="straightConnector1">
            <a:avLst/>
          </a:prstGeom>
          <a:ln w="158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3529" y="1795675"/>
            <a:ext cx="430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Uses both FL03 &amp; FL04 taps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71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FL03/04 – clear out completely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CM Shuffle 9/15/2017</a:t>
            </a:r>
            <a:endParaRPr lang="en-US" dirty="0"/>
          </a:p>
        </p:txBody>
      </p:sp>
      <p:sp>
        <p:nvSpPr>
          <p:cNvPr id="6" name="AutoShape 4" descr="https://zimbra.jlab.org/service/home/~/?auth=co&amp;loc=en_US&amp;id=417641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3162" y="1392382"/>
            <a:ext cx="6673933" cy="500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2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FL02/03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CM Shuffle 9/15/2017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55575" y="1172332"/>
            <a:ext cx="8108950" cy="84647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Remove &amp; replace as needed to move CM FL02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Restore girder &amp; vacuum with valve on downstream end</a:t>
            </a:r>
            <a:endParaRPr lang="en-US" dirty="0"/>
          </a:p>
        </p:txBody>
      </p:sp>
      <p:sp>
        <p:nvSpPr>
          <p:cNvPr id="6" name="AutoShape 4" descr="https://zimbra.jlab.org/service/home/~/?auth=co&amp;loc=en_US&amp;id=417641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721" y="2066305"/>
            <a:ext cx="6107873" cy="458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6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375" y="160338"/>
            <a:ext cx="8103570" cy="753033"/>
          </a:xfrm>
        </p:spPr>
        <p:txBody>
          <a:bodyPr/>
          <a:lstStyle/>
          <a:p>
            <a:r>
              <a:rPr lang="en-US" dirty="0" smtClean="0"/>
              <a:t>C50 – Replace Ion Pump?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CM Shuffle 9/15/2017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8464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Take opportunity to replace pump…</a:t>
            </a:r>
            <a:endParaRPr lang="en-US" dirty="0"/>
          </a:p>
        </p:txBody>
      </p:sp>
      <p:sp>
        <p:nvSpPr>
          <p:cNvPr id="6" name="AutoShape 4" descr="https://zimbra.jlab.org/service/home/~/?auth=co&amp;loc=en_US&amp;id=417641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213" y="1849582"/>
            <a:ext cx="6040377" cy="453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3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CM Shuffle 9/15/2017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8585" y="261593"/>
            <a:ext cx="8103570" cy="753033"/>
          </a:xfrm>
        </p:spPr>
        <p:txBody>
          <a:bodyPr/>
          <a:lstStyle/>
          <a:p>
            <a:r>
              <a:rPr lang="en-US" dirty="0" smtClean="0"/>
              <a:t>LCLS-II CM Layout in LERF – Testing 2 CMs per Cycle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09" y="1223268"/>
            <a:ext cx="5455920" cy="2186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1" y="3525598"/>
            <a:ext cx="2512541" cy="27536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3189" y="5585254"/>
            <a:ext cx="308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 m OD x 12 m Long, Handling weight 8 tons max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076" y="2132072"/>
            <a:ext cx="1157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Can, New Design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984" y="2132072"/>
            <a:ext cx="1157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Cap, Existing Design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14351" y="3409694"/>
            <a:ext cx="3437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Interconnect w/</a:t>
            </a:r>
          </a:p>
          <a:p>
            <a:r>
              <a:rPr lang="en-US" dirty="0" smtClean="0"/>
              <a:t>Beamline connection and </a:t>
            </a:r>
            <a:r>
              <a:rPr lang="en-US" dirty="0" err="1" smtClean="0"/>
              <a:t>Cryo</a:t>
            </a:r>
            <a:r>
              <a:rPr lang="en-US" dirty="0" smtClean="0"/>
              <a:t> line flanged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Breakout_x0020_Session xmlns="f15a050e-1ce7-4ed2-9890-60f9658c1ede">8 - Controls/Safety Systems</Breakout_x0020_Sess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4" ma:contentTypeDescription="Create a new document." ma:contentTypeScope="" ma:versionID="7b68698eab841f6565c5c3885a08d4e9">
  <xsd:schema xmlns:xsd="http://www.w3.org/2001/XMLSchema" xmlns:xs="http://www.w3.org/2001/XMLSchema" xmlns:p="http://schemas.microsoft.com/office/2006/metadata/properties" xmlns:ns2="f15a050e-1ce7-4ed2-9890-60f9658c1ede" targetNamespace="http://schemas.microsoft.com/office/2006/metadata/properties" ma:root="true" ma:fieldsID="099edc80864fba8e7bdccaf9ddf53b95" ns2:_="">
    <xsd:import namespace="f15a050e-1ce7-4ed2-9890-60f9658c1ede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050e-1ce7-4ed2-9890-60f9658c1ede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>
      <xsd:simpleType>
        <xsd:restriction base="dms:Choice">
          <xsd:enumeration value="Plenary"/>
          <xsd:enumeration value="1 - Accelerator Physics"/>
          <xsd:enumeration value="2 - Injector/Linac"/>
          <xsd:enumeration value="3 - RF Power Systems"/>
          <xsd:enumeration value="4&amp;5 - Undulator/XTES System"/>
          <xsd:enumeration value="6&amp;7 - Cryoplant/Cryomodules Systems"/>
          <xsd:enumeration value="8 - Controls/Safety Systems"/>
          <xsd:enumeration value="9 - Conventional Facilities and Infrastructure"/>
          <xsd:enumeration value="10 - Env., Safety &amp; Health"/>
          <xsd:enumeration value="11 - Cost and Schedule"/>
          <xsd:enumeration value="12 - Project Management"/>
          <xsd:enumeration value="Closeou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schemas.microsoft.com/office/2006/metadata/properties"/>
    <ds:schemaRef ds:uri="f15a050e-1ce7-4ed2-9890-60f9658c1ed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D0D1A1-B213-471F-B14E-465264A5D1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a050e-1ce7-4ed2-9890-60f9658c1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207353</TotalTime>
  <Words>291</Words>
  <Application>Microsoft Office PowerPoint</Application>
  <PresentationFormat>On-screen Show (4:3)</PresentationFormat>
  <Paragraphs>64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LERF Cryomodule Shuffle</vt:lpstr>
      <vt:lpstr>Scope</vt:lpstr>
      <vt:lpstr>LCLS-II CM Layout in LERF – Testing 2 CMs per Cycle</vt:lpstr>
      <vt:lpstr>End Can &amp; U-tubes – Conceptual Design</vt:lpstr>
      <vt:lpstr>FL03/04 – clear out completely </vt:lpstr>
      <vt:lpstr>FL02/03</vt:lpstr>
      <vt:lpstr>C50 – Replace Ion Pump?</vt:lpstr>
      <vt:lpstr>LCLS-II CM Layout in LERF – Testing 2 CMs per Cycle</vt:lpstr>
    </vt:vector>
  </TitlesOfParts>
  <Company>SLAC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LLRF FAC 2016</dc:title>
  <dc:creator>Wong, Theresa</dc:creator>
  <cp:lastModifiedBy>Kevin Jordan</cp:lastModifiedBy>
  <cp:revision>3230</cp:revision>
  <cp:lastPrinted>2015-07-07T22:10:49Z</cp:lastPrinted>
  <dcterms:created xsi:type="dcterms:W3CDTF">2009-11-23T23:38:17Z</dcterms:created>
  <dcterms:modified xsi:type="dcterms:W3CDTF">2017-09-15T11:52:50Z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32800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TemplateUrl">
    <vt:lpwstr/>
  </property>
</Properties>
</file>