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35"/>
  </p:notesMasterIdLst>
  <p:handoutMasterIdLst>
    <p:handoutMasterId r:id="rId36"/>
  </p:handoutMasterIdLst>
  <p:sldIdLst>
    <p:sldId id="317" r:id="rId2"/>
    <p:sldId id="363" r:id="rId3"/>
    <p:sldId id="293" r:id="rId4"/>
    <p:sldId id="393" r:id="rId5"/>
    <p:sldId id="394" r:id="rId6"/>
    <p:sldId id="402" r:id="rId7"/>
    <p:sldId id="398" r:id="rId8"/>
    <p:sldId id="403" r:id="rId9"/>
    <p:sldId id="397" r:id="rId10"/>
    <p:sldId id="395" r:id="rId11"/>
    <p:sldId id="396" r:id="rId12"/>
    <p:sldId id="256" r:id="rId13"/>
    <p:sldId id="257" r:id="rId14"/>
    <p:sldId id="258" r:id="rId15"/>
    <p:sldId id="259" r:id="rId16"/>
    <p:sldId id="260" r:id="rId17"/>
    <p:sldId id="261" r:id="rId18"/>
    <p:sldId id="262" r:id="rId19"/>
    <p:sldId id="408" r:id="rId20"/>
    <p:sldId id="5142" r:id="rId21"/>
    <p:sldId id="5140" r:id="rId22"/>
    <p:sldId id="5129" r:id="rId23"/>
    <p:sldId id="5130" r:id="rId24"/>
    <p:sldId id="5131" r:id="rId25"/>
    <p:sldId id="5132" r:id="rId26"/>
    <p:sldId id="5133" r:id="rId27"/>
    <p:sldId id="5138" r:id="rId28"/>
    <p:sldId id="5139" r:id="rId29"/>
    <p:sldId id="5141" r:id="rId30"/>
    <p:sldId id="5134" r:id="rId31"/>
    <p:sldId id="5135" r:id="rId32"/>
    <p:sldId id="5136" r:id="rId33"/>
    <p:sldId id="5137" r:id="rId34"/>
  </p:sldIdLst>
  <p:sldSz cx="9144000" cy="6858000" type="letter"/>
  <p:notesSz cx="7010400" cy="9296400"/>
  <p:defaultTextStyle>
    <a:defPPr>
      <a:defRPr lang="en-US"/>
    </a:defPPr>
    <a:lvl1pPr algn="ctr" rtl="0" eaLnBrk="0" fontAlgn="base" hangingPunct="0">
      <a:spcBef>
        <a:spcPct val="0"/>
      </a:spcBef>
      <a:spcAft>
        <a:spcPct val="0"/>
      </a:spcAft>
      <a:defRPr sz="1200" b="1" kern="1200">
        <a:solidFill>
          <a:schemeClr val="tx1"/>
        </a:solidFill>
        <a:latin typeface="Arial" charset="0"/>
        <a:ea typeface="+mn-ea"/>
        <a:cs typeface="+mn-cs"/>
      </a:defRPr>
    </a:lvl1pPr>
    <a:lvl2pPr marL="457200" algn="ctr" rtl="0" eaLnBrk="0" fontAlgn="base" hangingPunct="0">
      <a:spcBef>
        <a:spcPct val="0"/>
      </a:spcBef>
      <a:spcAft>
        <a:spcPct val="0"/>
      </a:spcAft>
      <a:defRPr sz="1200" b="1" kern="1200">
        <a:solidFill>
          <a:schemeClr val="tx1"/>
        </a:solidFill>
        <a:latin typeface="Arial" charset="0"/>
        <a:ea typeface="+mn-ea"/>
        <a:cs typeface="+mn-cs"/>
      </a:defRPr>
    </a:lvl2pPr>
    <a:lvl3pPr marL="914400" algn="ctr" rtl="0" eaLnBrk="0" fontAlgn="base" hangingPunct="0">
      <a:spcBef>
        <a:spcPct val="0"/>
      </a:spcBef>
      <a:spcAft>
        <a:spcPct val="0"/>
      </a:spcAft>
      <a:defRPr sz="1200" b="1" kern="1200">
        <a:solidFill>
          <a:schemeClr val="tx1"/>
        </a:solidFill>
        <a:latin typeface="Arial" charset="0"/>
        <a:ea typeface="+mn-ea"/>
        <a:cs typeface="+mn-cs"/>
      </a:defRPr>
    </a:lvl3pPr>
    <a:lvl4pPr marL="1371600" algn="ctr" rtl="0" eaLnBrk="0" fontAlgn="base" hangingPunct="0">
      <a:spcBef>
        <a:spcPct val="0"/>
      </a:spcBef>
      <a:spcAft>
        <a:spcPct val="0"/>
      </a:spcAft>
      <a:defRPr sz="1200" b="1" kern="1200">
        <a:solidFill>
          <a:schemeClr val="tx1"/>
        </a:solidFill>
        <a:latin typeface="Arial" charset="0"/>
        <a:ea typeface="+mn-ea"/>
        <a:cs typeface="+mn-cs"/>
      </a:defRPr>
    </a:lvl4pPr>
    <a:lvl5pPr marL="1828800" algn="ctr"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99"/>
    <a:srgbClr val="C0C0C0"/>
    <a:srgbClr val="777777"/>
    <a:srgbClr val="808080"/>
    <a:srgbClr val="009900"/>
    <a:srgbClr val="00FF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48C157-366E-43B8-B335-56603E290ED6}" v="4" dt="2023-01-12T15:10:18.2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16" autoAdjust="0"/>
    <p:restoredTop sz="76667" autoAdjust="0"/>
  </p:normalViewPr>
  <p:slideViewPr>
    <p:cSldViewPr snapToGrid="0">
      <p:cViewPr varScale="1">
        <p:scale>
          <a:sx n="67" d="100"/>
          <a:sy n="67" d="100"/>
        </p:scale>
        <p:origin x="1372" y="36"/>
      </p:cViewPr>
      <p:guideLst>
        <p:guide orient="horz" pos="22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chowski, Alex" userId="27a92aae-3fd4-4639-8cd7-928609c28f6b" providerId="ADAL" clId="{A048C157-366E-43B8-B335-56603E290ED6}"/>
    <pc:docChg chg="custSel addSld delSld modSld delMainMaster">
      <pc:chgData name="Bachowski, Alex" userId="27a92aae-3fd4-4639-8cd7-928609c28f6b" providerId="ADAL" clId="{A048C157-366E-43B8-B335-56603E290ED6}" dt="2023-01-12T15:17:01.799" v="261" actId="2711"/>
      <pc:docMkLst>
        <pc:docMk/>
      </pc:docMkLst>
      <pc:sldChg chg="modSp add del">
        <pc:chgData name="Bachowski, Alex" userId="27a92aae-3fd4-4639-8cd7-928609c28f6b" providerId="ADAL" clId="{A048C157-366E-43B8-B335-56603E290ED6}" dt="2023-01-12T14:49:43.568" v="19"/>
        <pc:sldMkLst>
          <pc:docMk/>
          <pc:sldMk cId="0" sldId="256"/>
        </pc:sldMkLst>
        <pc:spChg chg="mod">
          <ac:chgData name="Bachowski, Alex" userId="27a92aae-3fd4-4639-8cd7-928609c28f6b" providerId="ADAL" clId="{A048C157-366E-43B8-B335-56603E290ED6}" dt="2023-01-12T14:49:43.568" v="19"/>
          <ac:spMkLst>
            <pc:docMk/>
            <pc:sldMk cId="0" sldId="256"/>
            <ac:spMk id="67" creationId="{00000000-0000-0000-0000-000000000000}"/>
          </ac:spMkLst>
        </pc:spChg>
      </pc:sldChg>
      <pc:sldChg chg="modSp add mod">
        <pc:chgData name="Bachowski, Alex" userId="27a92aae-3fd4-4639-8cd7-928609c28f6b" providerId="ADAL" clId="{A048C157-366E-43B8-B335-56603E290ED6}" dt="2023-01-12T14:52:56.697" v="66" actId="20577"/>
        <pc:sldMkLst>
          <pc:docMk/>
          <pc:sldMk cId="0" sldId="257"/>
        </pc:sldMkLst>
        <pc:spChg chg="mod">
          <ac:chgData name="Bachowski, Alex" userId="27a92aae-3fd4-4639-8cd7-928609c28f6b" providerId="ADAL" clId="{A048C157-366E-43B8-B335-56603E290ED6}" dt="2023-01-12T14:49:43.568" v="19"/>
          <ac:spMkLst>
            <pc:docMk/>
            <pc:sldMk cId="0" sldId="257"/>
            <ac:spMk id="75" creationId="{00000000-0000-0000-0000-000000000000}"/>
          </ac:spMkLst>
        </pc:spChg>
        <pc:spChg chg="mod">
          <ac:chgData name="Bachowski, Alex" userId="27a92aae-3fd4-4639-8cd7-928609c28f6b" providerId="ADAL" clId="{A048C157-366E-43B8-B335-56603E290ED6}" dt="2023-01-12T14:52:56.697" v="66" actId="20577"/>
          <ac:spMkLst>
            <pc:docMk/>
            <pc:sldMk cId="0" sldId="257"/>
            <ac:spMk id="78" creationId="{00000000-0000-0000-0000-000000000000}"/>
          </ac:spMkLst>
        </pc:spChg>
      </pc:sldChg>
      <pc:sldChg chg="modSp add mod modNotes">
        <pc:chgData name="Bachowski, Alex" userId="27a92aae-3fd4-4639-8cd7-928609c28f6b" providerId="ADAL" clId="{A048C157-366E-43B8-B335-56603E290ED6}" dt="2023-01-12T14:51:25.831" v="54" actId="20577"/>
        <pc:sldMkLst>
          <pc:docMk/>
          <pc:sldMk cId="0" sldId="258"/>
        </pc:sldMkLst>
        <pc:spChg chg="mod">
          <ac:chgData name="Bachowski, Alex" userId="27a92aae-3fd4-4639-8cd7-928609c28f6b" providerId="ADAL" clId="{A048C157-366E-43B8-B335-56603E290ED6}" dt="2023-01-12T14:49:43.568" v="19"/>
          <ac:spMkLst>
            <pc:docMk/>
            <pc:sldMk cId="0" sldId="258"/>
            <ac:spMk id="83" creationId="{00000000-0000-0000-0000-000000000000}"/>
          </ac:spMkLst>
        </pc:spChg>
        <pc:spChg chg="mod">
          <ac:chgData name="Bachowski, Alex" userId="27a92aae-3fd4-4639-8cd7-928609c28f6b" providerId="ADAL" clId="{A048C157-366E-43B8-B335-56603E290ED6}" dt="2023-01-12T14:51:25.831" v="54" actId="20577"/>
          <ac:spMkLst>
            <pc:docMk/>
            <pc:sldMk cId="0" sldId="258"/>
            <ac:spMk id="86" creationId="{00000000-0000-0000-0000-000000000000}"/>
          </ac:spMkLst>
        </pc:spChg>
      </pc:sldChg>
      <pc:sldChg chg="modSp add del mod modNotes">
        <pc:chgData name="Bachowski, Alex" userId="27a92aae-3fd4-4639-8cd7-928609c28f6b" providerId="ADAL" clId="{A048C157-366E-43B8-B335-56603E290ED6}" dt="2023-01-12T14:51:09.001" v="47" actId="33524"/>
        <pc:sldMkLst>
          <pc:docMk/>
          <pc:sldMk cId="0" sldId="259"/>
        </pc:sldMkLst>
        <pc:spChg chg="mod">
          <ac:chgData name="Bachowski, Alex" userId="27a92aae-3fd4-4639-8cd7-928609c28f6b" providerId="ADAL" clId="{A048C157-366E-43B8-B335-56603E290ED6}" dt="2023-01-12T14:49:43.568" v="19"/>
          <ac:spMkLst>
            <pc:docMk/>
            <pc:sldMk cId="0" sldId="259"/>
            <ac:spMk id="91" creationId="{00000000-0000-0000-0000-000000000000}"/>
          </ac:spMkLst>
        </pc:spChg>
        <pc:spChg chg="mod">
          <ac:chgData name="Bachowski, Alex" userId="27a92aae-3fd4-4639-8cd7-928609c28f6b" providerId="ADAL" clId="{A048C157-366E-43B8-B335-56603E290ED6}" dt="2023-01-12T14:51:09.001" v="47" actId="33524"/>
          <ac:spMkLst>
            <pc:docMk/>
            <pc:sldMk cId="0" sldId="259"/>
            <ac:spMk id="94" creationId="{00000000-0000-0000-0000-000000000000}"/>
          </ac:spMkLst>
        </pc:spChg>
      </pc:sldChg>
      <pc:sldChg chg="modSp add mod">
        <pc:chgData name="Bachowski, Alex" userId="27a92aae-3fd4-4639-8cd7-928609c28f6b" providerId="ADAL" clId="{A048C157-366E-43B8-B335-56603E290ED6}" dt="2023-01-12T14:50:49.864" v="43" actId="20577"/>
        <pc:sldMkLst>
          <pc:docMk/>
          <pc:sldMk cId="0" sldId="260"/>
        </pc:sldMkLst>
        <pc:spChg chg="mod">
          <ac:chgData name="Bachowski, Alex" userId="27a92aae-3fd4-4639-8cd7-928609c28f6b" providerId="ADAL" clId="{A048C157-366E-43B8-B335-56603E290ED6}" dt="2023-01-12T14:49:43.568" v="19"/>
          <ac:spMkLst>
            <pc:docMk/>
            <pc:sldMk cId="0" sldId="260"/>
            <ac:spMk id="99" creationId="{00000000-0000-0000-0000-000000000000}"/>
          </ac:spMkLst>
        </pc:spChg>
        <pc:spChg chg="mod">
          <ac:chgData name="Bachowski, Alex" userId="27a92aae-3fd4-4639-8cd7-928609c28f6b" providerId="ADAL" clId="{A048C157-366E-43B8-B335-56603E290ED6}" dt="2023-01-12T14:50:49.864" v="43" actId="20577"/>
          <ac:spMkLst>
            <pc:docMk/>
            <pc:sldMk cId="0" sldId="260"/>
            <ac:spMk id="102" creationId="{00000000-0000-0000-0000-000000000000}"/>
          </ac:spMkLst>
        </pc:spChg>
      </pc:sldChg>
      <pc:sldChg chg="modSp add mod modNotes">
        <pc:chgData name="Bachowski, Alex" userId="27a92aae-3fd4-4639-8cd7-928609c28f6b" providerId="ADAL" clId="{A048C157-366E-43B8-B335-56603E290ED6}" dt="2023-01-12T14:50:38.220" v="39" actId="20577"/>
        <pc:sldMkLst>
          <pc:docMk/>
          <pc:sldMk cId="0" sldId="261"/>
        </pc:sldMkLst>
        <pc:spChg chg="mod">
          <ac:chgData name="Bachowski, Alex" userId="27a92aae-3fd4-4639-8cd7-928609c28f6b" providerId="ADAL" clId="{A048C157-366E-43B8-B335-56603E290ED6}" dt="2023-01-12T14:49:43.568" v="19"/>
          <ac:spMkLst>
            <pc:docMk/>
            <pc:sldMk cId="0" sldId="261"/>
            <ac:spMk id="107" creationId="{00000000-0000-0000-0000-000000000000}"/>
          </ac:spMkLst>
        </pc:spChg>
        <pc:spChg chg="mod">
          <ac:chgData name="Bachowski, Alex" userId="27a92aae-3fd4-4639-8cd7-928609c28f6b" providerId="ADAL" clId="{A048C157-366E-43B8-B335-56603E290ED6}" dt="2023-01-12T14:50:38.220" v="39" actId="20577"/>
          <ac:spMkLst>
            <pc:docMk/>
            <pc:sldMk cId="0" sldId="261"/>
            <ac:spMk id="110" creationId="{00000000-0000-0000-0000-000000000000}"/>
          </ac:spMkLst>
        </pc:spChg>
      </pc:sldChg>
      <pc:sldChg chg="modSp add mod">
        <pc:chgData name="Bachowski, Alex" userId="27a92aae-3fd4-4639-8cd7-928609c28f6b" providerId="ADAL" clId="{A048C157-366E-43B8-B335-56603E290ED6}" dt="2023-01-12T14:50:29.943" v="36" actId="20577"/>
        <pc:sldMkLst>
          <pc:docMk/>
          <pc:sldMk cId="0" sldId="262"/>
        </pc:sldMkLst>
        <pc:spChg chg="mod">
          <ac:chgData name="Bachowski, Alex" userId="27a92aae-3fd4-4639-8cd7-928609c28f6b" providerId="ADAL" clId="{A048C157-366E-43B8-B335-56603E290ED6}" dt="2023-01-12T14:49:43.568" v="19"/>
          <ac:spMkLst>
            <pc:docMk/>
            <pc:sldMk cId="0" sldId="262"/>
            <ac:spMk id="115" creationId="{00000000-0000-0000-0000-000000000000}"/>
          </ac:spMkLst>
        </pc:spChg>
        <pc:spChg chg="mod">
          <ac:chgData name="Bachowski, Alex" userId="27a92aae-3fd4-4639-8cd7-928609c28f6b" providerId="ADAL" clId="{A048C157-366E-43B8-B335-56603E290ED6}" dt="2023-01-12T14:50:29.943" v="36" actId="20577"/>
          <ac:spMkLst>
            <pc:docMk/>
            <pc:sldMk cId="0" sldId="262"/>
            <ac:spMk id="118" creationId="{00000000-0000-0000-0000-000000000000}"/>
          </ac:spMkLst>
        </pc:spChg>
      </pc:sldChg>
      <pc:sldChg chg="del">
        <pc:chgData name="Bachowski, Alex" userId="27a92aae-3fd4-4639-8cd7-928609c28f6b" providerId="ADAL" clId="{A048C157-366E-43B8-B335-56603E290ED6}" dt="2023-01-12T14:49:29.287" v="18" actId="47"/>
        <pc:sldMkLst>
          <pc:docMk/>
          <pc:sldMk cId="3876603586" sldId="269"/>
        </pc:sldMkLst>
      </pc:sldChg>
      <pc:sldChg chg="del">
        <pc:chgData name="Bachowski, Alex" userId="27a92aae-3fd4-4639-8cd7-928609c28f6b" providerId="ADAL" clId="{A048C157-366E-43B8-B335-56603E290ED6}" dt="2023-01-12T14:49:29.287" v="18" actId="47"/>
        <pc:sldMkLst>
          <pc:docMk/>
          <pc:sldMk cId="1118015658" sldId="273"/>
        </pc:sldMkLst>
      </pc:sldChg>
      <pc:sldChg chg="del">
        <pc:chgData name="Bachowski, Alex" userId="27a92aae-3fd4-4639-8cd7-928609c28f6b" providerId="ADAL" clId="{A048C157-366E-43B8-B335-56603E290ED6}" dt="2023-01-12T14:49:29.287" v="18" actId="47"/>
        <pc:sldMkLst>
          <pc:docMk/>
          <pc:sldMk cId="4140178568" sldId="275"/>
        </pc:sldMkLst>
      </pc:sldChg>
      <pc:sldChg chg="del">
        <pc:chgData name="Bachowski, Alex" userId="27a92aae-3fd4-4639-8cd7-928609c28f6b" providerId="ADAL" clId="{A048C157-366E-43B8-B335-56603E290ED6}" dt="2023-01-12T14:49:29.287" v="18" actId="47"/>
        <pc:sldMkLst>
          <pc:docMk/>
          <pc:sldMk cId="4201014673" sldId="278"/>
        </pc:sldMkLst>
      </pc:sldChg>
      <pc:sldChg chg="del">
        <pc:chgData name="Bachowski, Alex" userId="27a92aae-3fd4-4639-8cd7-928609c28f6b" providerId="ADAL" clId="{A048C157-366E-43B8-B335-56603E290ED6}" dt="2023-01-12T14:48:36.719" v="0" actId="47"/>
        <pc:sldMkLst>
          <pc:docMk/>
          <pc:sldMk cId="0" sldId="291"/>
        </pc:sldMkLst>
      </pc:sldChg>
      <pc:sldChg chg="del">
        <pc:chgData name="Bachowski, Alex" userId="27a92aae-3fd4-4639-8cd7-928609c28f6b" providerId="ADAL" clId="{A048C157-366E-43B8-B335-56603E290ED6}" dt="2023-01-12T14:49:23.410" v="11" actId="47"/>
        <pc:sldMkLst>
          <pc:docMk/>
          <pc:sldMk cId="0" sldId="326"/>
        </pc:sldMkLst>
      </pc:sldChg>
      <pc:sldChg chg="del">
        <pc:chgData name="Bachowski, Alex" userId="27a92aae-3fd4-4639-8cd7-928609c28f6b" providerId="ADAL" clId="{A048C157-366E-43B8-B335-56603E290ED6}" dt="2023-01-12T14:49:24.317" v="14" actId="47"/>
        <pc:sldMkLst>
          <pc:docMk/>
          <pc:sldMk cId="0" sldId="331"/>
        </pc:sldMkLst>
      </pc:sldChg>
      <pc:sldChg chg="add del">
        <pc:chgData name="Bachowski, Alex" userId="27a92aae-3fd4-4639-8cd7-928609c28f6b" providerId="ADAL" clId="{A048C157-366E-43B8-B335-56603E290ED6}" dt="2023-01-12T14:54:23.781" v="67"/>
        <pc:sldMkLst>
          <pc:docMk/>
          <pc:sldMk cId="0" sldId="363"/>
        </pc:sldMkLst>
      </pc:sldChg>
      <pc:sldChg chg="del">
        <pc:chgData name="Bachowski, Alex" userId="27a92aae-3fd4-4639-8cd7-928609c28f6b" providerId="ADAL" clId="{A048C157-366E-43B8-B335-56603E290ED6}" dt="2023-01-12T14:49:17.929" v="2" actId="47"/>
        <pc:sldMkLst>
          <pc:docMk/>
          <pc:sldMk cId="0" sldId="377"/>
        </pc:sldMkLst>
      </pc:sldChg>
      <pc:sldChg chg="del">
        <pc:chgData name="Bachowski, Alex" userId="27a92aae-3fd4-4639-8cd7-928609c28f6b" providerId="ADAL" clId="{A048C157-366E-43B8-B335-56603E290ED6}" dt="2023-01-12T14:49:11.834" v="1" actId="47"/>
        <pc:sldMkLst>
          <pc:docMk/>
          <pc:sldMk cId="0" sldId="382"/>
        </pc:sldMkLst>
      </pc:sldChg>
      <pc:sldChg chg="del">
        <pc:chgData name="Bachowski, Alex" userId="27a92aae-3fd4-4639-8cd7-928609c28f6b" providerId="ADAL" clId="{A048C157-366E-43B8-B335-56603E290ED6}" dt="2023-01-12T14:49:23.766" v="12" actId="47"/>
        <pc:sldMkLst>
          <pc:docMk/>
          <pc:sldMk cId="4006561752" sldId="390"/>
        </pc:sldMkLst>
      </pc:sldChg>
      <pc:sldChg chg="del">
        <pc:chgData name="Bachowski, Alex" userId="27a92aae-3fd4-4639-8cd7-928609c28f6b" providerId="ADAL" clId="{A048C157-366E-43B8-B335-56603E290ED6}" dt="2023-01-12T14:49:24.072" v="13" actId="47"/>
        <pc:sldMkLst>
          <pc:docMk/>
          <pc:sldMk cId="1058830038" sldId="391"/>
        </pc:sldMkLst>
      </pc:sldChg>
      <pc:sldChg chg="del">
        <pc:chgData name="Bachowski, Alex" userId="27a92aae-3fd4-4639-8cd7-928609c28f6b" providerId="ADAL" clId="{A048C157-366E-43B8-B335-56603E290ED6}" dt="2023-01-12T14:49:23.007" v="10" actId="47"/>
        <pc:sldMkLst>
          <pc:docMk/>
          <pc:sldMk cId="2467180645" sldId="392"/>
        </pc:sldMkLst>
      </pc:sldChg>
      <pc:sldChg chg="add del">
        <pc:chgData name="Bachowski, Alex" userId="27a92aae-3fd4-4639-8cd7-928609c28f6b" providerId="ADAL" clId="{A048C157-366E-43B8-B335-56603E290ED6}" dt="2023-01-12T14:59:50.667" v="68"/>
        <pc:sldMkLst>
          <pc:docMk/>
          <pc:sldMk cId="2639187679" sldId="393"/>
        </pc:sldMkLst>
      </pc:sldChg>
      <pc:sldChg chg="modSp add mod">
        <pc:chgData name="Bachowski, Alex" userId="27a92aae-3fd4-4639-8cd7-928609c28f6b" providerId="ADAL" clId="{A048C157-366E-43B8-B335-56603E290ED6}" dt="2023-01-12T15:02:04.900" v="153" actId="20577"/>
        <pc:sldMkLst>
          <pc:docMk/>
          <pc:sldMk cId="673263394" sldId="394"/>
        </pc:sldMkLst>
        <pc:spChg chg="mod">
          <ac:chgData name="Bachowski, Alex" userId="27a92aae-3fd4-4639-8cd7-928609c28f6b" providerId="ADAL" clId="{A048C157-366E-43B8-B335-56603E290ED6}" dt="2023-01-12T15:00:51.925" v="118" actId="20577"/>
          <ac:spMkLst>
            <pc:docMk/>
            <pc:sldMk cId="673263394" sldId="394"/>
            <ac:spMk id="7" creationId="{64150E47-197C-6CB4-BA51-3BCDC5070710}"/>
          </ac:spMkLst>
        </pc:spChg>
        <pc:spChg chg="mod">
          <ac:chgData name="Bachowski, Alex" userId="27a92aae-3fd4-4639-8cd7-928609c28f6b" providerId="ADAL" clId="{A048C157-366E-43B8-B335-56603E290ED6}" dt="2023-01-12T15:02:04.900" v="153" actId="20577"/>
          <ac:spMkLst>
            <pc:docMk/>
            <pc:sldMk cId="673263394" sldId="394"/>
            <ac:spMk id="8" creationId="{00000000-0000-0000-0000-000000000000}"/>
          </ac:spMkLst>
        </pc:spChg>
      </pc:sldChg>
      <pc:sldChg chg="modSp add mod">
        <pc:chgData name="Bachowski, Alex" userId="27a92aae-3fd4-4639-8cd7-928609c28f6b" providerId="ADAL" clId="{A048C157-366E-43B8-B335-56603E290ED6}" dt="2023-01-12T15:02:53.561" v="164"/>
        <pc:sldMkLst>
          <pc:docMk/>
          <pc:sldMk cId="2209362058" sldId="395"/>
        </pc:sldMkLst>
        <pc:spChg chg="mod">
          <ac:chgData name="Bachowski, Alex" userId="27a92aae-3fd4-4639-8cd7-928609c28f6b" providerId="ADAL" clId="{A048C157-366E-43B8-B335-56603E290ED6}" dt="2023-01-12T15:01:40.561" v="151" actId="20577"/>
          <ac:spMkLst>
            <pc:docMk/>
            <pc:sldMk cId="2209362058" sldId="395"/>
            <ac:spMk id="3" creationId="{6D84495C-554E-4B5A-8055-9E07721C69B0}"/>
          </ac:spMkLst>
        </pc:spChg>
        <pc:spChg chg="mod">
          <ac:chgData name="Bachowski, Alex" userId="27a92aae-3fd4-4639-8cd7-928609c28f6b" providerId="ADAL" clId="{A048C157-366E-43B8-B335-56603E290ED6}" dt="2023-01-12T15:02:53.561" v="164"/>
          <ac:spMkLst>
            <pc:docMk/>
            <pc:sldMk cId="2209362058" sldId="395"/>
            <ac:spMk id="8" creationId="{00000000-0000-0000-0000-000000000000}"/>
          </ac:spMkLst>
        </pc:spChg>
      </pc:sldChg>
      <pc:sldChg chg="modSp add mod">
        <pc:chgData name="Bachowski, Alex" userId="27a92aae-3fd4-4639-8cd7-928609c28f6b" providerId="ADAL" clId="{A048C157-366E-43B8-B335-56603E290ED6}" dt="2023-01-12T15:01:24.674" v="130" actId="20577"/>
        <pc:sldMkLst>
          <pc:docMk/>
          <pc:sldMk cId="876839541" sldId="396"/>
        </pc:sldMkLst>
        <pc:spChg chg="mod">
          <ac:chgData name="Bachowski, Alex" userId="27a92aae-3fd4-4639-8cd7-928609c28f6b" providerId="ADAL" clId="{A048C157-366E-43B8-B335-56603E290ED6}" dt="2023-01-12T15:01:24.674" v="130" actId="20577"/>
          <ac:spMkLst>
            <pc:docMk/>
            <pc:sldMk cId="876839541" sldId="396"/>
            <ac:spMk id="8" creationId="{00000000-0000-0000-0000-000000000000}"/>
          </ac:spMkLst>
        </pc:spChg>
      </pc:sldChg>
      <pc:sldChg chg="modSp add mod">
        <pc:chgData name="Bachowski, Alex" userId="27a92aae-3fd4-4639-8cd7-928609c28f6b" providerId="ADAL" clId="{A048C157-366E-43B8-B335-56603E290ED6}" dt="2023-01-12T15:02:48.574" v="163"/>
        <pc:sldMkLst>
          <pc:docMk/>
          <pc:sldMk cId="1189801011" sldId="397"/>
        </pc:sldMkLst>
        <pc:spChg chg="mod">
          <ac:chgData name="Bachowski, Alex" userId="27a92aae-3fd4-4639-8cd7-928609c28f6b" providerId="ADAL" clId="{A048C157-366E-43B8-B335-56603E290ED6}" dt="2023-01-12T15:01:37.838" v="150" actId="20577"/>
          <ac:spMkLst>
            <pc:docMk/>
            <pc:sldMk cId="1189801011" sldId="397"/>
            <ac:spMk id="3" creationId="{6D84495C-554E-4B5A-8055-9E07721C69B0}"/>
          </ac:spMkLst>
        </pc:spChg>
        <pc:spChg chg="mod">
          <ac:chgData name="Bachowski, Alex" userId="27a92aae-3fd4-4639-8cd7-928609c28f6b" providerId="ADAL" clId="{A048C157-366E-43B8-B335-56603E290ED6}" dt="2023-01-12T15:02:48.574" v="163"/>
          <ac:spMkLst>
            <pc:docMk/>
            <pc:sldMk cId="1189801011" sldId="397"/>
            <ac:spMk id="8" creationId="{00000000-0000-0000-0000-000000000000}"/>
          </ac:spMkLst>
        </pc:spChg>
      </pc:sldChg>
      <pc:sldChg chg="modSp add mod">
        <pc:chgData name="Bachowski, Alex" userId="27a92aae-3fd4-4639-8cd7-928609c28f6b" providerId="ADAL" clId="{A048C157-366E-43B8-B335-56603E290ED6}" dt="2023-01-12T15:00:40.893" v="113" actId="20577"/>
        <pc:sldMkLst>
          <pc:docMk/>
          <pc:sldMk cId="3598704426" sldId="398"/>
        </pc:sldMkLst>
        <pc:spChg chg="mod">
          <ac:chgData name="Bachowski, Alex" userId="27a92aae-3fd4-4639-8cd7-928609c28f6b" providerId="ADAL" clId="{A048C157-366E-43B8-B335-56603E290ED6}" dt="2023-01-12T15:00:40.893" v="113" actId="20577"/>
          <ac:spMkLst>
            <pc:docMk/>
            <pc:sldMk cId="3598704426" sldId="398"/>
            <ac:spMk id="8" creationId="{00000000-0000-0000-0000-000000000000}"/>
          </ac:spMkLst>
        </pc:spChg>
      </pc:sldChg>
      <pc:sldChg chg="del">
        <pc:chgData name="Bachowski, Alex" userId="27a92aae-3fd4-4639-8cd7-928609c28f6b" providerId="ADAL" clId="{A048C157-366E-43B8-B335-56603E290ED6}" dt="2023-01-12T14:49:29.287" v="18" actId="47"/>
        <pc:sldMkLst>
          <pc:docMk/>
          <pc:sldMk cId="970627624" sldId="399"/>
        </pc:sldMkLst>
      </pc:sldChg>
      <pc:sldChg chg="modSp add mod">
        <pc:chgData name="Bachowski, Alex" userId="27a92aae-3fd4-4639-8cd7-928609c28f6b" providerId="ADAL" clId="{A048C157-366E-43B8-B335-56603E290ED6}" dt="2023-01-12T15:00:47.567" v="117" actId="20577"/>
        <pc:sldMkLst>
          <pc:docMk/>
          <pc:sldMk cId="601246547" sldId="402"/>
        </pc:sldMkLst>
        <pc:spChg chg="mod">
          <ac:chgData name="Bachowski, Alex" userId="27a92aae-3fd4-4639-8cd7-928609c28f6b" providerId="ADAL" clId="{A048C157-366E-43B8-B335-56603E290ED6}" dt="2023-01-12T15:00:47.567" v="117" actId="20577"/>
          <ac:spMkLst>
            <pc:docMk/>
            <pc:sldMk cId="601246547" sldId="402"/>
            <ac:spMk id="8" creationId="{00000000-0000-0000-0000-000000000000}"/>
          </ac:spMkLst>
        </pc:spChg>
      </pc:sldChg>
      <pc:sldChg chg="modSp add mod">
        <pc:chgData name="Bachowski, Alex" userId="27a92aae-3fd4-4639-8cd7-928609c28f6b" providerId="ADAL" clId="{A048C157-366E-43B8-B335-56603E290ED6}" dt="2023-01-12T15:00:36.343" v="111" actId="20577"/>
        <pc:sldMkLst>
          <pc:docMk/>
          <pc:sldMk cId="1526611911" sldId="403"/>
        </pc:sldMkLst>
        <pc:spChg chg="mod">
          <ac:chgData name="Bachowski, Alex" userId="27a92aae-3fd4-4639-8cd7-928609c28f6b" providerId="ADAL" clId="{A048C157-366E-43B8-B335-56603E290ED6}" dt="2023-01-12T15:00:36.343" v="111" actId="20577"/>
          <ac:spMkLst>
            <pc:docMk/>
            <pc:sldMk cId="1526611911" sldId="403"/>
            <ac:spMk id="8" creationId="{00000000-0000-0000-0000-000000000000}"/>
          </ac:spMkLst>
        </pc:spChg>
      </pc:sldChg>
      <pc:sldChg chg="del">
        <pc:chgData name="Bachowski, Alex" userId="27a92aae-3fd4-4639-8cd7-928609c28f6b" providerId="ADAL" clId="{A048C157-366E-43B8-B335-56603E290ED6}" dt="2023-01-12T14:49:18.489" v="3" actId="47"/>
        <pc:sldMkLst>
          <pc:docMk/>
          <pc:sldMk cId="1781365145" sldId="403"/>
        </pc:sldMkLst>
      </pc:sldChg>
      <pc:sldChg chg="modSp add del mod">
        <pc:chgData name="Bachowski, Alex" userId="27a92aae-3fd4-4639-8cd7-928609c28f6b" providerId="ADAL" clId="{A048C157-366E-43B8-B335-56603E290ED6}" dt="2023-01-12T15:17:01.799" v="261" actId="2711"/>
        <pc:sldMkLst>
          <pc:docMk/>
          <pc:sldMk cId="3161410592" sldId="408"/>
        </pc:sldMkLst>
        <pc:spChg chg="mod">
          <ac:chgData name="Bachowski, Alex" userId="27a92aae-3fd4-4639-8cd7-928609c28f6b" providerId="ADAL" clId="{A048C157-366E-43B8-B335-56603E290ED6}" dt="2023-01-12T15:17:01.799" v="261" actId="2711"/>
          <ac:spMkLst>
            <pc:docMk/>
            <pc:sldMk cId="3161410592" sldId="408"/>
            <ac:spMk id="23557" creationId="{00000000-0000-0000-0000-000000000000}"/>
          </ac:spMkLst>
        </pc:spChg>
      </pc:sldChg>
      <pc:sldChg chg="del">
        <pc:chgData name="Bachowski, Alex" userId="27a92aae-3fd4-4639-8cd7-928609c28f6b" providerId="ADAL" clId="{A048C157-366E-43B8-B335-56603E290ED6}" dt="2023-01-12T14:49:20.262" v="5" actId="47"/>
        <pc:sldMkLst>
          <pc:docMk/>
          <pc:sldMk cId="1664842512" sldId="409"/>
        </pc:sldMkLst>
      </pc:sldChg>
      <pc:sldChg chg="del">
        <pc:chgData name="Bachowski, Alex" userId="27a92aae-3fd4-4639-8cd7-928609c28f6b" providerId="ADAL" clId="{A048C157-366E-43B8-B335-56603E290ED6}" dt="2023-01-12T14:49:19.076" v="4" actId="47"/>
        <pc:sldMkLst>
          <pc:docMk/>
          <pc:sldMk cId="915124035" sldId="411"/>
        </pc:sldMkLst>
      </pc:sldChg>
      <pc:sldChg chg="del">
        <pc:chgData name="Bachowski, Alex" userId="27a92aae-3fd4-4639-8cd7-928609c28f6b" providerId="ADAL" clId="{A048C157-366E-43B8-B335-56603E290ED6}" dt="2023-01-12T14:49:24.785" v="16" actId="47"/>
        <pc:sldMkLst>
          <pc:docMk/>
          <pc:sldMk cId="184319562" sldId="413"/>
        </pc:sldMkLst>
      </pc:sldChg>
      <pc:sldChg chg="del">
        <pc:chgData name="Bachowski, Alex" userId="27a92aae-3fd4-4639-8cd7-928609c28f6b" providerId="ADAL" clId="{A048C157-366E-43B8-B335-56603E290ED6}" dt="2023-01-12T14:49:22.547" v="9" actId="47"/>
        <pc:sldMkLst>
          <pc:docMk/>
          <pc:sldMk cId="2764873425" sldId="414"/>
        </pc:sldMkLst>
      </pc:sldChg>
      <pc:sldChg chg="del">
        <pc:chgData name="Bachowski, Alex" userId="27a92aae-3fd4-4639-8cd7-928609c28f6b" providerId="ADAL" clId="{A048C157-366E-43B8-B335-56603E290ED6}" dt="2023-01-12T14:49:20.983" v="6" actId="47"/>
        <pc:sldMkLst>
          <pc:docMk/>
          <pc:sldMk cId="1570908563" sldId="415"/>
        </pc:sldMkLst>
      </pc:sldChg>
      <pc:sldChg chg="del">
        <pc:chgData name="Bachowski, Alex" userId="27a92aae-3fd4-4639-8cd7-928609c28f6b" providerId="ADAL" clId="{A048C157-366E-43B8-B335-56603E290ED6}" dt="2023-01-12T14:49:21.527" v="7" actId="47"/>
        <pc:sldMkLst>
          <pc:docMk/>
          <pc:sldMk cId="2389954143" sldId="416"/>
        </pc:sldMkLst>
      </pc:sldChg>
      <pc:sldChg chg="del">
        <pc:chgData name="Bachowski, Alex" userId="27a92aae-3fd4-4639-8cd7-928609c28f6b" providerId="ADAL" clId="{A048C157-366E-43B8-B335-56603E290ED6}" dt="2023-01-12T14:49:22.071" v="8" actId="47"/>
        <pc:sldMkLst>
          <pc:docMk/>
          <pc:sldMk cId="2162997345" sldId="420"/>
        </pc:sldMkLst>
      </pc:sldChg>
      <pc:sldChg chg="del">
        <pc:chgData name="Bachowski, Alex" userId="27a92aae-3fd4-4639-8cd7-928609c28f6b" providerId="ADAL" clId="{A048C157-366E-43B8-B335-56603E290ED6}" dt="2023-01-12T14:49:29.287" v="18" actId="47"/>
        <pc:sldMkLst>
          <pc:docMk/>
          <pc:sldMk cId="0" sldId="421"/>
        </pc:sldMkLst>
      </pc:sldChg>
      <pc:sldChg chg="del">
        <pc:chgData name="Bachowski, Alex" userId="27a92aae-3fd4-4639-8cd7-928609c28f6b" providerId="ADAL" clId="{A048C157-366E-43B8-B335-56603E290ED6}" dt="2023-01-12T14:49:29.287" v="18" actId="47"/>
        <pc:sldMkLst>
          <pc:docMk/>
          <pc:sldMk cId="2869961981" sldId="438"/>
        </pc:sldMkLst>
      </pc:sldChg>
      <pc:sldChg chg="del">
        <pc:chgData name="Bachowski, Alex" userId="27a92aae-3fd4-4639-8cd7-928609c28f6b" providerId="ADAL" clId="{A048C157-366E-43B8-B335-56603E290ED6}" dt="2023-01-12T14:49:29.287" v="18" actId="47"/>
        <pc:sldMkLst>
          <pc:docMk/>
          <pc:sldMk cId="2981242014" sldId="5105"/>
        </pc:sldMkLst>
      </pc:sldChg>
      <pc:sldChg chg="del">
        <pc:chgData name="Bachowski, Alex" userId="27a92aae-3fd4-4639-8cd7-928609c28f6b" providerId="ADAL" clId="{A048C157-366E-43B8-B335-56603E290ED6}" dt="2023-01-12T14:49:29.287" v="18" actId="47"/>
        <pc:sldMkLst>
          <pc:docMk/>
          <pc:sldMk cId="4120284150" sldId="5118"/>
        </pc:sldMkLst>
      </pc:sldChg>
      <pc:sldChg chg="del">
        <pc:chgData name="Bachowski, Alex" userId="27a92aae-3fd4-4639-8cd7-928609c28f6b" providerId="ADAL" clId="{A048C157-366E-43B8-B335-56603E290ED6}" dt="2023-01-12T14:49:29.287" v="18" actId="47"/>
        <pc:sldMkLst>
          <pc:docMk/>
          <pc:sldMk cId="241599197" sldId="5119"/>
        </pc:sldMkLst>
      </pc:sldChg>
      <pc:sldChg chg="del">
        <pc:chgData name="Bachowski, Alex" userId="27a92aae-3fd4-4639-8cd7-928609c28f6b" providerId="ADAL" clId="{A048C157-366E-43B8-B335-56603E290ED6}" dt="2023-01-12T14:49:29.287" v="18" actId="47"/>
        <pc:sldMkLst>
          <pc:docMk/>
          <pc:sldMk cId="3997389517" sldId="5120"/>
        </pc:sldMkLst>
      </pc:sldChg>
      <pc:sldChg chg="del">
        <pc:chgData name="Bachowski, Alex" userId="27a92aae-3fd4-4639-8cd7-928609c28f6b" providerId="ADAL" clId="{A048C157-366E-43B8-B335-56603E290ED6}" dt="2023-01-12T14:49:29.287" v="18" actId="47"/>
        <pc:sldMkLst>
          <pc:docMk/>
          <pc:sldMk cId="3146547570" sldId="5121"/>
        </pc:sldMkLst>
      </pc:sldChg>
      <pc:sldChg chg="del">
        <pc:chgData name="Bachowski, Alex" userId="27a92aae-3fd4-4639-8cd7-928609c28f6b" providerId="ADAL" clId="{A048C157-366E-43B8-B335-56603E290ED6}" dt="2023-01-12T14:49:29.287" v="18" actId="47"/>
        <pc:sldMkLst>
          <pc:docMk/>
          <pc:sldMk cId="2870692963" sldId="5122"/>
        </pc:sldMkLst>
      </pc:sldChg>
      <pc:sldChg chg="del">
        <pc:chgData name="Bachowski, Alex" userId="27a92aae-3fd4-4639-8cd7-928609c28f6b" providerId="ADAL" clId="{A048C157-366E-43B8-B335-56603E290ED6}" dt="2023-01-12T14:49:29.287" v="18" actId="47"/>
        <pc:sldMkLst>
          <pc:docMk/>
          <pc:sldMk cId="1388226999" sldId="5124"/>
        </pc:sldMkLst>
      </pc:sldChg>
      <pc:sldChg chg="del">
        <pc:chgData name="Bachowski, Alex" userId="27a92aae-3fd4-4639-8cd7-928609c28f6b" providerId="ADAL" clId="{A048C157-366E-43B8-B335-56603E290ED6}" dt="2023-01-12T14:49:29.287" v="18" actId="47"/>
        <pc:sldMkLst>
          <pc:docMk/>
          <pc:sldMk cId="4051736765" sldId="5126"/>
        </pc:sldMkLst>
      </pc:sldChg>
      <pc:sldChg chg="del">
        <pc:chgData name="Bachowski, Alex" userId="27a92aae-3fd4-4639-8cd7-928609c28f6b" providerId="ADAL" clId="{A048C157-366E-43B8-B335-56603E290ED6}" dt="2023-01-12T14:49:29.287" v="18" actId="47"/>
        <pc:sldMkLst>
          <pc:docMk/>
          <pc:sldMk cId="1611487989" sldId="5127"/>
        </pc:sldMkLst>
      </pc:sldChg>
      <pc:sldChg chg="del">
        <pc:chgData name="Bachowski, Alex" userId="27a92aae-3fd4-4639-8cd7-928609c28f6b" providerId="ADAL" clId="{A048C157-366E-43B8-B335-56603E290ED6}" dt="2023-01-12T14:49:29.287" v="18" actId="47"/>
        <pc:sldMkLst>
          <pc:docMk/>
          <pc:sldMk cId="543142146" sldId="5128"/>
        </pc:sldMkLst>
      </pc:sldChg>
      <pc:sldChg chg="modSp add mod">
        <pc:chgData name="Bachowski, Alex" userId="27a92aae-3fd4-4639-8cd7-928609c28f6b" providerId="ADAL" clId="{A048C157-366E-43B8-B335-56603E290ED6}" dt="2023-01-12T15:16:09.548" v="259" actId="2711"/>
        <pc:sldMkLst>
          <pc:docMk/>
          <pc:sldMk cId="98582604" sldId="5129"/>
        </pc:sldMkLst>
        <pc:spChg chg="mod">
          <ac:chgData name="Bachowski, Alex" userId="27a92aae-3fd4-4639-8cd7-928609c28f6b" providerId="ADAL" clId="{A048C157-366E-43B8-B335-56603E290ED6}" dt="2023-01-12T15:16:09.548" v="259" actId="2711"/>
          <ac:spMkLst>
            <pc:docMk/>
            <pc:sldMk cId="98582604" sldId="5129"/>
            <ac:spMk id="23557" creationId="{00000000-0000-0000-0000-000000000000}"/>
          </ac:spMkLst>
        </pc:spChg>
      </pc:sldChg>
      <pc:sldChg chg="modSp add mod">
        <pc:chgData name="Bachowski, Alex" userId="27a92aae-3fd4-4639-8cd7-928609c28f6b" providerId="ADAL" clId="{A048C157-366E-43B8-B335-56603E290ED6}" dt="2023-01-12T15:15:52.114" v="257" actId="2711"/>
        <pc:sldMkLst>
          <pc:docMk/>
          <pc:sldMk cId="1364218219" sldId="5130"/>
        </pc:sldMkLst>
        <pc:spChg chg="mod">
          <ac:chgData name="Bachowski, Alex" userId="27a92aae-3fd4-4639-8cd7-928609c28f6b" providerId="ADAL" clId="{A048C157-366E-43B8-B335-56603E290ED6}" dt="2023-01-12T15:15:52.114" v="257" actId="2711"/>
          <ac:spMkLst>
            <pc:docMk/>
            <pc:sldMk cId="1364218219" sldId="5130"/>
            <ac:spMk id="23557" creationId="{00000000-0000-0000-0000-000000000000}"/>
          </ac:spMkLst>
        </pc:spChg>
      </pc:sldChg>
      <pc:sldChg chg="modSp add mod">
        <pc:chgData name="Bachowski, Alex" userId="27a92aae-3fd4-4639-8cd7-928609c28f6b" providerId="ADAL" clId="{A048C157-366E-43B8-B335-56603E290ED6}" dt="2023-01-12T15:15:44.693" v="256" actId="2711"/>
        <pc:sldMkLst>
          <pc:docMk/>
          <pc:sldMk cId="2560516300" sldId="5131"/>
        </pc:sldMkLst>
        <pc:spChg chg="mod">
          <ac:chgData name="Bachowski, Alex" userId="27a92aae-3fd4-4639-8cd7-928609c28f6b" providerId="ADAL" clId="{A048C157-366E-43B8-B335-56603E290ED6}" dt="2023-01-12T15:15:44.693" v="256" actId="2711"/>
          <ac:spMkLst>
            <pc:docMk/>
            <pc:sldMk cId="2560516300" sldId="5131"/>
            <ac:spMk id="23557" creationId="{00000000-0000-0000-0000-000000000000}"/>
          </ac:spMkLst>
        </pc:spChg>
      </pc:sldChg>
      <pc:sldChg chg="modSp add mod">
        <pc:chgData name="Bachowski, Alex" userId="27a92aae-3fd4-4639-8cd7-928609c28f6b" providerId="ADAL" clId="{A048C157-366E-43B8-B335-56603E290ED6}" dt="2023-01-12T15:15:36.559" v="255" actId="2711"/>
        <pc:sldMkLst>
          <pc:docMk/>
          <pc:sldMk cId="1229304209" sldId="5132"/>
        </pc:sldMkLst>
        <pc:spChg chg="mod">
          <ac:chgData name="Bachowski, Alex" userId="27a92aae-3fd4-4639-8cd7-928609c28f6b" providerId="ADAL" clId="{A048C157-366E-43B8-B335-56603E290ED6}" dt="2023-01-12T15:15:36.559" v="255" actId="2711"/>
          <ac:spMkLst>
            <pc:docMk/>
            <pc:sldMk cId="1229304209" sldId="5132"/>
            <ac:spMk id="23557" creationId="{00000000-0000-0000-0000-000000000000}"/>
          </ac:spMkLst>
        </pc:spChg>
      </pc:sldChg>
      <pc:sldChg chg="modSp add mod">
        <pc:chgData name="Bachowski, Alex" userId="27a92aae-3fd4-4639-8cd7-928609c28f6b" providerId="ADAL" clId="{A048C157-366E-43B8-B335-56603E290ED6}" dt="2023-01-12T15:15:24.295" v="250" actId="20577"/>
        <pc:sldMkLst>
          <pc:docMk/>
          <pc:sldMk cId="3234993782" sldId="5133"/>
        </pc:sldMkLst>
        <pc:spChg chg="mod">
          <ac:chgData name="Bachowski, Alex" userId="27a92aae-3fd4-4639-8cd7-928609c28f6b" providerId="ADAL" clId="{A048C157-366E-43B8-B335-56603E290ED6}" dt="2023-01-12T15:15:24.295" v="250" actId="20577"/>
          <ac:spMkLst>
            <pc:docMk/>
            <pc:sldMk cId="3234993782" sldId="5133"/>
            <ac:spMk id="23557" creationId="{00000000-0000-0000-0000-000000000000}"/>
          </ac:spMkLst>
        </pc:spChg>
      </pc:sldChg>
      <pc:sldChg chg="modSp add mod">
        <pc:chgData name="Bachowski, Alex" userId="27a92aae-3fd4-4639-8cd7-928609c28f6b" providerId="ADAL" clId="{A048C157-366E-43B8-B335-56603E290ED6}" dt="2023-01-12T15:15:01.860" v="246" actId="2711"/>
        <pc:sldMkLst>
          <pc:docMk/>
          <pc:sldMk cId="307787157" sldId="5134"/>
        </pc:sldMkLst>
        <pc:spChg chg="mod">
          <ac:chgData name="Bachowski, Alex" userId="27a92aae-3fd4-4639-8cd7-928609c28f6b" providerId="ADAL" clId="{A048C157-366E-43B8-B335-56603E290ED6}" dt="2023-01-12T15:15:01.860" v="246" actId="2711"/>
          <ac:spMkLst>
            <pc:docMk/>
            <pc:sldMk cId="307787157" sldId="5134"/>
            <ac:spMk id="23557" creationId="{00000000-0000-0000-0000-000000000000}"/>
          </ac:spMkLst>
        </pc:spChg>
      </pc:sldChg>
      <pc:sldChg chg="modSp add mod">
        <pc:chgData name="Bachowski, Alex" userId="27a92aae-3fd4-4639-8cd7-928609c28f6b" providerId="ADAL" clId="{A048C157-366E-43B8-B335-56603E290ED6}" dt="2023-01-12T15:14:57.161" v="245" actId="2711"/>
        <pc:sldMkLst>
          <pc:docMk/>
          <pc:sldMk cId="4121545577" sldId="5135"/>
        </pc:sldMkLst>
        <pc:spChg chg="mod">
          <ac:chgData name="Bachowski, Alex" userId="27a92aae-3fd4-4639-8cd7-928609c28f6b" providerId="ADAL" clId="{A048C157-366E-43B8-B335-56603E290ED6}" dt="2023-01-12T15:14:57.161" v="245" actId="2711"/>
          <ac:spMkLst>
            <pc:docMk/>
            <pc:sldMk cId="4121545577" sldId="5135"/>
            <ac:spMk id="23557" creationId="{00000000-0000-0000-0000-000000000000}"/>
          </ac:spMkLst>
        </pc:spChg>
      </pc:sldChg>
      <pc:sldChg chg="modSp add mod">
        <pc:chgData name="Bachowski, Alex" userId="27a92aae-3fd4-4639-8cd7-928609c28f6b" providerId="ADAL" clId="{A048C157-366E-43B8-B335-56603E290ED6}" dt="2023-01-12T15:14:52.114" v="244" actId="2711"/>
        <pc:sldMkLst>
          <pc:docMk/>
          <pc:sldMk cId="379480095" sldId="5136"/>
        </pc:sldMkLst>
        <pc:spChg chg="mod">
          <ac:chgData name="Bachowski, Alex" userId="27a92aae-3fd4-4639-8cd7-928609c28f6b" providerId="ADAL" clId="{A048C157-366E-43B8-B335-56603E290ED6}" dt="2023-01-12T15:14:52.114" v="244" actId="2711"/>
          <ac:spMkLst>
            <pc:docMk/>
            <pc:sldMk cId="379480095" sldId="5136"/>
            <ac:spMk id="23557" creationId="{00000000-0000-0000-0000-000000000000}"/>
          </ac:spMkLst>
        </pc:spChg>
      </pc:sldChg>
      <pc:sldChg chg="modSp add mod">
        <pc:chgData name="Bachowski, Alex" userId="27a92aae-3fd4-4639-8cd7-928609c28f6b" providerId="ADAL" clId="{A048C157-366E-43B8-B335-56603E290ED6}" dt="2023-01-12T15:14:46.204" v="243" actId="2711"/>
        <pc:sldMkLst>
          <pc:docMk/>
          <pc:sldMk cId="2918957522" sldId="5137"/>
        </pc:sldMkLst>
        <pc:spChg chg="mod">
          <ac:chgData name="Bachowski, Alex" userId="27a92aae-3fd4-4639-8cd7-928609c28f6b" providerId="ADAL" clId="{A048C157-366E-43B8-B335-56603E290ED6}" dt="2023-01-12T15:14:46.204" v="243" actId="2711"/>
          <ac:spMkLst>
            <pc:docMk/>
            <pc:sldMk cId="2918957522" sldId="5137"/>
            <ac:spMk id="23557" creationId="{00000000-0000-0000-0000-000000000000}"/>
          </ac:spMkLst>
        </pc:spChg>
      </pc:sldChg>
      <pc:sldChg chg="modSp add mod">
        <pc:chgData name="Bachowski, Alex" userId="27a92aae-3fd4-4639-8cd7-928609c28f6b" providerId="ADAL" clId="{A048C157-366E-43B8-B335-56603E290ED6}" dt="2023-01-12T15:15:29.372" v="254" actId="20577"/>
        <pc:sldMkLst>
          <pc:docMk/>
          <pc:sldMk cId="859502366" sldId="5138"/>
        </pc:sldMkLst>
        <pc:spChg chg="mod">
          <ac:chgData name="Bachowski, Alex" userId="27a92aae-3fd4-4639-8cd7-928609c28f6b" providerId="ADAL" clId="{A048C157-366E-43B8-B335-56603E290ED6}" dt="2023-01-12T15:15:29.372" v="254" actId="20577"/>
          <ac:spMkLst>
            <pc:docMk/>
            <pc:sldMk cId="859502366" sldId="5138"/>
            <ac:spMk id="23557" creationId="{00000000-0000-0000-0000-000000000000}"/>
          </ac:spMkLst>
        </pc:spChg>
      </pc:sldChg>
      <pc:sldChg chg="add">
        <pc:chgData name="Bachowski, Alex" userId="27a92aae-3fd4-4639-8cd7-928609c28f6b" providerId="ADAL" clId="{A048C157-366E-43B8-B335-56603E290ED6}" dt="2023-01-12T15:10:18.277" v="165"/>
        <pc:sldMkLst>
          <pc:docMk/>
          <pc:sldMk cId="492469372" sldId="5139"/>
        </pc:sldMkLst>
      </pc:sldChg>
      <pc:sldChg chg="modSp add mod">
        <pc:chgData name="Bachowski, Alex" userId="27a92aae-3fd4-4639-8cd7-928609c28f6b" providerId="ADAL" clId="{A048C157-366E-43B8-B335-56603E290ED6}" dt="2023-01-12T15:16:17.818" v="260" actId="2711"/>
        <pc:sldMkLst>
          <pc:docMk/>
          <pc:sldMk cId="2834642394" sldId="5140"/>
        </pc:sldMkLst>
        <pc:spChg chg="mod">
          <ac:chgData name="Bachowski, Alex" userId="27a92aae-3fd4-4639-8cd7-928609c28f6b" providerId="ADAL" clId="{A048C157-366E-43B8-B335-56603E290ED6}" dt="2023-01-12T15:16:17.818" v="260" actId="2711"/>
          <ac:spMkLst>
            <pc:docMk/>
            <pc:sldMk cId="2834642394" sldId="5140"/>
            <ac:spMk id="23557" creationId="{00000000-0000-0000-0000-000000000000}"/>
          </ac:spMkLst>
        </pc:spChg>
      </pc:sldChg>
      <pc:sldChg chg="modSp add mod">
        <pc:chgData name="Bachowski, Alex" userId="27a92aae-3fd4-4639-8cd7-928609c28f6b" providerId="ADAL" clId="{A048C157-366E-43B8-B335-56603E290ED6}" dt="2023-01-12T15:15:07.663" v="247" actId="2711"/>
        <pc:sldMkLst>
          <pc:docMk/>
          <pc:sldMk cId="2340391804" sldId="5141"/>
        </pc:sldMkLst>
        <pc:spChg chg="mod">
          <ac:chgData name="Bachowski, Alex" userId="27a92aae-3fd4-4639-8cd7-928609c28f6b" providerId="ADAL" clId="{A048C157-366E-43B8-B335-56603E290ED6}" dt="2023-01-12T15:15:07.663" v="247" actId="2711"/>
          <ac:spMkLst>
            <pc:docMk/>
            <pc:sldMk cId="2340391804" sldId="5141"/>
            <ac:spMk id="23557" creationId="{00000000-0000-0000-0000-000000000000}"/>
          </ac:spMkLst>
        </pc:spChg>
      </pc:sldChg>
      <pc:sldChg chg="modSp add mod">
        <pc:chgData name="Bachowski, Alex" userId="27a92aae-3fd4-4639-8cd7-928609c28f6b" providerId="ADAL" clId="{A048C157-366E-43B8-B335-56603E290ED6}" dt="2023-01-12T15:14:22.091" v="242" actId="20577"/>
        <pc:sldMkLst>
          <pc:docMk/>
          <pc:sldMk cId="4073657868" sldId="5142"/>
        </pc:sldMkLst>
        <pc:spChg chg="mod">
          <ac:chgData name="Bachowski, Alex" userId="27a92aae-3fd4-4639-8cd7-928609c28f6b" providerId="ADAL" clId="{A048C157-366E-43B8-B335-56603E290ED6}" dt="2023-01-12T15:14:22.091" v="242" actId="20577"/>
          <ac:spMkLst>
            <pc:docMk/>
            <pc:sldMk cId="4073657868" sldId="5142"/>
            <ac:spMk id="23557" creationId="{00000000-0000-0000-0000-000000000000}"/>
          </ac:spMkLst>
        </pc:spChg>
      </pc:sldChg>
      <pc:sldMasterChg chg="del delSldLayout">
        <pc:chgData name="Bachowski, Alex" userId="27a92aae-3fd4-4639-8cd7-928609c28f6b" providerId="ADAL" clId="{A048C157-366E-43B8-B335-56603E290ED6}" dt="2023-01-12T14:49:29.287" v="18" actId="47"/>
        <pc:sldMasterMkLst>
          <pc:docMk/>
          <pc:sldMasterMk cId="2958276793" sldId="2147483682"/>
        </pc:sldMasterMkLst>
        <pc:sldLayoutChg chg="del">
          <pc:chgData name="Bachowski, Alex" userId="27a92aae-3fd4-4639-8cd7-928609c28f6b" providerId="ADAL" clId="{A048C157-366E-43B8-B335-56603E290ED6}" dt="2023-01-12T14:49:29.287" v="18" actId="47"/>
          <pc:sldLayoutMkLst>
            <pc:docMk/>
            <pc:sldMasterMk cId="2958276793" sldId="2147483682"/>
            <pc:sldLayoutMk cId="2978134650" sldId="2147483683"/>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3636798192" sldId="2147483684"/>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2853717818" sldId="2147483685"/>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1733769028" sldId="2147483686"/>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3177289437" sldId="2147483687"/>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3796534776" sldId="2147483688"/>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3903584550" sldId="2147483689"/>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3262125405" sldId="2147483690"/>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1964280268" sldId="2147483691"/>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896553945" sldId="2147483692"/>
          </pc:sldLayoutMkLst>
        </pc:sldLayoutChg>
        <pc:sldLayoutChg chg="del">
          <pc:chgData name="Bachowski, Alex" userId="27a92aae-3fd4-4639-8cd7-928609c28f6b" providerId="ADAL" clId="{A048C157-366E-43B8-B335-56603E290ED6}" dt="2023-01-12T14:49:29.287" v="18" actId="47"/>
          <pc:sldLayoutMkLst>
            <pc:docMk/>
            <pc:sldMasterMk cId="2958276793" sldId="2147483682"/>
            <pc:sldLayoutMk cId="1983648653" sldId="2147483693"/>
          </pc:sldLayoutMkLst>
        </pc:sldLayoutChg>
      </pc:sldMasterChg>
      <pc:sldMasterChg chg="del delSldLayout">
        <pc:chgData name="Bachowski, Alex" userId="27a92aae-3fd4-4639-8cd7-928609c28f6b" providerId="ADAL" clId="{A048C157-366E-43B8-B335-56603E290ED6}" dt="2023-01-12T14:49:29.287" v="18" actId="47"/>
        <pc:sldMasterMkLst>
          <pc:docMk/>
          <pc:sldMasterMk cId="1204037947" sldId="2147483694"/>
        </pc:sldMasterMkLst>
        <pc:sldLayoutChg chg="del">
          <pc:chgData name="Bachowski, Alex" userId="27a92aae-3fd4-4639-8cd7-928609c28f6b" providerId="ADAL" clId="{A048C157-366E-43B8-B335-56603E290ED6}" dt="2023-01-12T14:49:29.287" v="18" actId="47"/>
          <pc:sldLayoutMkLst>
            <pc:docMk/>
            <pc:sldMasterMk cId="1204037947" sldId="2147483694"/>
            <pc:sldLayoutMk cId="2248343168" sldId="2147483695"/>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2519804092" sldId="2147483696"/>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4112480782" sldId="2147483697"/>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2651265458" sldId="2147483698"/>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3086083087" sldId="2147483699"/>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1533738867" sldId="2147483700"/>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3830489767" sldId="2147483701"/>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3248356883" sldId="2147483702"/>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2356479212" sldId="2147483703"/>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456597010" sldId="2147483704"/>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1332625187" sldId="2147483705"/>
          </pc:sldLayoutMkLst>
        </pc:sldLayoutChg>
        <pc:sldLayoutChg chg="del">
          <pc:chgData name="Bachowski, Alex" userId="27a92aae-3fd4-4639-8cd7-928609c28f6b" providerId="ADAL" clId="{A048C157-366E-43B8-B335-56603E290ED6}" dt="2023-01-12T14:49:29.287" v="18" actId="47"/>
          <pc:sldLayoutMkLst>
            <pc:docMk/>
            <pc:sldMasterMk cId="1204037947" sldId="2147483694"/>
            <pc:sldLayoutMk cId="2671681364" sldId="214748370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1" name="Rectangle 3"/>
          <p:cNvSpPr>
            <a:spLocks noGrp="1" noChangeArrowheads="1"/>
          </p:cNvSpPr>
          <p:nvPr>
            <p:ph type="dt" sz="quarter"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7172" name="Rectangle 4"/>
          <p:cNvSpPr>
            <a:spLocks noGrp="1" noChangeArrowheads="1"/>
          </p:cNvSpPr>
          <p:nvPr>
            <p:ph type="ftr" sz="quarter" idx="2"/>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3" name="Rectangle 5"/>
          <p:cNvSpPr>
            <a:spLocks noGrp="1" noChangeArrowheads="1"/>
          </p:cNvSpPr>
          <p:nvPr>
            <p:ph type="sldNum" sz="quarter" idx="3"/>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42B19171-73B2-4387-9E5E-3F5DFFAFD734}" type="slidenum">
              <a:rPr lang="en-US"/>
              <a:pPr>
                <a:defRPr/>
              </a:pPr>
              <a:t>‹#›</a:t>
            </a:fld>
            <a:endParaRPr lang="en-US" dirty="0"/>
          </a:p>
        </p:txBody>
      </p:sp>
    </p:spTree>
    <p:extLst>
      <p:ext uri="{BB962C8B-B14F-4D97-AF65-F5344CB8AC3E}">
        <p14:creationId xmlns:p14="http://schemas.microsoft.com/office/powerpoint/2010/main" val="259028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81100" y="7096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4985" y="4422776"/>
            <a:ext cx="5160433" cy="4164013"/>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2E9EFA97-FFF5-409F-8049-6F6804E7FB99}" type="slidenum">
              <a:rPr lang="en-US"/>
              <a:pPr>
                <a:defRPr/>
              </a:pPr>
              <a:t>‹#›</a:t>
            </a:fld>
            <a:endParaRPr lang="en-US" dirty="0"/>
          </a:p>
        </p:txBody>
      </p:sp>
    </p:spTree>
    <p:extLst>
      <p:ext uri="{BB962C8B-B14F-4D97-AF65-F5344CB8AC3E}">
        <p14:creationId xmlns:p14="http://schemas.microsoft.com/office/powerpoint/2010/main" val="1877492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5D521E1-133A-4378-BCBC-3BF3EC27089C}" type="slidenum">
              <a:rPr lang="en-US"/>
              <a:pPr/>
              <a:t>1</a:t>
            </a:fld>
            <a:endParaRPr lang="en-US" dirty="0"/>
          </a:p>
        </p:txBody>
      </p:sp>
      <p:sp>
        <p:nvSpPr>
          <p:cNvPr id="28675" name="Rectangle 2"/>
          <p:cNvSpPr>
            <a:spLocks noGrp="1" noRot="1" noChangeAspect="1" noChangeArrowheads="1" noTextEdit="1"/>
          </p:cNvSpPr>
          <p:nvPr>
            <p:ph type="sldImg"/>
          </p:nvPr>
        </p:nvSpPr>
        <p:spPr>
          <a:xfrm>
            <a:off x="1181100" y="696913"/>
            <a:ext cx="4648200" cy="3486150"/>
          </a:xfrm>
          <a:ln/>
        </p:spPr>
      </p:sp>
      <p:sp>
        <p:nvSpPr>
          <p:cNvPr id="28676" name="Rectangle 3"/>
          <p:cNvSpPr>
            <a:spLocks noGrp="1" noChangeArrowheads="1"/>
          </p:cNvSpPr>
          <p:nvPr>
            <p:ph type="body" idx="1"/>
          </p:nvPr>
        </p:nvSpPr>
        <p:spPr>
          <a:xfrm>
            <a:off x="701040" y="4416427"/>
            <a:ext cx="5608320" cy="4183063"/>
          </a:xfrm>
          <a:noFill/>
          <a:ln/>
        </p:spPr>
        <p:txBody>
          <a:bodyPr/>
          <a:lstStyle/>
          <a:p>
            <a:endParaRPr lang="en-US" dirty="0"/>
          </a:p>
        </p:txBody>
      </p:sp>
    </p:spTree>
    <p:extLst>
      <p:ext uri="{BB962C8B-B14F-4D97-AF65-F5344CB8AC3E}">
        <p14:creationId xmlns:p14="http://schemas.microsoft.com/office/powerpoint/2010/main" val="1380923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65" name="Google Shape;65;p1: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2:notes"/>
          <p:cNvSpPr txBox="1">
            <a:spLocks noGrp="1"/>
          </p:cNvSpPr>
          <p:nvPr>
            <p:ph type="body" idx="1"/>
          </p:nvPr>
        </p:nvSpPr>
        <p:spPr>
          <a:xfrm>
            <a:off x="924985" y="4422776"/>
            <a:ext cx="5160300" cy="4164000"/>
          </a:xfrm>
          <a:prstGeom prst="rect">
            <a:avLst/>
          </a:prstGeom>
          <a:noFill/>
          <a:ln>
            <a:noFill/>
          </a:ln>
        </p:spPr>
        <p:txBody>
          <a:bodyPr spcFirstLastPara="1" wrap="square" lIns="92875" tIns="46425" rIns="92875" bIns="46425" anchor="t" anchorCtr="0">
            <a:noAutofit/>
          </a:bodyPr>
          <a:lstStyle/>
          <a:p>
            <a:pPr marL="0" lvl="0" indent="0" algn="l" rtl="0">
              <a:spcBef>
                <a:spcPts val="360"/>
              </a:spcBef>
              <a:spcAft>
                <a:spcPts val="0"/>
              </a:spcAft>
              <a:buClr>
                <a:schemeClr val="dk1"/>
              </a:buClr>
              <a:buSzPts val="1200"/>
              <a:buFont typeface="Times New Roman"/>
              <a:buNone/>
            </a:pPr>
            <a:endParaRPr/>
          </a:p>
        </p:txBody>
      </p:sp>
      <p:sp>
        <p:nvSpPr>
          <p:cNvPr id="73" name="Google Shape;73;p2: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d2b01db491_0_0:notes"/>
          <p:cNvSpPr txBox="1">
            <a:spLocks noGrp="1"/>
          </p:cNvSpPr>
          <p:nvPr>
            <p:ph type="body" idx="1"/>
          </p:nvPr>
        </p:nvSpPr>
        <p:spPr>
          <a:xfrm>
            <a:off x="924985" y="4422776"/>
            <a:ext cx="5160300" cy="4164000"/>
          </a:xfrm>
          <a:prstGeom prst="rect">
            <a:avLst/>
          </a:prstGeom>
          <a:noFill/>
          <a:ln>
            <a:noFill/>
          </a:ln>
        </p:spPr>
        <p:txBody>
          <a:bodyPr spcFirstLastPara="1" wrap="square" lIns="92875" tIns="46425" rIns="92875" bIns="46425" anchor="t" anchorCtr="0">
            <a:noAutofit/>
          </a:bodyPr>
          <a:lstStyle/>
          <a:p>
            <a:pPr marL="0" lvl="0" indent="0" algn="l" rtl="0">
              <a:spcBef>
                <a:spcPts val="360"/>
              </a:spcBef>
              <a:spcAft>
                <a:spcPts val="0"/>
              </a:spcAft>
              <a:buClr>
                <a:schemeClr val="dk1"/>
              </a:buClr>
              <a:buSzPts val="1200"/>
              <a:buFont typeface="Times New Roman"/>
              <a:buNone/>
            </a:pPr>
            <a:endParaRPr/>
          </a:p>
        </p:txBody>
      </p:sp>
      <p:sp>
        <p:nvSpPr>
          <p:cNvPr id="81" name="Google Shape;81;g1d2b01db491_0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2b01db491_0_7:notes"/>
          <p:cNvSpPr txBox="1">
            <a:spLocks noGrp="1"/>
          </p:cNvSpPr>
          <p:nvPr>
            <p:ph type="body" idx="1"/>
          </p:nvPr>
        </p:nvSpPr>
        <p:spPr>
          <a:xfrm>
            <a:off x="924985" y="4422776"/>
            <a:ext cx="5160300" cy="4164000"/>
          </a:xfrm>
          <a:prstGeom prst="rect">
            <a:avLst/>
          </a:prstGeom>
          <a:noFill/>
          <a:ln>
            <a:noFill/>
          </a:ln>
        </p:spPr>
        <p:txBody>
          <a:bodyPr spcFirstLastPara="1" wrap="square" lIns="92875" tIns="46425" rIns="92875" bIns="46425" anchor="t" anchorCtr="0">
            <a:noAutofit/>
          </a:bodyPr>
          <a:lstStyle/>
          <a:p>
            <a:pPr marL="0" lvl="0" indent="0" algn="l" rtl="0">
              <a:spcBef>
                <a:spcPts val="360"/>
              </a:spcBef>
              <a:spcAft>
                <a:spcPts val="0"/>
              </a:spcAft>
              <a:buClr>
                <a:schemeClr val="dk1"/>
              </a:buClr>
              <a:buSzPts val="1200"/>
              <a:buFont typeface="Times New Roman"/>
              <a:buNone/>
            </a:pPr>
            <a:endParaRPr/>
          </a:p>
        </p:txBody>
      </p:sp>
      <p:sp>
        <p:nvSpPr>
          <p:cNvPr id="89" name="Google Shape;89;g1d2b01db491_0_7: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924985" y="4422776"/>
            <a:ext cx="5160300" cy="4164000"/>
          </a:xfrm>
          <a:prstGeom prst="rect">
            <a:avLst/>
          </a:prstGeom>
          <a:noFill/>
          <a:ln>
            <a:noFill/>
          </a:ln>
        </p:spPr>
        <p:txBody>
          <a:bodyPr spcFirstLastPara="1" wrap="square" lIns="92875" tIns="46425" rIns="92875" bIns="46425" anchor="t" anchorCtr="0">
            <a:noAutofit/>
          </a:bodyPr>
          <a:lstStyle/>
          <a:p>
            <a:pPr marL="0" lvl="0" indent="0" algn="l" rtl="0">
              <a:spcBef>
                <a:spcPts val="360"/>
              </a:spcBef>
              <a:spcAft>
                <a:spcPts val="0"/>
              </a:spcAft>
              <a:buClr>
                <a:schemeClr val="dk1"/>
              </a:buClr>
              <a:buSzPts val="1200"/>
              <a:buFont typeface="Times New Roman"/>
              <a:buNone/>
            </a:pPr>
            <a:endParaRPr/>
          </a:p>
        </p:txBody>
      </p:sp>
      <p:sp>
        <p:nvSpPr>
          <p:cNvPr id="97" name="Google Shape;97;p3: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d2b01db491_0_14:notes"/>
          <p:cNvSpPr txBox="1">
            <a:spLocks noGrp="1"/>
          </p:cNvSpPr>
          <p:nvPr>
            <p:ph type="body" idx="1"/>
          </p:nvPr>
        </p:nvSpPr>
        <p:spPr>
          <a:xfrm>
            <a:off x="924985" y="4422776"/>
            <a:ext cx="5160300" cy="4164000"/>
          </a:xfrm>
          <a:prstGeom prst="rect">
            <a:avLst/>
          </a:prstGeom>
          <a:noFill/>
          <a:ln>
            <a:noFill/>
          </a:ln>
        </p:spPr>
        <p:txBody>
          <a:bodyPr spcFirstLastPara="1" wrap="square" lIns="92875" tIns="46425" rIns="92875" bIns="46425" anchor="t" anchorCtr="0">
            <a:noAutofit/>
          </a:bodyPr>
          <a:lstStyle/>
          <a:p>
            <a:pPr marL="0" lvl="0" indent="0" algn="l" rtl="0">
              <a:spcBef>
                <a:spcPts val="360"/>
              </a:spcBef>
              <a:spcAft>
                <a:spcPts val="0"/>
              </a:spcAft>
              <a:buClr>
                <a:schemeClr val="dk1"/>
              </a:buClr>
              <a:buSzPts val="1200"/>
              <a:buFont typeface="Times New Roman"/>
              <a:buNone/>
            </a:pPr>
            <a:endParaRPr/>
          </a:p>
        </p:txBody>
      </p:sp>
      <p:sp>
        <p:nvSpPr>
          <p:cNvPr id="105" name="Google Shape;105;g1d2b01db491_0_14: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13" name="Google Shape;113;p4: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441FBF21-E78E-426B-8C2E-CEF9C89542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E679D1E4-5E24-4FE1-B22F-F6460DFB36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
            <a:ext cx="2057400" cy="6307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1925"/>
            <a:ext cx="6019800" cy="6307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FF5E704D-9823-4C48-B3AB-F88CFD6544C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Rectangle 14"/>
          <p:cNvSpPr>
            <a:spLocks noGrp="1" noChangeArrowheads="1"/>
          </p:cNvSpPr>
          <p:nvPr>
            <p:ph type="dt" sz="half" idx="10"/>
          </p:nvPr>
        </p:nvSpPr>
        <p:spPr>
          <a:xfrm>
            <a:off x="457200" y="6381750"/>
            <a:ext cx="2133600" cy="476250"/>
          </a:xfrm>
          <a:prstGeom prst="rect">
            <a:avLst/>
          </a:prstGeom>
          <a:ln/>
        </p:spPr>
        <p:txBody>
          <a:bodyPr/>
          <a:lstStyle>
            <a:lvl1pPr>
              <a:defRPr/>
            </a:lvl1pPr>
          </a:lstStyle>
          <a:p>
            <a:pPr>
              <a:defRPr/>
            </a:pPr>
            <a:fld id="{F1C83816-885E-4B55-B3D1-B219370C8E5B}" type="datetimeFigureOut">
              <a:rPr lang="en-US"/>
              <a:pPr>
                <a:defRPr/>
              </a:pPr>
              <a:t>1/12/2023</a:t>
            </a:fld>
            <a:endParaRPr lang="en-US"/>
          </a:p>
        </p:txBody>
      </p:sp>
      <p:sp>
        <p:nvSpPr>
          <p:cNvPr id="5" name="Rectangle 15"/>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endParaRPr lang="en-US"/>
          </a:p>
        </p:txBody>
      </p:sp>
      <p:sp>
        <p:nvSpPr>
          <p:cNvPr id="6" name="TextBox 5"/>
          <p:cNvSpPr txBox="1">
            <a:spLocks noChangeArrowheads="1"/>
          </p:cNvSpPr>
          <p:nvPr userDrawn="1"/>
        </p:nvSpPr>
        <p:spPr bwMode="auto">
          <a:xfrm>
            <a:off x="1543050" y="1733892"/>
            <a:ext cx="6057900" cy="3139321"/>
          </a:xfrm>
          <a:prstGeom prst="rect">
            <a:avLst/>
          </a:prstGeom>
          <a:noFill/>
          <a:ln w="9525">
            <a:noFill/>
            <a:miter lim="800000"/>
            <a:headEnd/>
            <a:tailEnd/>
          </a:ln>
        </p:spPr>
        <p:txBody>
          <a:bodyPr wrap="square">
            <a:spAutoFit/>
          </a:bodyPr>
          <a:lstStyle/>
          <a:p>
            <a:pPr lvl="0" algn="ctr">
              <a:defRPr/>
            </a:pPr>
            <a:r>
              <a:rPr lang="en-US" sz="2700" b="1" dirty="0">
                <a:latin typeface="Calibri" pitchFamily="34" charset="0"/>
              </a:rPr>
              <a:t>Measurement of Lepton-Lepton Electroweak Reactions (MOLLER)</a:t>
            </a:r>
          </a:p>
          <a:p>
            <a:pPr lvl="0" algn="ctr">
              <a:defRPr/>
            </a:pPr>
            <a:endParaRPr lang="en-US" sz="2100" i="1" dirty="0">
              <a:latin typeface="Calibri" pitchFamily="34" charset="0"/>
            </a:endParaRPr>
          </a:p>
          <a:p>
            <a:pPr lvl="0" algn="ctr">
              <a:defRPr/>
            </a:pPr>
            <a:endParaRPr lang="en-US" sz="2100" i="1" dirty="0">
              <a:latin typeface="Calibri" pitchFamily="34" charset="0"/>
            </a:endParaRPr>
          </a:p>
          <a:p>
            <a:pPr lvl="0" algn="ctr">
              <a:defRPr/>
            </a:pPr>
            <a:r>
              <a:rPr lang="en-US" sz="900" dirty="0">
                <a:latin typeface="Calibri" pitchFamily="34" charset="0"/>
              </a:rPr>
              <a:t>Independent Project Review in Preparation for </a:t>
            </a:r>
          </a:p>
          <a:p>
            <a:pPr lvl="0" algn="ctr">
              <a:defRPr/>
            </a:pPr>
            <a:r>
              <a:rPr lang="en-US" sz="900" dirty="0">
                <a:latin typeface="Calibri" pitchFamily="34" charset="0"/>
              </a:rPr>
              <a:t>Critical Decision (CD-1) </a:t>
            </a:r>
          </a:p>
          <a:p>
            <a:pPr lvl="0" algn="ctr">
              <a:defRPr/>
            </a:pPr>
            <a:endParaRPr lang="en-US" sz="900" dirty="0">
              <a:latin typeface="Calibri" pitchFamily="34" charset="0"/>
            </a:endParaRPr>
          </a:p>
          <a:p>
            <a:pPr lvl="0" algn="ctr">
              <a:defRPr/>
            </a:pPr>
            <a:endParaRPr lang="en-US" sz="2400" dirty="0">
              <a:latin typeface="Calibri" pitchFamily="34" charset="0"/>
            </a:endParaRPr>
          </a:p>
          <a:p>
            <a:pPr lvl="0" algn="ctr">
              <a:defRPr/>
            </a:pPr>
            <a:r>
              <a:rPr lang="en-US" sz="1350" dirty="0">
                <a:latin typeface="Calibri" pitchFamily="34" charset="0"/>
              </a:rPr>
              <a:t>Bryan Foley, Federal Project Director (FPD)</a:t>
            </a:r>
          </a:p>
          <a:p>
            <a:pPr lvl="0" algn="ctr">
              <a:defRPr/>
            </a:pPr>
            <a:endParaRPr lang="en-US" sz="1200" dirty="0">
              <a:latin typeface="Calibri" pitchFamily="34" charset="0"/>
            </a:endParaRPr>
          </a:p>
          <a:p>
            <a:pPr lvl="0" algn="ctr">
              <a:defRPr/>
            </a:pPr>
            <a:r>
              <a:rPr lang="en-US" sz="1200" dirty="0">
                <a:latin typeface="Calibri" pitchFamily="34" charset="0"/>
              </a:rPr>
              <a:t>October 13, 2020</a:t>
            </a:r>
          </a:p>
          <a:p>
            <a:pPr algn="ctr">
              <a:defRPr/>
            </a:pPr>
            <a:endParaRPr lang="en-US" sz="1350" dirty="0">
              <a:latin typeface="Calibri" pitchFamily="34" charset="0"/>
            </a:endParaRPr>
          </a:p>
        </p:txBody>
      </p:sp>
    </p:spTree>
    <p:extLst>
      <p:ext uri="{BB962C8B-B14F-4D97-AF65-F5344CB8AC3E}">
        <p14:creationId xmlns:p14="http://schemas.microsoft.com/office/powerpoint/2010/main" val="2703288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4" name="Rectangle 14"/>
          <p:cNvSpPr>
            <a:spLocks noGrp="1" noChangeArrowheads="1"/>
          </p:cNvSpPr>
          <p:nvPr>
            <p:ph type="dt" sz="half" idx="10"/>
          </p:nvPr>
        </p:nvSpPr>
        <p:spPr>
          <a:xfrm>
            <a:off x="457200" y="6381750"/>
            <a:ext cx="2133600" cy="476250"/>
          </a:xfrm>
          <a:prstGeom prst="rect">
            <a:avLst/>
          </a:prstGeom>
          <a:ln/>
        </p:spPr>
        <p:txBody>
          <a:bodyPr/>
          <a:lstStyle>
            <a:lvl1pPr>
              <a:defRPr/>
            </a:lvl1pPr>
          </a:lstStyle>
          <a:p>
            <a:pPr>
              <a:defRPr/>
            </a:pPr>
            <a:fld id="{F1C83816-885E-4B55-B3D1-B219370C8E5B}" type="datetimeFigureOut">
              <a:rPr lang="en-US"/>
              <a:pPr>
                <a:defRPr/>
              </a:pPr>
              <a:t>1/12/2023</a:t>
            </a:fld>
            <a:endParaRPr lang="en-US"/>
          </a:p>
        </p:txBody>
      </p:sp>
      <p:sp>
        <p:nvSpPr>
          <p:cNvPr id="5" name="Rectangle 15"/>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endParaRPr lang="en-US"/>
          </a:p>
        </p:txBody>
      </p:sp>
      <p:sp>
        <p:nvSpPr>
          <p:cNvPr id="7" name="TextBox 6">
            <a:extLst>
              <a:ext uri="{FF2B5EF4-FFF2-40B4-BE49-F238E27FC236}">
                <a16:creationId xmlns:a16="http://schemas.microsoft.com/office/drawing/2014/main" id="{792EEFBA-1B3F-4E95-BC8F-A6B889D774F5}"/>
              </a:ext>
            </a:extLst>
          </p:cNvPr>
          <p:cNvSpPr txBox="1"/>
          <p:nvPr userDrawn="1"/>
        </p:nvSpPr>
        <p:spPr>
          <a:xfrm>
            <a:off x="2460458" y="313331"/>
            <a:ext cx="3963202" cy="507831"/>
          </a:xfrm>
          <a:prstGeom prst="rect">
            <a:avLst/>
          </a:prstGeom>
          <a:noFill/>
        </p:spPr>
        <p:txBody>
          <a:bodyPr wrap="square" rtlCol="0">
            <a:spAutoFit/>
          </a:bodyPr>
          <a:lstStyle/>
          <a:p>
            <a:pPr algn="ctr"/>
            <a:r>
              <a:rPr lang="en-US" sz="2700" dirty="0">
                <a:latin typeface="Calibri" panose="020F0502020204030204" pitchFamily="34" charset="0"/>
                <a:cs typeface="Calibri" panose="020F0502020204030204" pitchFamily="34" charset="0"/>
              </a:rPr>
              <a:t>Project Background</a:t>
            </a:r>
          </a:p>
        </p:txBody>
      </p:sp>
      <p:sp>
        <p:nvSpPr>
          <p:cNvPr id="8" name="Content Placeholder 4"/>
          <p:cNvSpPr txBox="1">
            <a:spLocks/>
          </p:cNvSpPr>
          <p:nvPr userDrawn="1"/>
        </p:nvSpPr>
        <p:spPr bwMode="auto">
          <a:xfrm>
            <a:off x="553453" y="1611388"/>
            <a:ext cx="8590547" cy="420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5000"/>
              <a:buFont typeface="Wingdings" pitchFamily="2" charset="2"/>
              <a:buChar char="q"/>
              <a:defRPr sz="2800" kern="1200">
                <a:solidFill>
                  <a:schemeClr val="tx2">
                    <a:lumMod val="75000"/>
                  </a:schemeClr>
                </a:solidFill>
                <a:latin typeface="+mn-lt"/>
                <a:ea typeface="+mn-ea"/>
                <a:cs typeface="+mn-cs"/>
              </a:defRPr>
            </a:lvl1pPr>
            <a:lvl2pPr marL="631825" indent="-292100" algn="l" rtl="0" eaLnBrk="0" fontAlgn="base" hangingPunct="0">
              <a:spcBef>
                <a:spcPct val="20000"/>
              </a:spcBef>
              <a:spcAft>
                <a:spcPct val="0"/>
              </a:spcAft>
              <a:buFont typeface="Arial" panose="020B0604020202020204" pitchFamily="34" charset="0"/>
              <a:buChar char="•"/>
              <a:defRPr sz="2400" kern="1200">
                <a:solidFill>
                  <a:schemeClr val="tx2">
                    <a:lumMod val="75000"/>
                  </a:schemeClr>
                </a:solidFill>
                <a:latin typeface="+mn-lt"/>
                <a:ea typeface="+mn-ea"/>
                <a:cs typeface="+mn-cs"/>
              </a:defRPr>
            </a:lvl2pPr>
            <a:lvl3pPr marL="1031875" indent="-350838" algn="l" rtl="0" eaLnBrk="0" fontAlgn="base" hangingPunct="0">
              <a:spcBef>
                <a:spcPct val="20000"/>
              </a:spcBef>
              <a:spcAft>
                <a:spcPct val="0"/>
              </a:spcAft>
              <a:buFont typeface="Calibri" pitchFamily="34" charset="0"/>
              <a:buChar char="–"/>
              <a:defRPr sz="2000" kern="1200">
                <a:solidFill>
                  <a:schemeClr val="tx2">
                    <a:lumMod val="75000"/>
                  </a:schemeClr>
                </a:solidFill>
                <a:latin typeface="+mn-lt"/>
                <a:ea typeface="+mn-ea"/>
                <a:cs typeface="+mn-cs"/>
              </a:defRPr>
            </a:lvl3pPr>
            <a:lvl4pPr marL="1371600" indent="-339725" algn="l" rtl="0" eaLnBrk="0" fontAlgn="base" hangingPunct="0">
              <a:spcBef>
                <a:spcPct val="20000"/>
              </a:spcBef>
              <a:spcAft>
                <a:spcPct val="0"/>
              </a:spcAft>
              <a:buClr>
                <a:srgbClr val="556A2C"/>
              </a:buClr>
              <a:buSzPct val="75000"/>
              <a:buFont typeface="Wingdings" pitchFamily="2" charset="2"/>
              <a:buChar char="Ø"/>
              <a:defRPr sz="1800" kern="1200">
                <a:solidFill>
                  <a:schemeClr val="tx2">
                    <a:lumMod val="75000"/>
                  </a:schemeClr>
                </a:solidFill>
                <a:latin typeface="+mn-lt"/>
                <a:ea typeface="+mn-ea"/>
                <a:cs typeface="+mn-cs"/>
              </a:defRPr>
            </a:lvl4pPr>
            <a:lvl5pPr marL="1711325" indent="-339725" algn="l" rtl="0" eaLnBrk="0" fontAlgn="base" hangingPunct="0">
              <a:spcBef>
                <a:spcPct val="20000"/>
              </a:spcBef>
              <a:spcAft>
                <a:spcPct val="0"/>
              </a:spcAft>
              <a:buFont typeface="Arial" panose="020B0604020202020204"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DOE Major Item of Equipment project</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Sponsor is the Office of Nuclear Physics, Office of Science</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Mission Need Approved November 18, 2016	(SC-1, C. Murray)</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CD-0 Authorized December 21, 2016		(</a:t>
            </a:r>
            <a:r>
              <a:rPr lang="en-US" sz="2100" dirty="0">
                <a:solidFill>
                  <a:srgbClr val="FF0000"/>
                </a:solidFill>
                <a:latin typeface="Calibri"/>
              </a:rPr>
              <a:t>?????</a:t>
            </a:r>
            <a:r>
              <a:rPr lang="en-US" sz="2100" dirty="0">
                <a:solidFill>
                  <a:schemeClr val="tx1"/>
                </a:solidFill>
                <a:latin typeface="Calibri"/>
              </a:rPr>
              <a:t>)</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Cost Range proposed is $42.0 to $60.1M		(Non Major System, &lt; $750M)</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Current Point Estimate is $51.2M</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First year funding was FY19				($0.38M)</a:t>
            </a:r>
          </a:p>
        </p:txBody>
      </p:sp>
    </p:spTree>
    <p:extLst>
      <p:ext uri="{BB962C8B-B14F-4D97-AF65-F5344CB8AC3E}">
        <p14:creationId xmlns:p14="http://schemas.microsoft.com/office/powerpoint/2010/main" val="863370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4" name="Rectangle 14"/>
          <p:cNvSpPr>
            <a:spLocks noGrp="1" noChangeArrowheads="1"/>
          </p:cNvSpPr>
          <p:nvPr>
            <p:ph type="dt" sz="half" idx="10"/>
          </p:nvPr>
        </p:nvSpPr>
        <p:spPr>
          <a:xfrm>
            <a:off x="457200" y="6381750"/>
            <a:ext cx="2133600" cy="476250"/>
          </a:xfrm>
          <a:prstGeom prst="rect">
            <a:avLst/>
          </a:prstGeom>
          <a:ln/>
        </p:spPr>
        <p:txBody>
          <a:bodyPr/>
          <a:lstStyle>
            <a:lvl1pPr>
              <a:defRPr/>
            </a:lvl1pPr>
          </a:lstStyle>
          <a:p>
            <a:pPr>
              <a:defRPr/>
            </a:pPr>
            <a:fld id="{F1C83816-885E-4B55-B3D1-B219370C8E5B}" type="datetimeFigureOut">
              <a:rPr lang="en-US"/>
              <a:pPr>
                <a:defRPr/>
              </a:pPr>
              <a:t>1/12/2023</a:t>
            </a:fld>
            <a:endParaRPr lang="en-US"/>
          </a:p>
        </p:txBody>
      </p:sp>
      <p:sp>
        <p:nvSpPr>
          <p:cNvPr id="5" name="Rectangle 15"/>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endParaRPr lang="en-US"/>
          </a:p>
        </p:txBody>
      </p:sp>
      <p:sp>
        <p:nvSpPr>
          <p:cNvPr id="7" name="TextBox 6">
            <a:extLst>
              <a:ext uri="{FF2B5EF4-FFF2-40B4-BE49-F238E27FC236}">
                <a16:creationId xmlns:a16="http://schemas.microsoft.com/office/drawing/2014/main" id="{792EEFBA-1B3F-4E95-BC8F-A6B889D774F5}"/>
              </a:ext>
            </a:extLst>
          </p:cNvPr>
          <p:cNvSpPr txBox="1"/>
          <p:nvPr userDrawn="1"/>
        </p:nvSpPr>
        <p:spPr>
          <a:xfrm>
            <a:off x="2406879" y="400269"/>
            <a:ext cx="3963202" cy="923330"/>
          </a:xfrm>
          <a:prstGeom prst="rect">
            <a:avLst/>
          </a:prstGeom>
          <a:noFill/>
        </p:spPr>
        <p:txBody>
          <a:bodyPr wrap="square" rtlCol="0">
            <a:spAutoFit/>
          </a:bodyPr>
          <a:lstStyle/>
          <a:p>
            <a:pPr algn="ctr"/>
            <a:r>
              <a:rPr lang="en-US" sz="2700" dirty="0">
                <a:latin typeface="Calibri" panose="020F0502020204030204" pitchFamily="34" charset="0"/>
                <a:cs typeface="Calibri" panose="020F0502020204030204" pitchFamily="34" charset="0"/>
              </a:rPr>
              <a:t>Project Background Cont’d:</a:t>
            </a:r>
          </a:p>
        </p:txBody>
      </p:sp>
      <p:sp>
        <p:nvSpPr>
          <p:cNvPr id="6" name="Content Placeholder 4"/>
          <p:cNvSpPr txBox="1">
            <a:spLocks/>
          </p:cNvSpPr>
          <p:nvPr userDrawn="1"/>
        </p:nvSpPr>
        <p:spPr bwMode="auto">
          <a:xfrm>
            <a:off x="695907" y="1486554"/>
            <a:ext cx="8047982" cy="3887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5000"/>
              <a:buFont typeface="Wingdings" pitchFamily="2" charset="2"/>
              <a:buChar char="q"/>
              <a:defRPr sz="2800" kern="1200">
                <a:solidFill>
                  <a:schemeClr val="tx2">
                    <a:lumMod val="75000"/>
                  </a:schemeClr>
                </a:solidFill>
                <a:latin typeface="+mn-lt"/>
                <a:ea typeface="+mn-ea"/>
                <a:cs typeface="+mn-cs"/>
              </a:defRPr>
            </a:lvl1pPr>
            <a:lvl2pPr marL="631825" indent="-292100" algn="l" rtl="0" eaLnBrk="0" fontAlgn="base" hangingPunct="0">
              <a:spcBef>
                <a:spcPct val="20000"/>
              </a:spcBef>
              <a:spcAft>
                <a:spcPct val="0"/>
              </a:spcAft>
              <a:buFont typeface="Arial" panose="020B0604020202020204" pitchFamily="34" charset="0"/>
              <a:buChar char="•"/>
              <a:defRPr sz="2400" kern="1200">
                <a:solidFill>
                  <a:schemeClr val="tx2">
                    <a:lumMod val="75000"/>
                  </a:schemeClr>
                </a:solidFill>
                <a:latin typeface="+mn-lt"/>
                <a:ea typeface="+mn-ea"/>
                <a:cs typeface="+mn-cs"/>
              </a:defRPr>
            </a:lvl2pPr>
            <a:lvl3pPr marL="1031875" indent="-350838" algn="l" rtl="0" eaLnBrk="0" fontAlgn="base" hangingPunct="0">
              <a:spcBef>
                <a:spcPct val="20000"/>
              </a:spcBef>
              <a:spcAft>
                <a:spcPct val="0"/>
              </a:spcAft>
              <a:buFont typeface="Calibri" pitchFamily="34" charset="0"/>
              <a:buChar char="–"/>
              <a:defRPr sz="2000" kern="1200">
                <a:solidFill>
                  <a:schemeClr val="tx2">
                    <a:lumMod val="75000"/>
                  </a:schemeClr>
                </a:solidFill>
                <a:latin typeface="+mn-lt"/>
                <a:ea typeface="+mn-ea"/>
                <a:cs typeface="+mn-cs"/>
              </a:defRPr>
            </a:lvl3pPr>
            <a:lvl4pPr marL="1371600" indent="-339725" algn="l" rtl="0" eaLnBrk="0" fontAlgn="base" hangingPunct="0">
              <a:spcBef>
                <a:spcPct val="20000"/>
              </a:spcBef>
              <a:spcAft>
                <a:spcPct val="0"/>
              </a:spcAft>
              <a:buClr>
                <a:srgbClr val="556A2C"/>
              </a:buClr>
              <a:buSzPct val="75000"/>
              <a:buFont typeface="Wingdings" pitchFamily="2" charset="2"/>
              <a:buChar char="Ø"/>
              <a:defRPr sz="1800" kern="1200">
                <a:solidFill>
                  <a:schemeClr val="tx2">
                    <a:lumMod val="75000"/>
                  </a:schemeClr>
                </a:solidFill>
                <a:latin typeface="+mn-lt"/>
                <a:ea typeface="+mn-ea"/>
                <a:cs typeface="+mn-cs"/>
              </a:defRPr>
            </a:lvl4pPr>
            <a:lvl5pPr marL="1711325" indent="-339725" algn="l" rtl="0" eaLnBrk="0" fontAlgn="base" hangingPunct="0">
              <a:spcBef>
                <a:spcPct val="20000"/>
              </a:spcBef>
              <a:spcAft>
                <a:spcPct val="0"/>
              </a:spcAft>
              <a:buFont typeface="Arial" panose="020B0604020202020204"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The project is working with collaborators to secure funding for sub-systems from the National Science Foundation (NSF) and Canadian Foundation for Innovation and Research Manitoba (CFI/RM). </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Next project milestone is CD-2/3, planned for 2</a:t>
            </a:r>
            <a:r>
              <a:rPr lang="en-US" sz="2100" baseline="30000" dirty="0">
                <a:solidFill>
                  <a:schemeClr val="tx1"/>
                </a:solidFill>
                <a:latin typeface="Calibri"/>
              </a:rPr>
              <a:t>nd</a:t>
            </a:r>
            <a:r>
              <a:rPr lang="en-US" sz="2100" dirty="0">
                <a:solidFill>
                  <a:schemeClr val="tx1"/>
                </a:solidFill>
                <a:latin typeface="Calibri"/>
              </a:rPr>
              <a:t> Q FY23</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Analysis of Alternatives (</a:t>
            </a:r>
            <a:r>
              <a:rPr lang="en-US" sz="2100" dirty="0" err="1">
                <a:solidFill>
                  <a:schemeClr val="tx1"/>
                </a:solidFill>
                <a:latin typeface="Calibri"/>
              </a:rPr>
              <a:t>AoA</a:t>
            </a:r>
            <a:r>
              <a:rPr lang="en-US" sz="2100" dirty="0">
                <a:solidFill>
                  <a:schemeClr val="tx1"/>
                </a:solidFill>
                <a:latin typeface="Calibri"/>
              </a:rPr>
              <a:t>) is complete</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Detailed KPPs, cost and schedule have been developed</a:t>
            </a:r>
          </a:p>
          <a:p>
            <a:pPr eaLnBrk="1" hangingPunct="1">
              <a:spcBef>
                <a:spcPts val="0"/>
              </a:spcBef>
              <a:buClr>
                <a:schemeClr val="tx1"/>
              </a:buClr>
              <a:buFont typeface="Arial" panose="020B0604020202020204" pitchFamily="34" charset="0"/>
              <a:buChar char="•"/>
              <a:defRPr/>
            </a:pPr>
            <a:r>
              <a:rPr lang="en-US" sz="2100" dirty="0">
                <a:solidFill>
                  <a:schemeClr val="tx1"/>
                </a:solidFill>
                <a:latin typeface="Calibri"/>
              </a:rPr>
              <a:t>Overall project duration is anticipated to be 5 - 7</a:t>
            </a:r>
            <a:r>
              <a:rPr lang="en-US" sz="2100" dirty="0">
                <a:solidFill>
                  <a:srgbClr val="FF0000"/>
                </a:solidFill>
                <a:latin typeface="Calibri"/>
              </a:rPr>
              <a:t> </a:t>
            </a:r>
            <a:r>
              <a:rPr lang="en-US" sz="2100" dirty="0">
                <a:solidFill>
                  <a:schemeClr val="tx1"/>
                </a:solidFill>
                <a:latin typeface="Calibri"/>
              </a:rPr>
              <a:t>years</a:t>
            </a:r>
          </a:p>
          <a:p>
            <a:pPr eaLnBrk="1" hangingPunct="1">
              <a:buClr>
                <a:srgbClr val="1F497D"/>
              </a:buClr>
              <a:buNone/>
              <a:defRPr/>
            </a:pPr>
            <a:endParaRPr lang="en-US" sz="1500" dirty="0">
              <a:solidFill>
                <a:schemeClr val="tx1"/>
              </a:solidFill>
              <a:latin typeface="Calibri"/>
            </a:endParaRPr>
          </a:p>
        </p:txBody>
      </p:sp>
    </p:spTree>
    <p:extLst>
      <p:ext uri="{BB962C8B-B14F-4D97-AF65-F5344CB8AC3E}">
        <p14:creationId xmlns:p14="http://schemas.microsoft.com/office/powerpoint/2010/main" val="563554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4" name="Rectangle 14"/>
          <p:cNvSpPr>
            <a:spLocks noGrp="1" noChangeArrowheads="1"/>
          </p:cNvSpPr>
          <p:nvPr>
            <p:ph type="dt" sz="half" idx="10"/>
          </p:nvPr>
        </p:nvSpPr>
        <p:spPr>
          <a:xfrm>
            <a:off x="457200" y="6381750"/>
            <a:ext cx="2133600" cy="476250"/>
          </a:xfrm>
          <a:prstGeom prst="rect">
            <a:avLst/>
          </a:prstGeom>
          <a:ln/>
        </p:spPr>
        <p:txBody>
          <a:bodyPr/>
          <a:lstStyle>
            <a:lvl1pPr>
              <a:defRPr/>
            </a:lvl1pPr>
          </a:lstStyle>
          <a:p>
            <a:pPr>
              <a:defRPr/>
            </a:pPr>
            <a:fld id="{F1C83816-885E-4B55-B3D1-B219370C8E5B}" type="datetimeFigureOut">
              <a:rPr lang="en-US"/>
              <a:pPr>
                <a:defRPr/>
              </a:pPr>
              <a:t>1/12/2023</a:t>
            </a:fld>
            <a:endParaRPr lang="en-US"/>
          </a:p>
        </p:txBody>
      </p:sp>
      <p:sp>
        <p:nvSpPr>
          <p:cNvPr id="5" name="Rectangle 15"/>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endParaRPr lang="en-US"/>
          </a:p>
        </p:txBody>
      </p:sp>
      <p:sp>
        <p:nvSpPr>
          <p:cNvPr id="8" name="Title 3">
            <a:extLst>
              <a:ext uri="{FF2B5EF4-FFF2-40B4-BE49-F238E27FC236}">
                <a16:creationId xmlns:a16="http://schemas.microsoft.com/office/drawing/2014/main" id="{808A9FE4-634B-49BA-9C71-185586143596}"/>
              </a:ext>
            </a:extLst>
          </p:cNvPr>
          <p:cNvSpPr txBox="1">
            <a:spLocks/>
          </p:cNvSpPr>
          <p:nvPr userDrawn="1"/>
        </p:nvSpPr>
        <p:spPr bwMode="auto">
          <a:xfrm>
            <a:off x="1415295" y="356616"/>
            <a:ext cx="64579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normAutofit/>
          </a:bodyPr>
          <a:lstStyle>
            <a:lvl1pPr algn="ctr" rtl="0" eaLnBrk="0" fontAlgn="base" hangingPunct="0">
              <a:spcBef>
                <a:spcPct val="0"/>
              </a:spcBef>
              <a:spcAft>
                <a:spcPct val="0"/>
              </a:spcAft>
              <a:defRPr sz="3200" kern="1200">
                <a:solidFill>
                  <a:schemeClr val="tx2">
                    <a:lumMod val="75000"/>
                  </a:schemeClr>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US" sz="2700" dirty="0">
                <a:latin typeface="Calibri" panose="020F0502020204030204" pitchFamily="34" charset="0"/>
                <a:ea typeface="MS PGothic" charset="0"/>
                <a:cs typeface="Calibri" panose="020F0502020204030204" pitchFamily="34" charset="0"/>
                <a:sym typeface="Arial Narrow Bold" charset="0"/>
              </a:rPr>
              <a:t>FPD Assessment</a:t>
            </a:r>
            <a:endParaRPr lang="en-US" sz="2250" dirty="0">
              <a:solidFill>
                <a:schemeClr val="tx1"/>
              </a:solidFill>
              <a:latin typeface="Calibri"/>
            </a:endParaRPr>
          </a:p>
        </p:txBody>
      </p:sp>
      <p:sp>
        <p:nvSpPr>
          <p:cNvPr id="9" name="Text Box 4">
            <a:extLst>
              <a:ext uri="{FF2B5EF4-FFF2-40B4-BE49-F238E27FC236}">
                <a16:creationId xmlns:a16="http://schemas.microsoft.com/office/drawing/2014/main" id="{3C7FD461-A5E0-44A1-B90A-A119ED76415A}"/>
              </a:ext>
            </a:extLst>
          </p:cNvPr>
          <p:cNvSpPr txBox="1">
            <a:spLocks noChangeArrowheads="1"/>
          </p:cNvSpPr>
          <p:nvPr userDrawn="1"/>
        </p:nvSpPr>
        <p:spPr bwMode="auto">
          <a:xfrm>
            <a:off x="494165" y="1502091"/>
            <a:ext cx="8300210" cy="431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lIns="67866" tIns="33338" rIns="67866" bIns="33338">
            <a:spAutoFit/>
          </a:bodyPr>
          <a:lstStyle>
            <a:lvl1pPr marL="114300" indent="-114300" defTabSz="457200" eaLnBrk="0" hangingPunct="0">
              <a:tabLst>
                <a:tab pos="1828800" algn="ctr"/>
                <a:tab pos="3313113" algn="ctr"/>
              </a:tabLst>
              <a:defRPr>
                <a:solidFill>
                  <a:schemeClr val="tx1"/>
                </a:solidFill>
                <a:latin typeface="Arial Narrow" panose="020B0606020202030204" pitchFamily="34" charset="0"/>
                <a:ea typeface="Osaka" charset="-128"/>
              </a:defRPr>
            </a:lvl1pPr>
            <a:lvl2pPr marL="285750" indent="-173038" defTabSz="457200" eaLnBrk="0" hangingPunct="0">
              <a:tabLst>
                <a:tab pos="1828800" algn="ctr"/>
                <a:tab pos="3313113" algn="ctr"/>
              </a:tabLst>
              <a:defRPr>
                <a:solidFill>
                  <a:schemeClr val="tx1"/>
                </a:solidFill>
                <a:latin typeface="Arial Narrow" panose="020B0606020202030204" pitchFamily="34" charset="0"/>
                <a:ea typeface="Osaka" charset="-128"/>
              </a:defRPr>
            </a:lvl2pPr>
            <a:lvl3pPr marL="1143000" indent="-228600" defTabSz="457200" eaLnBrk="0" hangingPunct="0">
              <a:tabLst>
                <a:tab pos="1828800" algn="ctr"/>
                <a:tab pos="3313113" algn="ctr"/>
              </a:tabLst>
              <a:defRPr>
                <a:solidFill>
                  <a:schemeClr val="tx1"/>
                </a:solidFill>
                <a:latin typeface="Arial Narrow" panose="020B0606020202030204" pitchFamily="34" charset="0"/>
                <a:ea typeface="Osaka" charset="-128"/>
              </a:defRPr>
            </a:lvl3pPr>
            <a:lvl4pPr marL="684213" indent="-114300" defTabSz="457200" eaLnBrk="0" hangingPunct="0">
              <a:tabLst>
                <a:tab pos="1828800" algn="ctr"/>
                <a:tab pos="3313113" algn="ctr"/>
              </a:tabLst>
              <a:defRPr>
                <a:solidFill>
                  <a:schemeClr val="tx1"/>
                </a:solidFill>
                <a:latin typeface="Arial Narrow" panose="020B0606020202030204" pitchFamily="34" charset="0"/>
                <a:ea typeface="Osaka" charset="-128"/>
              </a:defRPr>
            </a:lvl4pPr>
            <a:lvl5pPr marL="2057400" indent="-228600" defTabSz="457200" eaLnBrk="0" hangingPunct="0">
              <a:tabLst>
                <a:tab pos="1828800" algn="ctr"/>
                <a:tab pos="3313113" algn="ctr"/>
              </a:tabLst>
              <a:defRPr>
                <a:solidFill>
                  <a:schemeClr val="tx1"/>
                </a:solidFill>
                <a:latin typeface="Arial Narrow" panose="020B0606020202030204" pitchFamily="34" charset="0"/>
                <a:ea typeface="Osaka" charset="-128"/>
              </a:defRPr>
            </a:lvl5pPr>
            <a:lvl6pPr marL="2514600" indent="-228600" defTabSz="457200" eaLnBrk="0" fontAlgn="base" hangingPunct="0">
              <a:spcBef>
                <a:spcPct val="0"/>
              </a:spcBef>
              <a:spcAft>
                <a:spcPct val="0"/>
              </a:spcAft>
              <a:tabLst>
                <a:tab pos="1828800" algn="ctr"/>
                <a:tab pos="3313113" algn="ctr"/>
              </a:tabLst>
              <a:defRPr>
                <a:solidFill>
                  <a:schemeClr val="tx1"/>
                </a:solidFill>
                <a:latin typeface="Arial Narrow" panose="020B0606020202030204" pitchFamily="34" charset="0"/>
                <a:ea typeface="Osaka" charset="-128"/>
              </a:defRPr>
            </a:lvl6pPr>
            <a:lvl7pPr marL="2971800" indent="-228600" defTabSz="457200" eaLnBrk="0" fontAlgn="base" hangingPunct="0">
              <a:spcBef>
                <a:spcPct val="0"/>
              </a:spcBef>
              <a:spcAft>
                <a:spcPct val="0"/>
              </a:spcAft>
              <a:tabLst>
                <a:tab pos="1828800" algn="ctr"/>
                <a:tab pos="3313113" algn="ctr"/>
              </a:tabLst>
              <a:defRPr>
                <a:solidFill>
                  <a:schemeClr val="tx1"/>
                </a:solidFill>
                <a:latin typeface="Arial Narrow" panose="020B0606020202030204" pitchFamily="34" charset="0"/>
                <a:ea typeface="Osaka" charset="-128"/>
              </a:defRPr>
            </a:lvl7pPr>
            <a:lvl8pPr marL="3429000" indent="-228600" defTabSz="457200" eaLnBrk="0" fontAlgn="base" hangingPunct="0">
              <a:spcBef>
                <a:spcPct val="0"/>
              </a:spcBef>
              <a:spcAft>
                <a:spcPct val="0"/>
              </a:spcAft>
              <a:tabLst>
                <a:tab pos="1828800" algn="ctr"/>
                <a:tab pos="3313113" algn="ctr"/>
              </a:tabLst>
              <a:defRPr>
                <a:solidFill>
                  <a:schemeClr val="tx1"/>
                </a:solidFill>
                <a:latin typeface="Arial Narrow" panose="020B0606020202030204" pitchFamily="34" charset="0"/>
                <a:ea typeface="Osaka" charset="-128"/>
              </a:defRPr>
            </a:lvl8pPr>
            <a:lvl9pPr marL="3886200" indent="-228600" defTabSz="457200" eaLnBrk="0" fontAlgn="base" hangingPunct="0">
              <a:spcBef>
                <a:spcPct val="0"/>
              </a:spcBef>
              <a:spcAft>
                <a:spcPct val="0"/>
              </a:spcAft>
              <a:tabLst>
                <a:tab pos="1828800" algn="ctr"/>
                <a:tab pos="3313113" algn="ctr"/>
              </a:tabLst>
              <a:defRPr>
                <a:solidFill>
                  <a:schemeClr val="tx1"/>
                </a:solidFill>
                <a:latin typeface="Arial Narrow" panose="020B0606020202030204" pitchFamily="34" charset="0"/>
                <a:ea typeface="Osaka" charset="-128"/>
              </a:defRPr>
            </a:lvl9pPr>
          </a:lstStyle>
          <a:p>
            <a:pPr marL="257175" indent="-257175" eaLnBrk="1" hangingPunct="1">
              <a:lnSpc>
                <a:spcPct val="99000"/>
              </a:lnSpc>
              <a:buClr>
                <a:schemeClr val="tx1"/>
              </a:buClr>
              <a:buSzPct val="120000"/>
              <a:buFont typeface="Arial" panose="020B0604020202020204" pitchFamily="34" charset="0"/>
              <a:buChar char="•"/>
            </a:pPr>
            <a:r>
              <a:rPr lang="en-US" sz="1500" dirty="0">
                <a:latin typeface="Calibri" panose="020F0502020204030204" pitchFamily="34" charset="0"/>
                <a:cs typeface="Calibri" panose="020F0502020204030204" pitchFamily="34" charset="0"/>
              </a:rPr>
              <a:t>The MOLLER MIE Project will provide Jefferson Lab with the equipment and systems needed to perform the most precise measurement to date of the parity violating asymmetry, APV, in electron-electron scattering, and thus the weak charge of the electron, </a:t>
            </a:r>
            <a:r>
              <a:rPr lang="en-US" sz="1500" dirty="0" err="1">
                <a:latin typeface="Calibri" panose="020F0502020204030204" pitchFamily="34" charset="0"/>
                <a:cs typeface="Calibri" panose="020F0502020204030204" pitchFamily="34" charset="0"/>
              </a:rPr>
              <a:t>QeW</a:t>
            </a:r>
            <a:r>
              <a:rPr lang="en-US" sz="1500" dirty="0">
                <a:latin typeface="Calibri" panose="020F0502020204030204" pitchFamily="34" charset="0"/>
                <a:cs typeface="Calibri" panose="020F0502020204030204" pitchFamily="34" charset="0"/>
              </a:rPr>
              <a:t>.</a:t>
            </a:r>
            <a:br>
              <a:rPr lang="en-US" sz="1500" dirty="0">
                <a:latin typeface="Calibri" panose="020F0502020204030204" pitchFamily="34" charset="0"/>
                <a:cs typeface="Calibri" panose="020F0502020204030204" pitchFamily="34" charset="0"/>
              </a:rPr>
            </a:b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r>
              <a:rPr lang="en-US" sz="1500" dirty="0">
                <a:latin typeface="Calibri" panose="020F0502020204030204" pitchFamily="34" charset="0"/>
                <a:cs typeface="Calibri" panose="020F0502020204030204" pitchFamily="34" charset="0"/>
              </a:rPr>
              <a:t>COVID-19, thus far, has had minimal impact on the planning and conceptual design, however it’s not totally understood and continues to be an additional risk to the project</a:t>
            </a:r>
          </a:p>
          <a:p>
            <a:pPr marL="0" indent="0" eaLnBrk="1" hangingPunct="1">
              <a:lnSpc>
                <a:spcPct val="99000"/>
              </a:lnSpc>
              <a:buClr>
                <a:schemeClr val="tx1"/>
              </a:buClr>
              <a:buSzPct val="120000"/>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r>
              <a:rPr lang="en-US" sz="1500" dirty="0">
                <a:latin typeface="Calibri" panose="020F0502020204030204" pitchFamily="34" charset="0"/>
                <a:cs typeface="Calibri" panose="020F0502020204030204" pitchFamily="34" charset="0"/>
              </a:rPr>
              <a:t>A Continuing Resolution could impact progress of the project, however will not impact CD-1</a:t>
            </a:r>
          </a:p>
          <a:p>
            <a:pPr marL="0" indent="0" eaLnBrk="1" hangingPunct="1">
              <a:lnSpc>
                <a:spcPct val="99000"/>
              </a:lnSpc>
              <a:buClr>
                <a:schemeClr val="tx1"/>
              </a:buClr>
              <a:buSzPct val="120000"/>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r>
              <a:rPr lang="en-US" sz="1500" dirty="0">
                <a:latin typeface="Calibri" panose="020F0502020204030204" pitchFamily="34" charset="0"/>
                <a:cs typeface="Calibri" panose="020F0502020204030204" pitchFamily="34" charset="0"/>
              </a:rPr>
              <a:t>Good management team in place comprised of management and technical expertise from TJNAF and U.S. and Canadian universities.</a:t>
            </a:r>
          </a:p>
          <a:p>
            <a:pPr marL="257175" indent="-257175" eaLnBrk="1" hangingPunct="1">
              <a:lnSpc>
                <a:spcPct val="99000"/>
              </a:lnSpc>
              <a:buClr>
                <a:schemeClr val="tx1"/>
              </a:buClr>
              <a:buSzPct val="120000"/>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r>
              <a:rPr lang="en-US" sz="1500" dirty="0">
                <a:latin typeface="Calibri" panose="020F0502020204030204" pitchFamily="34" charset="0"/>
                <a:cs typeface="Calibri" panose="020F0502020204030204" pitchFamily="34" charset="0"/>
              </a:rPr>
              <a:t>All of the CD-1 requirements have been met and the team is ready to execute the project.</a:t>
            </a:r>
          </a:p>
          <a:p>
            <a:pPr marL="257175" indent="-257175" eaLnBrk="1" hangingPunct="1">
              <a:lnSpc>
                <a:spcPct val="99000"/>
              </a:lnSpc>
              <a:buClr>
                <a:schemeClr val="tx1"/>
              </a:buClr>
              <a:buSzPct val="120000"/>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endParaRPr lang="en-US" sz="1500" dirty="0">
              <a:latin typeface="Calibri" panose="020F0502020204030204" pitchFamily="34" charset="0"/>
              <a:cs typeface="Calibri" panose="020F0502020204030204" pitchFamily="34" charset="0"/>
            </a:endParaRPr>
          </a:p>
          <a:p>
            <a:pPr marL="257175" indent="-257175" eaLnBrk="1" hangingPunct="1">
              <a:lnSpc>
                <a:spcPct val="99000"/>
              </a:lnSpc>
              <a:buClr>
                <a:schemeClr val="tx1"/>
              </a:buClr>
              <a:buSzPct val="120000"/>
              <a:buFont typeface="Arial" panose="020B0604020202020204" pitchFamily="34" charset="0"/>
              <a:buChar char="•"/>
            </a:pPr>
            <a:endParaRPr lang="en-US" sz="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3695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4"/>
          <p:cNvSpPr>
            <a:spLocks noGrp="1" noChangeArrowheads="1"/>
          </p:cNvSpPr>
          <p:nvPr>
            <p:ph type="dt" sz="half" idx="10"/>
          </p:nvPr>
        </p:nvSpPr>
        <p:spPr>
          <a:xfrm>
            <a:off x="457200" y="6381750"/>
            <a:ext cx="2133600" cy="476250"/>
          </a:xfrm>
          <a:prstGeom prst="rect">
            <a:avLst/>
          </a:prstGeom>
          <a:ln/>
        </p:spPr>
        <p:txBody>
          <a:bodyPr/>
          <a:lstStyle>
            <a:lvl1pPr>
              <a:defRPr/>
            </a:lvl1pPr>
          </a:lstStyle>
          <a:p>
            <a:pPr>
              <a:defRPr/>
            </a:pPr>
            <a:fld id="{E37DBE7F-E8F1-4B8C-9AD6-F11F414933CC}" type="datetimeFigureOut">
              <a:rPr lang="en-US"/>
              <a:pPr>
                <a:defRPr/>
              </a:pPr>
              <a:t>1/12/2023</a:t>
            </a:fld>
            <a:endParaRPr lang="en-US"/>
          </a:p>
        </p:txBody>
      </p:sp>
      <p:sp>
        <p:nvSpPr>
          <p:cNvPr id="4" name="Rectangle 15"/>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endParaRPr lang="en-US" dirty="0"/>
          </a:p>
        </p:txBody>
      </p:sp>
    </p:spTree>
    <p:extLst>
      <p:ext uri="{BB962C8B-B14F-4D97-AF65-F5344CB8AC3E}">
        <p14:creationId xmlns:p14="http://schemas.microsoft.com/office/powerpoint/2010/main" val="1054312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81750"/>
            <a:ext cx="2133600" cy="476250"/>
          </a:xfrm>
          <a:prstGeom prst="rect">
            <a:avLst/>
          </a:prstGeom>
        </p:spPr>
        <p:txBody>
          <a:bodyPr/>
          <a:lstStyle/>
          <a:p>
            <a:pPr>
              <a:defRPr/>
            </a:pPr>
            <a:fld id="{88764EBA-9734-4EA3-AD3A-8FCD1D277A8E}" type="datetimeFigureOut">
              <a:rPr lang="en-US" smtClean="0"/>
              <a:pPr>
                <a:defRPr/>
              </a:pPr>
              <a:t>1/12/2023</a:t>
            </a:fld>
            <a:endParaRPr lang="en-US" dirty="0"/>
          </a:p>
        </p:txBody>
      </p:sp>
      <p:sp>
        <p:nvSpPr>
          <p:cNvPr id="4" name="Footer Placeholder 3"/>
          <p:cNvSpPr>
            <a:spLocks noGrp="1"/>
          </p:cNvSpPr>
          <p:nvPr>
            <p:ph type="ftr" sz="quarter" idx="11"/>
          </p:nvPr>
        </p:nvSpPr>
        <p:spPr>
          <a:xfrm>
            <a:off x="3124200" y="6381750"/>
            <a:ext cx="2895600" cy="476250"/>
          </a:xfrm>
          <a:prstGeom prst="rect">
            <a:avLst/>
          </a:prstGeom>
        </p:spPr>
        <p:txBody>
          <a:bodyPr/>
          <a:lstStyle/>
          <a:p>
            <a:pPr>
              <a:defRPr/>
            </a:pPr>
            <a:endParaRPr lang="en-US" dirty="0"/>
          </a:p>
        </p:txBody>
      </p:sp>
    </p:spTree>
    <p:extLst>
      <p:ext uri="{BB962C8B-B14F-4D97-AF65-F5344CB8AC3E}">
        <p14:creationId xmlns:p14="http://schemas.microsoft.com/office/powerpoint/2010/main" val="2348774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81750"/>
            <a:ext cx="2133600" cy="476250"/>
          </a:xfrm>
          <a:prstGeom prst="rect">
            <a:avLst/>
          </a:prstGeom>
        </p:spPr>
        <p:txBody>
          <a:bodyPr/>
          <a:lstStyle/>
          <a:p>
            <a:pPr>
              <a:defRPr/>
            </a:pPr>
            <a:fld id="{88764EBA-9734-4EA3-AD3A-8FCD1D277A8E}" type="datetimeFigureOut">
              <a:rPr lang="en-US" smtClean="0"/>
              <a:pPr>
                <a:defRPr/>
              </a:pPr>
              <a:t>1/12/2023</a:t>
            </a:fld>
            <a:endParaRPr lang="en-US" dirty="0"/>
          </a:p>
        </p:txBody>
      </p:sp>
      <p:sp>
        <p:nvSpPr>
          <p:cNvPr id="4" name="Footer Placeholder 3"/>
          <p:cNvSpPr>
            <a:spLocks noGrp="1"/>
          </p:cNvSpPr>
          <p:nvPr>
            <p:ph type="ftr" sz="quarter" idx="11"/>
          </p:nvPr>
        </p:nvSpPr>
        <p:spPr>
          <a:xfrm>
            <a:off x="3124200" y="6381750"/>
            <a:ext cx="2895600" cy="476250"/>
          </a:xfrm>
          <a:prstGeom prst="rect">
            <a:avLst/>
          </a:prstGeom>
        </p:spPr>
        <p:txBody>
          <a:bodyPr/>
          <a:lstStyle/>
          <a:p>
            <a:pPr>
              <a:defRPr/>
            </a:pPr>
            <a:endParaRPr lang="en-US" dirty="0"/>
          </a:p>
        </p:txBody>
      </p:sp>
    </p:spTree>
    <p:extLst>
      <p:ext uri="{BB962C8B-B14F-4D97-AF65-F5344CB8AC3E}">
        <p14:creationId xmlns:p14="http://schemas.microsoft.com/office/powerpoint/2010/main" val="1188127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81750"/>
            <a:ext cx="2133600" cy="476250"/>
          </a:xfrm>
          <a:prstGeom prst="rect">
            <a:avLst/>
          </a:prstGeom>
        </p:spPr>
        <p:txBody>
          <a:bodyPr/>
          <a:lstStyle/>
          <a:p>
            <a:pPr>
              <a:defRPr/>
            </a:pPr>
            <a:fld id="{88764EBA-9734-4EA3-AD3A-8FCD1D277A8E}" type="datetimeFigureOut">
              <a:rPr lang="en-US" smtClean="0"/>
              <a:pPr>
                <a:defRPr/>
              </a:pPr>
              <a:t>1/12/2023</a:t>
            </a:fld>
            <a:endParaRPr lang="en-US" dirty="0"/>
          </a:p>
        </p:txBody>
      </p:sp>
      <p:sp>
        <p:nvSpPr>
          <p:cNvPr id="4" name="Footer Placeholder 3"/>
          <p:cNvSpPr>
            <a:spLocks noGrp="1"/>
          </p:cNvSpPr>
          <p:nvPr>
            <p:ph type="ftr" sz="quarter" idx="11"/>
          </p:nvPr>
        </p:nvSpPr>
        <p:spPr>
          <a:xfrm>
            <a:off x="3124200" y="6381750"/>
            <a:ext cx="2895600" cy="476250"/>
          </a:xfrm>
          <a:prstGeom prst="rect">
            <a:avLst/>
          </a:prstGeom>
        </p:spPr>
        <p:txBody>
          <a:bodyPr/>
          <a:lstStyle/>
          <a:p>
            <a:pPr>
              <a:defRPr/>
            </a:pPr>
            <a:endParaRPr lang="en-US" dirty="0"/>
          </a:p>
        </p:txBody>
      </p:sp>
    </p:spTree>
    <p:extLst>
      <p:ext uri="{BB962C8B-B14F-4D97-AF65-F5344CB8AC3E}">
        <p14:creationId xmlns:p14="http://schemas.microsoft.com/office/powerpoint/2010/main" val="3565686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137661AB-5696-4AAC-BEC1-4A1BE4153515}"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81750"/>
            <a:ext cx="2133600" cy="476250"/>
          </a:xfrm>
          <a:prstGeom prst="rect">
            <a:avLst/>
          </a:prstGeom>
        </p:spPr>
        <p:txBody>
          <a:bodyPr/>
          <a:lstStyle/>
          <a:p>
            <a:pPr>
              <a:defRPr/>
            </a:pPr>
            <a:fld id="{88764EBA-9734-4EA3-AD3A-8FCD1D277A8E}" type="datetimeFigureOut">
              <a:rPr lang="en-US" smtClean="0"/>
              <a:pPr>
                <a:defRPr/>
              </a:pPr>
              <a:t>1/12/2023</a:t>
            </a:fld>
            <a:endParaRPr lang="en-US" dirty="0"/>
          </a:p>
        </p:txBody>
      </p:sp>
      <p:sp>
        <p:nvSpPr>
          <p:cNvPr id="4" name="Footer Placeholder 3"/>
          <p:cNvSpPr>
            <a:spLocks noGrp="1"/>
          </p:cNvSpPr>
          <p:nvPr>
            <p:ph type="ftr" sz="quarter" idx="11"/>
          </p:nvPr>
        </p:nvSpPr>
        <p:spPr>
          <a:xfrm>
            <a:off x="3124200" y="6381750"/>
            <a:ext cx="2895600" cy="476250"/>
          </a:xfrm>
          <a:prstGeom prst="rect">
            <a:avLst/>
          </a:prstGeom>
        </p:spPr>
        <p:txBody>
          <a:bodyPr/>
          <a:lstStyle/>
          <a:p>
            <a:pPr>
              <a:defRPr/>
            </a:pPr>
            <a:endParaRPr lang="en-US" dirty="0"/>
          </a:p>
        </p:txBody>
      </p:sp>
      <p:sp>
        <p:nvSpPr>
          <p:cNvPr id="6" name="Content Placeholder 5"/>
          <p:cNvSpPr>
            <a:spLocks noGrp="1"/>
          </p:cNvSpPr>
          <p:nvPr>
            <p:ph sz="quarter" idx="12"/>
          </p:nvPr>
        </p:nvSpPr>
        <p:spPr>
          <a:xfrm>
            <a:off x="3925491" y="6723063"/>
            <a:ext cx="6858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09484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81750"/>
            <a:ext cx="2133600" cy="476250"/>
          </a:xfrm>
          <a:prstGeom prst="rect">
            <a:avLst/>
          </a:prstGeom>
        </p:spPr>
        <p:txBody>
          <a:bodyPr/>
          <a:lstStyle/>
          <a:p>
            <a:pPr>
              <a:defRPr/>
            </a:pPr>
            <a:fld id="{88764EBA-9734-4EA3-AD3A-8FCD1D277A8E}" type="datetimeFigureOut">
              <a:rPr lang="en-US" smtClean="0"/>
              <a:pPr>
                <a:defRPr/>
              </a:pPr>
              <a:t>1/12/2023</a:t>
            </a:fld>
            <a:endParaRPr lang="en-US" dirty="0"/>
          </a:p>
        </p:txBody>
      </p:sp>
      <p:sp>
        <p:nvSpPr>
          <p:cNvPr id="4" name="Footer Placeholder 3"/>
          <p:cNvSpPr>
            <a:spLocks noGrp="1"/>
          </p:cNvSpPr>
          <p:nvPr>
            <p:ph type="ftr" sz="quarter" idx="11"/>
          </p:nvPr>
        </p:nvSpPr>
        <p:spPr>
          <a:xfrm>
            <a:off x="3124200" y="6381750"/>
            <a:ext cx="2895600" cy="476250"/>
          </a:xfrm>
          <a:prstGeom prst="rect">
            <a:avLst/>
          </a:prstGeom>
        </p:spPr>
        <p:txBody>
          <a:bodyPr/>
          <a:lstStyle/>
          <a:p>
            <a:pPr>
              <a:defRPr/>
            </a:pPr>
            <a:endParaRPr lang="en-US" dirty="0"/>
          </a:p>
        </p:txBody>
      </p:sp>
    </p:spTree>
    <p:extLst>
      <p:ext uri="{BB962C8B-B14F-4D97-AF65-F5344CB8AC3E}">
        <p14:creationId xmlns:p14="http://schemas.microsoft.com/office/powerpoint/2010/main" val="34849912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D52CBE4-E208-4D8F-AFC7-832B004E5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14E1DD68-E9C0-44C6-AF75-86889D32C27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1BAA33A6-D2D3-40B1-A942-67F904A0FC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DF657B7C-0993-4F4C-9B81-464CC49505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05FA82-BB19-4D2A-BC49-42728F76A8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F675979-0D9C-4981-BCF9-AF191355BB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B931F4B-170D-4585-B4EA-1A8261D48D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70000"/>
            <a:ext cx="8229600" cy="5199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7876" name="Rectangle 4"/>
          <p:cNvSpPr>
            <a:spLocks noGrp="1" noChangeArrowheads="1"/>
          </p:cNvSpPr>
          <p:nvPr>
            <p:ph type="sldNum" sz="quarter" idx="4"/>
          </p:nvPr>
        </p:nvSpPr>
        <p:spPr bwMode="auto">
          <a:xfrm>
            <a:off x="8766175" y="6619875"/>
            <a:ext cx="377825" cy="238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45E391F8-E33F-444B-A136-3F6D8682EDE1}" type="slidenum">
              <a:rPr lang="en-US"/>
              <a:pPr>
                <a:defRPr/>
              </a:pPr>
              <a:t>‹#›</a:t>
            </a:fld>
            <a:endParaRPr lang="en-US" dirty="0"/>
          </a:p>
        </p:txBody>
      </p:sp>
      <p:sp>
        <p:nvSpPr>
          <p:cNvPr id="207877" name="Rectangle 5"/>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defTabSz="866775">
              <a:lnSpc>
                <a:spcPct val="85000"/>
              </a:lnSpc>
              <a:defRPr/>
            </a:pPr>
            <a:endParaRPr lang="en-US" sz="2200" i="1" dirty="0">
              <a:effectLst>
                <a:outerShdw blurRad="38100" dist="38100" dir="2700000" algn="tl">
                  <a:srgbClr val="FFFFFF"/>
                </a:outerShdw>
              </a:effectLst>
              <a:latin typeface="Book Antiqua" pitchFamily="18" charset="0"/>
            </a:endParaRPr>
          </a:p>
        </p:txBody>
      </p:sp>
      <p:pic>
        <p:nvPicPr>
          <p:cNvPr id="1030" name="Picture 6" descr="New_DOE_Logo_Color_042808"/>
          <p:cNvPicPr>
            <a:picLocks noChangeAspect="1" noChangeArrowheads="1"/>
          </p:cNvPicPr>
          <p:nvPr/>
        </p:nvPicPr>
        <p:blipFill>
          <a:blip r:embed="rId23" cstate="print"/>
          <a:srcRect/>
          <a:stretch>
            <a:fillRect/>
          </a:stretch>
        </p:blipFill>
        <p:spPr bwMode="auto">
          <a:xfrm>
            <a:off x="161925" y="171450"/>
            <a:ext cx="2563813" cy="646113"/>
          </a:xfrm>
          <a:prstGeom prst="rect">
            <a:avLst/>
          </a:prstGeom>
          <a:noFill/>
          <a:ln w="9525">
            <a:noFill/>
            <a:miter lim="800000"/>
            <a:headEnd/>
            <a:tailEnd/>
          </a:ln>
        </p:spPr>
      </p:pic>
      <p:sp>
        <p:nvSpPr>
          <p:cNvPr id="207879" name="Text Box 7"/>
          <p:cNvSpPr txBox="1">
            <a:spLocks noChangeArrowheads="1"/>
          </p:cNvSpPr>
          <p:nvPr/>
        </p:nvSpPr>
        <p:spPr bwMode="auto">
          <a:xfrm>
            <a:off x="6842125" y="147638"/>
            <a:ext cx="2301875" cy="687387"/>
          </a:xfrm>
          <a:prstGeom prst="rect">
            <a:avLst/>
          </a:prstGeom>
          <a:noFill/>
          <a:ln w="9525">
            <a:noFill/>
            <a:miter lim="800000"/>
            <a:headEnd/>
            <a:tailEnd/>
          </a:ln>
          <a:effectLst/>
        </p:spPr>
        <p:txBody>
          <a:bodyPr>
            <a:spAutoFit/>
          </a:bodyPr>
          <a:lstStyle/>
          <a:p>
            <a:pPr>
              <a:lnSpc>
                <a:spcPct val="85000"/>
              </a:lnSpc>
              <a:defRPr/>
            </a:pPr>
            <a:r>
              <a:rPr lang="en-US" sz="1400" dirty="0">
                <a:solidFill>
                  <a:srgbClr val="135C00"/>
                </a:solidFill>
              </a:rPr>
              <a:t>OFFICE OF</a:t>
            </a:r>
            <a:r>
              <a:rPr lang="en-US" sz="1400" b="0" dirty="0">
                <a:solidFill>
                  <a:srgbClr val="135C00"/>
                </a:solidFill>
              </a:rPr>
              <a:t> </a:t>
            </a:r>
            <a:r>
              <a:rPr lang="en-US" sz="32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708" r:id="rId12"/>
    <p:sldLayoutId id="2147483709" r:id="rId13"/>
    <p:sldLayoutId id="2147483710" r:id="rId14"/>
    <p:sldLayoutId id="2147483711" r:id="rId15"/>
    <p:sldLayoutId id="2147483716" r:id="rId16"/>
    <p:sldLayoutId id="2147483717" r:id="rId17"/>
    <p:sldLayoutId id="2147483718" r:id="rId18"/>
    <p:sldLayoutId id="2147483719" r:id="rId19"/>
    <p:sldLayoutId id="2147483725" r:id="rId20"/>
    <p:sldLayoutId id="2147483726" r:id="rId21"/>
  </p:sldLayoutIdLst>
  <p:hf hdr="0" ftr="0" dt="0"/>
  <p:txStyles>
    <p:title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228600" indent="-228600" algn="l" rtl="0" eaLnBrk="0" fontAlgn="base" hangingPunct="0">
        <a:spcBef>
          <a:spcPct val="20000"/>
        </a:spcBef>
        <a:spcAft>
          <a:spcPct val="0"/>
        </a:spcAft>
        <a:buFont typeface="Wingdings" pitchFamily="2" charset="2"/>
        <a:buChar char="§"/>
        <a:defRPr sz="2000" b="1">
          <a:solidFill>
            <a:schemeClr val="tx1"/>
          </a:solidFill>
          <a:latin typeface="+mn-lt"/>
          <a:ea typeface="+mn-ea"/>
          <a:cs typeface="+mn-cs"/>
        </a:defRPr>
      </a:lvl1pPr>
      <a:lvl2pPr marL="685800" indent="-22860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nce.doe.gov/op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171154" y="1013422"/>
            <a:ext cx="8778240" cy="4023360"/>
          </a:xfrm>
          <a:prstGeom prst="rect">
            <a:avLst/>
          </a:prstGeom>
          <a:noFill/>
          <a:ln w="9525" algn="ctr">
            <a:noFill/>
            <a:miter lim="800000"/>
            <a:headEnd/>
            <a:tailEnd/>
          </a:ln>
        </p:spPr>
        <p:txBody>
          <a:bodyPr anchor="ctr"/>
          <a:lstStyle/>
          <a:p>
            <a:r>
              <a:rPr lang="en-US" sz="4000" dirty="0">
                <a:latin typeface="Times New Roman" pitchFamily="18" charset="0"/>
                <a:cs typeface="Times New Roman" pitchFamily="18" charset="0"/>
              </a:rPr>
              <a:t>DOE/SC CD-3A/Status Review</a:t>
            </a:r>
          </a:p>
          <a:p>
            <a:r>
              <a:rPr lang="en-US" sz="2400" b="0" dirty="0">
                <a:solidFill>
                  <a:srgbClr val="000000"/>
                </a:solidFill>
                <a:latin typeface="Times New Roman" pitchFamily="18" charset="0"/>
                <a:cs typeface="Times New Roman" pitchFamily="18" charset="0"/>
              </a:rPr>
              <a:t>of the </a:t>
            </a:r>
          </a:p>
          <a:p>
            <a:r>
              <a:rPr lang="en-US" sz="3700" dirty="0">
                <a:solidFill>
                  <a:schemeClr val="accent2"/>
                </a:solidFill>
                <a:latin typeface="Times New Roman" panose="02020603050405020304" pitchFamily="18" charset="0"/>
                <a:ea typeface="Times New Roman" panose="02020603050405020304" pitchFamily="18" charset="0"/>
              </a:rPr>
              <a:t>Measurement of a Lepton-Lepton Electroweak Reaction (MOLLER) Project </a:t>
            </a:r>
            <a:r>
              <a:rPr lang="en-US" sz="3700" dirty="0">
                <a:solidFill>
                  <a:schemeClr val="accent2"/>
                </a:solidFill>
                <a:latin typeface="Times New Roman" pitchFamily="18" charset="0"/>
                <a:cs typeface="Times New Roman" pitchFamily="18" charset="0"/>
              </a:rPr>
              <a:t> </a:t>
            </a:r>
            <a:endParaRPr lang="en-US" sz="3700" b="0" dirty="0">
              <a:solidFill>
                <a:schemeClr val="accent2"/>
              </a:solidFill>
              <a:latin typeface="Times New Roman" pitchFamily="18" charset="0"/>
              <a:cs typeface="Times New Roman" pitchFamily="18" charset="0"/>
            </a:endParaRPr>
          </a:p>
          <a:p>
            <a:r>
              <a:rPr lang="en-US" sz="4000" dirty="0">
                <a:latin typeface="Times New Roman" pitchFamily="18" charset="0"/>
                <a:cs typeface="Times New Roman" pitchFamily="18" charset="0"/>
              </a:rPr>
              <a:t>   </a:t>
            </a:r>
            <a:r>
              <a:rPr lang="en-US" sz="2800" dirty="0">
                <a:latin typeface="Times New Roman" panose="02020603050405020304" pitchFamily="18" charset="0"/>
                <a:cs typeface="Times New Roman" pitchFamily="18" charset="0"/>
              </a:rPr>
              <a:t>Thomas Jefferson National Accelerator Facility</a:t>
            </a:r>
          </a:p>
          <a:p>
            <a:r>
              <a:rPr lang="en-US" sz="2000" dirty="0">
                <a:latin typeface="Times New Roman" pitchFamily="18" charset="0"/>
                <a:cs typeface="Times New Roman" pitchFamily="18" charset="0"/>
              </a:rPr>
              <a:t>January 10-12, 2023</a:t>
            </a:r>
          </a:p>
        </p:txBody>
      </p:sp>
      <p:sp>
        <p:nvSpPr>
          <p:cNvPr id="208900" name="Rectangle 4"/>
          <p:cNvSpPr>
            <a:spLocks noGrp="1" noChangeArrowheads="1"/>
          </p:cNvSpPr>
          <p:nvPr>
            <p:ph type="subTitle" idx="1"/>
          </p:nvPr>
        </p:nvSpPr>
        <p:spPr>
          <a:xfrm>
            <a:off x="0" y="5220064"/>
            <a:ext cx="9086850" cy="1498613"/>
          </a:xfrm>
        </p:spPr>
        <p:txBody>
          <a:bodyPr lIns="82039" tIns="41020" rIns="82039" bIns="41020">
            <a:spAutoFit/>
          </a:bodyPr>
          <a:lstStyle/>
          <a:p>
            <a:pPr eaLnBrk="1" hangingPunct="1">
              <a:defRPr/>
            </a:pPr>
            <a:r>
              <a:rPr lang="en-US" dirty="0">
                <a:latin typeface="Times New Roman" pitchFamily="18" charset="0"/>
                <a:cs typeface="Times New Roman" pitchFamily="18" charset="0"/>
              </a:rPr>
              <a:t>Alex Bachowski</a:t>
            </a:r>
          </a:p>
          <a:p>
            <a:pPr eaLnBrk="1" hangingPunct="1">
              <a:defRPr/>
            </a:pPr>
            <a:r>
              <a:rPr lang="en-US" dirty="0">
                <a:latin typeface="Times New Roman" pitchFamily="18" charset="0"/>
                <a:cs typeface="Times New Roman" pitchFamily="18" charset="0"/>
              </a:rPr>
              <a:t>Committee Chair </a:t>
            </a:r>
          </a:p>
          <a:p>
            <a:pPr eaLnBrk="1" hangingPunct="1">
              <a:defRPr/>
            </a:pPr>
            <a:r>
              <a:rPr lang="en-US" dirty="0">
                <a:latin typeface="Times New Roman" pitchFamily="18" charset="0"/>
                <a:cs typeface="Times New Roman" pitchFamily="18" charset="0"/>
              </a:rPr>
              <a:t>Office of Science, U.S. Department of Energy</a:t>
            </a:r>
          </a:p>
          <a:p>
            <a:pPr eaLnBrk="1" hangingPunct="1">
              <a:defRPr/>
            </a:pPr>
            <a:r>
              <a:rPr lang="en-US" b="0" dirty="0">
                <a:solidFill>
                  <a:schemeClr val="bg2"/>
                </a:solidFill>
                <a:latin typeface="Times New Roman" pitchFamily="18" charset="0"/>
                <a:cs typeface="Times New Roman" pitchFamily="18" charset="0"/>
                <a:hlinkClick r:id="rId3"/>
              </a:rPr>
              <a:t>http://www.science.doe.gov/opa/</a:t>
            </a:r>
            <a:endParaRPr lang="en-US" b="0" dirty="0">
              <a:solidFill>
                <a:schemeClr val="bg2"/>
              </a:solidFill>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10</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268288" y="2080350"/>
            <a:ext cx="8497887" cy="3149580"/>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Several steps need to be completed in the next 2-3 months (by end of March) before proceeding with CD-3A procurement contracts: approve and release remaining drawings, complete test of prototype power supply, complete characterization and preliminary testing of prototype coils. </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In consultation with vendors, the project should consider adjusting the deadlines to exercise fixed price options for spectrometer coils and power supplies to reflect timeline of prototype fabrication and testing.</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installation schedule of linked planning packages in P6   was shown. This is sufficient for the present state of the project. For CD-2/3 a more granular, resource loaded schedule with staffing plan needs to be developed. This would include installation drawings. The present workforce allocation in this area appears light. </a:t>
            </a:r>
            <a:endParaRPr lang="en-US" sz="2000" b="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242641" y="1377413"/>
            <a:ext cx="2198038" cy="369332"/>
          </a:xfrm>
          <a:prstGeom prst="rect">
            <a:avLst/>
          </a:prstGeom>
          <a:noFill/>
        </p:spPr>
        <p:txBody>
          <a:bodyPr wrap="none" rtlCol="0">
            <a:spAutoFit/>
          </a:bodyPr>
          <a:lstStyle/>
          <a:p>
            <a:r>
              <a:rPr lang="en-US" sz="1800" dirty="0"/>
              <a:t>Comments (2 of 2)</a:t>
            </a:r>
          </a:p>
        </p:txBody>
      </p:sp>
    </p:spTree>
    <p:extLst>
      <p:ext uri="{BB962C8B-B14F-4D97-AF65-F5344CB8AC3E}">
        <p14:creationId xmlns:p14="http://schemas.microsoft.com/office/powerpoint/2010/main" val="2209362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11</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457201" y="2068448"/>
            <a:ext cx="8056879" cy="1897955"/>
          </a:xfrm>
          <a:prstGeom prst="rect">
            <a:avLst/>
          </a:prstGeom>
          <a:noFill/>
          <a:ln w="6350">
            <a:noFill/>
            <a:miter lim="800000"/>
            <a:headEnd/>
            <a:tailEnd/>
          </a:ln>
        </p:spPr>
        <p:txBody>
          <a:bodyPr wrap="square" tIns="0" bIns="0" anchor="ctr">
            <a:spAutoFit/>
          </a:bodyPr>
          <a:lstStyle/>
          <a:p>
            <a:pPr marL="342900" indent="-342900" algn="l">
              <a:spcAft>
                <a:spcPts val="400"/>
              </a:spcAft>
              <a:buFont typeface="+mj-lt"/>
              <a:buAutoNum type="arabicPeriod"/>
            </a:pPr>
            <a:r>
              <a:rPr lang="en-US" sz="1800" b="0" dirty="0">
                <a:latin typeface="Times New Roman" pitchFamily="18" charset="0"/>
                <a:cs typeface="Times New Roman" pitchFamily="18" charset="0"/>
              </a:rPr>
              <a:t>Proceed to CD-3A. </a:t>
            </a:r>
          </a:p>
          <a:p>
            <a:pPr marL="342900" indent="-342900" algn="l">
              <a:spcAft>
                <a:spcPts val="400"/>
              </a:spcAft>
              <a:buFont typeface="+mj-lt"/>
              <a:buAutoNum type="arabicPeriod"/>
            </a:pPr>
            <a:r>
              <a:rPr lang="en-US" sz="1800" b="0" dirty="0">
                <a:latin typeface="Times New Roman" pitchFamily="18" charset="0"/>
                <a:cs typeface="Times New Roman" pitchFamily="18" charset="0"/>
              </a:rPr>
              <a:t>Before CD-2/3:</a:t>
            </a:r>
          </a:p>
          <a:p>
            <a:pPr marL="800100" lvl="1" indent="-342900" algn="l">
              <a:spcAft>
                <a:spcPts val="400"/>
              </a:spcAft>
              <a:buFont typeface="+mj-lt"/>
              <a:buAutoNum type="arabicPeriod"/>
            </a:pPr>
            <a:r>
              <a:rPr lang="en-US" sz="1800" b="0" dirty="0">
                <a:latin typeface="Times New Roman" pitchFamily="18" charset="0"/>
                <a:cs typeface="Times New Roman" pitchFamily="18" charset="0"/>
              </a:rPr>
              <a:t>Develop a more granular, resource loaded installation schedule including staffing plan.</a:t>
            </a:r>
          </a:p>
          <a:p>
            <a:pPr marL="800100" lvl="1" indent="-342900" algn="l">
              <a:spcAft>
                <a:spcPts val="400"/>
              </a:spcAft>
              <a:buFont typeface="+mj-lt"/>
              <a:buAutoNum type="arabicPeriod"/>
            </a:pPr>
            <a:r>
              <a:rPr lang="en-US" sz="1800" b="0" dirty="0">
                <a:latin typeface="Times New Roman" pitchFamily="18" charset="0"/>
                <a:cs typeface="Times New Roman" pitchFamily="18" charset="0"/>
              </a:rPr>
              <a:t>Provide preliminary installation drawings.</a:t>
            </a:r>
          </a:p>
          <a:p>
            <a:pPr marL="342900" indent="-342900" algn="l">
              <a:spcAft>
                <a:spcPts val="400"/>
              </a:spcAft>
              <a:buFont typeface="Arial" panose="020B0604020202020204" pitchFamily="34" charset="0"/>
              <a:buChar char="•"/>
            </a:pPr>
            <a:endParaRPr lang="en-US" sz="2000" b="0" dirty="0">
              <a:solidFill>
                <a:srgbClr val="FF0000"/>
              </a:solidFill>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400204" y="1543009"/>
            <a:ext cx="2249334" cy="369332"/>
          </a:xfrm>
          <a:prstGeom prst="rect">
            <a:avLst/>
          </a:prstGeom>
          <a:noFill/>
        </p:spPr>
        <p:txBody>
          <a:bodyPr wrap="none" rtlCol="0">
            <a:spAutoFit/>
          </a:bodyPr>
          <a:lstStyle/>
          <a:p>
            <a:r>
              <a:rPr lang="en-US" sz="1800" dirty="0"/>
              <a:t>Recommendations</a:t>
            </a:r>
          </a:p>
        </p:txBody>
      </p:sp>
    </p:spTree>
    <p:extLst>
      <p:ext uri="{BB962C8B-B14F-4D97-AF65-F5344CB8AC3E}">
        <p14:creationId xmlns:p14="http://schemas.microsoft.com/office/powerpoint/2010/main" val="876839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12</a:t>
            </a:fld>
            <a:endParaRPr>
              <a:latin typeface="Times New Roman"/>
              <a:ea typeface="Times New Roman"/>
              <a:cs typeface="Times New Roman"/>
              <a:sym typeface="Times New Roman"/>
            </a:endParaRPr>
          </a:p>
        </p:txBody>
      </p:sp>
      <p:sp>
        <p:nvSpPr>
          <p:cNvPr id="68" name="Google Shape;68;p1"/>
          <p:cNvSpPr txBox="1">
            <a:spLocks noGrp="1"/>
          </p:cNvSpPr>
          <p:nvPr>
            <p:ph type="title"/>
          </p:nvPr>
        </p:nvSpPr>
        <p:spPr>
          <a:xfrm>
            <a:off x="2717274" y="45156"/>
            <a:ext cx="4219575" cy="9159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69" name="Google Shape;69;p1"/>
          <p:cNvSpPr/>
          <p:nvPr/>
        </p:nvSpPr>
        <p:spPr>
          <a:xfrm>
            <a:off x="266700" y="2838369"/>
            <a:ext cx="8686799" cy="338554"/>
          </a:xfrm>
          <a:prstGeom prst="rect">
            <a:avLst/>
          </a:prstGeom>
          <a:noFill/>
          <a:ln>
            <a:noFill/>
          </a:ln>
        </p:spPr>
        <p:txBody>
          <a:bodyPr spcFirstLastPara="1" wrap="square" lIns="91425" tIns="0" rIns="91425" bIns="0" anchor="ctr" anchorCtr="0">
            <a:sp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70" name="Google Shape;70;p1"/>
          <p:cNvSpPr/>
          <p:nvPr/>
        </p:nvSpPr>
        <p:spPr>
          <a:xfrm>
            <a:off x="209550" y="1059149"/>
            <a:ext cx="8777288" cy="5262979"/>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chemeClr val="dk1"/>
              </a:buClr>
              <a:buSzPts val="2800"/>
              <a:buFont typeface="Times New Roman"/>
              <a:buAutoNum type="arabicPeriod"/>
            </a:pPr>
            <a:r>
              <a:rPr lang="en-US" sz="2800" b="0" i="0" u="none" strike="noStrike" cap="none">
                <a:solidFill>
                  <a:schemeClr val="dk1"/>
                </a:solidFill>
                <a:latin typeface="Times New Roman"/>
                <a:ea typeface="Times New Roman"/>
                <a:cs typeface="Times New Roman"/>
                <a:sym typeface="Times New Roman"/>
              </a:rPr>
              <a:t>Is the  project team effectively executing the work?  Are technical issues appropriately and proactively being addressed?  Are the proposed CD-3A long-lead procurements appropriate?  </a:t>
            </a:r>
            <a:endParaRPr/>
          </a:p>
          <a:p>
            <a:pPr marL="0" marR="0" lvl="0" indent="0" algn="l" rtl="0">
              <a:spcBef>
                <a:spcPts val="0"/>
              </a:spcBef>
              <a:spcAft>
                <a:spcPts val="0"/>
              </a:spcAft>
              <a:buNone/>
            </a:pPr>
            <a:r>
              <a:rPr lang="en-US" sz="2800" b="1" i="0" u="none" strike="noStrike" cap="none">
                <a:solidFill>
                  <a:schemeClr val="dk1"/>
                </a:solidFill>
                <a:highlight>
                  <a:srgbClr val="FFFF00"/>
                </a:highlight>
                <a:latin typeface="Times New Roman"/>
                <a:ea typeface="Times New Roman"/>
                <a:cs typeface="Times New Roman"/>
                <a:sym typeface="Times New Roman"/>
              </a:rPr>
              <a:t>YES &amp; YES &amp; YES</a:t>
            </a:r>
            <a:endParaRPr/>
          </a:p>
          <a:p>
            <a:pPr marL="0" marR="0" lvl="0" indent="0" algn="l" rtl="0">
              <a:spcBef>
                <a:spcPts val="0"/>
              </a:spcBef>
              <a:spcAft>
                <a:spcPts val="0"/>
              </a:spcAft>
              <a:buNone/>
            </a:pPr>
            <a:endParaRPr sz="2800" b="0" i="0" u="none" strike="noStrike" cap="none">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Clr>
                <a:schemeClr val="dk1"/>
              </a:buClr>
              <a:buSzPts val="2800"/>
              <a:buFont typeface="Arial"/>
              <a:buAutoNum type="arabicPeriod" startAt="5"/>
            </a:pPr>
            <a:r>
              <a:rPr lang="en-US" sz="2800" b="0" i="0" u="none" strike="noStrike" cap="none">
                <a:solidFill>
                  <a:schemeClr val="dk1"/>
                </a:solidFill>
                <a:latin typeface="Times New Roman"/>
                <a:ea typeface="Times New Roman"/>
                <a:cs typeface="Times New Roman"/>
                <a:sym typeface="Times New Roman"/>
              </a:rPr>
              <a:t>Is the project appropriately addressing the recommendations from the prior DOE SC reviews? </a:t>
            </a:r>
            <a:endParaRPr/>
          </a:p>
          <a:p>
            <a:pPr marL="0" marR="0" lvl="0" indent="0" algn="l" rtl="0">
              <a:spcBef>
                <a:spcPts val="0"/>
              </a:spcBef>
              <a:spcAft>
                <a:spcPts val="0"/>
              </a:spcAft>
              <a:buNone/>
            </a:pPr>
            <a:r>
              <a:rPr lang="en-US" sz="2800" b="1" i="0" u="none" strike="noStrike" cap="none">
                <a:solidFill>
                  <a:schemeClr val="dk1"/>
                </a:solidFill>
                <a:highlight>
                  <a:srgbClr val="FFFF00"/>
                </a:highlight>
                <a:latin typeface="Times New Roman"/>
                <a:ea typeface="Times New Roman"/>
                <a:cs typeface="Times New Roman"/>
                <a:sym typeface="Times New Roman"/>
              </a:rPr>
              <a:t>YES</a:t>
            </a:r>
            <a:endParaRPr/>
          </a:p>
          <a:p>
            <a:pPr marL="0" marR="0" lvl="0" indent="0" algn="l" rtl="0">
              <a:spcBef>
                <a:spcPts val="0"/>
              </a:spcBef>
              <a:spcAft>
                <a:spcPts val="0"/>
              </a:spcAft>
              <a:buNone/>
            </a:pPr>
            <a:endParaRPr sz="2800" b="0" i="0" u="none" strike="noStrike" cap="none">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Clr>
                <a:schemeClr val="dk1"/>
              </a:buClr>
              <a:buSzPts val="2800"/>
              <a:buFont typeface="Arial"/>
              <a:buAutoNum type="arabicPeriod" startAt="5"/>
            </a:pPr>
            <a:r>
              <a:rPr lang="en-US" sz="2800" b="0" i="0" u="none" strike="noStrike" cap="none">
                <a:solidFill>
                  <a:schemeClr val="dk1"/>
                </a:solidFill>
                <a:latin typeface="Times New Roman"/>
                <a:ea typeface="Times New Roman"/>
                <a:cs typeface="Times New Roman"/>
                <a:sym typeface="Times New Roman"/>
              </a:rPr>
              <a:t>Is the project ready for CD-3A approval? </a:t>
            </a:r>
            <a:endParaRPr sz="2400" b="0" i="0" u="none" strike="noStrike" cap="none">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r>
              <a:rPr lang="en-US" sz="2800" b="1" i="0" u="none" strike="noStrike" cap="none">
                <a:solidFill>
                  <a:schemeClr val="dk1"/>
                </a:solidFill>
                <a:highlight>
                  <a:srgbClr val="FFFF00"/>
                </a:highlight>
                <a:latin typeface="Times New Roman"/>
                <a:ea typeface="Times New Roman"/>
                <a:cs typeface="Times New Roman"/>
                <a:sym typeface="Times New Roman"/>
              </a:rPr>
              <a:t>YES</a:t>
            </a:r>
            <a:endParaRPr sz="28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2"/>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marR="0" lvl="0" indent="0" algn="r" rtl="0">
              <a:lnSpc>
                <a:spcPct val="100000"/>
              </a:lnSpc>
              <a:spcBef>
                <a:spcPts val="0"/>
              </a:spcBef>
              <a:spcAft>
                <a:spcPts val="0"/>
              </a:spcAft>
              <a:buClr>
                <a:srgbClr val="000000"/>
              </a:buClr>
              <a:buSzPts val="1000"/>
              <a:buFont typeface="Arial"/>
              <a:buNone/>
            </a:pPr>
            <a:fld id="{00000000-1234-1234-1234-123412341234}" type="slidenum">
              <a:rPr lang="en-US" smtClean="0"/>
              <a:pPr marL="0" marR="0" lvl="0" indent="0" algn="r" rtl="0">
                <a:lnSpc>
                  <a:spcPct val="100000"/>
                </a:lnSpc>
                <a:spcBef>
                  <a:spcPts val="0"/>
                </a:spcBef>
                <a:spcAft>
                  <a:spcPts val="0"/>
                </a:spcAft>
                <a:buClr>
                  <a:srgbClr val="000000"/>
                </a:buClr>
                <a:buSzPts val="1000"/>
                <a:buFont typeface="Arial"/>
                <a:buNone/>
              </a:pPr>
              <a:t>13</a:t>
            </a:fld>
            <a:endParaRPr sz="1000" b="1" i="0" u="none" strike="noStrike" cap="none">
              <a:solidFill>
                <a:schemeClr val="dk1"/>
              </a:solidFill>
              <a:latin typeface="Times New Roman"/>
              <a:ea typeface="Times New Roman"/>
              <a:cs typeface="Times New Roman"/>
              <a:sym typeface="Times New Roman"/>
            </a:endParaRPr>
          </a:p>
        </p:txBody>
      </p:sp>
      <p:sp>
        <p:nvSpPr>
          <p:cNvPr id="76" name="Google Shape;76;p2"/>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800"/>
              <a:buFont typeface="Times New Roman"/>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77" name="Google Shape;77;p2"/>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78" name="Google Shape;78;p2"/>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Findings (1 of </a:t>
            </a:r>
            <a:r>
              <a:rPr lang="en-US" sz="1800" b="1" dirty="0">
                <a:latin typeface="Times New Roman"/>
                <a:ea typeface="Times New Roman"/>
                <a:cs typeface="Times New Roman"/>
                <a:sym typeface="Times New Roman"/>
              </a:rPr>
              <a:t>3</a:t>
            </a:r>
            <a:r>
              <a:rPr lang="en-US" sz="1800" b="1" i="0" u="none" strike="noStrike" cap="none" dirty="0">
                <a:solidFill>
                  <a:srgbClr val="000000"/>
                </a:solidFill>
                <a:latin typeface="Times New Roman"/>
                <a:ea typeface="Times New Roman"/>
                <a:cs typeface="Times New Roman"/>
                <a:sym typeface="Times New Roman"/>
              </a:rPr>
              <a:t>):</a:t>
            </a:r>
            <a:endParaRPr sz="1800" b="1" dirty="0">
              <a:solidFill>
                <a:schemeClr val="dk1"/>
              </a:solidFill>
              <a:latin typeface="Times New Roman"/>
              <a:ea typeface="Times New Roman"/>
              <a:cs typeface="Times New Roman"/>
              <a:sym typeface="Times New Roman"/>
            </a:endParaRPr>
          </a:p>
          <a:p>
            <a:pPr marL="457200" marR="0" lvl="0" indent="-342900" algn="l" rtl="0">
              <a:spcBef>
                <a:spcPts val="360"/>
              </a:spcBef>
              <a:spcAft>
                <a:spcPts val="0"/>
              </a:spcAft>
              <a:buClr>
                <a:schemeClr val="dk1"/>
              </a:buClr>
              <a:buSzPts val="1800"/>
              <a:buFont typeface="Times New Roman"/>
              <a:buChar char="•"/>
            </a:pPr>
            <a:r>
              <a:rPr lang="en-US" sz="1800" b="1" i="0" u="none" strike="noStrike" cap="none" dirty="0">
                <a:solidFill>
                  <a:schemeClr val="dk1"/>
                </a:solidFill>
                <a:latin typeface="Times New Roman"/>
                <a:ea typeface="Times New Roman"/>
                <a:cs typeface="Times New Roman"/>
                <a:sym typeface="Times New Roman"/>
              </a:rPr>
              <a:t>Detectors (mostly NSF and CFI scope</a:t>
            </a:r>
            <a:r>
              <a:rPr lang="en-US" sz="1800" b="1" dirty="0">
                <a:solidFill>
                  <a:schemeClr val="dk1"/>
                </a:solidFill>
                <a:latin typeface="Times New Roman"/>
                <a:ea typeface="Times New Roman"/>
                <a:cs typeface="Times New Roman"/>
                <a:sym typeface="Times New Roman"/>
              </a:rPr>
              <a:t>)</a:t>
            </a:r>
            <a:r>
              <a:rPr lang="en-US" sz="1800" b="1" i="0" u="none" strike="noStrike" cap="none" dirty="0">
                <a:solidFill>
                  <a:schemeClr val="dk1"/>
                </a:solidFill>
                <a:latin typeface="Times New Roman"/>
                <a:ea typeface="Times New Roman"/>
                <a:cs typeface="Times New Roman"/>
                <a:sym typeface="Times New Roman"/>
              </a:rPr>
              <a:t>:</a:t>
            </a:r>
            <a:endParaRPr sz="1800" dirty="0">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Gas Electron Multiplier (GEM) production orders have not been placed yet.  UVa and SBU have places “in the queue” with CERN and have prior experience obtaining GEMs from CERN and building detectors from them.</a:t>
            </a:r>
            <a:endParaRPr sz="1800" b="0" i="0" u="none" strike="noStrike" cap="none"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GEM electronics in SBS are being actively monitored for failure rate.</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GEM support structure is still in design phase. Stiffness is improved.</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Pion detector has gone through a significant redesign. Segmentation now matches that of </a:t>
            </a:r>
            <a:r>
              <a:rPr lang="en-US" sz="1800" b="0" dirty="0" err="1">
                <a:solidFill>
                  <a:schemeClr val="dk1"/>
                </a:solidFill>
                <a:latin typeface="Times New Roman"/>
                <a:ea typeface="Times New Roman"/>
                <a:cs typeface="Times New Roman"/>
                <a:sym typeface="Times New Roman"/>
              </a:rPr>
              <a:t>ShowerMax</a:t>
            </a:r>
            <a:r>
              <a:rPr lang="en-US" sz="1800" b="0" dirty="0">
                <a:solidFill>
                  <a:schemeClr val="dk1"/>
                </a:solidFill>
                <a:latin typeface="Times New Roman"/>
                <a:ea typeface="Times New Roman"/>
                <a:cs typeface="Times New Roman"/>
                <a:sym typeface="Times New Roman"/>
              </a:rPr>
              <a:t>, aiding background reduction. The timeline to have a final pion detector design is late spring 2023.</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Materials for light guides are tested and preferred type selected.</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Materials for long pass filters on PMTs selected and rad-qualified, but still need to make final wavelength pass-band choice.</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Integrating detectors are testing pre-production model. All different type shapes have been built. PMT lifetime (total charge at anode) is within acceptable limits for the duration of the experiment.</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err="1">
                <a:solidFill>
                  <a:schemeClr val="dk1"/>
                </a:solidFill>
                <a:latin typeface="Times New Roman"/>
                <a:ea typeface="Times New Roman"/>
                <a:cs typeface="Times New Roman"/>
                <a:sym typeface="Times New Roman"/>
              </a:rPr>
              <a:t>ShowerMax</a:t>
            </a:r>
            <a:r>
              <a:rPr lang="en-US" sz="1800" b="0" dirty="0">
                <a:solidFill>
                  <a:schemeClr val="dk1"/>
                </a:solidFill>
                <a:latin typeface="Times New Roman"/>
                <a:ea typeface="Times New Roman"/>
                <a:cs typeface="Times New Roman"/>
                <a:sym typeface="Times New Roman"/>
              </a:rPr>
              <a:t> detectors are at the stage of testing prototypes.</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Trigger detectors have chosen scintillator and WLS readout, PMT and base design, and are assembling prototype.</a:t>
            </a:r>
            <a:endParaRPr sz="1800" b="0" dirty="0">
              <a:solidFill>
                <a:schemeClr val="dk1"/>
              </a:solidFill>
              <a:latin typeface="Times New Roman"/>
              <a:ea typeface="Times New Roman"/>
              <a:cs typeface="Times New Roman"/>
              <a:sym typeface="Times New Roman"/>
            </a:endParaRPr>
          </a:p>
          <a:p>
            <a:pPr marL="914400" marR="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g1d2b01db491_0_0"/>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marR="0" lvl="0" indent="0" algn="r" rtl="0">
              <a:lnSpc>
                <a:spcPct val="100000"/>
              </a:lnSpc>
              <a:spcBef>
                <a:spcPts val="0"/>
              </a:spcBef>
              <a:spcAft>
                <a:spcPts val="0"/>
              </a:spcAft>
              <a:buClr>
                <a:srgbClr val="000000"/>
              </a:buClr>
              <a:buSzPts val="1000"/>
              <a:buFont typeface="Arial"/>
              <a:buNone/>
            </a:pPr>
            <a:fld id="{00000000-1234-1234-1234-123412341234}" type="slidenum">
              <a:rPr lang="en-US" smtClean="0"/>
              <a:pPr marL="0" marR="0" lvl="0" indent="0" algn="r" rtl="0">
                <a:lnSpc>
                  <a:spcPct val="100000"/>
                </a:lnSpc>
                <a:spcBef>
                  <a:spcPts val="0"/>
                </a:spcBef>
                <a:spcAft>
                  <a:spcPts val="0"/>
                </a:spcAft>
                <a:buClr>
                  <a:srgbClr val="000000"/>
                </a:buClr>
                <a:buSzPts val="1000"/>
                <a:buFont typeface="Arial"/>
                <a:buNone/>
              </a:pPr>
              <a:t>14</a:t>
            </a:fld>
            <a:endParaRPr sz="1000" b="1" i="0" u="none" strike="noStrike" cap="none">
              <a:solidFill>
                <a:schemeClr val="dk1"/>
              </a:solidFill>
              <a:latin typeface="Times New Roman"/>
              <a:ea typeface="Times New Roman"/>
              <a:cs typeface="Times New Roman"/>
              <a:sym typeface="Times New Roman"/>
            </a:endParaRPr>
          </a:p>
        </p:txBody>
      </p:sp>
      <p:sp>
        <p:nvSpPr>
          <p:cNvPr id="84" name="Google Shape;84;g1d2b01db491_0_0"/>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800"/>
              <a:buFont typeface="Times New Roman"/>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85" name="Google Shape;85;g1d2b01db491_0_0"/>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86" name="Google Shape;86;g1d2b01db491_0_0"/>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Findings (</a:t>
            </a:r>
            <a:r>
              <a:rPr lang="en-US" sz="1800" b="1" dirty="0">
                <a:latin typeface="Times New Roman"/>
                <a:ea typeface="Times New Roman"/>
                <a:cs typeface="Times New Roman"/>
                <a:sym typeface="Times New Roman"/>
              </a:rPr>
              <a:t>2</a:t>
            </a:r>
            <a:r>
              <a:rPr lang="en-US" sz="1800" b="1" i="0" u="none" strike="noStrike" cap="none" dirty="0">
                <a:solidFill>
                  <a:srgbClr val="000000"/>
                </a:solidFill>
                <a:latin typeface="Times New Roman"/>
                <a:ea typeface="Times New Roman"/>
                <a:cs typeface="Times New Roman"/>
                <a:sym typeface="Times New Roman"/>
              </a:rPr>
              <a:t> of </a:t>
            </a:r>
            <a:r>
              <a:rPr lang="en-US" sz="1800" b="1" dirty="0">
                <a:latin typeface="Times New Roman"/>
                <a:ea typeface="Times New Roman"/>
                <a:cs typeface="Times New Roman"/>
                <a:sym typeface="Times New Roman"/>
              </a:rPr>
              <a:t>3</a:t>
            </a:r>
            <a:r>
              <a:rPr lang="en-US" sz="1800" b="1" i="0" u="none" strike="noStrike" cap="none" dirty="0">
                <a:solidFill>
                  <a:srgbClr val="000000"/>
                </a:solidFill>
                <a:latin typeface="Times New Roman"/>
                <a:ea typeface="Times New Roman"/>
                <a:cs typeface="Times New Roman"/>
                <a:sym typeface="Times New Roman"/>
              </a:rPr>
              <a:t>):</a:t>
            </a:r>
            <a:endParaRPr sz="1800" b="1" i="0" u="none" strike="noStrike" cap="none" dirty="0">
              <a:solidFill>
                <a:schemeClr val="dk1"/>
              </a:solidFill>
              <a:latin typeface="Times New Roman"/>
              <a:ea typeface="Times New Roman"/>
              <a:cs typeface="Times New Roman"/>
              <a:sym typeface="Times New Roman"/>
            </a:endParaRPr>
          </a:p>
          <a:p>
            <a:pPr marL="457200" marR="0" lvl="0" indent="-342900" algn="l" rtl="0">
              <a:spcBef>
                <a:spcPts val="360"/>
              </a:spcBef>
              <a:spcAft>
                <a:spcPts val="0"/>
              </a:spcAft>
              <a:buClr>
                <a:schemeClr val="dk1"/>
              </a:buClr>
              <a:buSzPts val="1800"/>
              <a:buFont typeface="Times New Roman"/>
              <a:buChar char="•"/>
            </a:pPr>
            <a:r>
              <a:rPr lang="en-US" sz="1800" b="1" i="0" u="none" strike="noStrike" cap="none" dirty="0">
                <a:solidFill>
                  <a:schemeClr val="dk1"/>
                </a:solidFill>
                <a:latin typeface="Times New Roman"/>
                <a:ea typeface="Times New Roman"/>
                <a:cs typeface="Times New Roman"/>
                <a:sym typeface="Times New Roman"/>
              </a:rPr>
              <a:t>DAQ</a:t>
            </a:r>
            <a:r>
              <a:rPr lang="en-US" sz="1800" b="1" dirty="0">
                <a:solidFill>
                  <a:schemeClr val="dk1"/>
                </a:solidFill>
                <a:latin typeface="Times New Roman"/>
                <a:ea typeface="Times New Roman"/>
                <a:cs typeface="Times New Roman"/>
                <a:sym typeface="Times New Roman"/>
              </a:rPr>
              <a:t> (mostly NSF and CFI scope):</a:t>
            </a:r>
            <a:endParaRPr sz="1800" dirty="0">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FPGA firmware to readout the ADC and </a:t>
            </a:r>
            <a:r>
              <a:rPr lang="en-US" sz="1800" b="0" dirty="0">
                <a:solidFill>
                  <a:schemeClr val="dk1"/>
                </a:solidFill>
                <a:latin typeface="Times New Roman"/>
                <a:ea typeface="Times New Roman"/>
                <a:cs typeface="Times New Roman"/>
                <a:sym typeface="Times New Roman"/>
              </a:rPr>
              <a:t>Trigger</a:t>
            </a:r>
            <a:r>
              <a:rPr lang="en-US" sz="1800" b="0" i="0" u="none" strike="noStrike" cap="none" dirty="0">
                <a:solidFill>
                  <a:schemeClr val="dk1"/>
                </a:solidFill>
                <a:latin typeface="Times New Roman"/>
                <a:ea typeface="Times New Roman"/>
                <a:cs typeface="Times New Roman"/>
                <a:sym typeface="Times New Roman"/>
              </a:rPr>
              <a:t> Interface (TI) is </a:t>
            </a:r>
            <a:r>
              <a:rPr lang="en-US" sz="1800" b="0" dirty="0">
                <a:solidFill>
                  <a:schemeClr val="dk1"/>
                </a:solidFill>
                <a:latin typeface="Times New Roman"/>
                <a:ea typeface="Times New Roman"/>
                <a:cs typeface="Times New Roman"/>
                <a:sym typeface="Times New Roman"/>
              </a:rPr>
              <a:t>90% complete.</a:t>
            </a:r>
            <a:endParaRPr sz="1800" b="0" dirty="0">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Full DAQ chain testing has not started yet, but MOLLER team plan to start it in the next 6 months.</a:t>
            </a:r>
            <a:endParaRPr sz="1800" b="0" i="0" u="none" strike="noStrike" cap="none"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Full 16-channel Integrating ADC board is now available.</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Noise study of long ADC cabling has been done at U. Manitoba.</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Pre-baseline schedule and cost variances are due to shortage of DAQ staff at </a:t>
            </a:r>
            <a:r>
              <a:rPr lang="en-US" sz="1800" b="0" dirty="0" err="1">
                <a:solidFill>
                  <a:schemeClr val="dk1"/>
                </a:solidFill>
                <a:latin typeface="Times New Roman"/>
                <a:ea typeface="Times New Roman"/>
                <a:cs typeface="Times New Roman"/>
                <a:sym typeface="Times New Roman"/>
              </a:rPr>
              <a:t>JLab</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baseline Beam Charge Monitor (BCM) electronics is the legacy </a:t>
            </a:r>
            <a:r>
              <a:rPr lang="en-US" sz="1800" b="0" dirty="0" err="1">
                <a:solidFill>
                  <a:schemeClr val="dk1"/>
                </a:solidFill>
                <a:latin typeface="Times New Roman"/>
                <a:ea typeface="Times New Roman"/>
                <a:cs typeface="Times New Roman"/>
                <a:sym typeface="Times New Roman"/>
              </a:rPr>
              <a:t>JLab</a:t>
            </a:r>
            <a:r>
              <a:rPr lang="en-US" sz="1800" b="0" dirty="0">
                <a:solidFill>
                  <a:schemeClr val="dk1"/>
                </a:solidFill>
                <a:latin typeface="Times New Roman"/>
                <a:ea typeface="Times New Roman"/>
                <a:cs typeface="Times New Roman"/>
                <a:sym typeface="Times New Roman"/>
              </a:rPr>
              <a:t> design. New BCM electronics are being designed by </a:t>
            </a:r>
            <a:r>
              <a:rPr lang="en-US" sz="1800" b="0" dirty="0" err="1">
                <a:solidFill>
                  <a:schemeClr val="dk1"/>
                </a:solidFill>
                <a:latin typeface="Times New Roman"/>
                <a:ea typeface="Times New Roman"/>
                <a:cs typeface="Times New Roman"/>
                <a:sym typeface="Times New Roman"/>
              </a:rPr>
              <a:t>JLab</a:t>
            </a:r>
            <a:r>
              <a:rPr lang="en-US" sz="1800" b="0" dirty="0">
                <a:solidFill>
                  <a:schemeClr val="dk1"/>
                </a:solidFill>
                <a:latin typeface="Times New Roman"/>
                <a:ea typeface="Times New Roman"/>
                <a:cs typeface="Times New Roman"/>
                <a:sym typeface="Times New Roman"/>
              </a:rPr>
              <a:t> and not in scope of MOLLER.</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U. Manitoba already has all the ADCs and FPGAs parts in hand.</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HVMAP DAQ integration work has not started yet.</a:t>
            </a:r>
            <a:endParaRPr sz="1800" b="0"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1d2b01db491_0_7"/>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marR="0" lvl="0" indent="0" algn="r" rtl="0">
              <a:lnSpc>
                <a:spcPct val="100000"/>
              </a:lnSpc>
              <a:spcBef>
                <a:spcPts val="0"/>
              </a:spcBef>
              <a:spcAft>
                <a:spcPts val="0"/>
              </a:spcAft>
              <a:buClr>
                <a:srgbClr val="000000"/>
              </a:buClr>
              <a:buSzPts val="1000"/>
              <a:buFont typeface="Arial"/>
              <a:buNone/>
            </a:pPr>
            <a:fld id="{00000000-1234-1234-1234-123412341234}" type="slidenum">
              <a:rPr lang="en-US" smtClean="0"/>
              <a:pPr marL="0" marR="0" lvl="0" indent="0" algn="r" rtl="0">
                <a:lnSpc>
                  <a:spcPct val="100000"/>
                </a:lnSpc>
                <a:spcBef>
                  <a:spcPts val="0"/>
                </a:spcBef>
                <a:spcAft>
                  <a:spcPts val="0"/>
                </a:spcAft>
                <a:buClr>
                  <a:srgbClr val="000000"/>
                </a:buClr>
                <a:buSzPts val="1000"/>
                <a:buFont typeface="Arial"/>
                <a:buNone/>
              </a:pPr>
              <a:t>15</a:t>
            </a:fld>
            <a:endParaRPr sz="1000" b="1" i="0" u="none" strike="noStrike" cap="none">
              <a:solidFill>
                <a:schemeClr val="dk1"/>
              </a:solidFill>
              <a:latin typeface="Times New Roman"/>
              <a:ea typeface="Times New Roman"/>
              <a:cs typeface="Times New Roman"/>
              <a:sym typeface="Times New Roman"/>
            </a:endParaRPr>
          </a:p>
        </p:txBody>
      </p:sp>
      <p:sp>
        <p:nvSpPr>
          <p:cNvPr id="92" name="Google Shape;92;g1d2b01db491_0_7"/>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800"/>
              <a:buFont typeface="Times New Roman"/>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93" name="Google Shape;93;g1d2b01db491_0_7"/>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94" name="Google Shape;94;g1d2b01db491_0_7"/>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Findings (</a:t>
            </a:r>
            <a:r>
              <a:rPr lang="en-US" sz="1800" b="1" dirty="0">
                <a:latin typeface="Times New Roman"/>
                <a:ea typeface="Times New Roman"/>
                <a:cs typeface="Times New Roman"/>
                <a:sym typeface="Times New Roman"/>
              </a:rPr>
              <a:t>3</a:t>
            </a:r>
            <a:r>
              <a:rPr lang="en-US" sz="1800" b="1" i="0" u="none" strike="noStrike" cap="none" dirty="0">
                <a:solidFill>
                  <a:srgbClr val="000000"/>
                </a:solidFill>
                <a:latin typeface="Times New Roman"/>
                <a:ea typeface="Times New Roman"/>
                <a:cs typeface="Times New Roman"/>
                <a:sym typeface="Times New Roman"/>
              </a:rPr>
              <a:t> of </a:t>
            </a:r>
            <a:r>
              <a:rPr lang="en-US" sz="1800" b="1" dirty="0">
                <a:latin typeface="Times New Roman"/>
                <a:ea typeface="Times New Roman"/>
                <a:cs typeface="Times New Roman"/>
                <a:sym typeface="Times New Roman"/>
              </a:rPr>
              <a:t>3</a:t>
            </a:r>
            <a:r>
              <a:rPr lang="en-US" sz="1800" b="1" i="0" u="none" strike="noStrike" cap="none" dirty="0">
                <a:solidFill>
                  <a:srgbClr val="000000"/>
                </a:solidFill>
                <a:latin typeface="Times New Roman"/>
                <a:ea typeface="Times New Roman"/>
                <a:cs typeface="Times New Roman"/>
                <a:sym typeface="Times New Roman"/>
              </a:rPr>
              <a:t>):</a:t>
            </a:r>
            <a:endParaRPr sz="1800" b="1" i="0" u="none" strike="noStrike" cap="none" dirty="0">
              <a:solidFill>
                <a:schemeClr val="dk1"/>
              </a:solidFill>
              <a:latin typeface="Times New Roman"/>
              <a:ea typeface="Times New Roman"/>
              <a:cs typeface="Times New Roman"/>
              <a:sym typeface="Times New Roman"/>
            </a:endParaRPr>
          </a:p>
          <a:p>
            <a:pPr marL="457200" marR="0" lvl="0" indent="-342900" algn="l" rtl="0">
              <a:spcBef>
                <a:spcPts val="360"/>
              </a:spcBef>
              <a:spcAft>
                <a:spcPts val="0"/>
              </a:spcAft>
              <a:buClr>
                <a:schemeClr val="dk1"/>
              </a:buClr>
              <a:buSzPts val="1800"/>
              <a:buFont typeface="Times New Roman"/>
              <a:buChar char="•"/>
            </a:pPr>
            <a:r>
              <a:rPr lang="en-US" sz="1800" b="1" i="0" u="none" strike="noStrike" cap="none" dirty="0">
                <a:solidFill>
                  <a:schemeClr val="dk1"/>
                </a:solidFill>
                <a:latin typeface="Times New Roman"/>
                <a:ea typeface="Times New Roman"/>
                <a:cs typeface="Times New Roman"/>
                <a:sym typeface="Times New Roman"/>
              </a:rPr>
              <a:t>Infrastructure:</a:t>
            </a:r>
            <a:endParaRPr sz="1800" dirty="0">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One of the three identified barite loaded concrete vendors has informed the project that they will provide a budgetary quote by the end of January 2023</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Electrical work in Hall A is required to provide additional distribution of power.</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Most of the infrastructure cost is shielding. </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Cable tray and cable support designs are still in progress. Cables and connectors are expected to be regular stock items with normal delivery times.</a:t>
            </a:r>
            <a:endParaRPr sz="1800" b="0" dirty="0">
              <a:solidFill>
                <a:schemeClr val="dk1"/>
              </a:solidFill>
              <a:latin typeface="Times New Roman"/>
              <a:ea typeface="Times New Roman"/>
              <a:cs typeface="Times New Roman"/>
              <a:sym typeface="Times New Roman"/>
            </a:endParaRPr>
          </a:p>
          <a:p>
            <a:pPr marL="457200" lvl="0" indent="-342900" algn="l" rtl="0">
              <a:spcBef>
                <a:spcPts val="360"/>
              </a:spcBef>
              <a:spcAft>
                <a:spcPts val="0"/>
              </a:spcAft>
              <a:buClr>
                <a:schemeClr val="dk1"/>
              </a:buClr>
              <a:buSzPts val="1800"/>
              <a:buFont typeface="Times New Roman"/>
              <a:buChar char="•"/>
            </a:pPr>
            <a:r>
              <a:rPr lang="en-US" sz="1800" b="1" dirty="0">
                <a:solidFill>
                  <a:schemeClr val="dk1"/>
                </a:solidFill>
                <a:latin typeface="Times New Roman"/>
                <a:ea typeface="Times New Roman"/>
                <a:cs typeface="Times New Roman"/>
                <a:sym typeface="Times New Roman"/>
              </a:rPr>
              <a:t>General:</a:t>
            </a:r>
            <a:endParaRPr sz="1800" b="1"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First revision of all System Requirement Documents (SRDs) and Interface Control Documents (ICDs) have been completed and signed.</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Bill of Materials (BOMs), both </a:t>
            </a:r>
            <a:r>
              <a:rPr lang="en-US" sz="1800" b="0" dirty="0" err="1">
                <a:solidFill>
                  <a:schemeClr val="dk1"/>
                </a:solidFill>
                <a:latin typeface="Times New Roman"/>
                <a:ea typeface="Times New Roman"/>
                <a:cs typeface="Times New Roman"/>
                <a:sym typeface="Times New Roman"/>
              </a:rPr>
              <a:t>JLab</a:t>
            </a:r>
            <a:r>
              <a:rPr lang="en-US" sz="1800" b="0" dirty="0">
                <a:solidFill>
                  <a:schemeClr val="dk1"/>
                </a:solidFill>
                <a:latin typeface="Times New Roman"/>
                <a:ea typeface="Times New Roman"/>
                <a:cs typeface="Times New Roman"/>
                <a:sym typeface="Times New Roman"/>
              </a:rPr>
              <a:t> and non-</a:t>
            </a:r>
            <a:r>
              <a:rPr lang="en-US" sz="1800" b="0" dirty="0" err="1">
                <a:solidFill>
                  <a:schemeClr val="dk1"/>
                </a:solidFill>
                <a:latin typeface="Times New Roman"/>
                <a:ea typeface="Times New Roman"/>
                <a:cs typeface="Times New Roman"/>
                <a:sym typeface="Times New Roman"/>
              </a:rPr>
              <a:t>JLab</a:t>
            </a:r>
            <a:r>
              <a:rPr lang="en-US" sz="1800" b="0" dirty="0">
                <a:solidFill>
                  <a:schemeClr val="dk1"/>
                </a:solidFill>
                <a:latin typeface="Times New Roman"/>
                <a:ea typeface="Times New Roman"/>
                <a:cs typeface="Times New Roman"/>
                <a:sym typeface="Times New Roman"/>
              </a:rPr>
              <a:t> designs, are being periodically reviewed for lead times and obsolescence.</a:t>
            </a:r>
            <a:endParaRPr sz="1800" b="0" dirty="0">
              <a:solidFill>
                <a:schemeClr val="dk1"/>
              </a:solidFill>
              <a:latin typeface="Times New Roman"/>
              <a:ea typeface="Times New Roman"/>
              <a:cs typeface="Times New Roman"/>
              <a:sym typeface="Times New Roman"/>
            </a:endParaRPr>
          </a:p>
          <a:p>
            <a:pPr marL="914400" marR="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22860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marR="0" lvl="0" indent="0" algn="r" rtl="0">
              <a:lnSpc>
                <a:spcPct val="100000"/>
              </a:lnSpc>
              <a:spcBef>
                <a:spcPts val="0"/>
              </a:spcBef>
              <a:spcAft>
                <a:spcPts val="0"/>
              </a:spcAft>
              <a:buClr>
                <a:srgbClr val="000000"/>
              </a:buClr>
              <a:buSzPts val="1000"/>
              <a:buFont typeface="Arial"/>
              <a:buNone/>
            </a:pPr>
            <a:fld id="{00000000-1234-1234-1234-123412341234}" type="slidenum">
              <a:rPr lang="en-US" smtClean="0"/>
              <a:pPr marL="0" marR="0" lvl="0" indent="0" algn="r" rtl="0">
                <a:lnSpc>
                  <a:spcPct val="100000"/>
                </a:lnSpc>
                <a:spcBef>
                  <a:spcPts val="0"/>
                </a:spcBef>
                <a:spcAft>
                  <a:spcPts val="0"/>
                </a:spcAft>
                <a:buClr>
                  <a:srgbClr val="000000"/>
                </a:buClr>
                <a:buSzPts val="1000"/>
                <a:buFont typeface="Arial"/>
                <a:buNone/>
              </a:pPr>
              <a:t>16</a:t>
            </a:fld>
            <a:endParaRPr sz="1000" b="1" i="0" u="none" strike="noStrike" cap="none">
              <a:solidFill>
                <a:schemeClr val="dk1"/>
              </a:solidFill>
              <a:latin typeface="Times New Roman"/>
              <a:ea typeface="Times New Roman"/>
              <a:cs typeface="Times New Roman"/>
              <a:sym typeface="Times New Roman"/>
            </a:endParaRPr>
          </a:p>
        </p:txBody>
      </p:sp>
      <p:sp>
        <p:nvSpPr>
          <p:cNvPr id="100" name="Google Shape;100;p3"/>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800"/>
              <a:buFont typeface="Times New Roman"/>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101" name="Google Shape;101;p3"/>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102" name="Google Shape;102;p3"/>
          <p:cNvSpPr/>
          <p:nvPr/>
        </p:nvSpPr>
        <p:spPr>
          <a:xfrm>
            <a:off x="276225" y="1020250"/>
            <a:ext cx="87618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700"/>
              <a:buFont typeface="Times New Roman"/>
              <a:buNone/>
            </a:pPr>
            <a:r>
              <a:rPr lang="en-US" sz="1800" b="1" i="0" u="none" strike="noStrike" cap="none" dirty="0">
                <a:solidFill>
                  <a:schemeClr val="dk1"/>
                </a:solidFill>
                <a:latin typeface="Times New Roman"/>
                <a:ea typeface="Times New Roman"/>
                <a:cs typeface="Times New Roman"/>
                <a:sym typeface="Times New Roman"/>
              </a:rPr>
              <a:t>Comments (1 of </a:t>
            </a:r>
            <a:r>
              <a:rPr lang="en-US" sz="1800" b="1" dirty="0">
                <a:solidFill>
                  <a:schemeClr val="dk1"/>
                </a:solidFill>
                <a:latin typeface="Times New Roman"/>
                <a:ea typeface="Times New Roman"/>
                <a:cs typeface="Times New Roman"/>
                <a:sym typeface="Times New Roman"/>
              </a:rPr>
              <a:t>2</a:t>
            </a:r>
            <a:r>
              <a:rPr lang="en-US" sz="1800" b="1" i="0" u="none" strike="noStrike" cap="none" dirty="0">
                <a:solidFill>
                  <a:schemeClr val="dk1"/>
                </a:solidFill>
                <a:latin typeface="Times New Roman"/>
                <a:ea typeface="Times New Roman"/>
                <a:cs typeface="Times New Roman"/>
                <a:sym typeface="Times New Roman"/>
              </a:rPr>
              <a:t>)</a:t>
            </a:r>
            <a:r>
              <a:rPr lang="en-US" sz="1800" b="1" i="0" u="none" strike="noStrike" cap="none" dirty="0">
                <a:solidFill>
                  <a:srgbClr val="000000"/>
                </a:solidFill>
                <a:latin typeface="Times New Roman"/>
                <a:ea typeface="Times New Roman"/>
                <a:cs typeface="Times New Roman"/>
                <a:sym typeface="Times New Roman"/>
              </a:rPr>
              <a:t>:</a:t>
            </a:r>
            <a:endParaRPr sz="1800" b="1" i="0" u="none" strike="noStrike" cap="none" dirty="0">
              <a:solidFill>
                <a:schemeClr val="dk1"/>
              </a:solidFill>
              <a:latin typeface="Times New Roman"/>
              <a:ea typeface="Times New Roman"/>
              <a:cs typeface="Times New Roman"/>
              <a:sym typeface="Times New Roman"/>
            </a:endParaRPr>
          </a:p>
          <a:p>
            <a:pPr marL="457200" marR="0" lvl="0" indent="-342900" algn="l" rtl="0">
              <a:spcBef>
                <a:spcPts val="360"/>
              </a:spcBef>
              <a:spcAft>
                <a:spcPts val="0"/>
              </a:spcAft>
              <a:buClr>
                <a:schemeClr val="dk1"/>
              </a:buClr>
              <a:buSzPts val="1800"/>
              <a:buFont typeface="Times New Roman"/>
              <a:buChar char="•"/>
            </a:pPr>
            <a:r>
              <a:rPr lang="en-US" sz="1800" b="1" dirty="0">
                <a:solidFill>
                  <a:schemeClr val="dk1"/>
                </a:solidFill>
                <a:latin typeface="Times New Roman"/>
                <a:ea typeface="Times New Roman"/>
                <a:cs typeface="Times New Roman"/>
                <a:sym typeface="Times New Roman"/>
              </a:rPr>
              <a:t>General: </a:t>
            </a:r>
            <a:endParaRPr sz="1800" b="1"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Independent Final Design Review (FDR) conducted in December 2023 was very thorough.</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Some of the recommendation tracker’s deadlines and estimated completion dates that were well past due and would benefit from a review.</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All groups demonstrated cognizance of </a:t>
            </a:r>
            <a:r>
              <a:rPr lang="en-US" sz="1800" b="0" dirty="0" err="1">
                <a:solidFill>
                  <a:schemeClr val="dk1"/>
                </a:solidFill>
                <a:latin typeface="Times New Roman"/>
                <a:ea typeface="Times New Roman"/>
                <a:cs typeface="Times New Roman"/>
                <a:sym typeface="Times New Roman"/>
              </a:rPr>
              <a:t>JLab</a:t>
            </a:r>
            <a:r>
              <a:rPr lang="en-US" sz="1800" b="0" dirty="0">
                <a:solidFill>
                  <a:schemeClr val="dk1"/>
                </a:solidFill>
                <a:latin typeface="Times New Roman"/>
                <a:ea typeface="Times New Roman"/>
                <a:cs typeface="Times New Roman"/>
                <a:sym typeface="Times New Roman"/>
              </a:rPr>
              <a:t> ES&amp;H and QA/QC expectations.</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Staging detectors at </a:t>
            </a:r>
            <a:r>
              <a:rPr lang="en-US" sz="1800" b="0" dirty="0" err="1">
                <a:solidFill>
                  <a:schemeClr val="dk1"/>
                </a:solidFill>
                <a:latin typeface="Times New Roman"/>
                <a:ea typeface="Times New Roman"/>
                <a:cs typeface="Times New Roman"/>
                <a:sym typeface="Times New Roman"/>
              </a:rPr>
              <a:t>William&amp;Mary</a:t>
            </a:r>
            <a:r>
              <a:rPr lang="en-US" sz="1800" b="0" dirty="0">
                <a:solidFill>
                  <a:schemeClr val="dk1"/>
                </a:solidFill>
                <a:latin typeface="Times New Roman"/>
                <a:ea typeface="Times New Roman"/>
                <a:cs typeface="Times New Roman"/>
                <a:sym typeface="Times New Roman"/>
              </a:rPr>
              <a:t> Hi-Bay will help with overall schedule risk.</a:t>
            </a:r>
            <a:endParaRPr sz="1800" b="0" dirty="0">
              <a:solidFill>
                <a:schemeClr val="dk1"/>
              </a:solidFill>
              <a:latin typeface="Times New Roman"/>
              <a:ea typeface="Times New Roman"/>
              <a:cs typeface="Times New Roman"/>
              <a:sym typeface="Times New Roman"/>
            </a:endParaRPr>
          </a:p>
          <a:p>
            <a:pPr marL="457200" marR="0" lvl="0" indent="-342900" algn="l" rtl="0">
              <a:spcBef>
                <a:spcPts val="360"/>
              </a:spcBef>
              <a:spcAft>
                <a:spcPts val="0"/>
              </a:spcAft>
              <a:buClr>
                <a:schemeClr val="dk1"/>
              </a:buClr>
              <a:buSzPts val="1800"/>
              <a:buFont typeface="Times New Roman"/>
              <a:buChar char="•"/>
            </a:pPr>
            <a:r>
              <a:rPr lang="en-US" sz="1800" b="1" i="0" u="none" strike="noStrike" cap="none" dirty="0">
                <a:solidFill>
                  <a:schemeClr val="dk1"/>
                </a:solidFill>
                <a:latin typeface="Times New Roman"/>
                <a:ea typeface="Times New Roman"/>
                <a:cs typeface="Times New Roman"/>
                <a:sym typeface="Times New Roman"/>
              </a:rPr>
              <a:t>Detectors:</a:t>
            </a:r>
            <a:endParaRPr sz="1800" dirty="0">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strong relationship with Idaho State University has made the radiation testing go smoothly. Access to the Idaho Accelerator 8 MeV electron beam has been a significant help. Extensive spectrometer data on wavelength dependence at various radiation dose levels has been obtained and analyzed. </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strong relationship with U. Manitoba electronics group is important for electronics work and HVMAPS implementation.</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Good progress on the main detector mechanical structure has been made. The latest revision of the structure still needs to get simulated.  </a:t>
            </a:r>
            <a:endParaRPr sz="1800" b="0"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Lead times for GEM frames were not clear.</a:t>
            </a:r>
            <a:endParaRPr sz="1800" b="0" dirty="0">
              <a:solidFill>
                <a:schemeClr val="dk1"/>
              </a:solidFill>
              <a:latin typeface="Times New Roman"/>
              <a:ea typeface="Times New Roman"/>
              <a:cs typeface="Times New Roman"/>
              <a:sym typeface="Times New Roman"/>
            </a:endParaRPr>
          </a:p>
          <a:p>
            <a:pPr marL="0" marR="0" lvl="0" indent="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a:p>
            <a:pPr marL="457200" marR="0" lvl="0" indent="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1d2b01db491_0_14"/>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marR="0" lvl="0" indent="0" algn="r" rtl="0">
              <a:lnSpc>
                <a:spcPct val="100000"/>
              </a:lnSpc>
              <a:spcBef>
                <a:spcPts val="0"/>
              </a:spcBef>
              <a:spcAft>
                <a:spcPts val="0"/>
              </a:spcAft>
              <a:buClr>
                <a:srgbClr val="000000"/>
              </a:buClr>
              <a:buSzPts val="1000"/>
              <a:buFont typeface="Arial"/>
              <a:buNone/>
            </a:pPr>
            <a:fld id="{00000000-1234-1234-1234-123412341234}" type="slidenum">
              <a:rPr lang="en-US" smtClean="0"/>
              <a:pPr marL="0" marR="0" lvl="0" indent="0" algn="r" rtl="0">
                <a:lnSpc>
                  <a:spcPct val="100000"/>
                </a:lnSpc>
                <a:spcBef>
                  <a:spcPts val="0"/>
                </a:spcBef>
                <a:spcAft>
                  <a:spcPts val="0"/>
                </a:spcAft>
                <a:buClr>
                  <a:srgbClr val="000000"/>
                </a:buClr>
                <a:buSzPts val="1000"/>
                <a:buFont typeface="Arial"/>
                <a:buNone/>
              </a:pPr>
              <a:t>17</a:t>
            </a:fld>
            <a:endParaRPr sz="1000" b="1" i="0" u="none" strike="noStrike" cap="none">
              <a:solidFill>
                <a:schemeClr val="dk1"/>
              </a:solidFill>
              <a:latin typeface="Times New Roman"/>
              <a:ea typeface="Times New Roman"/>
              <a:cs typeface="Times New Roman"/>
              <a:sym typeface="Times New Roman"/>
            </a:endParaRPr>
          </a:p>
        </p:txBody>
      </p:sp>
      <p:sp>
        <p:nvSpPr>
          <p:cNvPr id="108" name="Google Shape;108;g1d2b01db491_0_14"/>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800"/>
              <a:buFont typeface="Times New Roman"/>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109" name="Google Shape;109;g1d2b01db491_0_14"/>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110" name="Google Shape;110;g1d2b01db491_0_14"/>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700"/>
              <a:buFont typeface="Times New Roman"/>
              <a:buNone/>
            </a:pPr>
            <a:r>
              <a:rPr lang="en-US" sz="1800" b="1" i="0" u="none" strike="noStrike" cap="none" dirty="0">
                <a:solidFill>
                  <a:schemeClr val="dk1"/>
                </a:solidFill>
                <a:latin typeface="Times New Roman"/>
                <a:ea typeface="Times New Roman"/>
                <a:cs typeface="Times New Roman"/>
                <a:sym typeface="Times New Roman"/>
              </a:rPr>
              <a:t>Comments (</a:t>
            </a:r>
            <a:r>
              <a:rPr lang="en-US" sz="1800" b="1" dirty="0">
                <a:solidFill>
                  <a:schemeClr val="dk1"/>
                </a:solidFill>
                <a:latin typeface="Times New Roman"/>
                <a:ea typeface="Times New Roman"/>
                <a:cs typeface="Times New Roman"/>
                <a:sym typeface="Times New Roman"/>
              </a:rPr>
              <a:t>2</a:t>
            </a:r>
            <a:r>
              <a:rPr lang="en-US" sz="1800" b="1" i="0" u="none" strike="noStrike" cap="none" dirty="0">
                <a:solidFill>
                  <a:schemeClr val="dk1"/>
                </a:solidFill>
                <a:latin typeface="Times New Roman"/>
                <a:ea typeface="Times New Roman"/>
                <a:cs typeface="Times New Roman"/>
                <a:sym typeface="Times New Roman"/>
              </a:rPr>
              <a:t> of </a:t>
            </a:r>
            <a:r>
              <a:rPr lang="en-US" sz="1800" b="1" dirty="0">
                <a:solidFill>
                  <a:schemeClr val="dk1"/>
                </a:solidFill>
                <a:latin typeface="Times New Roman"/>
                <a:ea typeface="Times New Roman"/>
                <a:cs typeface="Times New Roman"/>
                <a:sym typeface="Times New Roman"/>
              </a:rPr>
              <a:t>2</a:t>
            </a:r>
            <a:r>
              <a:rPr lang="en-US" sz="1800" b="1" i="0" u="none" strike="noStrike" cap="none" dirty="0">
                <a:solidFill>
                  <a:schemeClr val="dk1"/>
                </a:solidFill>
                <a:latin typeface="Times New Roman"/>
                <a:ea typeface="Times New Roman"/>
                <a:cs typeface="Times New Roman"/>
                <a:sym typeface="Times New Roman"/>
              </a:rPr>
              <a:t>)</a:t>
            </a:r>
            <a:r>
              <a:rPr lang="en-US" sz="1800" b="1" i="0" u="none" strike="noStrike" cap="none" dirty="0">
                <a:solidFill>
                  <a:srgbClr val="000000"/>
                </a:solidFill>
                <a:latin typeface="Times New Roman"/>
                <a:ea typeface="Times New Roman"/>
                <a:cs typeface="Times New Roman"/>
                <a:sym typeface="Times New Roman"/>
              </a:rPr>
              <a:t>:</a:t>
            </a:r>
            <a:endParaRPr sz="1800" b="1" i="0" u="none" strike="noStrike" cap="none" dirty="0">
              <a:solidFill>
                <a:schemeClr val="dk1"/>
              </a:solidFill>
              <a:latin typeface="Times New Roman"/>
              <a:ea typeface="Times New Roman"/>
              <a:cs typeface="Times New Roman"/>
              <a:sym typeface="Times New Roman"/>
            </a:endParaRPr>
          </a:p>
          <a:p>
            <a:pPr marL="457200" marR="0" lvl="0" indent="-342900" algn="l" rtl="0">
              <a:spcBef>
                <a:spcPts val="360"/>
              </a:spcBef>
              <a:spcAft>
                <a:spcPts val="0"/>
              </a:spcAft>
              <a:buClr>
                <a:schemeClr val="dk1"/>
              </a:buClr>
              <a:buSzPts val="1800"/>
              <a:buFont typeface="Times New Roman"/>
              <a:buChar char="•"/>
            </a:pPr>
            <a:r>
              <a:rPr lang="en-US" sz="1800" b="1" i="0" u="none" strike="noStrike" cap="none" dirty="0">
                <a:solidFill>
                  <a:schemeClr val="dk1"/>
                </a:solidFill>
                <a:latin typeface="Times New Roman"/>
                <a:ea typeface="Times New Roman"/>
                <a:cs typeface="Times New Roman"/>
                <a:sym typeface="Times New Roman"/>
              </a:rPr>
              <a:t>DAQ:</a:t>
            </a:r>
            <a:endParaRPr sz="1800" b="1" i="0" u="none" strike="noStrike" cap="none"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The FPGA has </a:t>
            </a:r>
            <a:r>
              <a:rPr lang="en-US" sz="1800" b="0" dirty="0">
                <a:solidFill>
                  <a:schemeClr val="dk1"/>
                </a:solidFill>
                <a:latin typeface="Times New Roman"/>
                <a:ea typeface="Times New Roman"/>
                <a:cs typeface="Times New Roman"/>
                <a:sym typeface="Times New Roman"/>
              </a:rPr>
              <a:t>significant</a:t>
            </a:r>
            <a:r>
              <a:rPr lang="en-US" sz="1800" b="0" i="0" u="none" strike="noStrike" cap="none" dirty="0">
                <a:solidFill>
                  <a:schemeClr val="dk1"/>
                </a:solidFill>
                <a:latin typeface="Times New Roman"/>
                <a:ea typeface="Times New Roman"/>
                <a:cs typeface="Times New Roman"/>
                <a:sym typeface="Times New Roman"/>
              </a:rPr>
              <a:t> headroom with respect to resource utilization to support any new minor features that might arise.</a:t>
            </a:r>
            <a:endParaRPr sz="1800" b="0" i="0" u="none" strike="noStrike" cap="none"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Since the funding is available and to reduce supply chain risks, the project would benefit from purchasing as much of electronic parts as possible and as soon as possible.  BOMs are being monitored regularly for lead times, but industry-wide these lead times remain uncertain.</a:t>
            </a:r>
            <a:endParaRPr sz="1800" b="0" strike="sngStrike" dirty="0">
              <a:solidFill>
                <a:schemeClr val="dk1"/>
              </a:solidFill>
              <a:latin typeface="Times New Roman"/>
              <a:ea typeface="Times New Roman"/>
              <a:cs typeface="Times New Roman"/>
              <a:sym typeface="Times New Roman"/>
            </a:endParaRPr>
          </a:p>
          <a:p>
            <a:pPr marL="914400" marR="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Leveraging the existing DAQ architectures from Parity and SBS experiments has significantly reduce a lot of design risk.</a:t>
            </a:r>
            <a:endParaRPr sz="1800" b="0" dirty="0">
              <a:solidFill>
                <a:schemeClr val="dk1"/>
              </a:solidFill>
              <a:latin typeface="Times New Roman"/>
              <a:ea typeface="Times New Roman"/>
              <a:cs typeface="Times New Roman"/>
              <a:sym typeface="Times New Roman"/>
            </a:endParaRPr>
          </a:p>
          <a:p>
            <a:pPr marL="457200" lvl="0" indent="-342900" algn="l" rtl="0">
              <a:spcBef>
                <a:spcPts val="360"/>
              </a:spcBef>
              <a:spcAft>
                <a:spcPts val="0"/>
              </a:spcAft>
              <a:buClr>
                <a:schemeClr val="dk1"/>
              </a:buClr>
              <a:buSzPts val="1800"/>
              <a:buFont typeface="Times New Roman"/>
              <a:buChar char="•"/>
            </a:pPr>
            <a:r>
              <a:rPr lang="en-US" sz="1800" b="1" dirty="0">
                <a:solidFill>
                  <a:schemeClr val="dk1"/>
                </a:solidFill>
                <a:latin typeface="Times New Roman"/>
                <a:ea typeface="Times New Roman"/>
                <a:cs typeface="Times New Roman"/>
                <a:sym typeface="Times New Roman"/>
              </a:rPr>
              <a:t>Infrastructure:</a:t>
            </a:r>
            <a:endParaRPr sz="180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Establishing a permanent, non-interim CAM before procurement starts is going to be critical.</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Infrastructure to finish all drawings by early summer 2023 appears doable.</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err="1">
                <a:solidFill>
                  <a:schemeClr val="dk1"/>
                </a:solidFill>
                <a:latin typeface="Times New Roman"/>
                <a:ea typeface="Times New Roman"/>
                <a:cs typeface="Times New Roman"/>
                <a:sym typeface="Times New Roman"/>
              </a:rPr>
              <a:t>RadCon</a:t>
            </a:r>
            <a:r>
              <a:rPr lang="en-US" sz="1800" b="0" dirty="0">
                <a:solidFill>
                  <a:schemeClr val="dk1"/>
                </a:solidFill>
                <a:latin typeface="Times New Roman"/>
                <a:ea typeface="Times New Roman"/>
                <a:cs typeface="Times New Roman"/>
                <a:sym typeface="Times New Roman"/>
              </a:rPr>
              <a:t> is very much involved in the shield design process. Shielding physics design makes good &amp; extensive use of knowledge base from PREX/CREX series.</a:t>
            </a:r>
            <a:endParaRPr sz="1800" b="0" i="0" u="none" strike="noStrike" cap="none" dirty="0">
              <a:solidFill>
                <a:schemeClr val="dk1"/>
              </a:solidFill>
              <a:highlight>
                <a:srgbClr val="FFFF00"/>
              </a:highlight>
              <a:latin typeface="Times New Roman"/>
              <a:ea typeface="Times New Roman"/>
              <a:cs typeface="Times New Roman"/>
              <a:sym typeface="Times New Roman"/>
            </a:endParaRPr>
          </a:p>
          <a:p>
            <a:pPr marL="457200" marR="0" lvl="0" indent="0" algn="l" rtl="0">
              <a:spcBef>
                <a:spcPts val="360"/>
              </a:spcBef>
              <a:spcAft>
                <a:spcPts val="0"/>
              </a:spcAft>
              <a:buClr>
                <a:schemeClr val="dk1"/>
              </a:buClr>
              <a:buSzPts val="1800"/>
              <a:buFont typeface="Arial"/>
              <a:buNone/>
            </a:pPr>
            <a:endParaRPr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18</a:t>
            </a:fld>
            <a:endParaRPr>
              <a:latin typeface="Times New Roman"/>
              <a:ea typeface="Times New Roman"/>
              <a:cs typeface="Times New Roman"/>
              <a:sym typeface="Times New Roman"/>
            </a:endParaRPr>
          </a:p>
        </p:txBody>
      </p:sp>
      <p:sp>
        <p:nvSpPr>
          <p:cNvPr id="116" name="Google Shape;116;p4"/>
          <p:cNvSpPr txBox="1">
            <a:spLocks noGrp="1"/>
          </p:cNvSpPr>
          <p:nvPr>
            <p:ph type="title"/>
          </p:nvPr>
        </p:nvSpPr>
        <p:spPr>
          <a:xfrm>
            <a:off x="2717274" y="45156"/>
            <a:ext cx="4219575" cy="9159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1800" b="1">
                <a:latin typeface="Times New Roman"/>
                <a:ea typeface="Times New Roman"/>
                <a:cs typeface="Times New Roman"/>
                <a:sym typeface="Times New Roman"/>
              </a:rPr>
              <a:t>2.2  Detectors, DAQ, and Infrastructure </a:t>
            </a:r>
            <a:br>
              <a:rPr lang="en-US" sz="1700" b="1">
                <a:latin typeface="Times New Roman"/>
                <a:ea typeface="Times New Roman"/>
                <a:cs typeface="Times New Roman"/>
                <a:sym typeface="Times New Roman"/>
              </a:rPr>
            </a:br>
            <a:r>
              <a:rPr lang="en-US" sz="1800">
                <a:latin typeface="Times New Roman"/>
                <a:ea typeface="Times New Roman"/>
                <a:cs typeface="Times New Roman"/>
                <a:sym typeface="Times New Roman"/>
              </a:rPr>
              <a:t>L. Ruckman, SLAC / Subcommittee  2</a:t>
            </a:r>
            <a:endParaRPr/>
          </a:p>
        </p:txBody>
      </p:sp>
      <p:sp>
        <p:nvSpPr>
          <p:cNvPr id="117" name="Google Shape;117;p4"/>
          <p:cNvSpPr/>
          <p:nvPr/>
        </p:nvSpPr>
        <p:spPr>
          <a:xfrm>
            <a:off x="266700" y="2838369"/>
            <a:ext cx="8686799" cy="338554"/>
          </a:xfrm>
          <a:prstGeom prst="rect">
            <a:avLst/>
          </a:prstGeom>
          <a:noFill/>
          <a:ln>
            <a:noFill/>
          </a:ln>
        </p:spPr>
        <p:txBody>
          <a:bodyPr spcFirstLastPara="1" wrap="square" lIns="91425" tIns="0" rIns="91425" bIns="0" anchor="ctr" anchorCtr="0">
            <a:spAutoFit/>
          </a:bodyPr>
          <a:lstStyle/>
          <a:p>
            <a:pPr marL="457200" marR="0" lvl="0" indent="-317500" algn="l" rtl="0">
              <a:spcBef>
                <a:spcPts val="0"/>
              </a:spcBef>
              <a:spcAft>
                <a:spcPts val="0"/>
              </a:spcAft>
              <a:buClr>
                <a:schemeClr val="dk1"/>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118" name="Google Shape;118;p4"/>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Times New Roman"/>
              <a:buNone/>
            </a:pPr>
            <a:r>
              <a:rPr lang="en-US" sz="1800" b="1" i="0" u="none" strike="noStrike" cap="none" dirty="0">
                <a:solidFill>
                  <a:schemeClr val="dk1"/>
                </a:solidFill>
                <a:latin typeface="Times New Roman"/>
                <a:ea typeface="Times New Roman"/>
                <a:cs typeface="Times New Roman"/>
                <a:sym typeface="Times New Roman"/>
              </a:rPr>
              <a:t>Recommendations (complete all these before CD-2/3 review):</a:t>
            </a:r>
            <a:endParaRPr sz="1800" b="1"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360"/>
              </a:spcBef>
              <a:spcAft>
                <a:spcPts val="0"/>
              </a:spcAft>
              <a:buClr>
                <a:srgbClr val="000000"/>
              </a:buClr>
              <a:buSzPts val="1800"/>
              <a:buFont typeface="+mj-lt"/>
              <a:buAutoNum type="arabicPeriod"/>
            </a:pPr>
            <a:r>
              <a:rPr lang="en-US" sz="1800" b="0" dirty="0">
                <a:solidFill>
                  <a:schemeClr val="dk1"/>
                </a:solidFill>
                <a:latin typeface="Times New Roman"/>
                <a:ea typeface="Times New Roman"/>
                <a:cs typeface="Times New Roman"/>
                <a:sym typeface="Times New Roman"/>
              </a:rPr>
              <a:t>Complete the planned prototype detector tests.</a:t>
            </a:r>
            <a:endParaRPr sz="1800" b="0" dirty="0">
              <a:solidFill>
                <a:schemeClr val="dk1"/>
              </a:solidFill>
              <a:latin typeface="Times New Roman"/>
              <a:ea typeface="Times New Roman"/>
              <a:cs typeface="Times New Roman"/>
              <a:sym typeface="Times New Roman"/>
            </a:endParaRPr>
          </a:p>
          <a:p>
            <a:pPr marL="342900" marR="0" lvl="0" indent="-342900" algn="l" rtl="0">
              <a:spcBef>
                <a:spcPts val="360"/>
              </a:spcBef>
              <a:spcAft>
                <a:spcPts val="0"/>
              </a:spcAft>
              <a:buClr>
                <a:schemeClr val="dk1"/>
              </a:buClr>
              <a:buSzPts val="1800"/>
              <a:buFont typeface="+mj-lt"/>
              <a:buAutoNum type="arabicPeriod"/>
            </a:pPr>
            <a:r>
              <a:rPr lang="en-US" sz="1800" b="0" dirty="0">
                <a:solidFill>
                  <a:schemeClr val="dk1"/>
                </a:solidFill>
                <a:latin typeface="Times New Roman"/>
                <a:ea typeface="Times New Roman"/>
                <a:cs typeface="Times New Roman"/>
                <a:sym typeface="Times New Roman"/>
              </a:rPr>
              <a:t>Proceed with hire(s) into the DAQ group.</a:t>
            </a:r>
            <a:endParaRPr sz="1800" b="0" dirty="0">
              <a:solidFill>
                <a:schemeClr val="dk1"/>
              </a:solidFill>
              <a:latin typeface="Times New Roman"/>
              <a:ea typeface="Times New Roman"/>
              <a:cs typeface="Times New Roman"/>
              <a:sym typeface="Times New Roman"/>
            </a:endParaRPr>
          </a:p>
          <a:p>
            <a:pPr marL="342900" marR="0" lvl="0" indent="-342900" algn="l" rtl="0">
              <a:spcBef>
                <a:spcPts val="360"/>
              </a:spcBef>
              <a:spcAft>
                <a:spcPts val="0"/>
              </a:spcAft>
              <a:buClr>
                <a:srgbClr val="000000"/>
              </a:buClr>
              <a:buSzPts val="1800"/>
              <a:buFont typeface="+mj-lt"/>
              <a:buAutoNum type="arabicPeriod"/>
            </a:pPr>
            <a:r>
              <a:rPr lang="en-US" sz="1800" b="0" dirty="0">
                <a:solidFill>
                  <a:schemeClr val="dk1"/>
                </a:solidFill>
                <a:latin typeface="Times New Roman"/>
                <a:ea typeface="Times New Roman"/>
                <a:cs typeface="Times New Roman"/>
                <a:sym typeface="Times New Roman"/>
              </a:rPr>
              <a:t>Develop further the Installation plan with finer granularity.</a:t>
            </a:r>
            <a:endParaRPr sz="1800" b="0" dirty="0">
              <a:solidFill>
                <a:schemeClr val="dk1"/>
              </a:solidFill>
              <a:latin typeface="Times New Roman"/>
              <a:ea typeface="Times New Roman"/>
              <a:cs typeface="Times New Roman"/>
              <a:sym typeface="Times New Roman"/>
            </a:endParaRPr>
          </a:p>
          <a:p>
            <a:pPr marL="342900" marR="0" lvl="0" indent="-342900" algn="l" rtl="0">
              <a:spcBef>
                <a:spcPts val="360"/>
              </a:spcBef>
              <a:spcAft>
                <a:spcPts val="0"/>
              </a:spcAft>
              <a:buClr>
                <a:srgbClr val="000000"/>
              </a:buClr>
              <a:buSzPts val="1800"/>
              <a:buFont typeface="+mj-lt"/>
              <a:buAutoNum type="arabicPeriod"/>
            </a:pPr>
            <a:r>
              <a:rPr lang="en-US" sz="1800" b="0" i="0" u="none" strike="noStrike" cap="none" dirty="0">
                <a:solidFill>
                  <a:schemeClr val="dk1"/>
                </a:solidFill>
                <a:latin typeface="Times New Roman"/>
                <a:ea typeface="Times New Roman"/>
                <a:cs typeface="Times New Roman"/>
                <a:sym typeface="Times New Roman"/>
              </a:rPr>
              <a:t>Proceed to CD-3A.</a:t>
            </a:r>
            <a:endParaRPr sz="1800" b="0" dirty="0">
              <a:latin typeface="Times New Roman"/>
              <a:ea typeface="Times New Roman"/>
              <a:cs typeface="Times New Roman"/>
              <a:sym typeface="Times New Roman"/>
            </a:endParaRPr>
          </a:p>
          <a:p>
            <a:pPr marL="457200" marR="0" lvl="0" indent="0" algn="l" rtl="0">
              <a:spcBef>
                <a:spcPts val="360"/>
              </a:spcBef>
              <a:spcAft>
                <a:spcPts val="0"/>
              </a:spcAft>
              <a:buNone/>
            </a:pPr>
            <a:endParaRPr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48701" cy="3170099"/>
          </a:xfrm>
          <a:prstGeom prst="rect">
            <a:avLst/>
          </a:prstGeom>
          <a:noFill/>
          <a:ln w="6350">
            <a:noFill/>
            <a:miter lim="800000"/>
            <a:headEnd/>
            <a:tailEnd/>
          </a:ln>
        </p:spPr>
        <p:txBody>
          <a:bodyPr wrap="square">
            <a:spAutoFit/>
          </a:bodyPr>
          <a:lstStyle/>
          <a:p>
            <a:pPr algn="l"/>
            <a:r>
              <a:rPr lang="en-US" sz="2000" dirty="0">
                <a:latin typeface="Times New Roman" panose="02020603050405020304" pitchFamily="18" charset="0"/>
                <a:cs typeface="Times New Roman" panose="02020603050405020304" pitchFamily="18" charset="0"/>
              </a:rPr>
              <a:t>The ES&amp;H, Cost and Schedule and Project Management Subcommittee</a:t>
            </a:r>
          </a:p>
          <a:p>
            <a:pPr algn="l"/>
            <a:endParaRPr lang="en-US" sz="2000" b="0" dirty="0">
              <a:latin typeface="Times New Roman" panose="02020603050405020304" pitchFamily="18" charset="0"/>
              <a:cs typeface="Times New Roman" panose="02020603050405020304" pitchFamily="18" charset="0"/>
            </a:endParaRPr>
          </a:p>
          <a:p>
            <a:pPr algn="l"/>
            <a:r>
              <a:rPr lang="en-US" sz="2000" b="0" dirty="0">
                <a:latin typeface="Times New Roman" panose="02020603050405020304" pitchFamily="18" charset="0"/>
                <a:cs typeface="Times New Roman" panose="02020603050405020304" pitchFamily="18" charset="0"/>
              </a:rPr>
              <a:t>Ron Ray – Fermilab</a:t>
            </a:r>
          </a:p>
          <a:p>
            <a:pPr algn="l"/>
            <a:r>
              <a:rPr lang="en-US" sz="2000" b="0" dirty="0">
                <a:latin typeface="Times New Roman" panose="02020603050405020304" pitchFamily="18" charset="0"/>
                <a:cs typeface="Times New Roman" panose="02020603050405020304" pitchFamily="18" charset="0"/>
              </a:rPr>
              <a:t>Kurt Fisher - DOE/OPA</a:t>
            </a:r>
          </a:p>
          <a:p>
            <a:pPr algn="l"/>
            <a:r>
              <a:rPr lang="en-US" sz="2000" b="0" dirty="0">
                <a:latin typeface="Times New Roman" panose="02020603050405020304" pitchFamily="18" charset="0"/>
                <a:cs typeface="Times New Roman" panose="02020603050405020304" pitchFamily="18" charset="0"/>
              </a:rPr>
              <a:t>Sergio Zimmerman – LBNL</a:t>
            </a:r>
          </a:p>
          <a:p>
            <a:pPr algn="l"/>
            <a:r>
              <a:rPr lang="en-US" sz="2000" b="0" dirty="0">
                <a:latin typeface="Times New Roman" panose="02020603050405020304" pitchFamily="18" charset="0"/>
                <a:cs typeface="Times New Roman" panose="02020603050405020304" pitchFamily="18" charset="0"/>
              </a:rPr>
              <a:t>Whitney Hughes - PNNL</a:t>
            </a:r>
          </a:p>
          <a:p>
            <a:pPr algn="l"/>
            <a:r>
              <a:rPr lang="en-US" sz="2000" b="0" dirty="0">
                <a:latin typeface="Times New Roman" panose="02020603050405020304" pitchFamily="18" charset="0"/>
                <a:cs typeface="Times New Roman" panose="02020603050405020304" pitchFamily="18" charset="0"/>
              </a:rPr>
              <a:t>Jim </a:t>
            </a:r>
            <a:r>
              <a:rPr lang="en-US" sz="2000" b="0" dirty="0" err="1">
                <a:latin typeface="Times New Roman" panose="02020603050405020304" pitchFamily="18" charset="0"/>
                <a:cs typeface="Times New Roman" panose="02020603050405020304" pitchFamily="18" charset="0"/>
              </a:rPr>
              <a:t>Niehoff</a:t>
            </a:r>
            <a:r>
              <a:rPr lang="en-US" sz="2000" b="0" dirty="0">
                <a:latin typeface="Times New Roman" panose="02020603050405020304" pitchFamily="18" charset="0"/>
                <a:cs typeface="Times New Roman" panose="02020603050405020304" pitchFamily="18" charset="0"/>
              </a:rPr>
              <a:t> – Fermilab</a:t>
            </a:r>
          </a:p>
          <a:p>
            <a:pPr algn="l"/>
            <a:endParaRPr lang="en-US" sz="2000" b="0" dirty="0">
              <a:latin typeface="Times New Roman" panose="02020603050405020304" pitchFamily="18" charset="0"/>
              <a:cs typeface="Times New Roman" panose="02020603050405020304" pitchFamily="18" charset="0"/>
            </a:endParaRPr>
          </a:p>
          <a:p>
            <a:pPr algn="l"/>
            <a:r>
              <a:rPr lang="en-US" sz="2000" dirty="0">
                <a:latin typeface="Times New Roman" panose="02020603050405020304" pitchFamily="18" charset="0"/>
                <a:cs typeface="Times New Roman" panose="02020603050405020304" pitchFamily="18" charset="0"/>
              </a:rPr>
              <a:t>Thank you to the project team for your on-target presentations and helpful discussions!</a:t>
            </a:r>
          </a:p>
        </p:txBody>
      </p:sp>
    </p:spTree>
    <p:extLst>
      <p:ext uri="{BB962C8B-B14F-4D97-AF65-F5344CB8AC3E}">
        <p14:creationId xmlns:p14="http://schemas.microsoft.com/office/powerpoint/2010/main" val="3161410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2708275" y="219075"/>
            <a:ext cx="4286250" cy="652463"/>
          </a:xfrm>
        </p:spPr>
        <p:txBody>
          <a:bodyPr/>
          <a:lstStyle/>
          <a:p>
            <a:r>
              <a:rPr lang="en-US" b="1" dirty="0">
                <a:effectLst/>
                <a:latin typeface="Times New Roman" pitchFamily="18" charset="0"/>
                <a:cs typeface="Times New Roman" pitchFamily="18" charset="0"/>
              </a:rPr>
              <a:t>Review Committee Participants</a:t>
            </a:r>
          </a:p>
        </p:txBody>
      </p:sp>
      <p:sp>
        <p:nvSpPr>
          <p:cNvPr id="4" name="Slide Number Placeholder 3"/>
          <p:cNvSpPr>
            <a:spLocks noGrp="1"/>
          </p:cNvSpPr>
          <p:nvPr>
            <p:ph type="sldNum" sz="quarter" idx="10"/>
          </p:nvPr>
        </p:nvSpPr>
        <p:spPr>
          <a:xfrm>
            <a:off x="8766175" y="6619875"/>
            <a:ext cx="377825" cy="238125"/>
          </a:xfrm>
          <a:noFill/>
        </p:spPr>
        <p:txBody>
          <a:bodyPr/>
          <a:lstStyle/>
          <a:p>
            <a:fld id="{E24C5137-0B4C-461F-8F62-A869AB42D23A}" type="slidenum">
              <a:rPr lang="en-US">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2274751" y="1044059"/>
            <a:ext cx="4594528" cy="400110"/>
          </a:xfrm>
          <a:prstGeom prst="rect">
            <a:avLst/>
          </a:prstGeom>
        </p:spPr>
        <p:txBody>
          <a:bodyPr wrap="none">
            <a:spAutoFit/>
          </a:bodyPr>
          <a:lstStyle/>
          <a:p>
            <a:pPr lvl="0" eaLnBrk="1" hangingPunct="1"/>
            <a:r>
              <a:rPr lang="en-US" sz="2000" dirty="0">
                <a:solidFill>
                  <a:srgbClr val="000000"/>
                </a:solidFill>
                <a:latin typeface="Times New Roman" pitchFamily="18" charset="0"/>
                <a:cs typeface="Times New Roman" pitchFamily="18" charset="0"/>
              </a:rPr>
              <a:t>Alex Bachowski, DOE/SC, Chairperson</a:t>
            </a:r>
          </a:p>
        </p:txBody>
      </p:sp>
      <p:pic>
        <p:nvPicPr>
          <p:cNvPr id="2" name="Picture 1">
            <a:extLst>
              <a:ext uri="{FF2B5EF4-FFF2-40B4-BE49-F238E27FC236}">
                <a16:creationId xmlns:a16="http://schemas.microsoft.com/office/drawing/2014/main" id="{65CD64D6-B003-ADD3-EE51-B505A9E9166F}"/>
              </a:ext>
            </a:extLst>
          </p:cNvPr>
          <p:cNvPicPr>
            <a:picLocks noChangeAspect="1"/>
          </p:cNvPicPr>
          <p:nvPr/>
        </p:nvPicPr>
        <p:blipFill>
          <a:blip r:embed="rId2"/>
          <a:stretch>
            <a:fillRect/>
          </a:stretch>
        </p:blipFill>
        <p:spPr>
          <a:xfrm>
            <a:off x="669925" y="1544637"/>
            <a:ext cx="7804150" cy="51943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48701" cy="5386090"/>
          </a:xfrm>
          <a:prstGeom prst="rect">
            <a:avLst/>
          </a:prstGeom>
          <a:noFill/>
          <a:ln w="6350">
            <a:noFill/>
            <a:miter lim="800000"/>
            <a:headEnd/>
            <a:tailEnd/>
          </a:ln>
        </p:spPr>
        <p:txBody>
          <a:bodyPr wrap="square">
            <a:spAutoFit/>
          </a:bodyPr>
          <a:lstStyle/>
          <a:p>
            <a:pPr marL="457200" indent="-457200" algn="l">
              <a:buFont typeface="+mj-lt"/>
              <a:buAutoNum type="arabicPeriod" startAt="2"/>
            </a:pPr>
            <a:r>
              <a:rPr lang="en-US" sz="1800" b="0" dirty="0">
                <a:latin typeface="Times New Roman"/>
                <a:cs typeface="Times New Roman" pitchFamily="18" charset="0"/>
              </a:rPr>
              <a:t>Are the cost and schedule estimates credible?  Do they include adequate scope, cost, and schedule contingency?  Are the estimates for the proposed CD-3A long-lead procurements appropriate and can these procurements be properly tracked?  </a:t>
            </a:r>
            <a:r>
              <a:rPr lang="en-US" sz="1800" dirty="0">
                <a:latin typeface="Times New Roman"/>
                <a:cs typeface="Times New Roman" pitchFamily="18" charset="0"/>
              </a:rPr>
              <a:t>Yes.</a:t>
            </a:r>
          </a:p>
          <a:p>
            <a:pPr marL="457200" indent="-457200" algn="l">
              <a:buFont typeface="+mj-lt"/>
              <a:buAutoNum type="arabicPeriod" startAt="3"/>
            </a:pPr>
            <a:endParaRPr lang="en-US" sz="1800" b="0" dirty="0">
              <a:latin typeface="Times New Roman" pitchFamily="18" charset="0"/>
              <a:cs typeface="Times New Roman" pitchFamily="18" charset="0"/>
            </a:endParaRPr>
          </a:p>
          <a:p>
            <a:pPr marL="457200" indent="-457200" algn="l">
              <a:buFont typeface="+mj-lt"/>
              <a:buAutoNum type="arabicPeriod" startAt="3"/>
            </a:pPr>
            <a:r>
              <a:rPr lang="en-US" sz="1800" b="0" dirty="0">
                <a:latin typeface="Times New Roman" pitchFamily="18" charset="0"/>
                <a:cs typeface="Times New Roman" pitchFamily="18" charset="0"/>
              </a:rPr>
              <a:t>Is environment, safety, and health (ES&amp;H) and quality being properly addressed given the project’s current stage of development?  </a:t>
            </a:r>
            <a:r>
              <a:rPr lang="en-US" sz="1800" dirty="0">
                <a:latin typeface="Times New Roman" pitchFamily="18" charset="0"/>
                <a:cs typeface="Times New Roman" pitchFamily="18" charset="0"/>
              </a:rPr>
              <a:t>Yes.</a:t>
            </a:r>
          </a:p>
          <a:p>
            <a:pPr marL="457200" indent="-457200" algn="l">
              <a:buFontTx/>
              <a:buChar char="•"/>
            </a:pPr>
            <a:endParaRPr lang="en-US" sz="1800" b="0" dirty="0">
              <a:latin typeface="Times New Roman" pitchFamily="18" charset="0"/>
              <a:cs typeface="Times New Roman" pitchFamily="18" charset="0"/>
            </a:endParaRPr>
          </a:p>
          <a:p>
            <a:pPr marL="457200" indent="-457200" algn="l">
              <a:buFont typeface="+mj-lt"/>
              <a:buAutoNum type="arabicPeriod" startAt="4"/>
            </a:pPr>
            <a:r>
              <a:rPr lang="en-US" sz="1800" b="0" dirty="0">
                <a:latin typeface="Times New Roman" pitchFamily="18" charset="0"/>
                <a:cs typeface="Times New Roman" pitchFamily="18" charset="0"/>
              </a:rPr>
              <a:t>Is the project being properly managed?  </a:t>
            </a:r>
            <a:r>
              <a:rPr lang="en-US" sz="1800" dirty="0">
                <a:latin typeface="Times New Roman" pitchFamily="18" charset="0"/>
                <a:cs typeface="Times New Roman" pitchFamily="18" charset="0"/>
              </a:rPr>
              <a:t>Yes.</a:t>
            </a:r>
            <a:r>
              <a:rPr lang="en-US" sz="1800" b="0" dirty="0">
                <a:latin typeface="Times New Roman" pitchFamily="18" charset="0"/>
                <a:cs typeface="Times New Roman" pitchFamily="18" charset="0"/>
              </a:rPr>
              <a:t> Are risks being effectively managed?  </a:t>
            </a:r>
            <a:r>
              <a:rPr lang="en-US" sz="1800" dirty="0">
                <a:latin typeface="Times New Roman" pitchFamily="18" charset="0"/>
                <a:cs typeface="Times New Roman" pitchFamily="18" charset="0"/>
              </a:rPr>
              <a:t>Yes. </a:t>
            </a:r>
            <a:r>
              <a:rPr lang="en-US" sz="1800" b="0" dirty="0">
                <a:latin typeface="Times New Roman" pitchFamily="18" charset="0"/>
                <a:cs typeface="Times New Roman" pitchFamily="18" charset="0"/>
              </a:rPr>
              <a:t> Is the management team in place to successfully execute the CD-3A scope?  </a:t>
            </a:r>
            <a:r>
              <a:rPr lang="en-US" sz="1800" dirty="0">
                <a:latin typeface="Times New Roman" pitchFamily="18" charset="0"/>
                <a:cs typeface="Times New Roman" pitchFamily="18" charset="0"/>
              </a:rPr>
              <a:t>Yes, but some work remains to fill out the project team to execute the full project scope. The project is aware of this and is working with the Lab to fill open positions.</a:t>
            </a:r>
          </a:p>
          <a:p>
            <a:pPr algn="l"/>
            <a:endParaRPr lang="en-US" sz="1800" b="0" dirty="0">
              <a:latin typeface="Times New Roman" pitchFamily="18" charset="0"/>
              <a:cs typeface="Times New Roman" pitchFamily="18" charset="0"/>
            </a:endParaRPr>
          </a:p>
          <a:p>
            <a:pPr marL="457200" indent="-457200" algn="l">
              <a:buFont typeface="+mj-lt"/>
              <a:buAutoNum type="arabicPeriod" startAt="5"/>
            </a:pPr>
            <a:r>
              <a:rPr lang="en-US" sz="1800" b="0" dirty="0">
                <a:latin typeface="Times New Roman" pitchFamily="18" charset="0"/>
                <a:cs typeface="Times New Roman" pitchFamily="18" charset="0"/>
              </a:rPr>
              <a:t>Is the project appropriately addressing the recommendations from the prior DOE SC reviews? </a:t>
            </a:r>
            <a:r>
              <a:rPr lang="en-US" sz="1800" dirty="0">
                <a:latin typeface="Times New Roman" pitchFamily="18" charset="0"/>
                <a:cs typeface="Times New Roman" pitchFamily="18" charset="0"/>
              </a:rPr>
              <a:t>Yes.</a:t>
            </a:r>
          </a:p>
          <a:p>
            <a:pPr marL="457200" indent="-457200" algn="l">
              <a:buFont typeface="+mj-lt"/>
              <a:buAutoNum type="arabicPeriod" startAt="5"/>
            </a:pPr>
            <a:endParaRPr lang="en-US" sz="1800" b="0" dirty="0">
              <a:latin typeface="Times New Roman" pitchFamily="18" charset="0"/>
              <a:cs typeface="Times New Roman" pitchFamily="18" charset="0"/>
            </a:endParaRPr>
          </a:p>
          <a:p>
            <a:pPr marL="457200" indent="-457200" algn="l">
              <a:buFont typeface="+mj-lt"/>
              <a:buAutoNum type="arabicPeriod" startAt="5"/>
            </a:pPr>
            <a:r>
              <a:rPr lang="en-US" sz="1800" b="0" dirty="0">
                <a:latin typeface="Times New Roman" pitchFamily="18" charset="0"/>
                <a:cs typeface="Times New Roman" pitchFamily="18" charset="0"/>
              </a:rPr>
              <a:t>Is the project ready for CD-3A approval?   </a:t>
            </a:r>
            <a:r>
              <a:rPr lang="en-US" sz="1800" dirty="0">
                <a:latin typeface="Times New Roman" pitchFamily="18" charset="0"/>
                <a:cs typeface="Times New Roman" pitchFamily="18" charset="0"/>
              </a:rPr>
              <a:t>Yes, after updating CD-3A contingency analysis.</a:t>
            </a:r>
          </a:p>
          <a:p>
            <a:pPr algn="l"/>
            <a:endParaRPr lang="en-US" sz="2000" b="0" dirty="0">
              <a:latin typeface="Times New Roman"/>
              <a:cs typeface="Times New Roman" pitchFamily="18" charset="0"/>
            </a:endParaRPr>
          </a:p>
        </p:txBody>
      </p:sp>
    </p:spTree>
    <p:extLst>
      <p:ext uri="{BB962C8B-B14F-4D97-AF65-F5344CB8AC3E}">
        <p14:creationId xmlns:p14="http://schemas.microsoft.com/office/powerpoint/2010/main" val="4073657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394362"/>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Findings ES&amp;H and Quality</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Hazard Analysis Report (HAR) was updated in October 2022 to include the electrical program updates, address the COVID-19 pandemic, and the 2021 IPR review comments.</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HAR references and links to ES&amp;H Manual Chapter 3210 Work Planning, Control, and Authorization Process including the Task Hazard Analysis Worksheet.</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HAR indicates an outside Fire Protection consultant was retained to analyze the hydrogen target.</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HAR addresses beamline reconfiguration in Hall A.</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HAR indicates that a Hydrogen leak could possibly create an oxygen deficiency hazard. This risk is identified in the Table 1 MOLLER IE Hazard Assessment Matrix.</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ES&amp;H presentation included a link to a flow chart for Designing, Fabricating, Procuring and Shipping equipment for use at Jefferson Lab.</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ES&amp;H presentation addressed the laboratory’s process for accepting non-NTRL equipment.</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Quality Assurance Program (QAP) defines performance/inspection and acceptance testing and provides several criterions.  </a:t>
            </a:r>
          </a:p>
          <a:p>
            <a:pPr marL="342900" marR="0" lvl="0" indent="-342900" algn="l">
              <a:lnSpc>
                <a:spcPct val="107000"/>
              </a:lnSpc>
              <a:spcBef>
                <a:spcPts val="0"/>
              </a:spcBef>
              <a:spcAft>
                <a:spcPts val="80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QAP addresses design control, reviews, interfaces and verification.  </a:t>
            </a:r>
          </a:p>
        </p:txBody>
      </p:sp>
    </p:spTree>
    <p:extLst>
      <p:ext uri="{BB962C8B-B14F-4D97-AF65-F5344CB8AC3E}">
        <p14:creationId xmlns:p14="http://schemas.microsoft.com/office/powerpoint/2010/main" val="2834642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48701" cy="337015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Findings</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management team has experienced some turnover. A few acting CAMs remain.</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cost range is $45.8M to $55.4M.</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is currently funded at $48.66M and has a point estimate of $37.3M.</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benefitted with forward funding of $31.12M through the Inflation Reduction Act (IRA).​</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has a funding profile that was significantly improved thanks to forward funding of $31.12M through the Inflation Reduction Act (IRA). FY23 is the last year of funding, with the project expecting $4M.</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Cost contingency has increased from the CD-1 value of $10.9M to $11.4M, which is 32% of the TEC or 38% of the TEC to go.  ​</a:t>
            </a:r>
          </a:p>
        </p:txBody>
      </p:sp>
    </p:spTree>
    <p:extLst>
      <p:ext uri="{BB962C8B-B14F-4D97-AF65-F5344CB8AC3E}">
        <p14:creationId xmlns:p14="http://schemas.microsoft.com/office/powerpoint/2010/main" val="98582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867776" cy="6209392"/>
          </a:xfrm>
          <a:prstGeom prst="rect">
            <a:avLst/>
          </a:prstGeom>
          <a:noFill/>
          <a:ln w="6350">
            <a:noFill/>
            <a:miter lim="800000"/>
            <a:headEnd/>
            <a:tailEnd/>
          </a:ln>
        </p:spPr>
        <p:txBody>
          <a:bodyPr wrap="square">
            <a:spAutoFit/>
          </a:bodyPr>
          <a:lstStyle/>
          <a:p>
            <a:pPr algn="l" eaLnBrk="1" hangingPunct="1">
              <a:spcBef>
                <a:spcPts val="300"/>
              </a:spcBef>
            </a:pPr>
            <a:r>
              <a:rPr lang="en-US" sz="1800" dirty="0">
                <a:solidFill>
                  <a:srgbClr val="000000"/>
                </a:solidFill>
                <a:latin typeface="Times New Roman" panose="02020603050405020304" pitchFamily="18" charset="0"/>
                <a:cs typeface="Times New Roman" pitchFamily="18" charset="0"/>
              </a:rPr>
              <a:t>Findings</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presented cost of the CD-3a scope is $5.8M. The cost breakdown is:</a:t>
            </a:r>
          </a:p>
          <a:p>
            <a:pPr marL="742950" lvl="1"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Toroid Magnets ($2.88M) </a:t>
            </a:r>
          </a:p>
          <a:p>
            <a:pPr marL="1200150" lvl="2"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Upstream magnet conductor and coil fabrication with associated hardware </a:t>
            </a:r>
          </a:p>
          <a:p>
            <a:pPr marL="1200150" lvl="2"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Upstream collimators, blocker and two-bounce shield (tungsten) </a:t>
            </a:r>
          </a:p>
          <a:p>
            <a:pPr marL="1200150" lvl="2"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Downstream magnet coils and associated hardware </a:t>
            </a:r>
          </a:p>
          <a:p>
            <a:pPr marL="1200150" lvl="2"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Downstream collimators (tungsten) </a:t>
            </a:r>
          </a:p>
          <a:p>
            <a:pPr marL="1200150" lvl="2"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Downstream magnet enclosure </a:t>
            </a:r>
          </a:p>
          <a:p>
            <a:pPr marL="742950" lvl="1"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Magnet Power Supplies ($1.00M)</a:t>
            </a:r>
          </a:p>
          <a:p>
            <a:pPr marL="742950" lvl="1"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Beam Pipes and Bellows ($1.08M)</a:t>
            </a:r>
          </a:p>
          <a:p>
            <a:pPr marL="742950" lvl="1"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Liquid Hydrogen Target Chamber ($0.56M) 5. Moller Polarimeter Collimator ($0.02M)</a:t>
            </a:r>
          </a:p>
          <a:p>
            <a:pPr marL="742950" lvl="1" indent="-285750" algn="l">
              <a:spcBef>
                <a:spcPts val="300"/>
              </a:spcBef>
              <a:spcAft>
                <a:spcPts val="0"/>
              </a:spcAft>
              <a:buFont typeface="Wingdings"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Contingency ($0.26M)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presented contingency on the CD-3A scope is about 5%.</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Justification for CD-3A scope is to reduce schedule risk to ensure physics results on a competitive schedule and to fit into the CEBAF accelerator schedule.</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plans to implement L2 milestones for completion of CD-3A scope, as well as charge codes for each </a:t>
            </a:r>
            <a:r>
              <a:rPr lang="en-US" sz="1800" b="0" dirty="0">
                <a:latin typeface="Times New Roman" panose="02020603050405020304" pitchFamily="18" charset="0"/>
                <a:ea typeface="Calibri" panose="020F0502020204030204" pitchFamily="34" charset="0"/>
                <a:cs typeface="Times New Roman" panose="02020603050405020304" pitchFamily="18" charset="0"/>
              </a:rPr>
              <a:t>control account</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CD-3A is expected to be achieved by 3QFY23, CD-2/3 by 1QFY24 and CD-4 by 4QFY27.</a:t>
            </a:r>
          </a:p>
          <a:p>
            <a:pPr marL="285750" indent="-285750" algn="l">
              <a:spcBef>
                <a:spcPts val="0"/>
              </a:spcBef>
              <a:spcAft>
                <a:spcPts val="0"/>
              </a:spcAft>
              <a:buFont typeface="Wingdings" pitchFamily="2" charset="2"/>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4218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386090"/>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Findings</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MOLLER has two significant in-kind contributions from NSF and a grant from the Canadian Foundation for Innovation (CFI). These are providing funding for many of the detectors and the data acquisition system. The equipment grants represent about 20% of the cost of the MOLLER equipment.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Both grants are fully funded and allow these scope elements to advance to construction independent of DOE funding authorization.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An ICRADA exists between JLab and </a:t>
            </a:r>
            <a:r>
              <a:rPr lang="en-US" sz="1800" b="0" dirty="0">
                <a:latin typeface="Times New Roman" panose="02020603050405020304" pitchFamily="18" charset="0"/>
                <a:ea typeface="Calibri" panose="020F0502020204030204" pitchFamily="34" charset="0"/>
                <a:cs typeface="Times New Roman" panose="02020603050405020304" pitchFamily="18" charset="0"/>
              </a:rPr>
              <a:t>University of Manitoba</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MOUs between JLab and the various Universities doing project work exist and have all been signed by the project. About half have been signed by the Universities.</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NSF is providing reporting on university progress to DOE which allows the project team to properly track the MIE CPI and SPI.​</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team has processed </a:t>
            </a:r>
            <a:r>
              <a:rPr lang="en-US" sz="1800" b="0" dirty="0">
                <a:latin typeface="Times New Roman" panose="02020603050405020304" pitchFamily="18" charset="0"/>
                <a:ea typeface="Calibri" panose="020F0502020204030204" pitchFamily="34" charset="0"/>
                <a:cs typeface="Times New Roman" panose="02020603050405020304" pitchFamily="18" charset="0"/>
              </a:rPr>
              <a:t>20</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Baseline Change Proposals to date. And 13 in the past year.</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BCRs are initiated by the CAM or PM. </a:t>
            </a:r>
            <a:r>
              <a:rPr lang="en-US" sz="1800" b="0" dirty="0">
                <a:solidFill>
                  <a:srgbClr val="000000"/>
                </a:solidFill>
                <a:latin typeface="Times New Roman" panose="02020603050405020304" pitchFamily="18" charset="0"/>
                <a:cs typeface="Times New Roman" panose="02020603050405020304" pitchFamily="18" charset="0"/>
              </a:rPr>
              <a:t>A</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ll BCRs are tracked in the change request log. </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 BCR was implemented to account for the increased rates of material costs in FY23$. The project plans to issue a BCR to update the labor rates to FY23 in the near future. Currently the plan reflects FY19 labor rates. </a:t>
            </a:r>
          </a:p>
        </p:txBody>
      </p:sp>
    </p:spTree>
    <p:extLst>
      <p:ext uri="{BB962C8B-B14F-4D97-AF65-F5344CB8AC3E}">
        <p14:creationId xmlns:p14="http://schemas.microsoft.com/office/powerpoint/2010/main" val="2560516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77850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Findings</a:t>
            </a:r>
          </a:p>
          <a:p>
            <a:pPr marL="28575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expects to have a budgetary estimate for the barite concrete by the end of January after receiving information back on the RFI.</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Certified EVMS system and change control process have been in use for over a year.</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The project utilizes P6 as their scheduling software. P6 and the lab’s cost system, Costpoint, are integrated into Deltek Cobra. </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NSF scope has been integrated into P6 and status meetings are held monthly. </a:t>
            </a:r>
            <a:br>
              <a:rPr lang="en-US" sz="1800" dirty="0">
                <a:latin typeface="Times New Roman" panose="02020603050405020304" pitchFamily="18" charset="0"/>
                <a:cs typeface="Times New Roman" panose="02020603050405020304" pitchFamily="18" charset="0"/>
              </a:rPr>
            </a:br>
            <a:r>
              <a:rPr lang="en-US" sz="1800" b="0" i="0" u="none" strike="noStrike" dirty="0">
                <a:solidFill>
                  <a:srgbClr val="000000"/>
                </a:solidFill>
                <a:effectLst/>
                <a:latin typeface="Times New Roman" panose="02020603050405020304" pitchFamily="18" charset="0"/>
                <a:cs typeface="Times New Roman" panose="02020603050405020304" pitchFamily="18" charset="0"/>
              </a:rPr>
              <a:t>CFI scope is not fully integrated into P6. The project plans to complete integration of the scope into P6 in FY23.</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300"/>
              </a:spcBef>
              <a:spcAft>
                <a:spcPts val="0"/>
              </a:spcAft>
              <a:buFont typeface="Arial" panose="020B0604020202020204" pitchFamily="34" charset="0"/>
              <a:buChar char="•"/>
            </a:pP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JLab</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provides a project management qualification course to new CAMs.</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Currently there is 1 project controls professional who supports the project.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Two contract specialists are assigned to the project, as well as the contracts lead.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remaining individual project procurements are all estimated to be &lt; $1M, below the $3M threshold for site office review.</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Contracts and project controls take part in updating the procurement register.</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 CAM was hired for WBS 1.03 with an expected start date of January 17th, 2023.  There is still a CAM opening for WBS 1.06 Infrastructure.  The project plans to hire a QA lead and Risk lead to fill open positions prior to CD-2/3.</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Requirements and Interfaces are complete and under revision control. </a:t>
            </a:r>
          </a:p>
        </p:txBody>
      </p:sp>
    </p:spTree>
    <p:extLst>
      <p:ext uri="{BB962C8B-B14F-4D97-AF65-F5344CB8AC3E}">
        <p14:creationId xmlns:p14="http://schemas.microsoft.com/office/powerpoint/2010/main" val="1229304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46303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Findings</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Technical Design Report is complete. The last FDR was completed in December 2022.  The project team has requested that the committee evaluate the FDR review committee makeup and results to offer thoughts concerning perceived independence and whether another review is needed prior to CD-2/3.</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Overall design maturity is &gt; 90%.</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HAR, QAP, RMP and SVAR have been updated, reviewed and approved.</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KPPs are fully defined.</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Critical path for construction runs through toroid procurement.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Critical path from start of installation flows through infrastructure and target.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DOE project is responsible for installation of the full project scope including in-kind contributions.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Installation depends on completion of the existing Hall A physics program. The project team has identified 3 months float between MOLLER readiness and SBS Hall A clean out.​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JLAB will be implementing the Experimental Readiness Review (ERR) process for the Installation Planning in Hall A.​</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currently has 17 months of schedule contingency to CD-4.</a:t>
            </a:r>
          </a:p>
        </p:txBody>
      </p:sp>
    </p:spTree>
    <p:extLst>
      <p:ext uri="{BB962C8B-B14F-4D97-AF65-F5344CB8AC3E}">
        <p14:creationId xmlns:p14="http://schemas.microsoft.com/office/powerpoint/2010/main" val="3234993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309315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Findings</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Manager flashed through the installation sections of the P6 schedule to demonstrate the level of detail.</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Lab has a lessons learned database that is shared with other labs.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Project risk registers captures high-level risks from in-kind partners. Risks are mapped to individual activities in P6.</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Safran is utilized to perform project risk analysis.</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The P80 risk value yields a finish date of March 2027 and a cost value of $44.7M. </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The MOLLER project plan includes features to protect equipment, however, this is not documented in an Equipment Protection Plan.</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9502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369332"/>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Table&#10;&#10;Description automatically generated">
            <a:extLst>
              <a:ext uri="{FF2B5EF4-FFF2-40B4-BE49-F238E27FC236}">
                <a16:creationId xmlns:a16="http://schemas.microsoft.com/office/drawing/2014/main" id="{C12280F1-8636-8D2A-D4E6-C0FD5338CF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289" y="1409772"/>
            <a:ext cx="8636769" cy="5331789"/>
          </a:xfrm>
          <a:prstGeom prst="rect">
            <a:avLst/>
          </a:prstGeom>
        </p:spPr>
      </p:pic>
    </p:spTree>
    <p:extLst>
      <p:ext uri="{BB962C8B-B14F-4D97-AF65-F5344CB8AC3E}">
        <p14:creationId xmlns:p14="http://schemas.microsoft.com/office/powerpoint/2010/main" val="492469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69072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Comments – ES&amp;H and Quality (1 of 4)</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should verify if there is a risk of fire or explosion from a release of hydrogen in the HAR Table 1 Hazard Assessment Matrix.  If this is addressed in the Fire Protection consultant’s analysis then, suggest this be added into the HAR or as an attachment (appendix).  This should be addressed prior to the CD-2/3 IPR.</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should modify the HAR to address Natural Phenomena as listed in the DOE Guide 413.3-12, Chg. 1 prior to the CD-2/3 IPR.</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should verify that the Fire Protection Consultant’s analysis does or does not need to be addressed in the SAD as part of the Hall A beamline reconfiguration. This should be addressed prior to the CD-2/3 IPR.</a:t>
            </a:r>
          </a:p>
          <a:p>
            <a:pPr marL="34290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should verify that the HAR does in fact have the COVID-19 paragraph as stated in the change log revision table.</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should consider referencing As Low As Reasonably Achievable (ALARA) standards.  Neither the Shielding Engineering presentation nor the HAR addressed ALARA. This should be addressed prior to the CD-2/3 IPR.</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In lieu of the Construction Project Safety and Health Plan, the project should consider an ES&amp;H installation Plan for the beamline and Detector prior to the CD-2/3 IPR.</a:t>
            </a:r>
          </a:p>
          <a:p>
            <a:pPr marL="342900" marR="0" lvl="0" indent="-342900" algn="l">
              <a:lnSpc>
                <a:spcPct val="107000"/>
              </a:lnSpc>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should consider separate presentations dedicated to Quality Assurance and incorporation of Lessons Learned prior to the CD-2/3 IPR.</a:t>
            </a:r>
          </a:p>
        </p:txBody>
      </p:sp>
    </p:spTree>
    <p:extLst>
      <p:ext uri="{BB962C8B-B14F-4D97-AF65-F5344CB8AC3E}">
        <p14:creationId xmlns:p14="http://schemas.microsoft.com/office/powerpoint/2010/main" val="234039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152578" name="Rectangle 2"/>
          <p:cNvSpPr>
            <a:spLocks noGrp="1" noChangeArrowheads="1"/>
          </p:cNvSpPr>
          <p:nvPr>
            <p:ph type="title" idx="4294967295"/>
          </p:nvPr>
        </p:nvSpPr>
        <p:spPr>
          <a:xfrm>
            <a:off x="2703513" y="161925"/>
            <a:ext cx="4297362" cy="723900"/>
          </a:xfrm>
        </p:spPr>
        <p:txBody>
          <a:bodyPr/>
          <a:lstStyle/>
          <a:p>
            <a:pPr eaLnBrk="1" hangingPunct="1">
              <a:defRPr/>
            </a:pPr>
            <a:r>
              <a:rPr lang="en-US" b="1" dirty="0">
                <a:effectLst/>
                <a:latin typeface="Times New Roman" pitchFamily="18" charset="0"/>
                <a:cs typeface="Times New Roman" pitchFamily="18" charset="0"/>
              </a:rPr>
              <a:t>Charge Questions</a:t>
            </a:r>
          </a:p>
        </p:txBody>
      </p:sp>
      <p:sp>
        <p:nvSpPr>
          <p:cNvPr id="7172" name="Rectangle 14"/>
          <p:cNvSpPr>
            <a:spLocks noChangeArrowheads="1"/>
          </p:cNvSpPr>
          <p:nvPr/>
        </p:nvSpPr>
        <p:spPr bwMode="auto">
          <a:xfrm>
            <a:off x="19050" y="1053682"/>
            <a:ext cx="9096375" cy="5539978"/>
          </a:xfrm>
          <a:prstGeom prst="rect">
            <a:avLst/>
          </a:prstGeom>
          <a:noFill/>
          <a:ln w="6350">
            <a:noFill/>
            <a:miter lim="800000"/>
            <a:headEnd/>
            <a:tailEnd/>
          </a:ln>
        </p:spPr>
        <p:txBody>
          <a:bodyPr wrap="square" tIns="0" bIns="0" anchor="ctr">
            <a:spAutoFit/>
          </a:bodyPr>
          <a:lstStyle/>
          <a:p>
            <a:pPr marL="457200" indent="-457200" algn="l">
              <a:buFontTx/>
              <a:buAutoNum type="arabicPeriod"/>
            </a:pPr>
            <a:r>
              <a:rPr lang="en-US" sz="2000" b="0" dirty="0">
                <a:latin typeface="Times New Roman"/>
                <a:ea typeface="Calibri"/>
              </a:rPr>
              <a:t>Is the  project team effectively executing the work?  Are technical issues appropriately and proactively being addressed?  Are the proposed CD-3A long-lead procurements appropriate?   </a:t>
            </a:r>
          </a:p>
          <a:p>
            <a:pPr marL="457200" indent="-457200" algn="l">
              <a:buFontTx/>
              <a:buAutoNum type="arabicPeriod"/>
            </a:pPr>
            <a:endParaRPr lang="en-US" sz="2000" b="0" dirty="0">
              <a:latin typeface="Times New Roman"/>
              <a:cs typeface="Times New Roman" pitchFamily="18" charset="0"/>
            </a:endParaRPr>
          </a:p>
          <a:p>
            <a:pPr marL="457200" indent="-457200" algn="l">
              <a:buFontTx/>
              <a:buAutoNum type="arabicPeriod"/>
            </a:pPr>
            <a:r>
              <a:rPr lang="en-US" sz="2000" b="0" dirty="0">
                <a:latin typeface="Times New Roman"/>
                <a:cs typeface="Times New Roman" pitchFamily="18" charset="0"/>
              </a:rPr>
              <a:t>Are the cost and schedule estimates credible?  Do they include adequate scope, cost, and schedule contingency?  Are the estimates for the proposed CD-3A long-lead procurements appropriate and can these procurements be properly tracked?  </a:t>
            </a:r>
          </a:p>
          <a:p>
            <a:pPr marL="457200" indent="-457200" algn="l">
              <a:buFont typeface="+mj-lt"/>
              <a:buAutoNum type="arabicPeriod" startAt="3"/>
            </a:pPr>
            <a:endParaRPr lang="en-US" sz="2000" b="0" dirty="0">
              <a:latin typeface="Times New Roman" pitchFamily="18" charset="0"/>
              <a:cs typeface="Times New Roman" pitchFamily="18" charset="0"/>
            </a:endParaRPr>
          </a:p>
          <a:p>
            <a:pPr marL="457200" indent="-457200" algn="l">
              <a:buFont typeface="+mj-lt"/>
              <a:buAutoNum type="arabicPeriod" startAt="3"/>
            </a:pPr>
            <a:r>
              <a:rPr lang="en-US" sz="2000" b="0" dirty="0">
                <a:latin typeface="Times New Roman" pitchFamily="18" charset="0"/>
                <a:cs typeface="Times New Roman" pitchFamily="18" charset="0"/>
              </a:rPr>
              <a:t>Is environment, safety, and health (ES&amp;H) and quality being properly addressed given the project’s current stage of development?    </a:t>
            </a:r>
          </a:p>
          <a:p>
            <a:pPr marL="457200" indent="-457200" algn="l">
              <a:buFontTx/>
              <a:buChar char="•"/>
            </a:pPr>
            <a:endParaRPr lang="en-US" sz="2000" b="0" dirty="0">
              <a:latin typeface="Times New Roman" pitchFamily="18" charset="0"/>
              <a:cs typeface="Times New Roman" pitchFamily="18" charset="0"/>
            </a:endParaRPr>
          </a:p>
          <a:p>
            <a:pPr marL="457200" indent="-457200" algn="l">
              <a:buFont typeface="+mj-lt"/>
              <a:buAutoNum type="arabicPeriod" startAt="4"/>
            </a:pPr>
            <a:r>
              <a:rPr lang="en-US" sz="2000" b="0" dirty="0">
                <a:latin typeface="Times New Roman" pitchFamily="18" charset="0"/>
                <a:cs typeface="Times New Roman" pitchFamily="18" charset="0"/>
              </a:rPr>
              <a:t>Is the project being properly managed?  Are risks being effectively managed?  Is the management team in place to successfully execute the CD-3A scope?    </a:t>
            </a:r>
          </a:p>
          <a:p>
            <a:pPr algn="l"/>
            <a:endParaRPr lang="en-US" sz="2000" b="0" dirty="0">
              <a:latin typeface="Times New Roman" pitchFamily="18" charset="0"/>
              <a:cs typeface="Times New Roman" pitchFamily="18" charset="0"/>
            </a:endParaRPr>
          </a:p>
          <a:p>
            <a:pPr marL="457200" indent="-457200" algn="l">
              <a:buFont typeface="+mj-lt"/>
              <a:buAutoNum type="arabicPeriod" startAt="5"/>
            </a:pPr>
            <a:r>
              <a:rPr lang="en-US" sz="2000" b="0" dirty="0">
                <a:latin typeface="Times New Roman" pitchFamily="18" charset="0"/>
                <a:cs typeface="Times New Roman" pitchFamily="18" charset="0"/>
              </a:rPr>
              <a:t>Is the project appropriately addressing the recommendations from the prior DOE SC reviews? </a:t>
            </a:r>
          </a:p>
          <a:p>
            <a:pPr marL="457200" indent="-457200" algn="l">
              <a:buFont typeface="+mj-lt"/>
              <a:buAutoNum type="arabicPeriod" startAt="5"/>
            </a:pPr>
            <a:endParaRPr lang="en-US" sz="2000" b="0" dirty="0">
              <a:latin typeface="Times New Roman" pitchFamily="18" charset="0"/>
              <a:cs typeface="Times New Roman" pitchFamily="18" charset="0"/>
            </a:endParaRPr>
          </a:p>
          <a:p>
            <a:pPr marL="457200" indent="-457200" algn="l">
              <a:buFont typeface="+mj-lt"/>
              <a:buAutoNum type="arabicPeriod" startAt="5"/>
            </a:pPr>
            <a:r>
              <a:rPr lang="en-US" sz="2000" b="0" dirty="0">
                <a:latin typeface="Times New Roman" pitchFamily="18" charset="0"/>
                <a:cs typeface="Times New Roman" pitchFamily="18" charset="0"/>
              </a:rPr>
              <a:t>Is the project ready for CD-3A approval?</a:t>
            </a:r>
            <a:r>
              <a:rPr lang="en-US" sz="1600" b="0" dirty="0">
                <a:latin typeface="Times New Roman" pitchFamily="18" charset="0"/>
                <a:cs typeface="Times New Roman" pitchFamily="18"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663089"/>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Comments (2 of 4)</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MOLLER has a strong team that </a:t>
            </a:r>
            <a:r>
              <a:rPr lang="en-US" sz="1800" b="0" dirty="0">
                <a:latin typeface="Times New Roman" panose="02020603050405020304" pitchFamily="18" charset="0"/>
                <a:ea typeface="Calibri" panose="020F0502020204030204" pitchFamily="34" charset="0"/>
                <a:cs typeface="Times New Roman" panose="02020603050405020304" pitchFamily="18" charset="0"/>
              </a:rPr>
              <a:t>can deliver</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the </a:t>
            </a:r>
            <a:r>
              <a:rPr lang="en-US" sz="1800" b="0" dirty="0">
                <a:latin typeface="Times New Roman" panose="02020603050405020304" pitchFamily="18" charset="0"/>
                <a:ea typeface="Calibri" panose="020F0502020204030204" pitchFamily="34" charset="0"/>
                <a:cs typeface="Times New Roman" panose="02020603050405020304" pitchFamily="18" charset="0"/>
              </a:rPr>
              <a:t>project, </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however, the bench is not deep. The project and the Lab would benefit from a full-time, experienced deputy PM.</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Communication across the institutions contributing to the project is effective. The project benefits from a committed group of collaborators.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contingency assigned to the CD-3A scope is not adequate. The cost and schedule uncertainty that is associated with part of the CD-3a scope should be evaluated and appropriately accounted for in the project’s risk register. A bottom-up, risk-based contingency should then be developed for the CD-3a scope.</a:t>
            </a:r>
          </a:p>
          <a:p>
            <a:pPr marL="285750" marR="0" indent="-285750" algn="l">
              <a:spcBef>
                <a:spcPts val="300"/>
              </a:spcBef>
              <a:spcAft>
                <a:spcPts val="0"/>
              </a:spcAft>
              <a:buFont typeface="Arial" panose="020B0604020202020204" pitchFamily="34" charset="0"/>
              <a:buChar char="•"/>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float to CD-4 should be evaluated based on a risk analysis and set prior to the CD-2 baseline.</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 separate presentation describing the installation plan should be part of the agenda at the CD-2/3 IPR.</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would be wise to plan for an independent review of the installation plan at an appropriate time.</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Filling out the project team (DPM, Infrastructure CAM, Risk Manager, QA Manager) to execute the construction phase is critical for CD-2/CD-3 readiness.</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University MOUs should all be signed by the CD-2/3 </a:t>
            </a:r>
            <a:r>
              <a:rPr lang="en-US" sz="1800" b="0" dirty="0">
                <a:latin typeface="Times New Roman" panose="02020603050405020304" pitchFamily="18" charset="0"/>
                <a:ea typeface="Calibri" panose="020F0502020204030204" pitchFamily="34" charset="0"/>
                <a:cs typeface="Times New Roman" panose="02020603050405020304" pitchFamily="18" charset="0"/>
              </a:rPr>
              <a:t>IPR</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t>
            </a:r>
          </a:p>
          <a:p>
            <a:pPr marL="285750" marR="0" indent="-285750" algn="l">
              <a:spcBef>
                <a:spcPts val="0"/>
              </a:spcBef>
              <a:spcAft>
                <a:spcPts val="0"/>
              </a:spcAft>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787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5309146"/>
          </a:xfrm>
          <a:prstGeom prst="rect">
            <a:avLst/>
          </a:prstGeom>
          <a:noFill/>
          <a:ln w="6350">
            <a:noFill/>
            <a:miter lim="800000"/>
            <a:headEnd/>
            <a:tailEnd/>
          </a:ln>
        </p:spPr>
        <p:txBody>
          <a:bodyPr wrap="square">
            <a:spAutoFit/>
          </a:bodyPr>
          <a:lstStyle/>
          <a:p>
            <a:pPr algn="l" eaLnBrk="1" hangingPunct="1">
              <a:spcBef>
                <a:spcPts val="300"/>
              </a:spcBef>
            </a:pPr>
            <a:r>
              <a:rPr lang="en-US" sz="1800" dirty="0">
                <a:solidFill>
                  <a:srgbClr val="000000"/>
                </a:solidFill>
                <a:latin typeface="Times New Roman" panose="02020603050405020304" pitchFamily="18" charset="0"/>
                <a:cs typeface="Times New Roman" pitchFamily="18" charset="0"/>
              </a:rPr>
              <a:t>Comments (3 of 4)</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KPPs are fully defined and mature, but they depend on delivery of in-kind contributions and scope from Lab infrastructure projects. These risks should be appropriately reflected in the project’s schedule risk analysis and should be documented in an assumptions document.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 formal agreement with the Lab could provide a means of formalizing roles and responsibilities for contributions from the Lab that are necessary to successfully complete the project.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Detailed plans for removing the existing experiment in Hall A do not yet exist, but the Lab has experience in this area.</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team </a:t>
            </a:r>
            <a:r>
              <a:rPr lang="en-US" sz="1800" b="0" dirty="0">
                <a:latin typeface="Times New Roman" panose="02020603050405020304" pitchFamily="18" charset="0"/>
                <a:ea typeface="Calibri" panose="020F0502020204030204" pitchFamily="34" charset="0"/>
                <a:cs typeface="Times New Roman" panose="02020603050405020304" pitchFamily="18" charset="0"/>
              </a:rPr>
              <a:t>has</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implemented an effective EVMS system that allows them to track progress.  This is commendable at this phase of the project.​</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project team is dealing with longer than normal lead times and limited vendors. These risks must be appropriately </a:t>
            </a:r>
            <a:r>
              <a:rPr lang="en-US" sz="1800" b="0" dirty="0">
                <a:latin typeface="Times New Roman" panose="02020603050405020304" pitchFamily="18" charset="0"/>
                <a:ea typeface="Calibri" panose="020F0502020204030204" pitchFamily="34" charset="0"/>
                <a:cs typeface="Times New Roman" panose="02020603050405020304" pitchFamily="18" charset="0"/>
              </a:rPr>
              <a:t>accounted for in project planning.</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Inflation Reduction Act (IRA) has benefited the project by improving the available funding and improving the schedule by one year, however, the project team needs to continue to refine cost and schedule estimates to be ready for CD-2/3.​</a:t>
            </a:r>
          </a:p>
          <a:p>
            <a:pPr marL="285750" marR="0" indent="-285750" algn="l">
              <a:spcBef>
                <a:spcPts val="0"/>
              </a:spcBef>
              <a:spcAft>
                <a:spcPts val="0"/>
              </a:spcAft>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1545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277768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anose="02020603050405020304" pitchFamily="18" charset="0"/>
                <a:cs typeface="Times New Roman" pitchFamily="18" charset="0"/>
              </a:rPr>
              <a:t>Comments (4 of 4)</a:t>
            </a: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 draft of a Transition to Operations plan should be available by the CD-2/3 IPR.</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The project risk register needs to be updated on a reoccurring basis. </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The risk register has a few open cells and should be reviewed and updated prior to CD-2/3.</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300"/>
              </a:spcBef>
              <a:spcAft>
                <a:spcPts val="0"/>
              </a:spcAft>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 rigorous risk workshop should be held prior to the CD-2/3 IPR.</a:t>
            </a:r>
          </a:p>
          <a:p>
            <a:pPr marL="285750" marR="0" indent="-285750" algn="l">
              <a:spcBef>
                <a:spcPts val="30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MOLLER can profit from an Equipment Protection Plan document.  Such a document could reveal aspects associated with ES&amp;H that were not previously considered.</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480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1800" b="1" dirty="0">
                <a:effectLst/>
                <a:latin typeface="Times New Roman" pitchFamily="18" charset="0"/>
                <a:cs typeface="Times New Roman" pitchFamily="18" charset="0"/>
              </a:rPr>
              <a:t>3.</a:t>
            </a:r>
            <a:r>
              <a:rPr lang="en-US" sz="2000" b="1" dirty="0">
                <a:effectLst/>
                <a:latin typeface="Times New Roman" pitchFamily="18" charset="0"/>
                <a:cs typeface="Times New Roman" pitchFamily="18" charset="0"/>
              </a:rPr>
              <a:t>  </a:t>
            </a:r>
            <a:r>
              <a:rPr lang="en-US" sz="1800" b="1" dirty="0">
                <a:effectLst/>
                <a:latin typeface="Times New Roman" pitchFamily="18" charset="0"/>
                <a:cs typeface="Times New Roman" pitchFamily="18" charset="0"/>
              </a:rPr>
              <a:t>Environment, Safety and Health, </a:t>
            </a:r>
            <a:br>
              <a:rPr lang="en-US" sz="1800" b="1" dirty="0">
                <a:effectLst/>
                <a:latin typeface="Times New Roman" pitchFamily="18" charset="0"/>
                <a:cs typeface="Times New Roman" pitchFamily="18" charset="0"/>
              </a:rPr>
            </a:br>
            <a:r>
              <a:rPr lang="en-US" sz="18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800" dirty="0">
                <a:effectLst/>
                <a:latin typeface="Times New Roman" panose="02020603050405020304" pitchFamily="18" charset="0"/>
                <a:ea typeface="Times New Roman" panose="02020603050405020304" pitchFamily="18" charset="0"/>
              </a:rPr>
              <a:t>R. Ray, FNAL </a:t>
            </a:r>
            <a:r>
              <a:rPr lang="en-US" sz="1800" dirty="0">
                <a:effectLst/>
                <a:latin typeface="Times New Roman" pitchFamily="18" charset="0"/>
                <a:cs typeface="Times New Roman" pitchFamily="18" charset="0"/>
              </a:rPr>
              <a:t>/ Subcommittee 3</a:t>
            </a:r>
          </a:p>
        </p:txBody>
      </p:sp>
      <p:sp>
        <p:nvSpPr>
          <p:cNvPr id="23557" name="Rectangle 7"/>
          <p:cNvSpPr>
            <a:spLocks noChangeArrowheads="1"/>
          </p:cNvSpPr>
          <p:nvPr/>
        </p:nvSpPr>
        <p:spPr bwMode="auto">
          <a:xfrm>
            <a:off x="276224" y="1040440"/>
            <a:ext cx="8636770" cy="2739211"/>
          </a:xfrm>
          <a:prstGeom prst="rect">
            <a:avLst/>
          </a:prstGeom>
          <a:noFill/>
          <a:ln w="6350">
            <a:noFill/>
            <a:miter lim="800000"/>
            <a:headEnd/>
            <a:tailEnd/>
          </a:ln>
        </p:spPr>
        <p:txBody>
          <a:bodyPr wrap="square">
            <a:spAutoFit/>
          </a:bodyPr>
          <a:lstStyle/>
          <a:p>
            <a:pPr algn="l" eaLnBrk="1" hangingPunct="1">
              <a:spcBef>
                <a:spcPts val="300"/>
              </a:spcBef>
              <a:spcAft>
                <a:spcPts val="0"/>
              </a:spcAft>
            </a:pPr>
            <a:r>
              <a:rPr lang="en-US" sz="1800" dirty="0">
                <a:solidFill>
                  <a:srgbClr val="000000"/>
                </a:solidFill>
                <a:latin typeface="Times New Roman" panose="02020603050405020304" pitchFamily="18" charset="0"/>
                <a:cs typeface="Times New Roman" pitchFamily="18" charset="0"/>
              </a:rPr>
              <a:t>Recommendations</a:t>
            </a:r>
          </a:p>
          <a:p>
            <a:pPr marL="342900" marR="0" indent="-342900" algn="l">
              <a:spcBef>
                <a:spcPts val="300"/>
              </a:spcBef>
              <a:spcAft>
                <a:spcPts val="0"/>
              </a:spcAft>
              <a:buFont typeface="+mj-lt"/>
              <a:buAutoNum type="arabicPeriod"/>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Update the cost estimates, risks and contingency analysis for the CD-3A scope prior to ESAAB.</a:t>
            </a:r>
          </a:p>
          <a:p>
            <a:pPr marL="342900" marR="0" indent="-342900" algn="l">
              <a:spcBef>
                <a:spcPts val="300"/>
              </a:spcBef>
              <a:spcAft>
                <a:spcPts val="0"/>
              </a:spcAft>
              <a:buFont typeface="+mj-lt"/>
              <a:buAutoNum type="arabicPeriod"/>
            </a:pPr>
            <a:r>
              <a:rPr lang="en-US" sz="1800" b="0" dirty="0">
                <a:latin typeface="Times New Roman" panose="02020603050405020304" pitchFamily="18" charset="0"/>
                <a:ea typeface="Calibri" panose="020F0502020204030204" pitchFamily="34" charset="0"/>
                <a:cs typeface="Times New Roman" panose="02020603050405020304" pitchFamily="18" charset="0"/>
              </a:rPr>
              <a:t>Prepare</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an assumptions document by the CD-2/3 IPR.</a:t>
            </a:r>
          </a:p>
          <a:p>
            <a:pPr marL="342900" marR="0" indent="-342900" algn="l">
              <a:spcBef>
                <a:spcPts val="300"/>
              </a:spcBef>
              <a:spcAft>
                <a:spcPts val="0"/>
              </a:spcAft>
              <a:buFont typeface="+mj-lt"/>
              <a:buAutoNum type="arabicPeriod"/>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Work with Lab management to identify a full-time, experienced deputy Project Manager as soon as possible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also address the other open positions. Report on progress to the DOE Nuclear Physics Program Office by April 2023.</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indent="-342900" algn="l">
              <a:spcBef>
                <a:spcPts val="300"/>
              </a:spcBef>
              <a:spcAft>
                <a:spcPts val="0"/>
              </a:spcAft>
              <a:buFont typeface="+mj-lt"/>
              <a:buAutoNum type="arabicPeriod"/>
            </a:pPr>
            <a:r>
              <a:rPr lang="en-US" sz="1800" b="0" dirty="0">
                <a:latin typeface="Times New Roman" panose="02020603050405020304" pitchFamily="18" charset="0"/>
                <a:ea typeface="Calibri" panose="020F0502020204030204" pitchFamily="34" charset="0"/>
                <a:cs typeface="Times New Roman" panose="02020603050405020304" pitchFamily="18" charset="0"/>
              </a:rPr>
              <a:t>Proceed to CD-3A after updating the contingency analysis.</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895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4</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266700" y="1621009"/>
            <a:ext cx="8777288" cy="4708981"/>
          </a:xfrm>
          <a:prstGeom prst="rect">
            <a:avLst/>
          </a:prstGeom>
        </p:spPr>
        <p:txBody>
          <a:bodyPr wrap="square">
            <a:spAutoFit/>
          </a:bodyPr>
          <a:lstStyle/>
          <a:p>
            <a:pPr marL="457200" indent="-457200" algn="l">
              <a:buFontTx/>
              <a:buAutoNum type="arabicPeriod"/>
            </a:pPr>
            <a:r>
              <a:rPr lang="en-US" sz="2800" b="0" dirty="0">
                <a:latin typeface="Times New Roman"/>
                <a:ea typeface="Calibri"/>
              </a:rPr>
              <a:t>Is the  project team effectively executing the work?  </a:t>
            </a:r>
            <a:r>
              <a:rPr lang="en-US" sz="2800" b="0" dirty="0">
                <a:highlight>
                  <a:srgbClr val="FFFF00"/>
                </a:highlight>
                <a:latin typeface="Times New Roman"/>
                <a:ea typeface="Calibri"/>
              </a:rPr>
              <a:t>YES</a:t>
            </a:r>
            <a:r>
              <a:rPr lang="en-US" sz="2800" b="0" dirty="0">
                <a:latin typeface="Times New Roman"/>
                <a:ea typeface="Calibri"/>
              </a:rPr>
              <a:t> Are technical issues appropriately and proactively being addressed?  </a:t>
            </a:r>
            <a:r>
              <a:rPr lang="en-US" sz="2800" b="0" dirty="0">
                <a:highlight>
                  <a:srgbClr val="FFFF00"/>
                </a:highlight>
                <a:latin typeface="Times New Roman"/>
                <a:ea typeface="Calibri"/>
              </a:rPr>
              <a:t>YES</a:t>
            </a:r>
            <a:r>
              <a:rPr lang="en-US" sz="2800" b="0" dirty="0">
                <a:latin typeface="Times New Roman"/>
                <a:ea typeface="Calibri"/>
              </a:rPr>
              <a:t> Are the proposed CD-3A long-lead procurements appropriate?  </a:t>
            </a:r>
            <a:r>
              <a:rPr lang="en-US" sz="2800" b="0" dirty="0">
                <a:highlight>
                  <a:srgbClr val="FFFF00"/>
                </a:highlight>
                <a:latin typeface="Times New Roman"/>
                <a:ea typeface="Calibri"/>
              </a:rPr>
              <a:t>YES</a:t>
            </a:r>
          </a:p>
          <a:p>
            <a:pPr marL="457200" indent="-457200" algn="l">
              <a:buFontTx/>
              <a:buAutoNum type="arabicPeriod"/>
            </a:pPr>
            <a:endParaRPr lang="en-US" sz="2800" b="0" dirty="0">
              <a:latin typeface="Times New Roman"/>
              <a:ea typeface="Calibri"/>
            </a:endParaRPr>
          </a:p>
          <a:p>
            <a:pPr marL="457200" indent="-457200" algn="l">
              <a:buFont typeface="+mj-lt"/>
              <a:buAutoNum type="arabicPeriod" startAt="5"/>
            </a:pPr>
            <a:r>
              <a:rPr lang="en-US" sz="2800" b="0" dirty="0">
                <a:latin typeface="Times New Roman" pitchFamily="18" charset="0"/>
                <a:cs typeface="Times New Roman" pitchFamily="18" charset="0"/>
              </a:rPr>
              <a:t>Is the project appropriately addressing the recommendations from the prior DOE SC reviews? </a:t>
            </a:r>
            <a:r>
              <a:rPr lang="en-US" sz="2800" b="0" dirty="0">
                <a:highlight>
                  <a:srgbClr val="FFFF00"/>
                </a:highlight>
                <a:latin typeface="Times New Roman" pitchFamily="18" charset="0"/>
                <a:cs typeface="Times New Roman" pitchFamily="18" charset="0"/>
              </a:rPr>
              <a:t>YES</a:t>
            </a:r>
          </a:p>
          <a:p>
            <a:pPr marL="457200" indent="-457200" algn="l">
              <a:buFont typeface="+mj-lt"/>
              <a:buAutoNum type="arabicPeriod" startAt="5"/>
            </a:pPr>
            <a:endParaRPr lang="en-US" sz="2800" b="0" dirty="0">
              <a:latin typeface="Times New Roman" pitchFamily="18" charset="0"/>
              <a:cs typeface="Times New Roman" pitchFamily="18" charset="0"/>
            </a:endParaRPr>
          </a:p>
          <a:p>
            <a:pPr marL="457200" indent="-457200" algn="l">
              <a:buFont typeface="+mj-lt"/>
              <a:buAutoNum type="arabicPeriod" startAt="5"/>
            </a:pPr>
            <a:r>
              <a:rPr lang="en-US" sz="2800" b="0" dirty="0">
                <a:latin typeface="Times New Roman" pitchFamily="18" charset="0"/>
                <a:cs typeface="Times New Roman" pitchFamily="18" charset="0"/>
              </a:rPr>
              <a:t>Is the project ready for CD-3A approval? </a:t>
            </a:r>
            <a:r>
              <a:rPr lang="en-US" sz="2800" b="0" dirty="0">
                <a:highlight>
                  <a:srgbClr val="FFFF00"/>
                </a:highlight>
                <a:latin typeface="Times New Roman" pitchFamily="18" charset="0"/>
                <a:cs typeface="Times New Roman" pitchFamily="18" charset="0"/>
              </a:rPr>
              <a:t>YES</a:t>
            </a:r>
            <a:endParaRPr lang="en-US" sz="2400" b="0" dirty="0">
              <a:highlight>
                <a:srgbClr val="FFFF00"/>
              </a:highlight>
              <a:latin typeface="Times New Roman"/>
              <a:ea typeface="Calibri"/>
            </a:endParaRPr>
          </a:p>
          <a:p>
            <a:pPr marL="457200" indent="-457200" algn="l">
              <a:buFontTx/>
              <a:buAutoNum type="arabicPeriod"/>
            </a:pPr>
            <a:endParaRPr lang="en-US" sz="2400" b="0" dirty="0">
              <a:latin typeface="Times New Roman"/>
              <a:ea typeface="Calibri"/>
            </a:endParaRPr>
          </a:p>
          <a:p>
            <a:pPr lvl="0" algn="l"/>
            <a:endParaRPr lang="en-US" sz="2400" b="0" dirty="0">
              <a:solidFill>
                <a:srgbClr val="000000"/>
              </a:solidFill>
              <a:latin typeface="Times New Roman"/>
              <a:ea typeface="Calibri"/>
            </a:endParaRPr>
          </a:p>
        </p:txBody>
      </p:sp>
    </p:spTree>
    <p:extLst>
      <p:ext uri="{BB962C8B-B14F-4D97-AF65-F5344CB8AC3E}">
        <p14:creationId xmlns:p14="http://schemas.microsoft.com/office/powerpoint/2010/main" val="263918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302618" y="1805297"/>
            <a:ext cx="8628022" cy="1107996"/>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A list of CD-3a items were shown and their relevance discussed: Toroid Magnets; Magnet Power Supplies; Beam Pipes and Bellows; Liquid Hydrogen Target Chamber; Moller Polarimeter Collimator. Main justification for CD-3A procurements is risk reduction for potential extended vendor production schedules for the majority of items.</a:t>
            </a:r>
          </a:p>
        </p:txBody>
      </p:sp>
      <p:sp>
        <p:nvSpPr>
          <p:cNvPr id="3" name="TextBox 2">
            <a:extLst>
              <a:ext uri="{FF2B5EF4-FFF2-40B4-BE49-F238E27FC236}">
                <a16:creationId xmlns:a16="http://schemas.microsoft.com/office/drawing/2014/main" id="{6D84495C-554E-4B5A-8055-9E07721C69B0}"/>
              </a:ext>
            </a:extLst>
          </p:cNvPr>
          <p:cNvSpPr txBox="1"/>
          <p:nvPr/>
        </p:nvSpPr>
        <p:spPr>
          <a:xfrm>
            <a:off x="282298" y="1235756"/>
            <a:ext cx="1146468" cy="369332"/>
          </a:xfrm>
          <a:prstGeom prst="rect">
            <a:avLst/>
          </a:prstGeom>
          <a:noFill/>
        </p:spPr>
        <p:txBody>
          <a:bodyPr wrap="none" rtlCol="0">
            <a:spAutoFit/>
          </a:bodyPr>
          <a:lstStyle/>
          <a:p>
            <a:r>
              <a:rPr lang="en-US" sz="1800" dirty="0"/>
              <a:t>Findings</a:t>
            </a:r>
          </a:p>
        </p:txBody>
      </p:sp>
      <p:sp>
        <p:nvSpPr>
          <p:cNvPr id="4" name="TextBox 3">
            <a:extLst>
              <a:ext uri="{FF2B5EF4-FFF2-40B4-BE49-F238E27FC236}">
                <a16:creationId xmlns:a16="http://schemas.microsoft.com/office/drawing/2014/main" id="{C96E9156-6D72-A412-E8E8-D070579D4324}"/>
              </a:ext>
            </a:extLst>
          </p:cNvPr>
          <p:cNvSpPr txBox="1"/>
          <p:nvPr/>
        </p:nvSpPr>
        <p:spPr>
          <a:xfrm>
            <a:off x="302618" y="3059668"/>
            <a:ext cx="767133" cy="369332"/>
          </a:xfrm>
          <a:prstGeom prst="rect">
            <a:avLst/>
          </a:prstGeom>
          <a:noFill/>
        </p:spPr>
        <p:txBody>
          <a:bodyPr wrap="none" rtlCol="0">
            <a:spAutoFit/>
          </a:bodyPr>
          <a:lstStyle/>
          <a:p>
            <a:r>
              <a:rPr lang="en-US" sz="1800" b="0" u="sng" dirty="0">
                <a:latin typeface="Times New Roman" panose="02020603050405020304" pitchFamily="18" charset="0"/>
                <a:cs typeface="Times New Roman" panose="02020603050405020304" pitchFamily="18" charset="0"/>
              </a:rPr>
              <a:t>Target</a:t>
            </a:r>
          </a:p>
        </p:txBody>
      </p:sp>
      <p:sp>
        <p:nvSpPr>
          <p:cNvPr id="7" name="Rectangle 14">
            <a:extLst>
              <a:ext uri="{FF2B5EF4-FFF2-40B4-BE49-F238E27FC236}">
                <a16:creationId xmlns:a16="http://schemas.microsoft.com/office/drawing/2014/main" id="{64150E47-197C-6CB4-BA51-3BCDC5070710}"/>
              </a:ext>
            </a:extLst>
          </p:cNvPr>
          <p:cNvSpPr>
            <a:spLocks noChangeArrowheads="1"/>
          </p:cNvSpPr>
          <p:nvPr/>
        </p:nvSpPr>
        <p:spPr bwMode="auto">
          <a:xfrm>
            <a:off x="310860" y="3618947"/>
            <a:ext cx="8455316" cy="2872581"/>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Time-depended target flow simulations were shown. Using improved HPC resources 18 seconds of beam time have been simulated. Results show that the optimized design meets requirements. </a:t>
            </a:r>
            <a:r>
              <a:rPr lang="en-US" sz="1800" b="0" dirty="0" err="1">
                <a:latin typeface="Times New Roman" pitchFamily="18" charset="0"/>
                <a:cs typeface="Times New Roman" pitchFamily="18" charset="0"/>
              </a:rPr>
              <a:t>Qweak</a:t>
            </a:r>
            <a:r>
              <a:rPr lang="en-US" sz="1800" b="0" dirty="0">
                <a:latin typeface="Times New Roman" pitchFamily="18" charset="0"/>
                <a:cs typeface="Times New Roman" pitchFamily="18" charset="0"/>
              </a:rPr>
              <a:t> measurements are being used to validate the design and simulations. </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target chamber design is being revised for value engineering, using two half-length sections, avoiding the need for new expensive tooling at the vendor. Review of design calculations to incorporate this change is expected to be completed shortly. </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Current </a:t>
            </a:r>
            <a:r>
              <a:rPr lang="en-US" sz="1800" b="0" dirty="0" err="1">
                <a:latin typeface="Times New Roman" pitchFamily="18" charset="0"/>
                <a:cs typeface="Times New Roman" pitchFamily="18" charset="0"/>
              </a:rPr>
              <a:t>cryoplant</a:t>
            </a:r>
            <a:r>
              <a:rPr lang="en-US" sz="1800" b="0" dirty="0">
                <a:latin typeface="Times New Roman" pitchFamily="18" charset="0"/>
                <a:cs typeface="Times New Roman" pitchFamily="18" charset="0"/>
              </a:rPr>
              <a:t> only supports 1.4kW cooling power, plant 2 needed for beam operation at full power. A second unit, built by JLAB, is expected to be available from September 2024.</a:t>
            </a:r>
          </a:p>
        </p:txBody>
      </p:sp>
    </p:spTree>
    <p:extLst>
      <p:ext uri="{BB962C8B-B14F-4D97-AF65-F5344CB8AC3E}">
        <p14:creationId xmlns:p14="http://schemas.microsoft.com/office/powerpoint/2010/main" val="67326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367192" y="2209397"/>
            <a:ext cx="8119308" cy="3836948"/>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Target is designed following a standard JLAB process</a:t>
            </a:r>
          </a:p>
          <a:p>
            <a:pPr marL="800100" lvl="1"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JLAB Pressure Safety Supplement </a:t>
            </a:r>
          </a:p>
          <a:p>
            <a:pPr marL="800100" lvl="1"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Independent review of fire protection was performed</a:t>
            </a:r>
          </a:p>
          <a:p>
            <a:pPr marL="800100" lvl="1"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Custom lifting fixtures are done to code</a:t>
            </a:r>
          </a:p>
          <a:p>
            <a:pPr marL="800100" lvl="1"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Detailed QA requirements</a:t>
            </a:r>
          </a:p>
          <a:p>
            <a:pPr marL="800100" lvl="1"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Safety Systems are specified</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Most designs are finished including 2D fabrication drawings.</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Drawings are kept in </a:t>
            </a:r>
            <a:r>
              <a:rPr lang="en-US" sz="1800" b="0" dirty="0" err="1">
                <a:latin typeface="Times New Roman" pitchFamily="18" charset="0"/>
                <a:cs typeface="Times New Roman" pitchFamily="18" charset="0"/>
              </a:rPr>
              <a:t>TeamCenter</a:t>
            </a:r>
            <a:r>
              <a:rPr lang="en-US" sz="1800" b="0" dirty="0">
                <a:latin typeface="Times New Roman" pitchFamily="18" charset="0"/>
                <a:cs typeface="Times New Roman" pitchFamily="18" charset="0"/>
              </a:rPr>
              <a:t> and </a:t>
            </a:r>
            <a:r>
              <a:rPr lang="en-US" sz="1800" b="0" dirty="0" err="1">
                <a:latin typeface="Times New Roman" pitchFamily="18" charset="0"/>
                <a:cs typeface="Times New Roman" pitchFamily="18" charset="0"/>
              </a:rPr>
              <a:t>UpChain</a:t>
            </a:r>
            <a:r>
              <a:rPr lang="en-US" sz="1800" b="0" dirty="0">
                <a:latin typeface="Times New Roman" pitchFamily="18" charset="0"/>
                <a:cs typeface="Times New Roman" pitchFamily="18" charset="0"/>
              </a:rPr>
              <a:t>.</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a:t>
            </a:r>
            <a:r>
              <a:rPr lang="en-US" sz="1800" b="0" dirty="0" err="1">
                <a:latin typeface="Times New Roman" pitchFamily="18" charset="0"/>
                <a:cs typeface="Times New Roman" pitchFamily="18" charset="0"/>
              </a:rPr>
              <a:t>Qweak</a:t>
            </a:r>
            <a:r>
              <a:rPr lang="en-US" sz="1800" b="0" dirty="0">
                <a:latin typeface="Times New Roman" pitchFamily="18" charset="0"/>
                <a:cs typeface="Times New Roman" pitchFamily="18" charset="0"/>
              </a:rPr>
              <a:t> heat exchanger will be reused.</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H2 pump is based on the </a:t>
            </a:r>
            <a:r>
              <a:rPr lang="en-US" sz="1800" b="0" dirty="0" err="1">
                <a:latin typeface="Times New Roman" pitchFamily="18" charset="0"/>
                <a:cs typeface="Times New Roman" pitchFamily="18" charset="0"/>
              </a:rPr>
              <a:t>Qweak</a:t>
            </a:r>
            <a:r>
              <a:rPr lang="en-US" sz="1800" b="0" dirty="0">
                <a:latin typeface="Times New Roman" pitchFamily="18" charset="0"/>
                <a:cs typeface="Times New Roman" pitchFamily="18" charset="0"/>
              </a:rPr>
              <a:t> design. The drive motor will be outside of the cryostat.</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Slow Control system design is 90% complete.</a:t>
            </a:r>
          </a:p>
        </p:txBody>
      </p:sp>
      <p:sp>
        <p:nvSpPr>
          <p:cNvPr id="3" name="TextBox 2">
            <a:extLst>
              <a:ext uri="{FF2B5EF4-FFF2-40B4-BE49-F238E27FC236}">
                <a16:creationId xmlns:a16="http://schemas.microsoft.com/office/drawing/2014/main" id="{6D84495C-554E-4B5A-8055-9E07721C69B0}"/>
              </a:ext>
            </a:extLst>
          </p:cNvPr>
          <p:cNvSpPr txBox="1"/>
          <p:nvPr/>
        </p:nvSpPr>
        <p:spPr>
          <a:xfrm>
            <a:off x="367192" y="1235756"/>
            <a:ext cx="1146468" cy="369332"/>
          </a:xfrm>
          <a:prstGeom prst="rect">
            <a:avLst/>
          </a:prstGeom>
          <a:noFill/>
        </p:spPr>
        <p:txBody>
          <a:bodyPr wrap="none" rtlCol="0">
            <a:spAutoFit/>
          </a:bodyPr>
          <a:lstStyle/>
          <a:p>
            <a:r>
              <a:rPr lang="en-US" sz="1800" dirty="0"/>
              <a:t>Findings</a:t>
            </a:r>
          </a:p>
        </p:txBody>
      </p:sp>
      <p:sp>
        <p:nvSpPr>
          <p:cNvPr id="2" name="TextBox 1">
            <a:extLst>
              <a:ext uri="{FF2B5EF4-FFF2-40B4-BE49-F238E27FC236}">
                <a16:creationId xmlns:a16="http://schemas.microsoft.com/office/drawing/2014/main" id="{ECD5479D-9419-572D-0061-E9AB4071742D}"/>
              </a:ext>
            </a:extLst>
          </p:cNvPr>
          <p:cNvSpPr txBox="1"/>
          <p:nvPr/>
        </p:nvSpPr>
        <p:spPr>
          <a:xfrm>
            <a:off x="333812" y="1676506"/>
            <a:ext cx="1433982" cy="369332"/>
          </a:xfrm>
          <a:prstGeom prst="rect">
            <a:avLst/>
          </a:prstGeom>
          <a:noFill/>
        </p:spPr>
        <p:txBody>
          <a:bodyPr wrap="none" rtlCol="0">
            <a:spAutoFit/>
          </a:bodyPr>
          <a:lstStyle/>
          <a:p>
            <a:r>
              <a:rPr lang="en-US" sz="1800" b="0" u="sng" dirty="0">
                <a:latin typeface="Times New Roman" panose="02020603050405020304" pitchFamily="18" charset="0"/>
                <a:cs typeface="Times New Roman" panose="02020603050405020304" pitchFamily="18" charset="0"/>
              </a:rPr>
              <a:t>Target</a:t>
            </a:r>
            <a:r>
              <a:rPr lang="en-US" sz="1800" b="0" dirty="0">
                <a:latin typeface="Times New Roman" panose="02020603050405020304" pitchFamily="18" charset="0"/>
                <a:cs typeface="Times New Roman" panose="02020603050405020304" pitchFamily="18" charset="0"/>
              </a:rPr>
              <a:t> (cont.)</a:t>
            </a:r>
          </a:p>
        </p:txBody>
      </p:sp>
    </p:spTree>
    <p:extLst>
      <p:ext uri="{BB962C8B-B14F-4D97-AF65-F5344CB8AC3E}">
        <p14:creationId xmlns:p14="http://schemas.microsoft.com/office/powerpoint/2010/main" val="60124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429079" y="2167583"/>
            <a:ext cx="8521881" cy="4165243"/>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A new CAM will be joining the project in January 2023.</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present design fulfills the physics requirements. Key design requirements and fabrication/installation tolerances are derived from the physics simulations.</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Tracking studies through the magnetic field were performed. Minor tweaks resulting from features of the coil prototypes will be included in a later iteration. No changes to the results are expected.</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Alignment tolerances were studied, and the design is acceptable even in worst case scenarios of correlated misalignment of 3 mm. The expected alignment is better than +/- 0.5 mm.</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Radiation tests of epoxy resin (CTD 403) were completed. Results show that the epoxy system is adequate in the operating temperature range of interest. Further cross-checking dose calculations from FLUKA vs GEANT is planned to confirm that irradiation levels applied during the test are well understood.</a:t>
            </a:r>
          </a:p>
          <a:p>
            <a:pPr marL="342900" indent="-342900" algn="l">
              <a:spcAft>
                <a:spcPts val="400"/>
              </a:spcAft>
              <a:buFont typeface="Arial" panose="020B0604020202020204" pitchFamily="34" charset="0"/>
              <a:buChar char="•"/>
            </a:pPr>
            <a:endParaRPr lang="en-US" sz="2000" b="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410981" y="1263316"/>
            <a:ext cx="1146468" cy="369332"/>
          </a:xfrm>
          <a:prstGeom prst="rect">
            <a:avLst/>
          </a:prstGeom>
          <a:noFill/>
        </p:spPr>
        <p:txBody>
          <a:bodyPr wrap="none" rtlCol="0">
            <a:spAutoFit/>
          </a:bodyPr>
          <a:lstStyle/>
          <a:p>
            <a:r>
              <a:rPr lang="en-US" sz="1800" dirty="0"/>
              <a:t>Findings</a:t>
            </a:r>
          </a:p>
        </p:txBody>
      </p:sp>
      <p:sp>
        <p:nvSpPr>
          <p:cNvPr id="2" name="TextBox 1">
            <a:extLst>
              <a:ext uri="{FF2B5EF4-FFF2-40B4-BE49-F238E27FC236}">
                <a16:creationId xmlns:a16="http://schemas.microsoft.com/office/drawing/2014/main" id="{82216CCB-FA95-A57A-3B0C-47E2B0AC8CEB}"/>
              </a:ext>
            </a:extLst>
          </p:cNvPr>
          <p:cNvSpPr txBox="1"/>
          <p:nvPr/>
        </p:nvSpPr>
        <p:spPr>
          <a:xfrm>
            <a:off x="410981" y="1683084"/>
            <a:ext cx="1415772" cy="369332"/>
          </a:xfrm>
          <a:prstGeom prst="rect">
            <a:avLst/>
          </a:prstGeom>
          <a:noFill/>
        </p:spPr>
        <p:txBody>
          <a:bodyPr wrap="none" rtlCol="0">
            <a:spAutoFit/>
          </a:bodyPr>
          <a:lstStyle/>
          <a:p>
            <a:r>
              <a:rPr lang="en-US" sz="1800" b="0" u="sng" dirty="0">
                <a:latin typeface="Times New Roman" panose="02020603050405020304" pitchFamily="18" charset="0"/>
                <a:cs typeface="Times New Roman" panose="02020603050405020304" pitchFamily="18" charset="0"/>
              </a:rPr>
              <a:t>Spectrometer</a:t>
            </a:r>
          </a:p>
        </p:txBody>
      </p:sp>
    </p:spTree>
    <p:extLst>
      <p:ext uri="{BB962C8B-B14F-4D97-AF65-F5344CB8AC3E}">
        <p14:creationId xmlns:p14="http://schemas.microsoft.com/office/powerpoint/2010/main" val="359870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505779" y="2266717"/>
            <a:ext cx="8686799" cy="1867178"/>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A new CAM for 1.08 Installation joined the project recently.</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A draft Installation System Requirements Document was recently revised.</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installation schedule of linked planning packages in P6 was shown.</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Risk 8.01 Staging space for pre-assembly and survey of equipment remains “high” though spaces have been identified which could alleviate the problem.</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Risk 8.02 Installation Manpower Deficit remains “medium.” </a:t>
            </a:r>
          </a:p>
        </p:txBody>
      </p:sp>
      <p:sp>
        <p:nvSpPr>
          <p:cNvPr id="3" name="TextBox 2">
            <a:extLst>
              <a:ext uri="{FF2B5EF4-FFF2-40B4-BE49-F238E27FC236}">
                <a16:creationId xmlns:a16="http://schemas.microsoft.com/office/drawing/2014/main" id="{6D84495C-554E-4B5A-8055-9E07721C69B0}"/>
              </a:ext>
            </a:extLst>
          </p:cNvPr>
          <p:cNvSpPr txBox="1"/>
          <p:nvPr/>
        </p:nvSpPr>
        <p:spPr>
          <a:xfrm>
            <a:off x="509452" y="1279712"/>
            <a:ext cx="1146468" cy="369332"/>
          </a:xfrm>
          <a:prstGeom prst="rect">
            <a:avLst/>
          </a:prstGeom>
          <a:noFill/>
        </p:spPr>
        <p:txBody>
          <a:bodyPr wrap="none" rtlCol="0">
            <a:spAutoFit/>
          </a:bodyPr>
          <a:lstStyle/>
          <a:p>
            <a:r>
              <a:rPr lang="en-US" sz="1800" dirty="0"/>
              <a:t>Findings</a:t>
            </a:r>
          </a:p>
        </p:txBody>
      </p:sp>
      <p:sp>
        <p:nvSpPr>
          <p:cNvPr id="2" name="TextBox 1">
            <a:extLst>
              <a:ext uri="{FF2B5EF4-FFF2-40B4-BE49-F238E27FC236}">
                <a16:creationId xmlns:a16="http://schemas.microsoft.com/office/drawing/2014/main" id="{82216CCB-FA95-A57A-3B0C-47E2B0AC8CEB}"/>
              </a:ext>
            </a:extLst>
          </p:cNvPr>
          <p:cNvSpPr txBox="1"/>
          <p:nvPr/>
        </p:nvSpPr>
        <p:spPr>
          <a:xfrm>
            <a:off x="509452" y="1723724"/>
            <a:ext cx="1223412" cy="369332"/>
          </a:xfrm>
          <a:prstGeom prst="rect">
            <a:avLst/>
          </a:prstGeom>
          <a:noFill/>
        </p:spPr>
        <p:txBody>
          <a:bodyPr wrap="none" rtlCol="0">
            <a:spAutoFit/>
          </a:bodyPr>
          <a:lstStyle/>
          <a:p>
            <a:r>
              <a:rPr lang="en-US" sz="1800" b="0" u="sng" dirty="0">
                <a:latin typeface="Times New Roman" panose="02020603050405020304" pitchFamily="18" charset="0"/>
                <a:cs typeface="Times New Roman" panose="02020603050405020304" pitchFamily="18" charset="0"/>
              </a:rPr>
              <a:t>Installation</a:t>
            </a:r>
          </a:p>
        </p:txBody>
      </p:sp>
    </p:spTree>
    <p:extLst>
      <p:ext uri="{BB962C8B-B14F-4D97-AF65-F5344CB8AC3E}">
        <p14:creationId xmlns:p14="http://schemas.microsoft.com/office/powerpoint/2010/main" val="152661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9</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2.1 Target and </a:t>
            </a:r>
            <a:r>
              <a:rPr lang="fr-FR" sz="2000" b="1" dirty="0" err="1">
                <a:effectLst/>
                <a:latin typeface="Times New Roman" pitchFamily="18" charset="0"/>
                <a:cs typeface="Times New Roman" pitchFamily="18" charset="0"/>
              </a:rPr>
              <a:t>Spectrometer</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G. </a:t>
            </a:r>
            <a:r>
              <a:rPr lang="en-US" sz="1800" dirty="0" err="1">
                <a:effectLst/>
                <a:latin typeface="Times New Roman" pitchFamily="18" charset="0"/>
                <a:cs typeface="Times New Roman" pitchFamily="18" charset="0"/>
              </a:rPr>
              <a:t>Sabbi</a:t>
            </a:r>
            <a:r>
              <a:rPr lang="en-US" sz="1800" dirty="0">
                <a:effectLst/>
                <a:latin typeface="Times New Roman" pitchFamily="18" charset="0"/>
                <a:cs typeface="Times New Roman" pitchFamily="18" charset="0"/>
              </a:rPr>
              <a:t>, LBNL</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itchFamily="18" charset="0"/>
                <a:cs typeface="Times New Roman" pitchFamily="18" charset="0"/>
              </a:rPr>
              <a:t>/ Subcommittee 1</a:t>
            </a:r>
          </a:p>
        </p:txBody>
      </p:sp>
      <p:sp>
        <p:nvSpPr>
          <p:cNvPr id="8" name="Rectangle 14"/>
          <p:cNvSpPr>
            <a:spLocks noChangeArrowheads="1"/>
          </p:cNvSpPr>
          <p:nvPr/>
        </p:nvSpPr>
        <p:spPr bwMode="auto">
          <a:xfrm>
            <a:off x="415925" y="1952853"/>
            <a:ext cx="8138795" cy="3303468"/>
          </a:xfrm>
          <a:prstGeom prst="rect">
            <a:avLst/>
          </a:prstGeom>
          <a:noFill/>
          <a:ln w="6350">
            <a:noFill/>
            <a:miter lim="800000"/>
            <a:headEnd/>
            <a:tailEnd/>
          </a:ln>
        </p:spPr>
        <p:txBody>
          <a:bodyPr wrap="square" tIns="0" bIns="0" anchor="ctr">
            <a:spAutoFit/>
          </a:bodyPr>
          <a:lstStyle/>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project made significant progress in spectrometer and target, and window design, with various prototypes under test with promising results.</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All design aspects, and in particular those relevant to the CD-3A scope, were covered in detail at the Final Design Review (FDR) held in December 2022.</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project provided a strong justification for planned CD-3A advance procurements in terms of schedule, cost and risk.</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The project incorporated recommendations from CD-3A Director’s Review, in particular by adding power supplies to the CD-3A scope.</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Comments and recommendations from the recent FDR are being addressed.</a:t>
            </a:r>
          </a:p>
          <a:p>
            <a:pPr marL="342900" indent="-342900" algn="l">
              <a:spcAft>
                <a:spcPts val="400"/>
              </a:spcAft>
              <a:buFont typeface="Arial" panose="020B0604020202020204" pitchFamily="34" charset="0"/>
              <a:buChar char="•"/>
            </a:pPr>
            <a:r>
              <a:rPr lang="en-US" sz="1800" b="0" dirty="0">
                <a:latin typeface="Times New Roman" pitchFamily="18" charset="0"/>
                <a:cs typeface="Times New Roman" pitchFamily="18" charset="0"/>
              </a:rPr>
              <a:t>Following the significant progress in the design and completion of FDR, the project is ready to proceed with the proposed CD-3A scope.</a:t>
            </a:r>
          </a:p>
        </p:txBody>
      </p:sp>
      <p:sp>
        <p:nvSpPr>
          <p:cNvPr id="3" name="TextBox 2">
            <a:extLst>
              <a:ext uri="{FF2B5EF4-FFF2-40B4-BE49-F238E27FC236}">
                <a16:creationId xmlns:a16="http://schemas.microsoft.com/office/drawing/2014/main" id="{6D84495C-554E-4B5A-8055-9E07721C69B0}"/>
              </a:ext>
            </a:extLst>
          </p:cNvPr>
          <p:cNvSpPr txBox="1"/>
          <p:nvPr/>
        </p:nvSpPr>
        <p:spPr>
          <a:xfrm>
            <a:off x="5557" y="1289210"/>
            <a:ext cx="2198038" cy="369332"/>
          </a:xfrm>
          <a:prstGeom prst="rect">
            <a:avLst/>
          </a:prstGeom>
          <a:noFill/>
        </p:spPr>
        <p:txBody>
          <a:bodyPr wrap="none" rtlCol="0">
            <a:spAutoFit/>
          </a:bodyPr>
          <a:lstStyle/>
          <a:p>
            <a:r>
              <a:rPr lang="en-US" sz="1800" dirty="0"/>
              <a:t>Comments (1 of 2)</a:t>
            </a:r>
          </a:p>
        </p:txBody>
      </p:sp>
    </p:spTree>
    <p:extLst>
      <p:ext uri="{BB962C8B-B14F-4D97-AF65-F5344CB8AC3E}">
        <p14:creationId xmlns:p14="http://schemas.microsoft.com/office/powerpoint/2010/main" val="1189801011"/>
      </p:ext>
    </p:extLst>
  </p:cSld>
  <p:clrMapOvr>
    <a:masterClrMapping/>
  </p:clrMapOvr>
</p:sld>
</file>

<file path=ppt/theme/theme1.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0000CC"/>
      </a:folHlink>
    </a:clrScheme>
    <a:fontScheme name="1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14095</TotalTime>
  <Words>4829</Words>
  <Application>Microsoft Office PowerPoint</Application>
  <PresentationFormat>Letter Paper (8.5x11 in)</PresentationFormat>
  <Paragraphs>337</Paragraphs>
  <Slides>33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Arial Black</vt:lpstr>
      <vt:lpstr>Arial Narrow</vt:lpstr>
      <vt:lpstr>Book Antiqua</vt:lpstr>
      <vt:lpstr>Calibri</vt:lpstr>
      <vt:lpstr>Times New Roman</vt:lpstr>
      <vt:lpstr>Wingdings</vt:lpstr>
      <vt:lpstr>1_Default Design</vt:lpstr>
      <vt:lpstr>PowerPoint Presentation</vt:lpstr>
      <vt:lpstr>Review Committee Participants</vt:lpstr>
      <vt:lpstr>Charge Questions</vt:lpstr>
      <vt:lpstr>2.1 Target and Spectrometer   G. Sabbi, LBNL / Subcommittee 1</vt:lpstr>
      <vt:lpstr>2.1 Target and Spectrometer   G. Sabbi, LBNL / Subcommittee 1</vt:lpstr>
      <vt:lpstr>2.1 Target and Spectrometer   G. Sabbi, LBNL / Subcommittee 1</vt:lpstr>
      <vt:lpstr>2.1 Target and Spectrometer   G. Sabbi, LBNL / Subcommittee 1</vt:lpstr>
      <vt:lpstr>2.1 Target and Spectrometer   G. Sabbi, LBNL / Subcommittee 1</vt:lpstr>
      <vt:lpstr>2.1 Target and Spectrometer   G. Sabbi, LBNL / Subcommittee 1</vt:lpstr>
      <vt:lpstr>2.1 Target and Spectrometer   G. Sabbi, LBNL / Subcommittee 1</vt:lpstr>
      <vt:lpstr>2.1 Target and Spectrometer   G. Sabbi, LBNL / Subcommittee 1</vt:lpstr>
      <vt:lpstr>2.2  Detectors, DAQ, and Infrastructure  L. Ruckman, SLAC / Subcommittee  2</vt:lpstr>
      <vt:lpstr>2.2  Detectors, DAQ, and Infrastructure  L. Ruckman, SLAC / Subcommittee  2</vt:lpstr>
      <vt:lpstr>2.2  Detectors, DAQ, and Infrastructure  L. Ruckman, SLAC / Subcommittee  2</vt:lpstr>
      <vt:lpstr>2.2  Detectors, DAQ, and Infrastructure  L. Ruckman, SLAC / Subcommittee  2</vt:lpstr>
      <vt:lpstr>2.2  Detectors, DAQ, and Infrastructure  L. Ruckman, SLAC / Subcommittee  2</vt:lpstr>
      <vt:lpstr>2.2  Detectors, DAQ, and Infrastructure  L. Ruckman, SLAC / Subcommittee  2</vt:lpstr>
      <vt:lpstr>2.2  Detectors, DAQ, and Infrastructure  L. Ruckman, SLAC / Subcommittee  2</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lpstr>3.  Environment, Safety and Health,  Cost and Schedule, Project Management R. Ray, FNAL / Subcommittee 3</vt:lpstr>
    </vt:vector>
  </TitlesOfParts>
  <Company>Pacific Northwest National Laboratory--Battelle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Energy’s                             Office of Science</dc:title>
  <dc:creator>Sallie Ortiz</dc:creator>
  <cp:lastModifiedBy>Bachowski, Alex</cp:lastModifiedBy>
  <cp:revision>1165</cp:revision>
  <cp:lastPrinted>2022-12-13T20:59:03Z</cp:lastPrinted>
  <dcterms:created xsi:type="dcterms:W3CDTF">2002-04-16T19:13:24Z</dcterms:created>
  <dcterms:modified xsi:type="dcterms:W3CDTF">2023-01-12T15:17:10Z</dcterms:modified>
</cp:coreProperties>
</file>