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806" r:id="rId2"/>
    <p:sldId id="804" r:id="rId3"/>
    <p:sldId id="807" r:id="rId4"/>
    <p:sldId id="808" r:id="rId5"/>
    <p:sldId id="80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63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123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13T17:09:08.93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0 24575,'-5'112'0,"-1"-5"0,7 446 0,0-536 0,1-1 0,1 0 0,0 0 0,7 20 0,0-2 0,23 119 0,-6-24 0,-22-110 0,-1 1 0,-2 0 0,0 0 0,0 20 0,-2-30-341,1 1 0,0-1-1,4 15 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13T18:38:05.04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0 489 24575,'2'-1'0,"-1"0"0,0 1 0,1-1 0,-1 0 0,0 0 0,0-1 0,1 1 0,-1 0 0,0 0 0,0 0 0,0-1 0,0 1 0,-1-1 0,2-2 0,0 2 0,18-28 0,2 2 0,1 1 0,41-39 0,-31 35 0,1 2 0,1 1 0,1 2 0,1 2 0,2 1 0,0 2 0,1 1 0,1 3 0,1 1 0,1 2 0,46-9 0,-33 11 0,-17 2 0,0 2 0,0 2 0,49-1 0,313 8 0,-385 0 0,-1 0 0,0 2 0,0 0 0,0 0 0,0 2 0,-1 0 0,15 7 0,-26-11 0,21 7 0,0-1 0,44 6 0,-37-8 0,33 10 0,-7 0 0,96 12 0,-56-12 0,-79-11 0,35 13 0,-7-2 0,257 72 0,-237-61 0,5 0 0,237 62 0,-265-79 0,0-2 0,0-2 0,63-1 0,50 7 0,-103-4 0,18 3 0,98 2 0,-103-13 0,78 1 0,-92 5 0,33 0 0,289-5 0,-363-1 0,-1 0 0,1 0 0,20-6 0,-19 3 0,0 2 0,16-2 0,-20 3 0,1-1 0,-1 0 0,10-3 0,20-4 0,8 6 44,23-4-1453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13T18:38:11.33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24575,'4'0'0,"0"1"0,0 0 0,-1 0 0,1 0 0,0 0 0,0 1 0,-1-1 0,1 1 0,-1 0 0,0 0 0,6 5 0,-5-4 0,1 0 0,-1 0 0,1-1 0,0 1 0,9 2 0,19 3 0,-5-2 0,-1 2 0,0 0 0,49 23 0,-73-29 0,0-1 0,-1 1 0,1 0 0,0 0 0,0 0 0,-1 0 0,1 0 0,1 3 0,-3-4 0,-1 0 0,1 0 0,0 1 0,-1-1 0,1 0 0,-1 0 0,0 1 0,1-1 0,-1 0 0,0 0 0,0 1 0,0-1 0,0 0 0,0 1 0,0-1 0,0 0 0,-1 1 0,1-1 0,0 0 0,-1 0 0,1 1 0,-1-1 0,0 1 0,-5 11 0,-2 0 0,1-1 0,-1 0 0,-11 11 0,-13 21 0,30-40 0,0-1 0,-1 0 0,0 0 0,0 0 0,0 0 0,0 0 0,0 0 0,-1-1 0,1 1 0,-5 1 0,-2 1 0,0-1 0,-15 4 0,15-5 0,0 1 0,0-1 0,-13 8 0,20-8-195,-1-1 0,0 1 0,1 0 0,0 0 0,0 1 0,-4 4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13T17:09:09.84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0 392 24575,'2'0'0,"4"-5"0,1-4 0,3-7 0,4-12 0,6-9 0,5-6 0,1-6 0,-1-1 0,-3 4 0,-2 6 0,-3 8 0,-3 9 0,-3 9-8191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13T17:09:11.19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259 120 24575,'-7'-4'0,"-1"-1"0,1 0 0,-8-6 0,10 6 0,-1 0 0,0 1 0,0 0 0,-1 0 0,-12-5 0,-100-30 0,74 19-1365,37 15-5461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13T17:10:51.17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12 24575,'652'0'0,"-644"0"0,0 1 0,1 1 0,-1 0 0,0 0 0,11 5 0,5 1 0,-5-4 0,-1-1 0,1-1 0,-1 0 0,1-2 0,21-1 0,0 0 0,-30 0 0,0 0 0,0-1 0,0 0 0,0-1 0,-1 0 0,14-6 0,-12 5 0,0 0 0,0 0 0,0 1 0,22-3 0,-19 6-1365,-2 0-5461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13T17:10:52.51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24575,'7'6'0,"1"0"0,1 0 0,-1 0 0,15 6 0,5 4 0,-13-7 0,-3-2 0,0 0 0,-1 1 0,0 0 0,-1 1 0,12 11 0,-20-17 0,0-1 0,0 0 0,-1 0 0,1 1 0,-1-1 0,0 1 0,1-1 0,-1 1 0,0 0 0,0-1 0,-1 1 0,1 0 0,-1 0 0,1 0 0,-1-1 0,0 1 0,0 0 0,0 0 0,0 0 0,-1 0 0,1 0 0,-1-1 0,0 1 0,1 0 0,-1-1 0,-1 1 0,1 0 0,0-1 0,0 1 0,-4 3 0,-87 122 0,89-124 11,0-1 0,-1 1 0,1-1 0,-1 0 0,0 0 0,0-1 0,0 1 0,-7 2 0,-14 10-1475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13T17:58:21.73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2894 117 24575,'-5'-1'0,"0"0"0,0 1 0,1-2 0,-1 1 0,1 0 0,-7-4 0,-1 1 0,-5-2 0,0 0 0,-23-5 0,-447-62 0,210 67 0,159 8 0,27-2 0,-148 2 0,3 20 0,61 20 0,75-15 0,91-25 0,-97 27 0,87-23 0,0 2 0,0 0 0,-23 14 0,-49 33 0,23-13 0,-15 9 0,75-45 0,-5 3 0,0 1 0,0 0 0,-12 14 0,-174 206 0,191-219 0,0 1 0,1 0 0,0 0 0,1 0 0,-6 20 0,-7 8 0,13-27 0,0 0 0,-7 22 0,3-6 0,-16 35 0,17-46 0,7-15 0,0 0 0,0 1 0,0 0 0,1-1 0,0 1 0,-1 0 0,0 5 0,-5 43 0,-22 75 0,22-99 0,4-15 0,-1 0 0,-5 13 0,2-9 0,1 1 0,1 0 0,-4 29 0,2-12 0,-12 32 0,13-48 0,1-1 0,0 1 0,-2 25 0,6-38 0,-1 1 0,1 0 0,-1 0 0,-3 6 0,3-6 0,-1 0 0,1 0 0,-1 12 0,-4 56 0,4-51-26,1 0 0,3 37 0,-1-25-1261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13T17:58:25.82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51 1 24575,'1'0'0,"0"1"0,0-1 0,1 0 0,-1 1 0,0-1 0,0 1 0,0 0 0,0-1 0,0 1 0,0 0 0,0 0 0,0-1 0,0 1 0,0 0 0,1 2 0,13 17 0,-12-15 0,17 25 0,-1 2 0,24 55 0,-39-76 0,2-1 0,-1-1 0,1 1 0,0-1 0,1 0 0,13 14 0,-19-22 0,-1-1 0,1 1 0,0 0 0,0 0 0,0-1 0,-1 1 0,1 0 0,0-1 0,0 1 0,0-1 0,0 1 0,0-1 0,0 0 0,0 1 0,0-1 0,0 0 0,0 0 0,0 1 0,0-1 0,0 0 0,0 0 0,1 0 0,-1-1 0,0 1 0,0 0 0,0 0 0,0 0 0,0-1 0,0 1 0,0-1 0,0 1 0,0-1 0,0 1 0,-1-1 0,1 1 0,0-1 0,0 0 0,0 1 0,-1-1 0,1 0 0,0 0 0,0 0 0,-1 1 0,1-1 0,0-2 0,3-5 0,1 0 0,-2-1 0,0 1 0,4-13 0,-4 10 0,-3 11 0,1-4 0,1-1 0,-1 1 0,1 0 0,0-1 0,0 1 0,1 0 0,-1 0 0,1 0 0,4-5 0,2-1 0,0-1 0,10-18 0,-6 9 0,9-17 0,-22 36 0,1 1 0,-1 0 0,0-1 0,0 1 0,0 0 0,0-1 0,0 1 0,0-1 0,0 1 0,0-1 0,0 1 0,0 0 0,0-1 0,0 1 0,0-1 0,0 1 0,0 0 0,0-1 0,-1 1 0,1 0 0,0-1 0,0 1 0,0-1 0,-1 1 0,1 0 0,0 0 0,0-1 0,-1 1 0,1 0 0,0-1 0,-1 1 0,1 0 0,0 0 0,-1-1 0,1 1 0,0 0 0,-1 0 0,1 0 0,-1 0 0,1 0 0,0 0 0,-1-1 0,1 1 0,-1 0 0,1 0 0,0 0 0,-2 0 0,-23-1 0,21 1 0,-215 20 0,90-5 0,173-20 0,-1 1 0,82 2 0,-119 3 0,-1 0 0,1 0 0,0 1 0,-1 0 0,1 1 0,-1-1 0,0 1 0,0 0 0,0 0 0,0 0 0,0 1 0,-1 0 0,0 0 0,1 0 0,-2 0 0,1 1 0,0 0 0,5 9 0,-9-12 0,1 0 0,-1 0 0,1 0 0,-1 0 0,0 1 0,0-1 0,0 0 0,0 0 0,-1 0 0,1 0 0,0 0 0,-1 0 0,0 1 0,1-1 0,-1 0 0,0 0 0,0-1 0,-2 4 0,2-3 0,0 0 0,0 0 0,0 0 0,-1 0 0,1 0 0,-1 0 0,1 0 0,-1-1 0,0 1 0,0-1 0,0 1 0,0-1 0,0 0 0,0 0 0,0 1 0,-3 0 0,4-2 0,1 0 0,-1-1 0,1 1 0,-1 0 0,1 0 0,-1 0 0,1 0 0,-1 0 0,1-1 0,-1 1 0,1 0 0,-1 0 0,1-1 0,-1 1 0,1 0 0,0-1 0,-1 1 0,1-1 0,0 1 0,-1 0 0,1-1 0,0 1 0,-1-1 0,1 1 0,0-1 0,0 1 0,-1-1 0,-6-20 0,2 7 0,0 6 0,3 4 0,0 0 0,0 0 0,0 0 0,-1 0 0,0 1 0,0-1 0,0 1 0,-4-4 0,7 7 0,-1-1 0,1 1 0,0 0 0,-1 0 0,1 0 0,-1 0 0,1 0 0,0-1 0,-1 1 0,1 0 0,0 0 0,-1 0 0,1 0 0,-1 0 0,1 0 0,0 0 0,-1 0 0,1 0 0,-1 1 0,1-1 0,0 0 0,-1 0 0,1 0 0,0 0 0,-1 0 0,1 1 0,0-1 0,-1 0 0,1 0 0,0 1 0,-1-1 0,1 0 0,0 0 0,0 1 0,-1-1 0,1 0 0,0 1 0,0-1 0,0 0 0,-1 1 0,1-1 0,0 1 0,0-1 0,0 0 0,0 1 0,0-1 0,0 0 0,0 1 0,0 0 0,-3 21 0,10 8 0,-5-25 0,0 0 0,-1 0 0,0 0 0,0 0 0,-1 0 0,1 8 0,-1-13 0,0 1 0,0-1 0,0 1 0,0-1 0,0 1 0,0-1 0,-1 1 0,1-1 0,0 1 0,0 0 0,0-1 0,0 1 0,-1-1 0,1 1 0,0-1 0,-1 0 0,1 1 0,0-1 0,-1 1 0,0 0 0,1-1 0,-1 0 0,1 0 0,0 0 0,-1 0 0,1 0 0,0 0 0,-1 0 0,1 0 0,-1 0 0,1-1 0,0 1 0,-1 0 0,1 0 0,0 0 0,-1 0 0,1 0 0,0-1 0,-1 1 0,1 0 0,0 0 0,0-1 0,-1 1 0,-16-22 0,14 17 0,-1 1 0,0 0 0,0-1 0,-1 1 0,0 0 0,0 1 0,-6-4 0,7 4 0,-1 0 0,1 0 0,-1 0 0,1 0 0,0-1 0,1 0 0,-1 1 0,1-2 0,-4-4 0,4 5-111,-16-34-1143,16 29-5572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13T18:34:29.37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11 24575,'0'-1'0,"0"1"0,0 0 0,0-1 0,0 1 0,0 0 0,0-1 0,0 1 0,0 0 0,0-1 0,0 1 0,0 0 0,0-1 0,0 1 0,0 0 0,0-1 0,0 1 0,1 0 0,-1-1 0,0 1 0,0 0 0,0 0 0,1-1 0,-1 1 0,0 0 0,0 0 0,1-1 0,-1 1 0,0 0 0,0 0 0,1 0 0,-1-1 0,0 1 0,1 0 0,-1 0 0,0 0 0,1 0 0,-1 0 0,0 0 0,1 0 0,-1 0 0,0-1 0,1 1 0,-1 0 0,0 1 0,1-1 0,-1 0 0,0 0 0,1 0 0,-1 0 0,0 0 0,1 0 0,-1 0 0,2 1 0,-1 0 0,0-1 0,0 1 0,1 0 0,-1-1 0,0 1 0,0 0 0,0 0 0,0 0 0,0 0 0,1 2 0,3 7 0,0 0 0,-1 0 0,0 0 0,-1 1 0,0 0 0,2 13 0,-2-7 0,8 24 0,-9-37 0,0-1 0,0 1 0,0-1 0,1 1 0,-1-1 0,1 0 0,0 0 0,-1 0 0,2 0 0,-1 0 0,0 0 0,0-1 0,1 0 0,-1 0 0,1 0 0,0 0 0,6 2 0,7 1 0,-1 0 0,33 5 0,-41-9 0,20 4 0,1 0 0,0 0 0,38-1 0,-29-4 0,6 1 0,66-9 0,-78 4 0,25-5 0,-31 4 0,0 1 0,40-1 0,57 6 0,-43 0 0,-61-1 0,-6 0 0,25 2 0,-34-1 0,1-1 0,-1 2 0,1-1 0,-1 0 0,1 1 0,-1 0 0,0 0 0,8 5 0,2 2 0,22 10 0,-26-14 0,0 0 0,-1 0 0,0 1 0,0 0 0,-1 0 0,11 11 0,0 1 0,-13-12 0,0-1 0,10 14 0,-14-17 0,0 1 0,-1 0 0,1 0 0,-1 1 0,1-1 0,-1 0 0,0 0 0,0 1 0,-1-1 0,1 6 0,7 86 0,-8-95 0,0 0 0,0 0 0,0 0 0,0 1 0,0-1 0,0 0 0,0 0 0,0 0 0,0 0 0,0 0 0,0 0 0,0 0 0,0 1 0,0-1 0,0 0 0,0 0 0,0 0 0,0 0 0,0 0 0,0 0 0,0 0 0,1 0 0,-1 1 0,0-1 0,0 0 0,0 0 0,0 0 0,0 0 0,0 0 0,0 0 0,0 0 0,0 0 0,0 0 0,0 0 0,1 0 0,-1 1 0,0-1 0,0 0 0,0 0 0,0 0 0,0 0 0,0 0 0,0 0 0,1 0 0,-1 0 0,0 0 0,0 0 0,0 0 0,0 0 0,0 0 0,1 0 0,4-7 0,3-11 0,-8 18 0,10-34 0,-8 24 0,1 0 0,6-14 0,-8 22 0,1-1 0,-1 1 0,0-1 0,1 1 0,0 0 0,-1 0 0,1-1 0,0 2 0,0-1 0,0 0 0,1 0 0,-1 0 0,5-2 0,148-65 0,-121 57 0,1 1 0,61-12 0,-16 14 0,-1 4 0,96 4 0,-84 12 0,60 4 0,-94-7 0,96 1 0,-132-11 0,-1-1 0,1-1 0,-1-1 0,40-14 0,-35 10 0,0 2 0,37-7 0,-54 12 0,-1 0 0,0 0 0,1-1 0,7-3 0,17-7 0,-19 10 0,3-1 0,1-1 0,-1 0 0,0-2 0,-1 1 0,24-15 0,-37 20-136,0 0-1,-1-1 1,1 1-1,-1-1 1,1 1-1,-1-1 1,1 0-1,-1 1 0,2-4 1,1-5-6690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13T18:36:37.09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1 555 24575,'0'-5'0,"1"0"0,0 0 0,0 1 0,0-1 0,1 0 0,-1 0 0,1 1 0,1-1 0,-1 1 0,0 0 0,1-1 0,0 1 0,5-5 0,5-6 0,29-25 0,-35 34 0,0-1 0,1 1 0,-1-1 0,1 1 0,1 1 0,-1 0 0,1 0 0,0 0 0,0 1 0,12-3 0,10-1 0,1 3 0,58-4 0,67 9 0,-64 2 0,2607-2-1666,-1782-37 842,-634 9 1259,6 0 1610,75 18-2035,-142 4-10,-39 1 0,370 19 0,-211 4 0,23 2 0,-217-12 0,-66-4 0,7 5 0,19 1 0,512-20 0,-607 9 0,6 0 0,-1-2 0,1 0 0,-1-1 0,0-1 0,30-12 0,88-47 0,-44 19 0,-89 43 0,2-1 0,0 1 0,0-2 0,8-4 0,-11 6 0,-1 0 0,0-1 0,0 1 0,0 0 0,0 0 0,0-1 0,0 0 0,-1 1 0,1-1 0,1-4 0,0-2 0,10-20 0,17-32 0,-30 60 0,0 0 0,1 1 0,-1-1 0,1 0 0,-1 0 0,1 0 0,-1 0 0,1 0 0,0 1 0,0-1 0,-1 0 0,1 1 0,0-1 0,0 0 0,0 1 0,0-1 0,-1 1 0,1-1 0,0 1 0,1-1 0,-1 2 0,0-1 0,-1 0 0,1 0 0,-1 0 0,1 1 0,-1-1 0,1 0 0,-1 1 0,1-1 0,-1 1 0,1-1 0,-1 0 0,0 1 0,1-1 0,-1 1 0,1-1 0,-1 1 0,0-1 0,0 1 0,1-1 0,-1 1 0,0 0 0,1 0 0,1 6 0,-1 0 0,1 1 0,1 13 0,-2 18 0,-1-27 0,0 1 0,1-1 0,4 19 0,-4-27 0,0 0 0,0 1 0,1-1 0,0 0 0,0 0 0,0-1 0,0 1 0,1 0 0,-1-1 0,1 1 0,0-1 0,0 0 0,0 0 0,5 3 0,4 2 0,1 1 0,1-2 0,21 10 0,46 13 0,-69-26 0,149 44 0,9 4 0,-144-42 0,-19-7 0,0 0 0,0 0 0,0-1 0,0 0 0,1-1 0,-1 1 0,12 0 0,422-2 0,-191-2 0,-27-3 0,-7 0 0,570 5 0,-741-2 0,84-15 0,9-1 0,201 4 0,290-2 0,-384 13 0,693 0 0,-541 4 0,-370-2 0,0-2 0,28-6 0,14-1 0,344-18 0,-381 27 0,166-9 0,-162 6 0,0-1 0,0-2 0,48-17 0,-64 18 0,-1 1 0,1 1 0,26-3 0,61 1 0,-52 4 0,10 0 0,67-6 0,-75 4 0,74 3 0,-65 2 0,52 1 0,0 5 0,160 29 0,-240-29 0,-13-3 0,1 1 0,-1 1 0,48 18 0,-69-22 0,0 0 0,-1 1 0,1-1 0,-1 1 0,1 0 0,-1 0 0,0 0 0,0 0 0,0 0 0,0 1 0,0 0 0,-1-1 0,4 8 0,-5-9 0,1 1 0,0-1 0,0 1 0,0-1 0,0 0 0,1 0 0,-1 0 0,1-1 0,-1 1 0,1 0 0,-1-1 0,5 2 0,14 9 0,-18-10 0,0 1 0,-1 0 0,1 1 0,-1-1 0,1 0 0,-1 1 0,0-1 0,0 1 0,-1 0 0,1 0 0,1 6 0,10 47 0,-12-54 0,3 33-1365,-4-27-5461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A01AAD-771F-4FF5-BC17-408B9DA3A906}" type="datetimeFigureOut">
              <a:rPr lang="en-CA" smtClean="0"/>
              <a:t>2026-01-13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982A4-44C0-46EA-95BC-3B03A23254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5115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5913A-48A8-43CD-8595-B8DDDD06B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0A54FE-80DD-426F-8303-8A3DBB52CF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1758A-170D-486E-AC1E-6CF420505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BE5F-B330-45BD-814E-9E9448F09A66}" type="datetime1">
              <a:rPr lang="en-CA" smtClean="0"/>
              <a:t>2026-01-13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61A48-2F10-4657-A505-17AD9E7B6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MOLLER DAQ (Michael Gericke)</a:t>
            </a: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E05CD-DBF9-4215-870B-16D2A59BF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64D2-ECE5-434A-BBA5-E34E59BF6EA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7152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CF207-723F-484F-944E-F8D6B3A72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DEACBD-A6E1-48E0-9A9D-BDDD60806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638C3-35DF-4A5F-BA17-C49D97C45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6000-E1F1-4B6B-947E-5511C3056098}" type="datetime1">
              <a:rPr lang="en-CA" smtClean="0"/>
              <a:t>2026-01-13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AF13D-EB15-4E34-A7D6-5CD6BC0D1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MOLLER DAQ (Michael Gericke)</a:t>
            </a: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01699-8442-4556-91CA-E34E53056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64D2-ECE5-434A-BBA5-E34E59BF6EA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23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21FD98-93F7-4B09-952C-FC53C40692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252648-1137-4711-BAE1-F20B44169E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27FE2-5081-451B-B994-054D5D3D1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7CA8-56C5-4F2F-92EC-1E0EF4B6FC39}" type="datetime1">
              <a:rPr lang="en-CA" smtClean="0"/>
              <a:t>2026-01-13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34258-04B4-4C87-8DCA-8E829D890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MOLLER DAQ (Michael Gericke)</a:t>
            </a: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D172A-1E45-4021-8E01-1FA3AAEA5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64D2-ECE5-434A-BBA5-E34E59BF6EA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4932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7B08D-BB13-4F0F-9C17-12493CA34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0582D-A658-404B-9DBE-7875F2B2B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B72B0-273D-4278-8989-5B09EDD94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20E5-CAC0-463C-9E05-EB25CAA66799}" type="datetime1">
              <a:rPr lang="en-CA" smtClean="0"/>
              <a:t>2026-01-13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01DF0-E548-414A-B474-D634C66E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MOLLER DAQ (Michael Gericke)</a:t>
            </a: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F5368-E58D-48EC-9D5B-15335889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64D2-ECE5-434A-BBA5-E34E59BF6EA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6770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7B615-CE87-44DE-9665-1CBA7F57A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63AE84-A0C2-47C5-924F-C5B9005CB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D2122-0625-4A27-AFD3-3904826F8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4F96-A10F-4F2D-9C6D-1F8BE2A3673E}" type="datetime1">
              <a:rPr lang="en-CA" smtClean="0"/>
              <a:t>2026-01-13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BAC58-AA14-4CF2-B779-CAAAD66A9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MOLLER DAQ (Michael Gericke)</a:t>
            </a: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F38FF-4644-4B89-BE8C-5DAB08AD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64D2-ECE5-434A-BBA5-E34E59BF6EA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623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D529D-36EA-4E6D-B69D-2A8FD378F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A19DA-0C39-4A7C-939E-A2ACC45215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0384D1-93BD-438E-A18B-311038D914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DAE1B6-55FB-497E-AA41-FC38454FC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55B69-C172-4A20-A662-B1DEEF062494}" type="datetime1">
              <a:rPr lang="en-CA" smtClean="0"/>
              <a:t>2026-01-13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566FF0-7AD0-4C90-99F1-E3773E5D0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MOLLER DAQ (Michael Gericke)</a:t>
            </a: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DB984-DA7D-489E-8BD0-58E67BF0F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64D2-ECE5-434A-BBA5-E34E59BF6EA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2102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D32D-7E5E-42E8-95A6-2C2D1590C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FE5C28-4819-4E41-9396-141395BFA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3EBA99-AB53-4CB8-8DD9-06038E7045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F1AB5A-D11D-4993-A9D3-E226E14BFE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1A03BE-A207-491F-86EA-C177656497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6A15C6-1540-4F23-B9AB-19EDD03E2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15FA3-4B0D-4055-83C6-84EC50912015}" type="datetime1">
              <a:rPr lang="en-CA" smtClean="0"/>
              <a:t>2026-01-13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380550-0F8F-4D15-8547-D45786BBD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MOLLER DAQ (Michael Gericke)</a:t>
            </a:r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3B35CE-2056-4DC8-972D-C6CF6BDE0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64D2-ECE5-434A-BBA5-E34E59BF6EA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0987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69787-8FB1-4AED-B71F-98FED258C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998238-6194-4785-B1C6-DB1CE32BB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FAD43-C262-4AD9-BBB7-545C7D090EB5}" type="datetime1">
              <a:rPr lang="en-CA" smtClean="0"/>
              <a:t>2026-01-13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AA6412-A211-4A83-B38A-86B66F4E9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MOLLER DAQ (Michael Gericke)</a:t>
            </a: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8800B9-0B30-43E3-A89C-9780A928D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64D2-ECE5-434A-BBA5-E34E59BF6EA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410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FD4949-D15C-4634-B3F1-4BA6D54D4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A6E3-949E-45F4-A164-D5FAC8234EB0}" type="datetime1">
              <a:rPr lang="en-CA" smtClean="0"/>
              <a:t>2026-01-13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02060F-A9FC-4E87-B223-84E0D9FF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MOLLER DAQ (Michael Gericke)</a:t>
            </a:r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FFDA7E-383C-4053-9666-C080C9B0C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64D2-ECE5-434A-BBA5-E34E59BF6EA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6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872A8-137A-450A-8CC0-5968FCDD2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97CAD-34C0-4533-9A80-4D4B1B317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9BCEEE-D21D-49DB-B175-108448C8EC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8FDB2-9A9B-47EE-9295-BAAB2D22C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3158-0CE8-461F-8B1A-6FA8715FFA96}" type="datetime1">
              <a:rPr lang="en-CA" smtClean="0"/>
              <a:t>2026-01-13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3511ED-B545-4E0F-8215-27A574D8D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MOLLER DAQ (Michael Gericke)</a:t>
            </a: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5A98B8-F747-4EA2-A6A3-288232DE6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64D2-ECE5-434A-BBA5-E34E59BF6EA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387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E0E41-2A8A-4434-BDAB-4753995E9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56BB5E-DFAF-4FE2-B1B0-6B7FFFAFFF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1FE532-7250-4456-9C0E-A99C412E2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5B8446-1114-40DC-84B4-6F9302BA8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989B-7264-4D99-93B9-A967D95C4ADD}" type="datetime1">
              <a:rPr lang="en-CA" smtClean="0"/>
              <a:t>2026-01-13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097B38-2757-4B24-B1EC-97B6B1112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MOLLER DAQ (Michael Gericke)</a:t>
            </a: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DCB3A-1D4B-458A-91F5-EA107A46D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64D2-ECE5-434A-BBA5-E34E59BF6EA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8797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90000">
              <a:srgbClr val="F7F6F6"/>
            </a:gs>
            <a:gs pos="100000">
              <a:schemeClr val="bg2">
                <a:lumMod val="75000"/>
              </a:schemeClr>
            </a:gs>
            <a:gs pos="0">
              <a:schemeClr val="bg2">
                <a:lumMod val="90000"/>
              </a:schemeClr>
            </a:gs>
            <a:gs pos="6000">
              <a:schemeClr val="bg2">
                <a:lumMod val="90000"/>
              </a:schemeClr>
            </a:gs>
            <a:gs pos="14000">
              <a:schemeClr val="bg1"/>
            </a:gs>
          </a:gsLst>
          <a:lin ang="6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029BB0-66C6-4EDB-849E-060BFAE5B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63B13-D465-499D-A9C5-F15F2ACA1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248C1-4DC7-4CC8-8FD4-2F972BDF17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F72D4-906D-479C-A03E-201C8075CA35}" type="datetime1">
              <a:rPr lang="en-CA" smtClean="0"/>
              <a:t>2026-01-13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E3618-8308-460E-8956-7198AD4114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MOLLER DAQ (Michael Gericke)</a:t>
            </a: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30CE1-3190-406A-BD17-AE13CA0E6B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064D2-ECE5-434A-BBA5-E34E59BF6EA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016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customXml" Target="../ink/ink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customXml" Target="../ink/ink7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customXml" Target="../ink/ink8.xml"/><Relationship Id="rId7" Type="http://schemas.openxmlformats.org/officeDocument/2006/relationships/customXml" Target="../ink/ink10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customXml" Target="../ink/ink9.xml"/><Relationship Id="rId10" Type="http://schemas.openxmlformats.org/officeDocument/2006/relationships/image" Target="../media/image16.png"/><Relationship Id="rId4" Type="http://schemas.openxmlformats.org/officeDocument/2006/relationships/image" Target="../media/image13.png"/><Relationship Id="rId9" Type="http://schemas.openxmlformats.org/officeDocument/2006/relationships/customXml" Target="../ink/ink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CCFE3-B6F0-7499-A88E-9B44A833B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A4EFB-558A-270E-C8DA-4CBD81DED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A832FF-5AC0-497C-B102-B2C009CABC16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2026-01-13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69F46-3414-AF68-B5E0-F99FECC80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MOLLER DAQ (Michael Gericke)</a:t>
            </a: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43E99-07C9-CFFA-5712-6F0B3F4AB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182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E2B902-4CFD-4980-B6EC-58092F188A88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AF05E7-DB6E-4D8D-DB67-6FED4CA9E8C4}"/>
              </a:ext>
            </a:extLst>
          </p:cNvPr>
          <p:cNvSpPr txBox="1"/>
          <p:nvPr/>
        </p:nvSpPr>
        <p:spPr>
          <a:xfrm>
            <a:off x="272094" y="277149"/>
            <a:ext cx="6509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ADC Board 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Integration Mode Timing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94AA0B1-BD88-E993-4B0B-1A077A0D93BD}"/>
                  </a:ext>
                </a:extLst>
              </p:cNvPr>
              <p:cNvSpPr txBox="1"/>
              <p:nvPr/>
            </p:nvSpPr>
            <p:spPr>
              <a:xfrm>
                <a:off x="272093" y="736233"/>
                <a:ext cx="7091626" cy="55399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Initial timing after board reset:</a:t>
                </a:r>
              </a:p>
              <a:p>
                <a:endParaRPr lang="en-US" sz="1400" dirty="0"/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1400" b="1" dirty="0" err="1"/>
                  <a:t>subsystem_clock</a:t>
                </a:r>
                <a:r>
                  <a:rPr lang="en-US" sz="1400" dirty="0"/>
                  <a:t> 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endParaRPr lang="en-US" sz="1400" dirty="0"/>
              </a:p>
              <a:p>
                <a:pPr marL="1200150" lvl="2" indent="-285750">
                  <a:buFont typeface="Arial" panose="020B0604020202020204" pitchFamily="34" charset="0"/>
                  <a:buChar char="•"/>
                </a:pPr>
                <a:r>
                  <a:rPr lang="en-US" sz="1400" b="1" dirty="0"/>
                  <a:t>Input:</a:t>
                </a:r>
                <a:r>
                  <a:rPr lang="en-US" sz="1400" dirty="0"/>
                  <a:t>   </a:t>
                </a:r>
              </a:p>
              <a:p>
                <a:pPr marL="1657350" lvl="3" indent="-285750">
                  <a:buFont typeface="Arial" panose="020B0604020202020204" pitchFamily="34" charset="0"/>
                  <a:buChar char="•"/>
                </a:pPr>
                <a:r>
                  <a:rPr lang="en-US" sz="1400" dirty="0" err="1"/>
                  <a:t>clk</a:t>
                </a:r>
                <a:r>
                  <a:rPr lang="en-US" sz="1400" dirty="0"/>
                  <a:t> from oscillator (125 MHz) and </a:t>
                </a:r>
              </a:p>
              <a:p>
                <a:pPr marL="1657350" lvl="3" indent="-285750">
                  <a:buFont typeface="Arial" panose="020B0604020202020204" pitchFamily="34" charset="0"/>
                  <a:buChar char="•"/>
                </a:pPr>
                <a:r>
                  <a:rPr lang="en-US" sz="1400" dirty="0" err="1"/>
                  <a:t>clk</a:t>
                </a:r>
                <a:r>
                  <a:rPr lang="en-US" sz="1400" dirty="0"/>
                  <a:t> from FPGA module (250 MHz) </a:t>
                </a:r>
              </a:p>
              <a:p>
                <a:pPr marL="1657350" lvl="3" indent="-285750">
                  <a:buFont typeface="Arial" panose="020B0604020202020204" pitchFamily="34" charset="0"/>
                  <a:buChar char="•"/>
                </a:pPr>
                <a:r>
                  <a:rPr lang="en-US" sz="1400" dirty="0"/>
                  <a:t>…</a:t>
                </a:r>
              </a:p>
              <a:p>
                <a:pPr marL="1200150" lvl="2" indent="-285750">
                  <a:buFont typeface="Arial" panose="020B0604020202020204" pitchFamily="34" charset="0"/>
                  <a:buChar char="•"/>
                </a:pPr>
                <a:r>
                  <a:rPr lang="en-US" sz="1400" b="1" dirty="0"/>
                  <a:t>Output:</a:t>
                </a:r>
              </a:p>
              <a:p>
                <a:pPr marL="1657350" lvl="3" indent="-285750">
                  <a:buFont typeface="Arial" panose="020B0604020202020204" pitchFamily="34" charset="0"/>
                  <a:buChar char="•"/>
                </a:pPr>
                <a:r>
                  <a:rPr lang="en-US" sz="1400" dirty="0" err="1"/>
                  <a:t>clk_convert</a:t>
                </a:r>
                <a:r>
                  <a:rPr lang="en-US" sz="1400" dirty="0"/>
                  <a:t> (250 MHz) </a:t>
                </a:r>
              </a:p>
              <a:p>
                <a:pPr marL="1657350" lvl="3" indent="-285750">
                  <a:buFont typeface="Arial" panose="020B0604020202020204" pitchFamily="34" charset="0"/>
                  <a:buChar char="•"/>
                </a:pPr>
                <a:r>
                  <a:rPr lang="en-US" sz="1400" dirty="0" err="1"/>
                  <a:t>rst_convert</a:t>
                </a:r>
                <a:r>
                  <a:rPr lang="en-US" sz="1400" dirty="0"/>
                  <a:t> (250 MHz)   </a:t>
                </a:r>
                <a:r>
                  <a:rPr lang="en-US" sz="1400" dirty="0" err="1"/>
                  <a:t>OR’ed</a:t>
                </a:r>
                <a:r>
                  <a:rPr lang="en-US" sz="1400" dirty="0"/>
                  <a:t> with TI interface -&gt; </a:t>
                </a:r>
                <a:r>
                  <a:rPr lang="en-US" sz="1400" dirty="0" err="1"/>
                  <a:t>rst_timestamp</a:t>
                </a:r>
                <a:r>
                  <a:rPr lang="en-US" sz="1400" dirty="0"/>
                  <a:t> </a:t>
                </a:r>
              </a:p>
              <a:p>
                <a:pPr marL="1657350" lvl="3" indent="-285750">
                  <a:buFont typeface="Arial" panose="020B0604020202020204" pitchFamily="34" charset="0"/>
                  <a:buChar char="•"/>
                </a:pPr>
                <a:r>
                  <a:rPr lang="en-US" sz="1400" dirty="0"/>
                  <a:t>…</a:t>
                </a:r>
              </a:p>
              <a:p>
                <a:pPr lvl="3"/>
                <a:r>
                  <a:rPr lang="en-US" sz="1400" dirty="0"/>
                  <a:t>  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1400" b="1" dirty="0" err="1"/>
                  <a:t>subsystem_timestamp</a:t>
                </a:r>
                <a:endParaRPr lang="en-US" sz="1400" b="1" dirty="0"/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endParaRPr lang="en-US" sz="1400" b="1" dirty="0"/>
              </a:p>
              <a:p>
                <a:pPr marL="1200150" lvl="2" indent="-285750">
                  <a:buFont typeface="Arial" panose="020B0604020202020204" pitchFamily="34" charset="0"/>
                  <a:buChar char="•"/>
                </a:pPr>
                <a:r>
                  <a:rPr lang="en-US" sz="1400" b="1" dirty="0"/>
                  <a:t>Input:  </a:t>
                </a:r>
              </a:p>
              <a:p>
                <a:pPr marL="1657350" lvl="3" indent="-285750">
                  <a:buFont typeface="Arial" panose="020B0604020202020204" pitchFamily="34" charset="0"/>
                  <a:buChar char="•"/>
                </a:pPr>
                <a:r>
                  <a:rPr lang="en-US" sz="1400" dirty="0" err="1"/>
                  <a:t>clk_convert</a:t>
                </a:r>
                <a:r>
                  <a:rPr lang="en-US" sz="1400" dirty="0"/>
                  <a:t> (250 MHz) </a:t>
                </a:r>
              </a:p>
              <a:p>
                <a:pPr marL="1657350" lvl="3" indent="-285750">
                  <a:buFont typeface="Arial" panose="020B0604020202020204" pitchFamily="34" charset="0"/>
                  <a:buChar char="•"/>
                </a:pPr>
                <a:r>
                  <a:rPr lang="en-US" sz="1400" dirty="0" err="1"/>
                  <a:t>rst_timestamp</a:t>
                </a:r>
                <a:endParaRPr lang="en-US" sz="1400" b="1" dirty="0"/>
              </a:p>
              <a:p>
                <a:pPr lvl="1"/>
                <a:endParaRPr lang="en-US" sz="1400" dirty="0"/>
              </a:p>
              <a:p>
                <a:pPr lvl="1"/>
                <a:r>
                  <a:rPr lang="en-US" sz="1400" dirty="0"/>
                  <a:t>The timestamp module starts counting from 0 in 4 ns steps when </a:t>
                </a:r>
                <a:r>
                  <a:rPr lang="en-US" sz="1400" dirty="0" err="1"/>
                  <a:t>rst_timestamp</a:t>
                </a:r>
                <a:r>
                  <a:rPr lang="en-US" sz="1400" dirty="0"/>
                  <a:t> </a:t>
                </a:r>
                <a:br>
                  <a:rPr lang="en-US" sz="1400" dirty="0"/>
                </a:br>
                <a:r>
                  <a:rPr lang="en-US" sz="1400" dirty="0"/>
                  <a:t>goes low.</a:t>
                </a:r>
              </a:p>
              <a:p>
                <a:pPr lvl="1"/>
                <a:endParaRPr lang="en-US" sz="1400" dirty="0"/>
              </a:p>
              <a:p>
                <a:pPr lvl="1"/>
                <a:r>
                  <a:rPr lang="en-US" sz="1400" dirty="0">
                    <a:solidFill>
                      <a:srgbClr val="FF0000"/>
                    </a:solidFill>
                  </a:rPr>
                  <a:t>- The clock module implements a mmcm (alignment ?) </a:t>
                </a:r>
              </a:p>
              <a:p>
                <a:pPr lvl="1"/>
                <a:r>
                  <a:rPr lang="en-US" sz="1400" dirty="0">
                    <a:solidFill>
                      <a:srgbClr val="FF0000"/>
                    </a:solidFill>
                  </a:rPr>
                  <a:t>- The returned clock signals appear to be delayed by </a:t>
                </a:r>
                <a14:m>
                  <m:oMath xmlns:m="http://schemas.openxmlformats.org/officeDocument/2006/math">
                    <m:r>
                      <a:rPr lang="en-CA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442 </m:t>
                    </m:r>
                    <m:r>
                      <a:rPr lang="en-CA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𝑛𝑠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</a:rPr>
                  <a:t> AFTER </a:t>
                </a:r>
                <a:r>
                  <a:rPr lang="en-US" sz="1400" dirty="0" err="1">
                    <a:solidFill>
                      <a:srgbClr val="FF0000"/>
                    </a:solidFill>
                  </a:rPr>
                  <a:t>soc_ready</a:t>
                </a:r>
                <a:r>
                  <a:rPr lang="en-US" sz="1400" dirty="0">
                    <a:solidFill>
                      <a:srgbClr val="FF0000"/>
                    </a:solidFill>
                  </a:rPr>
                  <a:t> goes high.  </a:t>
                </a:r>
                <a:br>
                  <a:rPr lang="en-US" sz="1400" dirty="0">
                    <a:solidFill>
                      <a:srgbClr val="FF0000"/>
                    </a:solidFill>
                  </a:rPr>
                </a:br>
                <a:r>
                  <a:rPr lang="en-US" sz="1400" dirty="0">
                    <a:solidFill>
                      <a:srgbClr val="FF0000"/>
                    </a:solidFill>
                  </a:rPr>
                  <a:t>- The current OR with the TI signals appears to bypass this (??)  </a:t>
                </a: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94AA0B1-BD88-E993-4B0B-1A077A0D93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093" y="736233"/>
                <a:ext cx="7091626" cy="5539978"/>
              </a:xfrm>
              <a:prstGeom prst="rect">
                <a:avLst/>
              </a:prstGeom>
              <a:blipFill>
                <a:blip r:embed="rId2"/>
                <a:stretch>
                  <a:fillRect l="-774" t="-660" r="-172" b="-11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3847478F-B1E7-B6CA-B1BC-663C24744E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4515" y="736233"/>
            <a:ext cx="4958954" cy="4778412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B5A88B2E-EE9A-B138-F5ED-648BC826A3AF}"/>
              </a:ext>
            </a:extLst>
          </p:cNvPr>
          <p:cNvGrpSpPr/>
          <p:nvPr/>
        </p:nvGrpSpPr>
        <p:grpSpPr>
          <a:xfrm>
            <a:off x="10804658" y="1574934"/>
            <a:ext cx="176040" cy="491400"/>
            <a:chOff x="10804658" y="1574934"/>
            <a:chExt cx="176040" cy="491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FB15AE9A-7A21-C7D8-A7BF-1D26253C6FA0}"/>
                    </a:ext>
                  </a:extLst>
                </p14:cNvPr>
                <p14:cNvContentPartPr/>
                <p14:nvPr/>
              </p14:nvContentPartPr>
              <p14:xfrm>
                <a:off x="10853258" y="1574934"/>
                <a:ext cx="40680" cy="49140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FB15AE9A-7A21-C7D8-A7BF-1D26253C6FA0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0844258" y="1565934"/>
                  <a:ext cx="58320" cy="50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37669B6F-BA53-2E09-AA97-A6E0A28BE192}"/>
                    </a:ext>
                  </a:extLst>
                </p14:cNvPr>
                <p14:cNvContentPartPr/>
                <p14:nvPr/>
              </p14:nvContentPartPr>
              <p14:xfrm>
                <a:off x="10901858" y="1919094"/>
                <a:ext cx="78840" cy="14148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37669B6F-BA53-2E09-AA97-A6E0A28BE19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0892858" y="1910094"/>
                  <a:ext cx="96480" cy="15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33733B5D-7A82-3642-F06A-11D5147DA0F9}"/>
                    </a:ext>
                  </a:extLst>
                </p14:cNvPr>
                <p14:cNvContentPartPr/>
                <p14:nvPr/>
              </p14:nvContentPartPr>
              <p14:xfrm>
                <a:off x="10804658" y="2020614"/>
                <a:ext cx="93600" cy="4356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33733B5D-7A82-3642-F06A-11D5147DA0F9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0796018" y="2011614"/>
                  <a:ext cx="111240" cy="61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6BC5959-DDBE-D5C9-B93C-A35E7AEFFCCB}"/>
              </a:ext>
            </a:extLst>
          </p:cNvPr>
          <p:cNvGrpSpPr/>
          <p:nvPr/>
        </p:nvGrpSpPr>
        <p:grpSpPr>
          <a:xfrm>
            <a:off x="6494018" y="2179374"/>
            <a:ext cx="428400" cy="136800"/>
            <a:chOff x="6494018" y="2179374"/>
            <a:chExt cx="428400" cy="136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CC285A58-A7EF-E4C9-C363-F5B0A504D3AF}"/>
                    </a:ext>
                  </a:extLst>
                </p14:cNvPr>
                <p14:cNvContentPartPr/>
                <p14:nvPr/>
              </p14:nvContentPartPr>
              <p14:xfrm>
                <a:off x="6494018" y="2227614"/>
                <a:ext cx="394200" cy="1656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CC285A58-A7EF-E4C9-C363-F5B0A504D3AF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6485018" y="2218974"/>
                  <a:ext cx="41184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7F42CEC0-DF27-A3D4-1E52-5D0B515E139F}"/>
                    </a:ext>
                  </a:extLst>
                </p14:cNvPr>
                <p14:cNvContentPartPr/>
                <p14:nvPr/>
              </p14:nvContentPartPr>
              <p14:xfrm>
                <a:off x="6852218" y="2179374"/>
                <a:ext cx="70200" cy="13680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7F42CEC0-DF27-A3D4-1E52-5D0B515E139F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843578" y="2170734"/>
                  <a:ext cx="87840" cy="1544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558657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A5073-9F16-797D-CCFA-632C8CFF4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FF8DB-2387-DB35-F00A-3C7EC3E98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A832FF-5AC0-497C-B102-B2C009CABC16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2026-01-13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AE06D-E2C2-521D-3FCC-0B8A6A2C2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MOLLER DAQ (Michael Gericke)</a:t>
            </a: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58956-3367-2758-9503-DCADE3A35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182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E2B902-4CFD-4980-B6EC-58092F188A88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8C9592-4BEA-4679-0F79-A688DF26E9CA}"/>
              </a:ext>
            </a:extLst>
          </p:cNvPr>
          <p:cNvSpPr txBox="1"/>
          <p:nvPr/>
        </p:nvSpPr>
        <p:spPr>
          <a:xfrm>
            <a:off x="272094" y="277149"/>
            <a:ext cx="6509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ADC Board 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Integration Mode Timing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5936A61-96CF-8184-7AD7-9BA7E2C8D517}"/>
                  </a:ext>
                </a:extLst>
              </p:cNvPr>
              <p:cNvSpPr txBox="1"/>
              <p:nvPr/>
            </p:nvSpPr>
            <p:spPr>
              <a:xfrm>
                <a:off x="272093" y="736233"/>
                <a:ext cx="11417298" cy="5755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Initial timing after board reset:</a:t>
                </a:r>
              </a:p>
              <a:p>
                <a:endParaRPr lang="en-US" sz="1400" dirty="0"/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1400" b="1" dirty="0" err="1"/>
                  <a:t>subsystem_adc</a:t>
                </a:r>
                <a:r>
                  <a:rPr lang="en-US" sz="1400" dirty="0"/>
                  <a:t> 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endParaRPr lang="en-US" sz="1400" dirty="0"/>
              </a:p>
              <a:p>
                <a:pPr marL="1200150" lvl="2" indent="-285750">
                  <a:buFont typeface="Arial" panose="020B0604020202020204" pitchFamily="34" charset="0"/>
                  <a:buChar char="•"/>
                </a:pPr>
                <a:r>
                  <a:rPr lang="en-US" sz="1400" b="1" dirty="0"/>
                  <a:t>Input:</a:t>
                </a:r>
                <a:r>
                  <a:rPr lang="en-US" sz="1400" dirty="0"/>
                  <a:t>   </a:t>
                </a:r>
              </a:p>
              <a:p>
                <a:pPr marL="1657350" lvl="3" indent="-285750">
                  <a:buFont typeface="Arial" panose="020B0604020202020204" pitchFamily="34" charset="0"/>
                  <a:buChar char="•"/>
                </a:pPr>
                <a:r>
                  <a:rPr lang="en-US" sz="1400" dirty="0" err="1"/>
                  <a:t>clk_convert</a:t>
                </a:r>
                <a:r>
                  <a:rPr lang="en-US" sz="1400" dirty="0"/>
                  <a:t> (250 MHz) from </a:t>
                </a:r>
                <a:r>
                  <a:rPr lang="en-US" sz="1400" dirty="0" err="1"/>
                  <a:t>subsystem_clock</a:t>
                </a:r>
                <a:endParaRPr lang="en-US" sz="1400" dirty="0"/>
              </a:p>
              <a:p>
                <a:pPr marL="1657350" lvl="3" indent="-285750">
                  <a:buFont typeface="Arial" panose="020B0604020202020204" pitchFamily="34" charset="0"/>
                  <a:buChar char="•"/>
                </a:pPr>
                <a:r>
                  <a:rPr lang="en-US" sz="1400" dirty="0" err="1"/>
                  <a:t>rst_timestamp</a:t>
                </a:r>
                <a:r>
                  <a:rPr lang="en-US" sz="1400" dirty="0"/>
                  <a:t> from TI or </a:t>
                </a:r>
                <a:r>
                  <a:rPr lang="en-US" sz="1400" dirty="0" err="1"/>
                  <a:t>subsystem_clock</a:t>
                </a:r>
                <a:endParaRPr lang="en-US" sz="1400" dirty="0"/>
              </a:p>
              <a:p>
                <a:pPr marL="1657350" lvl="3" indent="-285750">
                  <a:buFont typeface="Arial" panose="020B0604020202020204" pitchFamily="34" charset="0"/>
                  <a:buChar char="•"/>
                </a:pPr>
                <a:r>
                  <a:rPr lang="en-US" sz="1400" dirty="0"/>
                  <a:t>…</a:t>
                </a:r>
              </a:p>
              <a:p>
                <a:pPr marL="1200150" lvl="2" indent="-285750">
                  <a:buFont typeface="Arial" panose="020B0604020202020204" pitchFamily="34" charset="0"/>
                  <a:buChar char="•"/>
                </a:pPr>
                <a:r>
                  <a:rPr lang="en-US" sz="1400" b="1" dirty="0"/>
                  <a:t>Output:</a:t>
                </a:r>
              </a:p>
              <a:p>
                <a:pPr marL="1657350" lvl="3" indent="-285750">
                  <a:buFont typeface="Arial" panose="020B0604020202020204" pitchFamily="34" charset="0"/>
                  <a:buChar char="•"/>
                </a:pPr>
                <a:r>
                  <a:rPr lang="en-US" sz="1400" dirty="0" err="1"/>
                  <a:t>adc_ts</a:t>
                </a:r>
                <a:r>
                  <a:rPr lang="en-US" sz="1400" dirty="0"/>
                  <a:t> (the input to the capture module which is the integration module)</a:t>
                </a:r>
              </a:p>
              <a:p>
                <a:pPr marL="1657350" lvl="3" indent="-285750">
                  <a:buFont typeface="Arial" panose="020B0604020202020204" pitchFamily="34" charset="0"/>
                  <a:buChar char="•"/>
                </a:pPr>
                <a:r>
                  <a:rPr lang="en-US" sz="1400" dirty="0"/>
                  <a:t>…</a:t>
                </a:r>
              </a:p>
              <a:p>
                <a:pPr lvl="3"/>
                <a:r>
                  <a:rPr lang="en-US" sz="1400" dirty="0"/>
                  <a:t> </a:t>
                </a:r>
              </a:p>
              <a:p>
                <a:pPr lvl="1"/>
                <a:r>
                  <a:rPr lang="en-US" sz="1400" dirty="0"/>
                  <a:t>A lot of stuff happens here and in the </a:t>
                </a:r>
                <a:r>
                  <a:rPr lang="en-US" sz="1400" dirty="0" err="1"/>
                  <a:t>deserializer</a:t>
                </a:r>
                <a:r>
                  <a:rPr lang="en-US" sz="1400" dirty="0"/>
                  <a:t> (data coming from the ADC chips)</a:t>
                </a:r>
              </a:p>
              <a:p>
                <a:pPr marL="742950" lvl="1" indent="-285750">
                  <a:buFontTx/>
                  <a:buChar char="-"/>
                </a:pPr>
                <a:r>
                  <a:rPr lang="en-US" sz="1400" dirty="0">
                    <a:solidFill>
                      <a:srgbClr val="FF0000"/>
                    </a:solidFill>
                  </a:rPr>
                  <a:t>After clock reset (from </a:t>
                </a:r>
                <a:r>
                  <a:rPr lang="en-US" sz="1400" dirty="0" err="1">
                    <a:solidFill>
                      <a:srgbClr val="FF0000"/>
                    </a:solidFill>
                  </a:rPr>
                  <a:t>subsystem_clock</a:t>
                </a:r>
                <a:r>
                  <a:rPr lang="en-US" sz="1400" dirty="0">
                    <a:solidFill>
                      <a:srgbClr val="FF0000"/>
                    </a:solidFill>
                  </a:rPr>
                  <a:t> – not currently connected to TI ?) </a:t>
                </a:r>
                <a:br>
                  <a:rPr lang="en-US" sz="1400" dirty="0">
                    <a:solidFill>
                      <a:srgbClr val="FF0000"/>
                    </a:solidFill>
                  </a:rPr>
                </a:br>
                <a:r>
                  <a:rPr lang="en-US" sz="1400" dirty="0">
                    <a:solidFill>
                      <a:srgbClr val="FF0000"/>
                    </a:solidFill>
                  </a:rPr>
                  <a:t>Time stamp capture starts	 </a:t>
                </a:r>
                <a14:m>
                  <m:oMath xmlns:m="http://schemas.openxmlformats.org/officeDocument/2006/math">
                    <m:r>
                      <a:rPr lang="en-CA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40 </m:t>
                    </m:r>
                    <m:r>
                      <a:rPr lang="en-CA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𝑛𝑠</m:t>
                    </m:r>
                    <m:r>
                      <a:rPr lang="en-CA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</a:rPr>
                  <a:t> after </a:t>
                </a:r>
                <a:r>
                  <a:rPr lang="en-US" sz="1400" dirty="0" err="1">
                    <a:solidFill>
                      <a:srgbClr val="FF0000"/>
                    </a:solidFill>
                  </a:rPr>
                  <a:t>rst_timestamp</a:t>
                </a:r>
                <a:r>
                  <a:rPr lang="en-US" sz="1400" dirty="0">
                    <a:solidFill>
                      <a:srgbClr val="FF000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CA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+ 68 </m:t>
                    </m:r>
                    <m:r>
                      <a:rPr lang="en-CA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𝑛𝑠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CA" sz="1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=108 </m:t>
                    </m:r>
                    <m:r>
                      <a:rPr lang="en-CA" sz="1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𝑛𝑠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</a:rPr>
                  <a:t> </a:t>
                </a:r>
              </a:p>
              <a:p>
                <a:pPr lvl="1"/>
                <a:endParaRPr lang="en-US" sz="1400" dirty="0">
                  <a:solidFill>
                    <a:srgbClr val="FF0000"/>
                  </a:solidFill>
                </a:endParaRPr>
              </a:p>
              <a:p>
                <a:pPr marL="742950" lvl="1" indent="-285750">
                  <a:buFontTx/>
                  <a:buChar char="-"/>
                </a:pPr>
                <a:r>
                  <a:rPr lang="en-US" sz="1400" dirty="0">
                    <a:solidFill>
                      <a:srgbClr val="FF0000"/>
                    </a:solidFill>
                  </a:rPr>
                  <a:t>The captured timestamp signal is fed to a FIFO which takes about </a:t>
                </a:r>
                <a14:m>
                  <m:oMath xmlns:m="http://schemas.openxmlformats.org/officeDocument/2006/math">
                    <m:r>
                      <a:rPr lang="en-CA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204 </m:t>
                    </m:r>
                    <m:r>
                      <a:rPr lang="en-CA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𝑛𝑠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</a:rPr>
                  <a:t>  (3 ADC conversion cycles) to complete and return the FIRST </a:t>
                </a:r>
                <a:r>
                  <a:rPr lang="en-US" sz="1400" dirty="0" err="1">
                    <a:solidFill>
                      <a:srgbClr val="FF0000"/>
                    </a:solidFill>
                  </a:rPr>
                  <a:t>ts_valid</a:t>
                </a:r>
                <a:r>
                  <a:rPr lang="en-US" sz="1400" dirty="0">
                    <a:solidFill>
                      <a:srgbClr val="FF0000"/>
                    </a:solidFill>
                  </a:rPr>
                  <a:t> signal and </a:t>
                </a:r>
                <a:r>
                  <a:rPr lang="en-US" sz="1400" dirty="0" err="1">
                    <a:solidFill>
                      <a:srgbClr val="FF0000"/>
                    </a:solidFill>
                  </a:rPr>
                  <a:t>ts_d</a:t>
                </a:r>
                <a:r>
                  <a:rPr lang="en-US" sz="1400" dirty="0">
                    <a:solidFill>
                      <a:srgbClr val="FF0000"/>
                    </a:solidFill>
                  </a:rPr>
                  <a:t> output (I don’t know why the FIFO is needed)</a:t>
                </a:r>
              </a:p>
              <a:p>
                <a:pPr lvl="1"/>
                <a:endParaRPr lang="en-US" sz="1400" dirty="0">
                  <a:solidFill>
                    <a:srgbClr val="FF0000"/>
                  </a:solidFill>
                </a:endParaRPr>
              </a:p>
              <a:p>
                <a:pPr marL="742950" lvl="1" indent="-285750">
                  <a:buFontTx/>
                  <a:buChar char="-"/>
                </a:pPr>
                <a:r>
                  <a:rPr lang="en-US" sz="1400" dirty="0">
                    <a:solidFill>
                      <a:srgbClr val="FF0000"/>
                    </a:solidFill>
                  </a:rPr>
                  <a:t>After the first </a:t>
                </a:r>
                <a:r>
                  <a:rPr lang="en-US" sz="1400" dirty="0" err="1">
                    <a:solidFill>
                      <a:srgbClr val="FF0000"/>
                    </a:solidFill>
                  </a:rPr>
                  <a:t>ts_valid</a:t>
                </a:r>
                <a:r>
                  <a:rPr lang="en-US" sz="1400" dirty="0">
                    <a:solidFill>
                      <a:srgbClr val="FF0000"/>
                    </a:solidFill>
                  </a:rPr>
                  <a:t> subsequent </a:t>
                </a:r>
                <a:r>
                  <a:rPr lang="en-US" sz="1400" dirty="0" err="1">
                    <a:solidFill>
                      <a:srgbClr val="FF0000"/>
                    </a:solidFill>
                  </a:rPr>
                  <a:t>ts_valid</a:t>
                </a:r>
                <a:r>
                  <a:rPr lang="en-US" sz="1400" dirty="0">
                    <a:solidFill>
                      <a:srgbClr val="FF0000"/>
                    </a:solidFill>
                  </a:rPr>
                  <a:t> signals come at </a:t>
                </a:r>
                <a14:m>
                  <m:oMath xmlns:m="http://schemas.openxmlformats.org/officeDocument/2006/math">
                    <m:r>
                      <a:rPr lang="en-CA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68 </m:t>
                    </m:r>
                    <m:r>
                      <a:rPr lang="en-CA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𝑛𝑠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</a:rPr>
                  <a:t> intervals, corresponding to the ADC conversion </a:t>
                </a:r>
              </a:p>
              <a:p>
                <a:pPr lvl="1"/>
                <a:endParaRPr lang="en-US" sz="1400" dirty="0">
                  <a:solidFill>
                    <a:srgbClr val="FF0000"/>
                  </a:solidFill>
                </a:endParaRPr>
              </a:p>
              <a:p>
                <a:pPr marL="742950" lvl="1" indent="-285750">
                  <a:buFontTx/>
                  <a:buChar char="-"/>
                </a:pPr>
                <a:r>
                  <a:rPr lang="en-US" sz="1400" dirty="0">
                    <a:solidFill>
                      <a:srgbClr val="FF0000"/>
                    </a:solidFill>
                  </a:rPr>
                  <a:t>The first recorded timestamp is the one taken 3 ADC conversion cycled before this</a:t>
                </a:r>
              </a:p>
              <a:p>
                <a:pPr lvl="1"/>
                <a:endParaRPr lang="en-US" sz="1400" b="1" dirty="0">
                  <a:solidFill>
                    <a:srgbClr val="FF0000"/>
                  </a:solidFill>
                </a:endParaRPr>
              </a:p>
              <a:p>
                <a:pPr marL="742950" lvl="1" indent="-285750">
                  <a:buFontTx/>
                  <a:buChar char="-"/>
                </a:pPr>
                <a:r>
                  <a:rPr lang="en-US" sz="1400" dirty="0">
                    <a:solidFill>
                      <a:srgbClr val="FF0000"/>
                    </a:solidFill>
                  </a:rPr>
                  <a:t>There is an additional delay of </a:t>
                </a:r>
                <a14:m>
                  <m:oMath xmlns:m="http://schemas.openxmlformats.org/officeDocument/2006/math">
                    <m:r>
                      <a:rPr lang="en-CA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20 </m:t>
                    </m:r>
                    <m:r>
                      <a:rPr lang="en-CA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𝑛𝑠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</a:rPr>
                  <a:t> after </a:t>
                </a:r>
                <a:r>
                  <a:rPr lang="en-US" sz="1400" dirty="0" err="1">
                    <a:solidFill>
                      <a:srgbClr val="FF0000"/>
                    </a:solidFill>
                  </a:rPr>
                  <a:t>ts_valid</a:t>
                </a:r>
                <a:r>
                  <a:rPr lang="en-US" sz="1400" dirty="0">
                    <a:solidFill>
                      <a:srgbClr val="FF0000"/>
                    </a:solidFill>
                  </a:rPr>
                  <a:t> goes low, before the timestamp that is written to data and gets recorded.</a:t>
                </a:r>
              </a:p>
              <a:p>
                <a:pPr lvl="1"/>
                <a:endParaRPr lang="en-US" sz="1400" dirty="0">
                  <a:solidFill>
                    <a:srgbClr val="FF0000"/>
                  </a:solidFill>
                </a:endParaRPr>
              </a:p>
              <a:p>
                <a:pPr marL="742950" lvl="1" indent="-285750">
                  <a:buFontTx/>
                  <a:buChar char="-"/>
                </a:pPr>
                <a:r>
                  <a:rPr lang="en-US" sz="1400" dirty="0">
                    <a:solidFill>
                      <a:srgbClr val="FF0000"/>
                    </a:solidFill>
                  </a:rPr>
                  <a:t>All timestamps after that are sequential at </a:t>
                </a:r>
                <a14:m>
                  <m:oMath xmlns:m="http://schemas.openxmlformats.org/officeDocument/2006/math">
                    <m:r>
                      <a:rPr lang="en-CA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68 </m:t>
                    </m:r>
                    <m:r>
                      <a:rPr lang="en-CA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𝑛𝑠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</a:rPr>
                  <a:t> intervals</a:t>
                </a: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5936A61-96CF-8184-7AD7-9BA7E2C8D5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093" y="736233"/>
                <a:ext cx="11417298" cy="5755422"/>
              </a:xfrm>
              <a:prstGeom prst="rect">
                <a:avLst/>
              </a:prstGeom>
              <a:blipFill>
                <a:blip r:embed="rId2"/>
                <a:stretch>
                  <a:fillRect l="-481" t="-636" b="-21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0244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67537-DC7C-DB75-6661-24D6B188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4820A-4034-C61F-222E-8CF47B897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A832FF-5AC0-497C-B102-B2C009CABC16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2026-01-13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01A59-18C5-0306-22AB-3D6047522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MOLLER DAQ (Michael Gericke)</a:t>
            </a: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90B50-2E40-6C0A-C203-E426B38F6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182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E2B902-4CFD-4980-B6EC-58092F188A88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B7F8CA-BD5E-D231-83A1-4C6DCB476509}"/>
              </a:ext>
            </a:extLst>
          </p:cNvPr>
          <p:cNvSpPr txBox="1"/>
          <p:nvPr/>
        </p:nvSpPr>
        <p:spPr>
          <a:xfrm>
            <a:off x="272094" y="277149"/>
            <a:ext cx="6509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ADC Board 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Integration Mode Timing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5B05ED-A688-9179-5FB0-A858CBAB03E3}"/>
              </a:ext>
            </a:extLst>
          </p:cNvPr>
          <p:cNvSpPr txBox="1"/>
          <p:nvPr/>
        </p:nvSpPr>
        <p:spPr>
          <a:xfrm>
            <a:off x="272093" y="736233"/>
            <a:ext cx="70916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Initial timing after board reset:</a:t>
            </a:r>
          </a:p>
          <a:p>
            <a:endParaRPr lang="en-US" sz="1400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80F8D3B-0726-BA04-9526-9F338FFDC5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483" y="136525"/>
            <a:ext cx="10162946" cy="6341728"/>
          </a:xfrm>
          <a:prstGeom prst="rect">
            <a:avLst/>
          </a:prstGeom>
        </p:spPr>
      </p:pic>
      <p:sp>
        <p:nvSpPr>
          <p:cNvPr id="9" name="Arrow: Right 8">
            <a:extLst>
              <a:ext uri="{FF2B5EF4-FFF2-40B4-BE49-F238E27FC236}">
                <a16:creationId xmlns:a16="http://schemas.microsoft.com/office/drawing/2014/main" id="{D3BB99FC-59B8-B510-2147-8CE3B57E503F}"/>
              </a:ext>
            </a:extLst>
          </p:cNvPr>
          <p:cNvSpPr/>
          <p:nvPr/>
        </p:nvSpPr>
        <p:spPr>
          <a:xfrm rot="16200000">
            <a:off x="5990255" y="3044945"/>
            <a:ext cx="761378" cy="18661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6C58D247-A953-2288-F1E4-D18E09D737D6}"/>
              </a:ext>
            </a:extLst>
          </p:cNvPr>
          <p:cNvSpPr/>
          <p:nvPr/>
        </p:nvSpPr>
        <p:spPr>
          <a:xfrm>
            <a:off x="179105" y="2247432"/>
            <a:ext cx="761378" cy="18661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3782274-4576-E035-6D20-E2677A41EFA5}"/>
              </a:ext>
            </a:extLst>
          </p:cNvPr>
          <p:cNvSpPr/>
          <p:nvPr/>
        </p:nvSpPr>
        <p:spPr>
          <a:xfrm rot="16200000">
            <a:off x="5314098" y="2471365"/>
            <a:ext cx="761378" cy="18661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53EDFA4-3E12-50E7-90B2-ED986B0FEE1C}"/>
              </a:ext>
            </a:extLst>
          </p:cNvPr>
          <p:cNvSpPr txBox="1"/>
          <p:nvPr/>
        </p:nvSpPr>
        <p:spPr>
          <a:xfrm>
            <a:off x="5625052" y="3288895"/>
            <a:ext cx="7938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dirty="0">
                <a:solidFill>
                  <a:srgbClr val="FF0000"/>
                </a:solidFill>
              </a:rPr>
              <a:t>+ 108 ns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6AE347D-BD5D-0F32-D992-A6F86E43A1E6}"/>
              </a:ext>
            </a:extLst>
          </p:cNvPr>
          <p:cNvSpPr/>
          <p:nvPr/>
        </p:nvSpPr>
        <p:spPr>
          <a:xfrm rot="16200000">
            <a:off x="7217542" y="3313884"/>
            <a:ext cx="761378" cy="18661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619655-D27B-BAEE-A31E-51D7FCE37AD5}"/>
              </a:ext>
            </a:extLst>
          </p:cNvPr>
          <p:cNvSpPr txBox="1"/>
          <p:nvPr/>
        </p:nvSpPr>
        <p:spPr>
          <a:xfrm>
            <a:off x="6794063" y="3530901"/>
            <a:ext cx="7938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dirty="0">
                <a:solidFill>
                  <a:srgbClr val="FF0000"/>
                </a:solidFill>
              </a:rPr>
              <a:t>+ 204 ns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090649A6-2245-0802-323C-4D16623A3253}"/>
              </a:ext>
            </a:extLst>
          </p:cNvPr>
          <p:cNvSpPr/>
          <p:nvPr/>
        </p:nvSpPr>
        <p:spPr>
          <a:xfrm>
            <a:off x="4885954" y="1845432"/>
            <a:ext cx="761378" cy="18661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67CC23-44A6-79AD-7FB0-2A315164222C}"/>
              </a:ext>
            </a:extLst>
          </p:cNvPr>
          <p:cNvSpPr txBox="1"/>
          <p:nvPr/>
        </p:nvSpPr>
        <p:spPr>
          <a:xfrm>
            <a:off x="3666838" y="1784849"/>
            <a:ext cx="12191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dirty="0">
                <a:solidFill>
                  <a:srgbClr val="FF0000"/>
                </a:solidFill>
              </a:rPr>
              <a:t>TI stamp reset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076F1E2B-A842-935E-7D22-7DD1ECC6A8A5}"/>
              </a:ext>
            </a:extLst>
          </p:cNvPr>
          <p:cNvSpPr/>
          <p:nvPr/>
        </p:nvSpPr>
        <p:spPr>
          <a:xfrm rot="16200000">
            <a:off x="7423745" y="2721427"/>
            <a:ext cx="761378" cy="18661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9FE59A91-0383-1289-B0EB-7231557A690F}"/>
              </a:ext>
            </a:extLst>
          </p:cNvPr>
          <p:cNvSpPr/>
          <p:nvPr/>
        </p:nvSpPr>
        <p:spPr>
          <a:xfrm rot="16200000">
            <a:off x="9957318" y="3594771"/>
            <a:ext cx="761378" cy="18661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AE8B5A1-D706-FA14-D013-A09DB6808E9C}"/>
              </a:ext>
            </a:extLst>
          </p:cNvPr>
          <p:cNvSpPr txBox="1"/>
          <p:nvPr/>
        </p:nvSpPr>
        <p:spPr>
          <a:xfrm>
            <a:off x="7793821" y="2999611"/>
            <a:ext cx="7024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dirty="0">
                <a:solidFill>
                  <a:srgbClr val="FF0000"/>
                </a:solidFill>
              </a:rPr>
              <a:t>+ 20 ns</a:t>
            </a: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D24820F0-1F58-EA79-BD39-1F57766B5BE0}"/>
              </a:ext>
            </a:extLst>
          </p:cNvPr>
          <p:cNvSpPr/>
          <p:nvPr/>
        </p:nvSpPr>
        <p:spPr>
          <a:xfrm rot="5400000">
            <a:off x="7423745" y="1773437"/>
            <a:ext cx="761378" cy="18661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4244E5-4EC4-19ED-3341-445220FF681A}"/>
              </a:ext>
            </a:extLst>
          </p:cNvPr>
          <p:cNvSpPr txBox="1"/>
          <p:nvPr/>
        </p:nvSpPr>
        <p:spPr>
          <a:xfrm>
            <a:off x="7390116" y="1178277"/>
            <a:ext cx="20206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dirty="0">
                <a:solidFill>
                  <a:srgbClr val="FF0000"/>
                </a:solidFill>
              </a:rPr>
              <a:t>First recorded timestamp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DF25D084-94C5-4187-0F5F-F7A40951594B}"/>
                  </a:ext>
                </a:extLst>
              </p14:cNvPr>
              <p14:cNvContentPartPr/>
              <p14:nvPr/>
            </p14:nvContentPartPr>
            <p14:xfrm>
              <a:off x="6624338" y="1869054"/>
              <a:ext cx="1041840" cy="65016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DF25D084-94C5-4187-0F5F-F7A40951594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615338" y="1860054"/>
                <a:ext cx="1059480" cy="66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9813C1BD-465D-61BE-8C76-F44B790F9CBB}"/>
                  </a:ext>
                </a:extLst>
              </p14:cNvPr>
              <p14:cNvContentPartPr/>
              <p14:nvPr/>
            </p14:nvContentPartPr>
            <p14:xfrm>
              <a:off x="6565298" y="2433174"/>
              <a:ext cx="140040" cy="100080"/>
            </p14:xfrm>
          </p:contentPart>
        </mc:Choice>
        <mc:Fallback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9813C1BD-465D-61BE-8C76-F44B790F9CB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556298" y="2424534"/>
                <a:ext cx="157680" cy="117720"/>
              </a:xfrm>
              <a:prstGeom prst="rect">
                <a:avLst/>
              </a:prstGeom>
            </p:spPr>
          </p:pic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71D4A831-EEE1-AF1B-3411-316794623A7A}"/>
              </a:ext>
            </a:extLst>
          </p:cNvPr>
          <p:cNvSpPr txBox="1"/>
          <p:nvPr/>
        </p:nvSpPr>
        <p:spPr>
          <a:xfrm>
            <a:off x="9789869" y="4017440"/>
            <a:ext cx="1040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dirty="0">
                <a:solidFill>
                  <a:srgbClr val="FF0000"/>
                </a:solidFill>
              </a:rPr>
              <a:t>First Trigger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673730D-856D-13EE-8ED0-DA6B74542A0F}"/>
              </a:ext>
            </a:extLst>
          </p:cNvPr>
          <p:cNvSpPr txBox="1"/>
          <p:nvPr/>
        </p:nvSpPr>
        <p:spPr>
          <a:xfrm>
            <a:off x="74405" y="2379322"/>
            <a:ext cx="9707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dirty="0">
                <a:solidFill>
                  <a:srgbClr val="FF0000"/>
                </a:solidFill>
              </a:rPr>
              <a:t>Recorded</a:t>
            </a:r>
            <a:br>
              <a:rPr lang="en-CA" sz="1400" dirty="0">
                <a:solidFill>
                  <a:srgbClr val="FF0000"/>
                </a:solidFill>
              </a:rPr>
            </a:br>
            <a:r>
              <a:rPr lang="en-CA" sz="1400" dirty="0">
                <a:solidFill>
                  <a:srgbClr val="FF0000"/>
                </a:solidFill>
              </a:rPr>
              <a:t>timestamp</a:t>
            </a:r>
          </a:p>
        </p:txBody>
      </p:sp>
    </p:spTree>
    <p:extLst>
      <p:ext uri="{BB962C8B-B14F-4D97-AF65-F5344CB8AC3E}">
        <p14:creationId xmlns:p14="http://schemas.microsoft.com/office/powerpoint/2010/main" val="1185366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E8FD1-8B37-8F49-2555-D200FF851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13049-58B5-984B-3650-FE461989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A832FF-5AC0-497C-B102-B2C009CABC16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2026-01-13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97321-CAD0-1110-37AB-A9AAFC0A0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MOLLER DAQ (Michael Gericke)</a:t>
            </a: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E765A-E64C-D504-C0E8-9F53E9501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182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E2B902-4CFD-4980-B6EC-58092F188A88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8A6EB2-6E37-45BA-6A53-9F9257433173}"/>
              </a:ext>
            </a:extLst>
          </p:cNvPr>
          <p:cNvSpPr txBox="1"/>
          <p:nvPr/>
        </p:nvSpPr>
        <p:spPr>
          <a:xfrm>
            <a:off x="272094" y="277149"/>
            <a:ext cx="6509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ADC Board 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Integration Mode Timing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5A55C0-6577-0EE7-FA9D-8F3C40D743D1}"/>
              </a:ext>
            </a:extLst>
          </p:cNvPr>
          <p:cNvSpPr txBox="1"/>
          <p:nvPr/>
        </p:nvSpPr>
        <p:spPr>
          <a:xfrm>
            <a:off x="272093" y="736233"/>
            <a:ext cx="1166735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Initial timing after board reset:</a:t>
            </a:r>
          </a:p>
          <a:p>
            <a:endParaRPr lang="en-U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b="1" dirty="0" err="1"/>
              <a:t>subsystem_capture</a:t>
            </a:r>
            <a:r>
              <a:rPr lang="en-US" sz="1400" b="1" dirty="0"/>
              <a:t>   (integration module)</a:t>
            </a:r>
            <a:r>
              <a:rPr lang="en-US" sz="1400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b="1" dirty="0"/>
              <a:t>Input:</a:t>
            </a:r>
            <a:r>
              <a:rPr lang="en-US" sz="1400" dirty="0"/>
              <a:t>  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adc_ts</a:t>
            </a:r>
            <a:r>
              <a:rPr lang="en-US" sz="1400" dirty="0"/>
              <a:t> from ADC module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400" dirty="0"/>
              <a:t>…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b="1" dirty="0"/>
              <a:t>Output: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400" dirty="0"/>
              <a:t>AXI data stream</a:t>
            </a:r>
          </a:p>
          <a:p>
            <a:pPr lvl="3"/>
            <a:r>
              <a:rPr lang="en-US" sz="1400" dirty="0"/>
              <a:t> </a:t>
            </a:r>
          </a:p>
          <a:p>
            <a:pPr marL="742950" lvl="1" indent="-285750">
              <a:buFontTx/>
              <a:buChar char="-"/>
            </a:pPr>
            <a:r>
              <a:rPr lang="en-US" sz="1400" dirty="0">
                <a:solidFill>
                  <a:srgbClr val="FF0000"/>
                </a:solidFill>
              </a:rPr>
              <a:t>Inside the capture module the </a:t>
            </a:r>
            <a:r>
              <a:rPr lang="en-US" sz="1400" dirty="0" err="1">
                <a:solidFill>
                  <a:srgbClr val="FF0000"/>
                </a:solidFill>
              </a:rPr>
              <a:t>adc_ts</a:t>
            </a:r>
            <a:r>
              <a:rPr lang="en-US" sz="1400" dirty="0">
                <a:solidFill>
                  <a:srgbClr val="FF0000"/>
                </a:solidFill>
              </a:rPr>
              <a:t> is recorded together with the rest of the data at intervals corresponding to the block size (see next slide)</a:t>
            </a:r>
          </a:p>
          <a:p>
            <a:pPr marL="742950" lvl="1" indent="-285750">
              <a:buFontTx/>
              <a:buChar char="-"/>
            </a:pPr>
            <a:endParaRPr lang="en-US" sz="1400" dirty="0">
              <a:solidFill>
                <a:srgbClr val="FF0000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en-US" sz="1400" dirty="0">
                <a:solidFill>
                  <a:srgbClr val="FF0000"/>
                </a:solidFill>
              </a:rPr>
              <a:t>The timestamps are recorded at the beginning of a block, but the running stamp number corresponds to the beginning of conversion (when the ADC started converting), which is about 3 cycles before the first recorded timestamp and 332 ns after the start of timestamp counting on the board.</a:t>
            </a:r>
          </a:p>
          <a:p>
            <a:pPr marL="742950" lvl="1" indent="-285750">
              <a:buFontTx/>
              <a:buChar char="-"/>
            </a:pPr>
            <a:endParaRPr lang="en-US" sz="1400" dirty="0">
              <a:solidFill>
                <a:srgbClr val="FF0000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en-US" sz="1400" dirty="0">
                <a:solidFill>
                  <a:srgbClr val="FF0000"/>
                </a:solidFill>
              </a:rPr>
              <a:t>The trigger input to the integration module does not currently reset the timestamp value, this can/could be implemented in the timestamp module</a:t>
            </a:r>
          </a:p>
          <a:p>
            <a:pPr marL="742950" lvl="1" indent="-285750">
              <a:buFontTx/>
              <a:buChar char="-"/>
            </a:pPr>
            <a:endParaRPr lang="en-US" sz="1400" dirty="0">
              <a:solidFill>
                <a:srgbClr val="FF0000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en-US" sz="1400" dirty="0">
                <a:solidFill>
                  <a:srgbClr val="FF0000"/>
                </a:solidFill>
              </a:rPr>
              <a:t>Any additional delay specified in the configuration script happens for each trigger and would add to the time difference between the trigger timestamp and the </a:t>
            </a:r>
            <a:r>
              <a:rPr lang="en-US" sz="1400" dirty="0" err="1">
                <a:solidFill>
                  <a:srgbClr val="FF0000"/>
                </a:solidFill>
              </a:rPr>
              <a:t>adc</a:t>
            </a:r>
            <a:r>
              <a:rPr lang="en-US" sz="1400" dirty="0">
                <a:solidFill>
                  <a:srgbClr val="FF0000"/>
                </a:solidFill>
              </a:rPr>
              <a:t> timestamp in the data stream</a:t>
            </a:r>
          </a:p>
          <a:p>
            <a:pPr marL="742950" lvl="1" indent="-285750">
              <a:buFontTx/>
              <a:buChar char="-"/>
            </a:pPr>
            <a:endParaRPr lang="en-US" sz="1400" dirty="0">
              <a:solidFill>
                <a:srgbClr val="FF0000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en-US" sz="1400" dirty="0">
                <a:solidFill>
                  <a:srgbClr val="FF0000"/>
                </a:solidFill>
              </a:rPr>
              <a:t>The current version of the code seems to require a small but non-zero delay between trigger and start of integration – I am not sure at the moment how small this can be, but I think it would be a small number of samples (currently specified as 10 ADC samples in the simulation) .</a:t>
            </a:r>
          </a:p>
          <a:p>
            <a:pPr marL="742950" lvl="1" indent="-285750">
              <a:buFontTx/>
              <a:buChar char="-"/>
            </a:pPr>
            <a:endParaRPr lang="en-US" sz="1400" dirty="0">
              <a:solidFill>
                <a:srgbClr val="FF0000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en-US" sz="1400" dirty="0">
                <a:solidFill>
                  <a:srgbClr val="FF0000"/>
                </a:solidFill>
              </a:rPr>
              <a:t>The relevant comparison for timestamps from the ADC conversion in the FW is the variable </a:t>
            </a:r>
            <a:r>
              <a:rPr lang="en-US" sz="1400" dirty="0" err="1">
                <a:solidFill>
                  <a:srgbClr val="FF0000"/>
                </a:solidFill>
              </a:rPr>
              <a:t>ts_run</a:t>
            </a:r>
            <a:r>
              <a:rPr lang="en-US" sz="1400" dirty="0">
                <a:solidFill>
                  <a:srgbClr val="FF0000"/>
                </a:solidFill>
              </a:rPr>
              <a:t> in the ADC Verilog module output.</a:t>
            </a:r>
          </a:p>
        </p:txBody>
      </p:sp>
    </p:spTree>
    <p:extLst>
      <p:ext uri="{BB962C8B-B14F-4D97-AF65-F5344CB8AC3E}">
        <p14:creationId xmlns:p14="http://schemas.microsoft.com/office/powerpoint/2010/main" val="1666992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841B2-9E0C-9880-F7BE-8182338B1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47F80-5868-C125-2FB5-EFD6771D9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828DFA-B0A0-439D-A6EE-2F396E387BB4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2026-01-13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0C08A-8454-2081-8909-1B99ED543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MOLLER DAQ (Michael Gericke)</a:t>
            </a: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B4268-49A4-DDBB-D708-9ADC6D739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182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E2B902-4CFD-4980-B6EC-58092F188A88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B39580-0040-7D07-825B-5CBE5200BD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13" y="507753"/>
            <a:ext cx="11973042" cy="5966535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1CE7B289-2059-6DB6-368B-CC2882270F54}"/>
              </a:ext>
            </a:extLst>
          </p:cNvPr>
          <p:cNvSpPr/>
          <p:nvPr/>
        </p:nvSpPr>
        <p:spPr>
          <a:xfrm rot="16200000">
            <a:off x="3358402" y="4318826"/>
            <a:ext cx="761378" cy="18661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62FDBD-D615-AC25-3B0C-CEBC8A95F531}"/>
              </a:ext>
            </a:extLst>
          </p:cNvPr>
          <p:cNvSpPr txBox="1"/>
          <p:nvPr/>
        </p:nvSpPr>
        <p:spPr>
          <a:xfrm>
            <a:off x="3342187" y="4743477"/>
            <a:ext cx="6882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dirty="0">
                <a:solidFill>
                  <a:srgbClr val="FF0000"/>
                </a:solidFill>
              </a:rPr>
              <a:t>Trigger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9238F132-064F-F693-C617-61592A409E1A}"/>
                  </a:ext>
                </a:extLst>
              </p14:cNvPr>
              <p14:cNvContentPartPr/>
              <p14:nvPr/>
            </p14:nvContentPartPr>
            <p14:xfrm>
              <a:off x="4273178" y="5336934"/>
              <a:ext cx="1060200" cy="18108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9238F132-064F-F693-C617-61592A409E1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64538" y="5327934"/>
                <a:ext cx="1077840" cy="198720"/>
              </a:xfrm>
              <a:prstGeom prst="rect">
                <a:avLst/>
              </a:prstGeom>
            </p:spPr>
          </p:pic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D1794D17-8167-D08D-C23B-6C48F9261257}"/>
              </a:ext>
            </a:extLst>
          </p:cNvPr>
          <p:cNvSpPr txBox="1"/>
          <p:nvPr/>
        </p:nvSpPr>
        <p:spPr>
          <a:xfrm>
            <a:off x="4459145" y="5089747"/>
            <a:ext cx="707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dirty="0">
                <a:solidFill>
                  <a:srgbClr val="FF0000"/>
                </a:solidFill>
              </a:rPr>
              <a:t>Block 1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0BBFC55A-D471-8580-4B31-1B6C9F5511E5}"/>
              </a:ext>
            </a:extLst>
          </p:cNvPr>
          <p:cNvSpPr/>
          <p:nvPr/>
        </p:nvSpPr>
        <p:spPr>
          <a:xfrm rot="10800000">
            <a:off x="10219205" y="5427474"/>
            <a:ext cx="365126" cy="18661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1C9386C-39E6-9EB2-DA9F-85710139D736}"/>
              </a:ext>
            </a:extLst>
          </p:cNvPr>
          <p:cNvSpPr txBox="1"/>
          <p:nvPr/>
        </p:nvSpPr>
        <p:spPr>
          <a:xfrm>
            <a:off x="10551530" y="5336934"/>
            <a:ext cx="1525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dirty="0">
                <a:solidFill>
                  <a:srgbClr val="FF0000"/>
                </a:solidFill>
              </a:rPr>
              <a:t>Last block readout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AF89F306-EEAC-A791-B380-4BF043CA2D52}"/>
                  </a:ext>
                </a:extLst>
              </p14:cNvPr>
              <p14:cNvContentPartPr/>
              <p14:nvPr/>
            </p14:nvContentPartPr>
            <p14:xfrm>
              <a:off x="4235738" y="3774894"/>
              <a:ext cx="5901480" cy="20016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AF89F306-EEAC-A791-B380-4BF043CA2D5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227098" y="3765894"/>
                <a:ext cx="5919120" cy="217800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DA11678F-2315-2811-DCD4-5819B51EF0D0}"/>
              </a:ext>
            </a:extLst>
          </p:cNvPr>
          <p:cNvSpPr txBox="1"/>
          <p:nvPr/>
        </p:nvSpPr>
        <p:spPr>
          <a:xfrm>
            <a:off x="4310595" y="3621005"/>
            <a:ext cx="13051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dirty="0">
                <a:solidFill>
                  <a:srgbClr val="FF0000"/>
                </a:solidFill>
              </a:rPr>
              <a:t>“Helicity block”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D9ECB19-BC3C-086D-516C-1972DE9D29C0}"/>
              </a:ext>
            </a:extLst>
          </p:cNvPr>
          <p:cNvSpPr txBox="1"/>
          <p:nvPr/>
        </p:nvSpPr>
        <p:spPr>
          <a:xfrm>
            <a:off x="1712951" y="3590961"/>
            <a:ext cx="1107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dirty="0">
                <a:solidFill>
                  <a:srgbClr val="FF0000"/>
                </a:solidFill>
              </a:rPr>
              <a:t>Time stamps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FDC8ED71-F3A5-953A-380F-94674FACFA6B}"/>
                  </a:ext>
                </a:extLst>
              </p14:cNvPr>
              <p14:cNvContentPartPr/>
              <p14:nvPr/>
            </p14:nvContentPartPr>
            <p14:xfrm>
              <a:off x="2709698" y="3477894"/>
              <a:ext cx="1640160" cy="17640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FDC8ED71-F3A5-953A-380F-94674FACFA6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700698" y="3469254"/>
                <a:ext cx="1657800" cy="19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7500FBE9-9669-06F6-753B-0953EDFDAE82}"/>
                  </a:ext>
                </a:extLst>
              </p14:cNvPr>
              <p14:cNvContentPartPr/>
              <p14:nvPr/>
            </p14:nvContentPartPr>
            <p14:xfrm>
              <a:off x="4273538" y="3582654"/>
              <a:ext cx="111240" cy="132480"/>
            </p14:xfrm>
          </p:contentPart>
        </mc:Choice>
        <mc:Fallback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7500FBE9-9669-06F6-753B-0953EDFDAE8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264538" y="3574014"/>
                <a:ext cx="128880" cy="150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36993101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6244</TotalTime>
  <Words>698</Words>
  <Application>Microsoft Office PowerPoint</Application>
  <PresentationFormat>Widescreen</PresentationFormat>
  <Paragraphs>100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Cambria Math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Gericke</dc:creator>
  <cp:lastModifiedBy>Michael Gericke</cp:lastModifiedBy>
  <cp:revision>30</cp:revision>
  <dcterms:created xsi:type="dcterms:W3CDTF">2025-09-04T13:47:26Z</dcterms:created>
  <dcterms:modified xsi:type="dcterms:W3CDTF">2026-01-13T18:48:09Z</dcterms:modified>
</cp:coreProperties>
</file>