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309" r:id="rId5"/>
    <p:sldId id="308" r:id="rId6"/>
    <p:sldId id="310" r:id="rId7"/>
    <p:sldId id="311" r:id="rId8"/>
    <p:sldId id="816" r:id="rId9"/>
    <p:sldId id="312" r:id="rId10"/>
    <p:sldId id="818" r:id="rId11"/>
    <p:sldId id="817" r:id="rId12"/>
    <p:sldId id="819" r:id="rId13"/>
    <p:sldId id="8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autoAdjust="0"/>
    <p:restoredTop sz="95884" autoAdjust="0"/>
  </p:normalViewPr>
  <p:slideViewPr>
    <p:cSldViewPr snapToGrid="0" snapToObjects="1">
      <p:cViewPr varScale="1">
        <p:scale>
          <a:sx n="131" d="100"/>
          <a:sy n="131" d="100"/>
        </p:scale>
        <p:origin x="360" y="184"/>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9953BEE2-8998-0742-A64B-C4CF06B4E72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21942" y="1720793"/>
            <a:ext cx="5785895" cy="40701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4"/>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pic>
        <p:nvPicPr>
          <p:cNvPr id="17" name="Picture Placeholder 8">
            <a:extLst>
              <a:ext uri="{FF2B5EF4-FFF2-40B4-BE49-F238E27FC236}">
                <a16:creationId xmlns:a16="http://schemas.microsoft.com/office/drawing/2014/main" id="{5E934236-E122-7846-84A9-752797FA274A}"/>
              </a:ext>
            </a:extLst>
          </p:cNvPr>
          <p:cNvPicPr>
            <a:picLocks noChangeAspect="1"/>
          </p:cNvPicPr>
          <p:nvPr userDrawn="1"/>
        </p:nvPicPr>
        <p:blipFill>
          <a:blip r:embed="rId8"/>
          <a:stretch>
            <a:fillRect/>
          </a:stretch>
        </p:blipFill>
        <p:spPr>
          <a:xfrm>
            <a:off x="6740967" y="1914054"/>
            <a:ext cx="2298955" cy="10751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Homework 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Homework 1</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Homework</a:t>
            </a:r>
          </a:p>
        </p:txBody>
      </p:sp>
      <p:sp>
        <p:nvSpPr>
          <p:cNvPr id="3" name="Subtitle 2"/>
          <p:cNvSpPr>
            <a:spLocks noGrp="1"/>
          </p:cNvSpPr>
          <p:nvPr>
            <p:ph type="subTitle" idx="1"/>
          </p:nvPr>
        </p:nvSpPr>
        <p:spPr/>
        <p:txBody>
          <a:bodyPr/>
          <a:lstStyle/>
          <a:p>
            <a:r>
              <a:rPr lang="en-US" dirty="0"/>
              <a:t>MOLLER OPA Status Review</a:t>
            </a:r>
          </a:p>
        </p:txBody>
      </p:sp>
      <p:sp>
        <p:nvSpPr>
          <p:cNvPr id="5" name="Text Placeholder 4"/>
          <p:cNvSpPr>
            <a:spLocks noGrp="1"/>
          </p:cNvSpPr>
          <p:nvPr>
            <p:ph type="body" sz="quarter" idx="14"/>
          </p:nvPr>
        </p:nvSpPr>
        <p:spPr/>
        <p:txBody>
          <a:bodyPr/>
          <a:lstStyle/>
          <a:p>
            <a:r>
              <a:rPr lang="en-US" dirty="0"/>
              <a:t>Jim Fast</a:t>
            </a:r>
          </a:p>
        </p:txBody>
      </p:sp>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C1DD-8056-1147-B989-8B4B945475E9}"/>
              </a:ext>
            </a:extLst>
          </p:cNvPr>
          <p:cNvSpPr>
            <a:spLocks noGrp="1"/>
          </p:cNvSpPr>
          <p:nvPr>
            <p:ph type="title"/>
          </p:nvPr>
        </p:nvSpPr>
        <p:spPr/>
        <p:txBody>
          <a:bodyPr/>
          <a:lstStyle/>
          <a:p>
            <a:r>
              <a:rPr lang="en-US" dirty="0"/>
              <a:t>Supply chain</a:t>
            </a:r>
          </a:p>
        </p:txBody>
      </p:sp>
      <p:sp>
        <p:nvSpPr>
          <p:cNvPr id="3" name="Content Placeholder 2">
            <a:extLst>
              <a:ext uri="{FF2B5EF4-FFF2-40B4-BE49-F238E27FC236}">
                <a16:creationId xmlns:a16="http://schemas.microsoft.com/office/drawing/2014/main" id="{6C40202E-0CBA-8E4D-B2F3-CE386299A00E}"/>
              </a:ext>
            </a:extLst>
          </p:cNvPr>
          <p:cNvSpPr>
            <a:spLocks noGrp="1"/>
          </p:cNvSpPr>
          <p:nvPr>
            <p:ph idx="1"/>
          </p:nvPr>
        </p:nvSpPr>
        <p:spPr/>
        <p:txBody>
          <a:bodyPr>
            <a:normAutofit lnSpcReduction="10000"/>
          </a:bodyPr>
          <a:lstStyle/>
          <a:p>
            <a:r>
              <a:rPr lang="en-US" sz="2000" dirty="0"/>
              <a:t>For BOM lead time surveys, which items were being tagged as one-year lead-time (or longer)?</a:t>
            </a:r>
          </a:p>
          <a:p>
            <a:pPr lvl="1"/>
            <a:r>
              <a:rPr lang="en-US" sz="1800" dirty="0">
                <a:solidFill>
                  <a:srgbClr val="0070C0"/>
                </a:solidFill>
              </a:rPr>
              <a:t>FPGAs</a:t>
            </a:r>
          </a:p>
          <a:p>
            <a:pPr lvl="1"/>
            <a:r>
              <a:rPr lang="en-US" sz="1800" dirty="0">
                <a:solidFill>
                  <a:srgbClr val="0070C0"/>
                </a:solidFill>
              </a:rPr>
              <a:t>Magnet power supplies (have not received estimates for production yet, but expect &gt;1 year)</a:t>
            </a:r>
          </a:p>
          <a:p>
            <a:pPr lvl="1"/>
            <a:r>
              <a:rPr lang="en-US" sz="1800" dirty="0">
                <a:solidFill>
                  <a:srgbClr val="0070C0"/>
                </a:solidFill>
              </a:rPr>
              <a:t>Beam pipes (all aluminum fabrications)</a:t>
            </a:r>
          </a:p>
          <a:p>
            <a:pPr marL="457200" lvl="1" indent="0">
              <a:buNone/>
            </a:pPr>
            <a:r>
              <a:rPr lang="en-US" sz="1800" u="sng" dirty="0">
                <a:solidFill>
                  <a:schemeClr val="accent1">
                    <a:lumMod val="50000"/>
                  </a:schemeClr>
                </a:solidFill>
              </a:rPr>
              <a:t>Others on our watch list</a:t>
            </a:r>
          </a:p>
          <a:p>
            <a:pPr lvl="1"/>
            <a:r>
              <a:rPr lang="en-US" sz="1800" dirty="0">
                <a:solidFill>
                  <a:srgbClr val="0070C0"/>
                </a:solidFill>
              </a:rPr>
              <a:t>Magnet coils (vendor estimates 24 weeks from production order, but we remain concerned)</a:t>
            </a:r>
          </a:p>
          <a:p>
            <a:pPr lvl="1"/>
            <a:r>
              <a:rPr lang="en-US" sz="1800" dirty="0">
                <a:solidFill>
                  <a:srgbClr val="0070C0"/>
                </a:solidFill>
              </a:rPr>
              <a:t>Downstream toroid enclosure</a:t>
            </a:r>
          </a:p>
          <a:p>
            <a:pPr lvl="1"/>
            <a:r>
              <a:rPr lang="en-US" sz="1800" dirty="0">
                <a:solidFill>
                  <a:srgbClr val="0070C0"/>
                </a:solidFill>
              </a:rPr>
              <a:t>Vacuum pumps</a:t>
            </a:r>
          </a:p>
          <a:p>
            <a:pPr lvl="1"/>
            <a:r>
              <a:rPr lang="en-US" sz="1800" dirty="0">
                <a:solidFill>
                  <a:srgbClr val="0070C0"/>
                </a:solidFill>
              </a:rPr>
              <a:t>Process controls and instrumentation components</a:t>
            </a:r>
          </a:p>
          <a:p>
            <a:pPr lvl="1"/>
            <a:r>
              <a:rPr lang="en-US" sz="1800" dirty="0">
                <a:solidFill>
                  <a:srgbClr val="0070C0"/>
                </a:solidFill>
              </a:rPr>
              <a:t>DAQ/trigger boards (general chip shortage, but driven by FPGAs currently)</a:t>
            </a:r>
          </a:p>
          <a:p>
            <a:pPr lvl="1"/>
            <a:r>
              <a:rPr lang="en-US" sz="1800" dirty="0">
                <a:solidFill>
                  <a:srgbClr val="0070C0"/>
                </a:solidFill>
              </a:rPr>
              <a:t>Detector power supplies (HV and LV)</a:t>
            </a:r>
          </a:p>
          <a:p>
            <a:r>
              <a:rPr lang="en-US" sz="2000" dirty="0"/>
              <a:t>Have you queried suppliers about lead-times on other key materials such as quartz for detectors, PMTs, and custom chemicals (</a:t>
            </a:r>
            <a:r>
              <a:rPr lang="en-US" sz="2000" dirty="0" err="1"/>
              <a:t>e.g</a:t>
            </a:r>
            <a:r>
              <a:rPr lang="en-US" sz="2000" dirty="0"/>
              <a:t> optical epoxies)?</a:t>
            </a:r>
          </a:p>
          <a:p>
            <a:pPr lvl="1"/>
            <a:r>
              <a:rPr lang="en-US" sz="1800" dirty="0">
                <a:solidFill>
                  <a:srgbClr val="0070C0"/>
                </a:solidFill>
              </a:rPr>
              <a:t>Not recently enough, but it is also difficult to foresee what the situation will be in 12-18 months when we would start to order these in production quantities</a:t>
            </a:r>
          </a:p>
          <a:p>
            <a:pPr lvl="1"/>
            <a:r>
              <a:rPr lang="en-US" sz="1800" dirty="0">
                <a:solidFill>
                  <a:srgbClr val="0070C0"/>
                </a:solidFill>
              </a:rPr>
              <a:t>NSF and CFI/RM funding allow flexibility to initiate orders before CD-2/3</a:t>
            </a:r>
          </a:p>
          <a:p>
            <a:pPr lvl="2"/>
            <a:r>
              <a:rPr lang="en-US" sz="1600" dirty="0">
                <a:solidFill>
                  <a:srgbClr val="0070C0"/>
                </a:solidFill>
              </a:rPr>
              <a:t>We need to complete design work and interface checks sufficiently to move forward</a:t>
            </a:r>
          </a:p>
          <a:p>
            <a:pPr lvl="2"/>
            <a:r>
              <a:rPr lang="en-US" sz="1600" dirty="0">
                <a:solidFill>
                  <a:srgbClr val="0070C0"/>
                </a:solidFill>
              </a:rPr>
              <a:t>Need to complete assembly and test of pre-production prototypes to validate performance will be met</a:t>
            </a:r>
          </a:p>
          <a:p>
            <a:endParaRPr lang="en-US" dirty="0"/>
          </a:p>
        </p:txBody>
      </p:sp>
      <p:sp>
        <p:nvSpPr>
          <p:cNvPr id="4" name="Footer Placeholder 3">
            <a:extLst>
              <a:ext uri="{FF2B5EF4-FFF2-40B4-BE49-F238E27FC236}">
                <a16:creationId xmlns:a16="http://schemas.microsoft.com/office/drawing/2014/main" id="{074EF539-AAA7-C64C-BD49-4666D5E80807}"/>
              </a:ext>
            </a:extLst>
          </p:cNvPr>
          <p:cNvSpPr>
            <a:spLocks noGrp="1"/>
          </p:cNvSpPr>
          <p:nvPr>
            <p:ph type="ftr" sz="quarter" idx="11"/>
          </p:nvPr>
        </p:nvSpPr>
        <p:spPr/>
        <p:txBody>
          <a:bodyPr/>
          <a:lstStyle/>
          <a:p>
            <a:r>
              <a:rPr lang="en-US"/>
              <a:t>Homework 1</a:t>
            </a:r>
            <a:endParaRPr lang="en-US" dirty="0"/>
          </a:p>
        </p:txBody>
      </p:sp>
      <p:sp>
        <p:nvSpPr>
          <p:cNvPr id="5" name="Slide Number Placeholder 4">
            <a:extLst>
              <a:ext uri="{FF2B5EF4-FFF2-40B4-BE49-F238E27FC236}">
                <a16:creationId xmlns:a16="http://schemas.microsoft.com/office/drawing/2014/main" id="{3E050B06-39C5-4849-884C-6B0C802D1B95}"/>
              </a:ext>
            </a:extLst>
          </p:cNvPr>
          <p:cNvSpPr>
            <a:spLocks noGrp="1"/>
          </p:cNvSpPr>
          <p:nvPr>
            <p:ph type="sldNum" sz="quarter" idx="12"/>
          </p:nvPr>
        </p:nvSpPr>
        <p:spPr/>
        <p:txBody>
          <a:bodyPr/>
          <a:lstStyle/>
          <a:p>
            <a:fld id="{07E1C93C-5050-FC42-8F10-D22D4F119D13}" type="slidenum">
              <a:rPr lang="en-US" smtClean="0"/>
              <a:pPr/>
              <a:t>10</a:t>
            </a:fld>
            <a:endParaRPr lang="en-US" dirty="0"/>
          </a:p>
        </p:txBody>
      </p:sp>
    </p:spTree>
    <p:extLst>
      <p:ext uri="{BB962C8B-B14F-4D97-AF65-F5344CB8AC3E}">
        <p14:creationId xmlns:p14="http://schemas.microsoft.com/office/powerpoint/2010/main" val="294378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SC-1 Questions </a:t>
            </a:r>
            <a:r>
              <a:rPr lang="en-US" dirty="0" err="1"/>
              <a:t>re:Slide</a:t>
            </a:r>
            <a:r>
              <a:rPr lang="en-US" dirty="0"/>
              <a:t> 35 of Spectrometer Presentation (Risks)</a:t>
            </a:r>
          </a:p>
        </p:txBody>
      </p:sp>
      <p:sp>
        <p:nvSpPr>
          <p:cNvPr id="3" name="Content Placeholder 2"/>
          <p:cNvSpPr>
            <a:spLocks noGrp="1"/>
          </p:cNvSpPr>
          <p:nvPr>
            <p:ph idx="1"/>
          </p:nvPr>
        </p:nvSpPr>
        <p:spPr/>
        <p:txBody>
          <a:bodyPr>
            <a:normAutofit fontScale="92500" lnSpcReduction="20000"/>
          </a:bodyPr>
          <a:lstStyle/>
          <a:p>
            <a:r>
              <a:rPr lang="en-US" dirty="0"/>
              <a:t>R3.23 Please add more details about the three mitigation strategies:</a:t>
            </a:r>
          </a:p>
          <a:p>
            <a:pPr lvl="1"/>
            <a:r>
              <a:rPr lang="en-US" dirty="0"/>
              <a:t>Ensure tight tolerances are met – what’s a typical tolerance?  Achievable by survey? Does the temperature need to be controlled to make an accurate measurement?</a:t>
            </a:r>
          </a:p>
          <a:p>
            <a:pPr lvl="2"/>
            <a:r>
              <a:rPr lang="en-US" dirty="0">
                <a:solidFill>
                  <a:srgbClr val="0070C0"/>
                </a:solidFill>
              </a:rPr>
              <a:t>Magnet only requires ~1 mm alignment tolerance per simulation</a:t>
            </a:r>
          </a:p>
          <a:p>
            <a:pPr lvl="2"/>
            <a:r>
              <a:rPr lang="en-US" dirty="0">
                <a:solidFill>
                  <a:srgbClr val="0070C0"/>
                </a:solidFill>
              </a:rPr>
              <a:t>Expect to align to within ~0.5 mm</a:t>
            </a:r>
          </a:p>
          <a:p>
            <a:pPr lvl="2"/>
            <a:r>
              <a:rPr lang="en-US" dirty="0">
                <a:solidFill>
                  <a:srgbClr val="0070C0"/>
                </a:solidFill>
              </a:rPr>
              <a:t>Will align at room temperature, but to the modelled operational displacements</a:t>
            </a:r>
          </a:p>
          <a:p>
            <a:pPr lvl="1"/>
            <a:r>
              <a:rPr lang="en-US" dirty="0"/>
              <a:t>Monitor fab, make changes during fab – will Moeller provide a full-time inspector?</a:t>
            </a:r>
          </a:p>
          <a:p>
            <a:pPr lvl="2"/>
            <a:r>
              <a:rPr lang="en-US" dirty="0">
                <a:solidFill>
                  <a:srgbClr val="0070C0"/>
                </a:solidFill>
              </a:rPr>
              <a:t>We do not see a need for a full-time inspector at the vendor.  We will be onsite and monitoring during prototype coil fabrication and plan for vendor visits during production.</a:t>
            </a:r>
            <a:endParaRPr lang="en-US" dirty="0"/>
          </a:p>
          <a:p>
            <a:pPr lvl="1"/>
            <a:r>
              <a:rPr lang="en-US" dirty="0"/>
              <a:t>Adjust alignment during assy.  Vendor will be moving stiff copper a few mils – is there tooling for that?</a:t>
            </a:r>
          </a:p>
          <a:p>
            <a:pPr lvl="2"/>
            <a:r>
              <a:rPr lang="en-US" dirty="0">
                <a:solidFill>
                  <a:srgbClr val="0070C0"/>
                </a:solidFill>
              </a:rPr>
              <a:t>Vendor is winding on stiff mandrels and providing potted coils with G-10 fillers</a:t>
            </a:r>
          </a:p>
          <a:p>
            <a:pPr lvl="2"/>
            <a:r>
              <a:rPr lang="en-US" dirty="0">
                <a:solidFill>
                  <a:srgbClr val="0070C0"/>
                </a:solidFill>
              </a:rPr>
              <a:t>Magnet assembly will be done at </a:t>
            </a:r>
            <a:r>
              <a:rPr lang="en-US" dirty="0" err="1">
                <a:solidFill>
                  <a:srgbClr val="0070C0"/>
                </a:solidFill>
              </a:rPr>
              <a:t>Jlab</a:t>
            </a:r>
            <a:r>
              <a:rPr lang="en-US" dirty="0">
                <a:solidFill>
                  <a:srgbClr val="0070C0"/>
                </a:solidFill>
              </a:rPr>
              <a:t> – we are designing the coil adjustment mechanisms</a:t>
            </a:r>
          </a:p>
          <a:p>
            <a:pPr lvl="2"/>
            <a:r>
              <a:rPr lang="en-US" dirty="0">
                <a:solidFill>
                  <a:srgbClr val="0070C0"/>
                </a:solidFill>
              </a:rPr>
              <a:t>Each coil (7 upstream and 28 downstream) has its own support/alignment system</a:t>
            </a:r>
            <a:endParaRPr lang="en-US" dirty="0"/>
          </a:p>
          <a:p>
            <a:r>
              <a:rPr lang="en-US" dirty="0"/>
              <a:t>R3.24/25  </a:t>
            </a:r>
          </a:p>
          <a:p>
            <a:pPr lvl="1"/>
            <a:r>
              <a:rPr lang="en-US" dirty="0"/>
              <a:t>Mitigation – conduct radiation damage testing.  Is there a plan to initiate this?</a:t>
            </a:r>
          </a:p>
          <a:p>
            <a:pPr lvl="2"/>
            <a:r>
              <a:rPr lang="en-US" dirty="0">
                <a:solidFill>
                  <a:srgbClr val="0070C0"/>
                </a:solidFill>
              </a:rPr>
              <a:t>SOW for testing provided the SC-1</a:t>
            </a:r>
          </a:p>
          <a:p>
            <a:pPr lvl="3"/>
            <a:r>
              <a:rPr lang="en-US" dirty="0">
                <a:solidFill>
                  <a:srgbClr val="0070C0"/>
                </a:solidFill>
              </a:rPr>
              <a:t>5 sets of samples, 50, 100, ~165 </a:t>
            </a:r>
            <a:r>
              <a:rPr lang="en-US" dirty="0" err="1">
                <a:solidFill>
                  <a:srgbClr val="0070C0"/>
                </a:solidFill>
              </a:rPr>
              <a:t>MGy</a:t>
            </a:r>
            <a:r>
              <a:rPr lang="en-US" dirty="0">
                <a:solidFill>
                  <a:srgbClr val="0070C0"/>
                </a:solidFill>
              </a:rPr>
              <a:t>, one each in vacuum, other 50/100 </a:t>
            </a:r>
            <a:r>
              <a:rPr lang="en-US" dirty="0" err="1">
                <a:solidFill>
                  <a:srgbClr val="0070C0"/>
                </a:solidFill>
              </a:rPr>
              <a:t>MGy</a:t>
            </a:r>
            <a:r>
              <a:rPr lang="en-US" dirty="0">
                <a:solidFill>
                  <a:srgbClr val="0070C0"/>
                </a:solidFill>
              </a:rPr>
              <a:t> sets in inert gas</a:t>
            </a:r>
          </a:p>
          <a:p>
            <a:pPr lvl="2"/>
            <a:r>
              <a:rPr lang="en-US" dirty="0">
                <a:solidFill>
                  <a:srgbClr val="0070C0"/>
                </a:solidFill>
              </a:rPr>
              <a:t>Samples are at UC Davis for reactor irradiation starting this week</a:t>
            </a:r>
          </a:p>
          <a:p>
            <a:pPr lvl="2"/>
            <a:r>
              <a:rPr lang="en-US" dirty="0">
                <a:solidFill>
                  <a:srgbClr val="0070C0"/>
                </a:solidFill>
              </a:rPr>
              <a:t>CTD will perform shear strength testing on samples after irradiation</a:t>
            </a:r>
          </a:p>
          <a:p>
            <a:pPr lvl="2"/>
            <a:r>
              <a:rPr lang="en-US" dirty="0">
                <a:solidFill>
                  <a:srgbClr val="0070C0"/>
                </a:solidFill>
              </a:rPr>
              <a:t>Expect results by end of CY</a:t>
            </a:r>
          </a:p>
          <a:p>
            <a:endParaRPr lang="en-US" dirty="0"/>
          </a:p>
        </p:txBody>
      </p:sp>
      <p:sp>
        <p:nvSpPr>
          <p:cNvPr id="4" name="Footer Placeholder 3"/>
          <p:cNvSpPr>
            <a:spLocks noGrp="1"/>
          </p:cNvSpPr>
          <p:nvPr>
            <p:ph type="ftr" sz="quarter" idx="11"/>
          </p:nvPr>
        </p:nvSpPr>
        <p:spPr/>
        <p:txBody>
          <a:bodyPr/>
          <a:lstStyle/>
          <a:p>
            <a:r>
              <a:rPr lang="en-US"/>
              <a:t>Homework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579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SC-1 Questions re; Slide 35 of Spectrometer Presentation (Risks)</a:t>
            </a:r>
          </a:p>
        </p:txBody>
      </p:sp>
      <p:sp>
        <p:nvSpPr>
          <p:cNvPr id="3" name="Content Placeholder 2"/>
          <p:cNvSpPr>
            <a:spLocks noGrp="1"/>
          </p:cNvSpPr>
          <p:nvPr>
            <p:ph idx="1"/>
          </p:nvPr>
        </p:nvSpPr>
        <p:spPr/>
        <p:txBody>
          <a:bodyPr>
            <a:normAutofit/>
          </a:bodyPr>
          <a:lstStyle/>
          <a:p>
            <a:r>
              <a:rPr lang="en-US" dirty="0"/>
              <a:t>R3.26/27/28  </a:t>
            </a:r>
          </a:p>
          <a:p>
            <a:pPr lvl="1"/>
            <a:r>
              <a:rPr lang="en-US" dirty="0"/>
              <a:t>Mitigation – continuous QA/QC – Who pays the QA/QC persons?</a:t>
            </a:r>
          </a:p>
          <a:p>
            <a:pPr lvl="2"/>
            <a:r>
              <a:rPr lang="en-US" dirty="0">
                <a:solidFill>
                  <a:srgbClr val="0070C0"/>
                </a:solidFill>
              </a:rPr>
              <a:t>Each coil resistance will be measured before and after potting</a:t>
            </a:r>
          </a:p>
          <a:p>
            <a:pPr lvl="2"/>
            <a:r>
              <a:rPr lang="en-US" dirty="0">
                <a:solidFill>
                  <a:srgbClr val="0070C0"/>
                </a:solidFill>
              </a:rPr>
              <a:t>Vendor is responsible for continuous QA/QC during fabrication and must demonstrate compliance with the technical specification</a:t>
            </a:r>
          </a:p>
          <a:p>
            <a:pPr lvl="2"/>
            <a:r>
              <a:rPr lang="en-US" dirty="0">
                <a:solidFill>
                  <a:srgbClr val="0070C0"/>
                </a:solidFill>
              </a:rPr>
              <a:t>JLab will be spot checking compliance during production run and detailed inspection at delivery</a:t>
            </a:r>
          </a:p>
          <a:p>
            <a:pPr lvl="2"/>
            <a:r>
              <a:rPr lang="en-US" dirty="0">
                <a:solidFill>
                  <a:srgbClr val="0070C0"/>
                </a:solidFill>
              </a:rPr>
              <a:t>QA/QC at JLab is charged to project (engineering/technical staff and QA/QC lead)</a:t>
            </a:r>
            <a:endParaRPr lang="en-US" dirty="0"/>
          </a:p>
          <a:p>
            <a:pPr lvl="1"/>
            <a:r>
              <a:rPr lang="en-US" dirty="0"/>
              <a:t>Employ sufficiently sensitive turn-to-turn testing during winding.  Will temperature control of the winding be needed?</a:t>
            </a:r>
          </a:p>
          <a:p>
            <a:pPr lvl="2"/>
            <a:r>
              <a:rPr lang="en-US" sz="1600" dirty="0">
                <a:solidFill>
                  <a:srgbClr val="0070C0"/>
                </a:solidFill>
              </a:rPr>
              <a:t>Coil design (4 to 6 turns, upstream and downstream torus magnet 1-3) does not allow turn-to-turn testing</a:t>
            </a:r>
          </a:p>
          <a:p>
            <a:pPr lvl="2"/>
            <a:r>
              <a:rPr lang="en-US" sz="1600" dirty="0">
                <a:solidFill>
                  <a:srgbClr val="0070C0"/>
                </a:solidFill>
              </a:rPr>
              <a:t>DS torus magnet 4 has total of 10 turns and will have ringing test</a:t>
            </a:r>
          </a:p>
          <a:p>
            <a:pPr lvl="2"/>
            <a:r>
              <a:rPr lang="en-US" sz="1600" dirty="0">
                <a:solidFill>
                  <a:srgbClr val="0070C0"/>
                </a:solidFill>
              </a:rPr>
              <a:t>Hard shorts will be detectable through resistance measurements</a:t>
            </a:r>
          </a:p>
          <a:p>
            <a:pPr lvl="2"/>
            <a:r>
              <a:rPr lang="en-US" sz="1600" dirty="0">
                <a:solidFill>
                  <a:srgbClr val="0070C0"/>
                </a:solidFill>
              </a:rPr>
              <a:t>The small turn-to-turn voltage drop in the coil design has virtually no risk of causing operational problems</a:t>
            </a:r>
          </a:p>
          <a:p>
            <a:pPr lvl="2"/>
            <a:r>
              <a:rPr lang="en-US" sz="1600" dirty="0">
                <a:solidFill>
                  <a:srgbClr val="0070C0"/>
                </a:solidFill>
              </a:rPr>
              <a:t>Testing will be done at room temperature, or slightly elevated by water supply temperature</a:t>
            </a:r>
          </a:p>
          <a:p>
            <a:pPr lvl="2"/>
            <a:endParaRPr lang="en-US" dirty="0"/>
          </a:p>
        </p:txBody>
      </p:sp>
      <p:sp>
        <p:nvSpPr>
          <p:cNvPr id="4" name="Footer Placeholder 3"/>
          <p:cNvSpPr>
            <a:spLocks noGrp="1"/>
          </p:cNvSpPr>
          <p:nvPr>
            <p:ph type="ftr" sz="quarter" idx="11"/>
          </p:nvPr>
        </p:nvSpPr>
        <p:spPr/>
        <p:txBody>
          <a:bodyPr/>
          <a:lstStyle/>
          <a:p>
            <a:r>
              <a:rPr lang="en-US"/>
              <a:t>Homework 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73988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FEBE-5050-B948-A661-A4BF2C8C3C8E}"/>
              </a:ext>
            </a:extLst>
          </p:cNvPr>
          <p:cNvSpPr>
            <a:spLocks noGrp="1"/>
          </p:cNvSpPr>
          <p:nvPr>
            <p:ph type="title"/>
          </p:nvPr>
        </p:nvSpPr>
        <p:spPr/>
        <p:txBody>
          <a:bodyPr/>
          <a:lstStyle/>
          <a:p>
            <a:r>
              <a:rPr lang="en-US" dirty="0"/>
              <a:t>SC-2 Questions: Overnight homework</a:t>
            </a:r>
          </a:p>
        </p:txBody>
      </p:sp>
      <p:sp>
        <p:nvSpPr>
          <p:cNvPr id="3" name="Content Placeholder 2">
            <a:extLst>
              <a:ext uri="{FF2B5EF4-FFF2-40B4-BE49-F238E27FC236}">
                <a16:creationId xmlns:a16="http://schemas.microsoft.com/office/drawing/2014/main" id="{06A62C50-548E-054B-BE54-0679CE7C3576}"/>
              </a:ext>
            </a:extLst>
          </p:cNvPr>
          <p:cNvSpPr>
            <a:spLocks noGrp="1"/>
          </p:cNvSpPr>
          <p:nvPr>
            <p:ph idx="1"/>
          </p:nvPr>
        </p:nvSpPr>
        <p:spPr/>
        <p:txBody>
          <a:bodyPr>
            <a:normAutofit/>
          </a:bodyPr>
          <a:lstStyle/>
          <a:p>
            <a:r>
              <a:rPr lang="en-US" sz="2000" dirty="0"/>
              <a:t>For the 10 am session tomorrow morning we would like to get some more information about the project plan toward CD2, e.g. how to track progress on the design, dealing with uncertainties on the budget profile, and procurement schedule/strategy. This will probably be covered in detail in the management parallel session but not everybody will be attending.  </a:t>
            </a:r>
          </a:p>
          <a:p>
            <a:pPr lvl="1"/>
            <a:r>
              <a:rPr lang="en-US" sz="1800" dirty="0">
                <a:solidFill>
                  <a:srgbClr val="0070C0"/>
                </a:solidFill>
              </a:rPr>
              <a:t>Tracking design progress</a:t>
            </a:r>
          </a:p>
          <a:p>
            <a:pPr lvl="2"/>
            <a:r>
              <a:rPr lang="en-US" sz="1600" dirty="0">
                <a:solidFill>
                  <a:srgbClr val="0070C0"/>
                </a:solidFill>
              </a:rPr>
              <a:t>Design progress is tracked in part by EVMS tools through monthly reporting of progress</a:t>
            </a:r>
          </a:p>
          <a:p>
            <a:pPr lvl="2"/>
            <a:r>
              <a:rPr lang="en-US" sz="1600" dirty="0">
                <a:solidFill>
                  <a:srgbClr val="0070C0"/>
                </a:solidFill>
              </a:rPr>
              <a:t>Also tracked by readiness for 60% and 90% design reviews</a:t>
            </a:r>
          </a:p>
          <a:p>
            <a:pPr lvl="2"/>
            <a:r>
              <a:rPr lang="en-US" sz="1600" dirty="0">
                <a:solidFill>
                  <a:srgbClr val="0070C0"/>
                </a:solidFill>
              </a:rPr>
              <a:t>Each team has pretty good situational awareness of their progress at this time</a:t>
            </a:r>
          </a:p>
          <a:p>
            <a:pPr lvl="2"/>
            <a:r>
              <a:rPr lang="en-US" sz="1600" dirty="0">
                <a:solidFill>
                  <a:srgbClr val="0070C0"/>
                </a:solidFill>
              </a:rPr>
              <a:t>Working on more formal status sheet to provide more fidelity especially as we get to the point of preparing drawings and procurement packages</a:t>
            </a:r>
          </a:p>
          <a:p>
            <a:pPr lvl="1"/>
            <a:r>
              <a:rPr lang="en-US" sz="1800" dirty="0">
                <a:solidFill>
                  <a:srgbClr val="0070C0"/>
                </a:solidFill>
              </a:rPr>
              <a:t>Budget uncertainties are a fact of life so we have built flexible planning tools that allow us to do “What If’s” fairly easily – exercised quite a bit with the FY22 PBR exercise</a:t>
            </a:r>
          </a:p>
          <a:p>
            <a:pPr lvl="2"/>
            <a:r>
              <a:rPr lang="en-US" sz="1600" dirty="0">
                <a:solidFill>
                  <a:srgbClr val="0070C0"/>
                </a:solidFill>
              </a:rPr>
              <a:t>FY funding milestones in P6 used to move procurements between FY</a:t>
            </a:r>
          </a:p>
          <a:p>
            <a:pPr lvl="2"/>
            <a:r>
              <a:rPr lang="en-US" sz="1600" dirty="0">
                <a:solidFill>
                  <a:srgbClr val="0070C0"/>
                </a:solidFill>
              </a:rPr>
              <a:t>Procurements ordered by schedule float and staggered for load on procurement staff and funding</a:t>
            </a:r>
          </a:p>
          <a:p>
            <a:pPr lvl="2"/>
            <a:r>
              <a:rPr lang="en-US" sz="1600" dirty="0">
                <a:solidFill>
                  <a:srgbClr val="0070C0"/>
                </a:solidFill>
              </a:rPr>
              <a:t>BO profile dumped to Excel to look at contingency and carryover to build BA profile</a:t>
            </a:r>
          </a:p>
          <a:p>
            <a:pPr lvl="1"/>
            <a:r>
              <a:rPr lang="en-US" sz="1800" dirty="0">
                <a:solidFill>
                  <a:srgbClr val="0070C0"/>
                </a:solidFill>
              </a:rPr>
              <a:t>We are working under the assumption that we will receive only the $7M in the PBR in FY22</a:t>
            </a:r>
          </a:p>
          <a:p>
            <a:pPr lvl="2"/>
            <a:r>
              <a:rPr lang="en-US" sz="1600" dirty="0">
                <a:solidFill>
                  <a:srgbClr val="0070C0"/>
                </a:solidFill>
              </a:rPr>
              <a:t>Given CD-2/3 in FY22Q4 or FY23Q1, there will be a large funding need in FY23Q1 to initiate the longest lead time procurement (see next slide)</a:t>
            </a:r>
          </a:p>
          <a:p>
            <a:pPr lvl="2"/>
            <a:endParaRPr lang="en-US" sz="1600" dirty="0">
              <a:solidFill>
                <a:srgbClr val="0070C0"/>
              </a:solidFill>
            </a:endParaRPr>
          </a:p>
          <a:p>
            <a:endParaRPr lang="en-US" sz="2000" dirty="0"/>
          </a:p>
        </p:txBody>
      </p:sp>
      <p:sp>
        <p:nvSpPr>
          <p:cNvPr id="4" name="Footer Placeholder 3">
            <a:extLst>
              <a:ext uri="{FF2B5EF4-FFF2-40B4-BE49-F238E27FC236}">
                <a16:creationId xmlns:a16="http://schemas.microsoft.com/office/drawing/2014/main" id="{C9749D0E-0F9C-5945-BF78-07B47C51171B}"/>
              </a:ext>
            </a:extLst>
          </p:cNvPr>
          <p:cNvSpPr>
            <a:spLocks noGrp="1"/>
          </p:cNvSpPr>
          <p:nvPr>
            <p:ph type="ftr" sz="quarter" idx="11"/>
          </p:nvPr>
        </p:nvSpPr>
        <p:spPr/>
        <p:txBody>
          <a:bodyPr/>
          <a:lstStyle/>
          <a:p>
            <a:r>
              <a:rPr lang="en-US"/>
              <a:t>Homework 1</a:t>
            </a:r>
            <a:endParaRPr lang="en-US" dirty="0"/>
          </a:p>
        </p:txBody>
      </p:sp>
      <p:sp>
        <p:nvSpPr>
          <p:cNvPr id="5" name="Slide Number Placeholder 4">
            <a:extLst>
              <a:ext uri="{FF2B5EF4-FFF2-40B4-BE49-F238E27FC236}">
                <a16:creationId xmlns:a16="http://schemas.microsoft.com/office/drawing/2014/main" id="{1674150C-916E-8B42-B290-589E76304A01}"/>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173026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8CB0-EDDB-A04B-817A-CB3BABD9732D}"/>
              </a:ext>
            </a:extLst>
          </p:cNvPr>
          <p:cNvSpPr>
            <a:spLocks noGrp="1"/>
          </p:cNvSpPr>
          <p:nvPr>
            <p:ph type="title"/>
          </p:nvPr>
        </p:nvSpPr>
        <p:spPr/>
        <p:txBody>
          <a:bodyPr/>
          <a:lstStyle/>
          <a:p>
            <a:r>
              <a:rPr lang="en-US" dirty="0"/>
              <a:t>BA-BO Profile</a:t>
            </a:r>
          </a:p>
        </p:txBody>
      </p:sp>
      <p:sp>
        <p:nvSpPr>
          <p:cNvPr id="3" name="Content Placeholder 2">
            <a:extLst>
              <a:ext uri="{FF2B5EF4-FFF2-40B4-BE49-F238E27FC236}">
                <a16:creationId xmlns:a16="http://schemas.microsoft.com/office/drawing/2014/main" id="{F6BA01F0-2C24-DD48-A50C-80D84498B3CA}"/>
              </a:ext>
            </a:extLst>
          </p:cNvPr>
          <p:cNvSpPr>
            <a:spLocks noGrp="1"/>
          </p:cNvSpPr>
          <p:nvPr>
            <p:ph idx="1"/>
          </p:nvPr>
        </p:nvSpPr>
        <p:spPr>
          <a:xfrm>
            <a:off x="411892" y="966055"/>
            <a:ext cx="11285837" cy="484519"/>
          </a:xfrm>
        </p:spPr>
        <p:txBody>
          <a:bodyPr/>
          <a:lstStyle/>
          <a:p>
            <a:r>
              <a:rPr lang="en-US" dirty="0"/>
              <a:t>Incorporates Latest Funding Guidance (incl. Presidents Budget Request for FY22)</a:t>
            </a:r>
          </a:p>
        </p:txBody>
      </p:sp>
      <p:pic>
        <p:nvPicPr>
          <p:cNvPr id="6" name="Picture 5">
            <a:extLst>
              <a:ext uri="{FF2B5EF4-FFF2-40B4-BE49-F238E27FC236}">
                <a16:creationId xmlns:a16="http://schemas.microsoft.com/office/drawing/2014/main" id="{DA02AAA9-F612-B34F-A6C1-B8CF47FC6F31}"/>
              </a:ext>
            </a:extLst>
          </p:cNvPr>
          <p:cNvPicPr>
            <a:picLocks noChangeAspect="1"/>
          </p:cNvPicPr>
          <p:nvPr/>
        </p:nvPicPr>
        <p:blipFill rotWithShape="1">
          <a:blip r:embed="rId2"/>
          <a:srcRect l="10380" t="8511" r="11247" b="19673"/>
          <a:stretch/>
        </p:blipFill>
        <p:spPr>
          <a:xfrm>
            <a:off x="3784684" y="1276572"/>
            <a:ext cx="7995424" cy="5182806"/>
          </a:xfrm>
          <a:prstGeom prst="rect">
            <a:avLst/>
          </a:prstGeom>
        </p:spPr>
      </p:pic>
      <p:sp>
        <p:nvSpPr>
          <p:cNvPr id="7" name="Footer Placeholder 6">
            <a:extLst>
              <a:ext uri="{FF2B5EF4-FFF2-40B4-BE49-F238E27FC236}">
                <a16:creationId xmlns:a16="http://schemas.microsoft.com/office/drawing/2014/main" id="{AD1EC4A6-A7CF-0E45-894D-E92AE7E06029}"/>
              </a:ext>
            </a:extLst>
          </p:cNvPr>
          <p:cNvSpPr>
            <a:spLocks noGrp="1"/>
          </p:cNvSpPr>
          <p:nvPr>
            <p:ph type="ftr" sz="quarter" idx="11"/>
          </p:nvPr>
        </p:nvSpPr>
        <p:spPr/>
        <p:txBody>
          <a:bodyPr/>
          <a:lstStyle/>
          <a:p>
            <a:r>
              <a:rPr lang="en-US"/>
              <a:t>MOLLER Project Overview</a:t>
            </a:r>
            <a:endParaRPr lang="en-US" dirty="0"/>
          </a:p>
        </p:txBody>
      </p:sp>
      <p:sp>
        <p:nvSpPr>
          <p:cNvPr id="8" name="Slide Number Placeholder 7">
            <a:extLst>
              <a:ext uri="{FF2B5EF4-FFF2-40B4-BE49-F238E27FC236}">
                <a16:creationId xmlns:a16="http://schemas.microsoft.com/office/drawing/2014/main" id="{826F6827-A9F5-D34A-9614-DD6428214BFE}"/>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
        <p:nvSpPr>
          <p:cNvPr id="4" name="TextBox 3">
            <a:extLst>
              <a:ext uri="{FF2B5EF4-FFF2-40B4-BE49-F238E27FC236}">
                <a16:creationId xmlns:a16="http://schemas.microsoft.com/office/drawing/2014/main" id="{83341134-167E-B243-81BB-44FF3B8E2935}"/>
              </a:ext>
            </a:extLst>
          </p:cNvPr>
          <p:cNvSpPr txBox="1"/>
          <p:nvPr/>
        </p:nvSpPr>
        <p:spPr>
          <a:xfrm>
            <a:off x="5498099" y="3123513"/>
            <a:ext cx="2439672" cy="923330"/>
          </a:xfrm>
          <a:prstGeom prst="rect">
            <a:avLst/>
          </a:prstGeom>
          <a:solidFill>
            <a:schemeClr val="accent3"/>
          </a:solidFill>
        </p:spPr>
        <p:txBody>
          <a:bodyPr wrap="square" rtlCol="0">
            <a:spAutoFit/>
          </a:bodyPr>
          <a:lstStyle/>
          <a:p>
            <a:r>
              <a:rPr lang="en-US" dirty="0"/>
              <a:t>$9M needed in Q1FY23</a:t>
            </a:r>
          </a:p>
          <a:p>
            <a:r>
              <a:rPr lang="en-US" dirty="0"/>
              <a:t>$4.5M in October, balance in December</a:t>
            </a:r>
          </a:p>
        </p:txBody>
      </p:sp>
      <p:cxnSp>
        <p:nvCxnSpPr>
          <p:cNvPr id="9" name="Straight Arrow Connector 8">
            <a:extLst>
              <a:ext uri="{FF2B5EF4-FFF2-40B4-BE49-F238E27FC236}">
                <a16:creationId xmlns:a16="http://schemas.microsoft.com/office/drawing/2014/main" id="{A3020851-6F55-5E49-9139-EE1FA1860472}"/>
              </a:ext>
            </a:extLst>
          </p:cNvPr>
          <p:cNvCxnSpPr>
            <a:cxnSpLocks/>
            <a:stCxn id="4" idx="2"/>
          </p:cNvCxnSpPr>
          <p:nvPr/>
        </p:nvCxnSpPr>
        <p:spPr>
          <a:xfrm>
            <a:off x="6717935" y="4046843"/>
            <a:ext cx="1064461" cy="6595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633112-31C9-4F46-AAC5-487F1CF03FA4}"/>
              </a:ext>
            </a:extLst>
          </p:cNvPr>
          <p:cNvCxnSpPr>
            <a:cxnSpLocks/>
            <a:stCxn id="4" idx="2"/>
          </p:cNvCxnSpPr>
          <p:nvPr/>
        </p:nvCxnSpPr>
        <p:spPr>
          <a:xfrm>
            <a:off x="6717935" y="4046843"/>
            <a:ext cx="1223346" cy="40433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10F022-7529-8F4C-9B68-B2634895922B}"/>
              </a:ext>
            </a:extLst>
          </p:cNvPr>
          <p:cNvSpPr txBox="1"/>
          <p:nvPr/>
        </p:nvSpPr>
        <p:spPr>
          <a:xfrm>
            <a:off x="190122" y="1916349"/>
            <a:ext cx="3435677" cy="2308324"/>
          </a:xfrm>
          <a:prstGeom prst="rect">
            <a:avLst/>
          </a:prstGeom>
          <a:noFill/>
        </p:spPr>
        <p:txBody>
          <a:bodyPr wrap="square" rtlCol="0">
            <a:spAutoFit/>
          </a:bodyPr>
          <a:lstStyle/>
          <a:p>
            <a:r>
              <a:rPr lang="en-US" dirty="0"/>
              <a:t>Funding profile after PB-001</a:t>
            </a:r>
          </a:p>
          <a:p>
            <a:endParaRPr lang="en-US" dirty="0"/>
          </a:p>
          <a:p>
            <a:endParaRPr lang="en-US" dirty="0"/>
          </a:p>
          <a:p>
            <a:endParaRPr lang="en-US" dirty="0"/>
          </a:p>
          <a:p>
            <a:r>
              <a:rPr lang="en-US" dirty="0"/>
              <a:t>Funding profile with FY22 PBR</a:t>
            </a:r>
          </a:p>
          <a:p>
            <a:endParaRPr lang="en-US" dirty="0"/>
          </a:p>
          <a:p>
            <a:endParaRPr lang="en-US" dirty="0"/>
          </a:p>
          <a:p>
            <a:endParaRPr lang="en-US" dirty="0"/>
          </a:p>
        </p:txBody>
      </p:sp>
      <p:pic>
        <p:nvPicPr>
          <p:cNvPr id="21" name="Picture 20">
            <a:extLst>
              <a:ext uri="{FF2B5EF4-FFF2-40B4-BE49-F238E27FC236}">
                <a16:creationId xmlns:a16="http://schemas.microsoft.com/office/drawing/2014/main" id="{28BD2A1D-9E36-D845-9A4B-E2F306F0196D}"/>
              </a:ext>
            </a:extLst>
          </p:cNvPr>
          <p:cNvPicPr>
            <a:picLocks noChangeAspect="1"/>
          </p:cNvPicPr>
          <p:nvPr/>
        </p:nvPicPr>
        <p:blipFill>
          <a:blip r:embed="rId3"/>
          <a:stretch>
            <a:fillRect/>
          </a:stretch>
        </p:blipFill>
        <p:spPr>
          <a:xfrm>
            <a:off x="190122" y="2285681"/>
            <a:ext cx="3455171" cy="399442"/>
          </a:xfrm>
          <a:prstGeom prst="rect">
            <a:avLst/>
          </a:prstGeom>
        </p:spPr>
      </p:pic>
      <p:pic>
        <p:nvPicPr>
          <p:cNvPr id="22" name="Picture 21">
            <a:extLst>
              <a:ext uri="{FF2B5EF4-FFF2-40B4-BE49-F238E27FC236}">
                <a16:creationId xmlns:a16="http://schemas.microsoft.com/office/drawing/2014/main" id="{9825577D-2C40-F642-B72A-C9B867EBC7A1}"/>
              </a:ext>
            </a:extLst>
          </p:cNvPr>
          <p:cNvPicPr>
            <a:picLocks noChangeAspect="1"/>
          </p:cNvPicPr>
          <p:nvPr/>
        </p:nvPicPr>
        <p:blipFill>
          <a:blip r:embed="rId4"/>
          <a:stretch>
            <a:fillRect/>
          </a:stretch>
        </p:blipFill>
        <p:spPr>
          <a:xfrm>
            <a:off x="190122" y="3458773"/>
            <a:ext cx="3435677" cy="397188"/>
          </a:xfrm>
          <a:prstGeom prst="rect">
            <a:avLst/>
          </a:prstGeom>
        </p:spPr>
      </p:pic>
    </p:spTree>
    <p:extLst>
      <p:ext uri="{BB962C8B-B14F-4D97-AF65-F5344CB8AC3E}">
        <p14:creationId xmlns:p14="http://schemas.microsoft.com/office/powerpoint/2010/main" val="355417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FEBE-5050-B948-A661-A4BF2C8C3C8E}"/>
              </a:ext>
            </a:extLst>
          </p:cNvPr>
          <p:cNvSpPr>
            <a:spLocks noGrp="1"/>
          </p:cNvSpPr>
          <p:nvPr>
            <p:ph type="title"/>
          </p:nvPr>
        </p:nvSpPr>
        <p:spPr/>
        <p:txBody>
          <a:bodyPr/>
          <a:lstStyle/>
          <a:p>
            <a:r>
              <a:rPr lang="en-US" dirty="0"/>
              <a:t>SC-2 Questions: Overnight homework</a:t>
            </a:r>
          </a:p>
        </p:txBody>
      </p:sp>
      <p:sp>
        <p:nvSpPr>
          <p:cNvPr id="3" name="Content Placeholder 2">
            <a:extLst>
              <a:ext uri="{FF2B5EF4-FFF2-40B4-BE49-F238E27FC236}">
                <a16:creationId xmlns:a16="http://schemas.microsoft.com/office/drawing/2014/main" id="{06A62C50-548E-054B-BE54-0679CE7C3576}"/>
              </a:ext>
            </a:extLst>
          </p:cNvPr>
          <p:cNvSpPr>
            <a:spLocks noGrp="1"/>
          </p:cNvSpPr>
          <p:nvPr>
            <p:ph idx="1"/>
          </p:nvPr>
        </p:nvSpPr>
        <p:spPr/>
        <p:txBody>
          <a:bodyPr/>
          <a:lstStyle/>
          <a:p>
            <a:r>
              <a:rPr lang="en-US" dirty="0"/>
              <a:t>Other than that we would just like to mention a couple of additional technical points that would probably be best addressed during the spectrometer presentations:</a:t>
            </a:r>
          </a:p>
          <a:p>
            <a:pPr lvl="1"/>
            <a:r>
              <a:rPr lang="en-US" dirty="0"/>
              <a:t>Composite samples preparation and irradiation results are needed to finalize shielding requirements. How is this accounted for in the current design? </a:t>
            </a:r>
          </a:p>
          <a:p>
            <a:pPr lvl="2"/>
            <a:r>
              <a:rPr lang="en-US" dirty="0">
                <a:solidFill>
                  <a:srgbClr val="0070C0"/>
                </a:solidFill>
              </a:rPr>
              <a:t>Engineering team analyzed available data an concluded that 85% strength is reached at 70 </a:t>
            </a:r>
            <a:r>
              <a:rPr lang="en-US" dirty="0" err="1">
                <a:solidFill>
                  <a:srgbClr val="0070C0"/>
                </a:solidFill>
              </a:rPr>
              <a:t>MGy</a:t>
            </a:r>
            <a:endParaRPr lang="en-US" dirty="0">
              <a:solidFill>
                <a:srgbClr val="0070C0"/>
              </a:solidFill>
            </a:endParaRPr>
          </a:p>
          <a:p>
            <a:pPr lvl="3"/>
            <a:r>
              <a:rPr lang="en-US" dirty="0">
                <a:solidFill>
                  <a:srgbClr val="0070C0"/>
                </a:solidFill>
              </a:rPr>
              <a:t>Designing for 35 </a:t>
            </a:r>
            <a:r>
              <a:rPr lang="en-US" dirty="0" err="1">
                <a:solidFill>
                  <a:srgbClr val="0070C0"/>
                </a:solidFill>
              </a:rPr>
              <a:t>MGy</a:t>
            </a:r>
            <a:r>
              <a:rPr lang="en-US" dirty="0">
                <a:solidFill>
                  <a:srgbClr val="0070C0"/>
                </a:solidFill>
              </a:rPr>
              <a:t> predicted by GEANT (don’t trust GEANT for absolute number) </a:t>
            </a:r>
          </a:p>
          <a:p>
            <a:pPr lvl="2"/>
            <a:r>
              <a:rPr lang="en-US" dirty="0">
                <a:solidFill>
                  <a:srgbClr val="0070C0"/>
                </a:solidFill>
              </a:rPr>
              <a:t>PM analysis of available data concluded 50 </a:t>
            </a:r>
            <a:r>
              <a:rPr lang="en-US" dirty="0" err="1">
                <a:solidFill>
                  <a:srgbClr val="0070C0"/>
                </a:solidFill>
              </a:rPr>
              <a:t>MGy</a:t>
            </a:r>
            <a:r>
              <a:rPr lang="en-US" dirty="0">
                <a:solidFill>
                  <a:srgbClr val="0070C0"/>
                </a:solidFill>
              </a:rPr>
              <a:t> so there is concern over extrapolations</a:t>
            </a:r>
          </a:p>
          <a:p>
            <a:pPr lvl="3"/>
            <a:r>
              <a:rPr lang="en-US" dirty="0">
                <a:solidFill>
                  <a:srgbClr val="0070C0"/>
                </a:solidFill>
              </a:rPr>
              <a:t>No data between 50 and 230 </a:t>
            </a:r>
            <a:r>
              <a:rPr lang="en-US" dirty="0" err="1">
                <a:solidFill>
                  <a:srgbClr val="0070C0"/>
                </a:solidFill>
              </a:rPr>
              <a:t>MGy</a:t>
            </a:r>
            <a:r>
              <a:rPr lang="en-US" dirty="0">
                <a:solidFill>
                  <a:srgbClr val="0070C0"/>
                </a:solidFill>
              </a:rPr>
              <a:t> and all irradiated sample tests performed in LN (77 K)</a:t>
            </a:r>
          </a:p>
          <a:p>
            <a:pPr lvl="1"/>
            <a:r>
              <a:rPr lang="en-US" dirty="0"/>
              <a:t>Magnetic field strength stability over 24h: can you provide some more details about main challenges from both the power supply stability and measurement accuracy standpoint</a:t>
            </a:r>
          </a:p>
          <a:p>
            <a:pPr lvl="2"/>
            <a:r>
              <a:rPr lang="en-US" dirty="0">
                <a:solidFill>
                  <a:srgbClr val="0070C0"/>
                </a:solidFill>
              </a:rPr>
              <a:t>Several vendors state they can do 25 ppm while others are saying 500 ppm and we do not want to drive procurement based on this one specification</a:t>
            </a:r>
          </a:p>
          <a:p>
            <a:pPr lvl="2"/>
            <a:r>
              <a:rPr lang="en-US" dirty="0">
                <a:solidFill>
                  <a:srgbClr val="0070C0"/>
                </a:solidFill>
              </a:rPr>
              <a:t>Deferring details of what the difficulties are to the spectrometer talk</a:t>
            </a:r>
          </a:p>
        </p:txBody>
      </p:sp>
      <p:sp>
        <p:nvSpPr>
          <p:cNvPr id="4" name="Footer Placeholder 3">
            <a:extLst>
              <a:ext uri="{FF2B5EF4-FFF2-40B4-BE49-F238E27FC236}">
                <a16:creationId xmlns:a16="http://schemas.microsoft.com/office/drawing/2014/main" id="{C9749D0E-0F9C-5945-BF78-07B47C51171B}"/>
              </a:ext>
            </a:extLst>
          </p:cNvPr>
          <p:cNvSpPr>
            <a:spLocks noGrp="1"/>
          </p:cNvSpPr>
          <p:nvPr>
            <p:ph type="ftr" sz="quarter" idx="11"/>
          </p:nvPr>
        </p:nvSpPr>
        <p:spPr/>
        <p:txBody>
          <a:bodyPr/>
          <a:lstStyle/>
          <a:p>
            <a:r>
              <a:rPr lang="en-US"/>
              <a:t>Homework 1</a:t>
            </a:r>
            <a:endParaRPr lang="en-US" dirty="0"/>
          </a:p>
        </p:txBody>
      </p:sp>
      <p:sp>
        <p:nvSpPr>
          <p:cNvPr id="5" name="Slide Number Placeholder 4">
            <a:extLst>
              <a:ext uri="{FF2B5EF4-FFF2-40B4-BE49-F238E27FC236}">
                <a16:creationId xmlns:a16="http://schemas.microsoft.com/office/drawing/2014/main" id="{1674150C-916E-8B42-B290-589E76304A01}"/>
              </a:ext>
            </a:extLst>
          </p:cNvPr>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215888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EF99-3A63-2B4A-BDC8-085D90B1A63A}"/>
              </a:ext>
            </a:extLst>
          </p:cNvPr>
          <p:cNvSpPr>
            <a:spLocks noGrp="1"/>
          </p:cNvSpPr>
          <p:nvPr>
            <p:ph type="title"/>
          </p:nvPr>
        </p:nvSpPr>
        <p:spPr/>
        <p:txBody>
          <a:bodyPr/>
          <a:lstStyle/>
          <a:p>
            <a:r>
              <a:rPr lang="en-US" dirty="0"/>
              <a:t>Table of available CTD strength data</a:t>
            </a:r>
          </a:p>
        </p:txBody>
      </p:sp>
      <p:sp>
        <p:nvSpPr>
          <p:cNvPr id="4" name="Footer Placeholder 3">
            <a:extLst>
              <a:ext uri="{FF2B5EF4-FFF2-40B4-BE49-F238E27FC236}">
                <a16:creationId xmlns:a16="http://schemas.microsoft.com/office/drawing/2014/main" id="{6116BA6A-FC77-8A4F-98A3-D0EBCD470879}"/>
              </a:ext>
            </a:extLst>
          </p:cNvPr>
          <p:cNvSpPr>
            <a:spLocks noGrp="1"/>
          </p:cNvSpPr>
          <p:nvPr>
            <p:ph type="ftr" sz="quarter" idx="11"/>
          </p:nvPr>
        </p:nvSpPr>
        <p:spPr/>
        <p:txBody>
          <a:bodyPr/>
          <a:lstStyle/>
          <a:p>
            <a:r>
              <a:rPr lang="en-US"/>
              <a:t>Homework 1</a:t>
            </a:r>
            <a:endParaRPr lang="en-US" dirty="0"/>
          </a:p>
        </p:txBody>
      </p:sp>
      <p:sp>
        <p:nvSpPr>
          <p:cNvPr id="5" name="Slide Number Placeholder 4">
            <a:extLst>
              <a:ext uri="{FF2B5EF4-FFF2-40B4-BE49-F238E27FC236}">
                <a16:creationId xmlns:a16="http://schemas.microsoft.com/office/drawing/2014/main" id="{8107F86C-CE98-E34C-A79C-DF9270CFB677}"/>
              </a:ext>
            </a:extLst>
          </p:cNvPr>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6" name="Picture 5">
            <a:extLst>
              <a:ext uri="{FF2B5EF4-FFF2-40B4-BE49-F238E27FC236}">
                <a16:creationId xmlns:a16="http://schemas.microsoft.com/office/drawing/2014/main" id="{542A966D-73FB-C041-BC0E-EDE4BEC145BE}"/>
              </a:ext>
            </a:extLst>
          </p:cNvPr>
          <p:cNvPicPr>
            <a:picLocks noChangeAspect="1"/>
          </p:cNvPicPr>
          <p:nvPr/>
        </p:nvPicPr>
        <p:blipFill>
          <a:blip r:embed="rId2"/>
          <a:stretch>
            <a:fillRect/>
          </a:stretch>
        </p:blipFill>
        <p:spPr>
          <a:xfrm>
            <a:off x="1054100" y="765036"/>
            <a:ext cx="6426200" cy="5702300"/>
          </a:xfrm>
          <a:prstGeom prst="rect">
            <a:avLst/>
          </a:prstGeom>
        </p:spPr>
      </p:pic>
      <p:sp>
        <p:nvSpPr>
          <p:cNvPr id="7" name="TextBox 6">
            <a:extLst>
              <a:ext uri="{FF2B5EF4-FFF2-40B4-BE49-F238E27FC236}">
                <a16:creationId xmlns:a16="http://schemas.microsoft.com/office/drawing/2014/main" id="{18C83779-EE58-5244-AE0C-745758487382}"/>
              </a:ext>
            </a:extLst>
          </p:cNvPr>
          <p:cNvSpPr txBox="1"/>
          <p:nvPr/>
        </p:nvSpPr>
        <p:spPr>
          <a:xfrm>
            <a:off x="7607029" y="5882561"/>
            <a:ext cx="3346315" cy="584775"/>
          </a:xfrm>
          <a:prstGeom prst="rect">
            <a:avLst/>
          </a:prstGeom>
          <a:noFill/>
          <a:ln w="19050">
            <a:solidFill>
              <a:srgbClr val="C00000"/>
            </a:solidFill>
          </a:ln>
        </p:spPr>
        <p:txBody>
          <a:bodyPr wrap="square" rtlCol="0">
            <a:spAutoFit/>
          </a:bodyPr>
          <a:lstStyle/>
          <a:p>
            <a:r>
              <a:rPr lang="en-US" dirty="0"/>
              <a:t>Jim’s expected is derived from:</a:t>
            </a:r>
          </a:p>
          <a:p>
            <a:r>
              <a:rPr lang="en-US" sz="1400" dirty="0"/>
              <a:t>(77K, 47 </a:t>
            </a:r>
            <a:r>
              <a:rPr lang="en-US" sz="1400" dirty="0" err="1"/>
              <a:t>MGy</a:t>
            </a:r>
            <a:r>
              <a:rPr lang="en-US" sz="1400" dirty="0"/>
              <a:t>)*(343K, 0 </a:t>
            </a:r>
            <a:r>
              <a:rPr lang="en-US" sz="1400" dirty="0" err="1"/>
              <a:t>MGy</a:t>
            </a:r>
            <a:r>
              <a:rPr lang="en-US" sz="1400" dirty="0"/>
              <a:t>)/(77K, 0 </a:t>
            </a:r>
            <a:r>
              <a:rPr lang="en-US" sz="1400" dirty="0" err="1"/>
              <a:t>MGy</a:t>
            </a:r>
            <a:r>
              <a:rPr lang="en-US" sz="1400" dirty="0"/>
              <a:t>)</a:t>
            </a:r>
          </a:p>
        </p:txBody>
      </p:sp>
      <p:sp>
        <p:nvSpPr>
          <p:cNvPr id="9" name="Rounded Rectangle 8">
            <a:extLst>
              <a:ext uri="{FF2B5EF4-FFF2-40B4-BE49-F238E27FC236}">
                <a16:creationId xmlns:a16="http://schemas.microsoft.com/office/drawing/2014/main" id="{A1F7CCCF-5BE0-164A-B274-D60D67F5AB9E}"/>
              </a:ext>
            </a:extLst>
          </p:cNvPr>
          <p:cNvSpPr/>
          <p:nvPr/>
        </p:nvSpPr>
        <p:spPr>
          <a:xfrm>
            <a:off x="1054100" y="4212077"/>
            <a:ext cx="3138521" cy="22373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CD93DF6-865F-3746-B7F4-A97A4CB65CFD}"/>
              </a:ext>
            </a:extLst>
          </p:cNvPr>
          <p:cNvSpPr/>
          <p:nvPr/>
        </p:nvSpPr>
        <p:spPr>
          <a:xfrm>
            <a:off x="1054098" y="2790032"/>
            <a:ext cx="3138521" cy="22373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544F632-D5A4-C14C-B56D-25F00EFEA4E2}"/>
              </a:ext>
            </a:extLst>
          </p:cNvPr>
          <p:cNvSpPr/>
          <p:nvPr/>
        </p:nvSpPr>
        <p:spPr>
          <a:xfrm>
            <a:off x="1054099" y="3205264"/>
            <a:ext cx="3138521" cy="22373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B1D281-C7C8-8E41-891A-8EFAAD274ECA}"/>
              </a:ext>
            </a:extLst>
          </p:cNvPr>
          <p:cNvSpPr txBox="1"/>
          <p:nvPr/>
        </p:nvSpPr>
        <p:spPr>
          <a:xfrm>
            <a:off x="7869677" y="1118681"/>
            <a:ext cx="3463046" cy="1477328"/>
          </a:xfrm>
          <a:prstGeom prst="rect">
            <a:avLst/>
          </a:prstGeom>
          <a:solidFill>
            <a:schemeClr val="bg1">
              <a:lumMod val="85000"/>
            </a:schemeClr>
          </a:solidFill>
        </p:spPr>
        <p:txBody>
          <a:bodyPr wrap="square" rtlCol="0">
            <a:spAutoFit/>
          </a:bodyPr>
          <a:lstStyle/>
          <a:p>
            <a:r>
              <a:rPr lang="en-US" dirty="0"/>
              <a:t>Engineer’s estimate was a fit across temperature and dose assuming linear strength/dose relationship between 50 </a:t>
            </a:r>
            <a:r>
              <a:rPr lang="en-US" dirty="0" err="1"/>
              <a:t>MGy</a:t>
            </a:r>
            <a:r>
              <a:rPr lang="en-US" dirty="0"/>
              <a:t> and 230 </a:t>
            </a:r>
            <a:r>
              <a:rPr lang="en-US" dirty="0" err="1"/>
              <a:t>MGy</a:t>
            </a:r>
            <a:r>
              <a:rPr lang="en-US" dirty="0"/>
              <a:t> points.</a:t>
            </a:r>
          </a:p>
        </p:txBody>
      </p:sp>
    </p:spTree>
    <p:extLst>
      <p:ext uri="{BB962C8B-B14F-4D97-AF65-F5344CB8AC3E}">
        <p14:creationId xmlns:p14="http://schemas.microsoft.com/office/powerpoint/2010/main" val="152583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FB2A-752B-8F48-9AA6-00189FF1703B}"/>
              </a:ext>
            </a:extLst>
          </p:cNvPr>
          <p:cNvSpPr>
            <a:spLocks noGrp="1"/>
          </p:cNvSpPr>
          <p:nvPr>
            <p:ph type="title"/>
          </p:nvPr>
        </p:nvSpPr>
        <p:spPr/>
        <p:txBody>
          <a:bodyPr>
            <a:normAutofit/>
          </a:bodyPr>
          <a:lstStyle/>
          <a:p>
            <a:r>
              <a:rPr lang="en-US" dirty="0"/>
              <a:t>Infrastructure slide these tasks to be completed before CD-2</a:t>
            </a:r>
          </a:p>
        </p:txBody>
      </p:sp>
      <p:sp>
        <p:nvSpPr>
          <p:cNvPr id="3" name="Content Placeholder 2">
            <a:extLst>
              <a:ext uri="{FF2B5EF4-FFF2-40B4-BE49-F238E27FC236}">
                <a16:creationId xmlns:a16="http://schemas.microsoft.com/office/drawing/2014/main" id="{A0EB9D51-DDD2-F14B-86CC-924A89BC8500}"/>
              </a:ext>
            </a:extLst>
          </p:cNvPr>
          <p:cNvSpPr>
            <a:spLocks noGrp="1"/>
          </p:cNvSpPr>
          <p:nvPr>
            <p:ph idx="1"/>
          </p:nvPr>
        </p:nvSpPr>
        <p:spPr/>
        <p:txBody>
          <a:bodyPr/>
          <a:lstStyle/>
          <a:p>
            <a:pPr lvl="0"/>
            <a:r>
              <a:rPr lang="en-US" sz="2400" dirty="0"/>
              <a:t>Infrastructure slide these tasks to be completed before CD-2</a:t>
            </a:r>
          </a:p>
          <a:p>
            <a:pPr lvl="1"/>
            <a:r>
              <a:rPr lang="en-US" sz="2200" dirty="0"/>
              <a:t>Detailed design of target and upstream torus shielding enclosures (60+% now)</a:t>
            </a:r>
          </a:p>
          <a:p>
            <a:pPr lvl="1"/>
            <a:r>
              <a:rPr lang="en-US" sz="2200" dirty="0"/>
              <a:t>E&amp;D of shielding wall and exit of drift tube (40+% now)</a:t>
            </a:r>
          </a:p>
          <a:p>
            <a:pPr lvl="1"/>
            <a:r>
              <a:rPr lang="en-US" sz="2200" dirty="0"/>
              <a:t>E&amp;D of LCW and electrical power to spectrometer magnets and power supplies</a:t>
            </a:r>
          </a:p>
          <a:p>
            <a:pPr lvl="1"/>
            <a:r>
              <a:rPr lang="en-US" sz="2200" dirty="0"/>
              <a:t>Detector support structures and access platforms</a:t>
            </a:r>
          </a:p>
          <a:p>
            <a:pPr lvl="2"/>
            <a:r>
              <a:rPr lang="en-US" dirty="0"/>
              <a:t>preliminary design in place, on hold for structural detector design</a:t>
            </a:r>
          </a:p>
          <a:p>
            <a:pPr lvl="1"/>
            <a:r>
              <a:rPr lang="en-US" sz="2200" dirty="0"/>
              <a:t>E&amp;D of detector cables and power supply layouts including grounding.</a:t>
            </a:r>
          </a:p>
          <a:p>
            <a:pPr lvl="1"/>
            <a:r>
              <a:rPr lang="en-US" sz="2200" dirty="0"/>
              <a:t>Pass final design reviews</a:t>
            </a:r>
          </a:p>
          <a:p>
            <a:r>
              <a:rPr lang="en-US" sz="2400" dirty="0"/>
              <a:t>What’s the labor breakdown for each task above (in units of hours)?</a:t>
            </a:r>
          </a:p>
          <a:p>
            <a:pPr marL="0" indent="0">
              <a:buNone/>
            </a:pPr>
            <a:endParaRPr lang="en-US" dirty="0"/>
          </a:p>
        </p:txBody>
      </p:sp>
      <p:sp>
        <p:nvSpPr>
          <p:cNvPr id="4" name="Footer Placeholder 3">
            <a:extLst>
              <a:ext uri="{FF2B5EF4-FFF2-40B4-BE49-F238E27FC236}">
                <a16:creationId xmlns:a16="http://schemas.microsoft.com/office/drawing/2014/main" id="{246F532D-AF14-DA41-B978-779F4CC7AB82}"/>
              </a:ext>
            </a:extLst>
          </p:cNvPr>
          <p:cNvSpPr>
            <a:spLocks noGrp="1"/>
          </p:cNvSpPr>
          <p:nvPr>
            <p:ph type="ftr" sz="quarter" idx="11"/>
          </p:nvPr>
        </p:nvSpPr>
        <p:spPr/>
        <p:txBody>
          <a:bodyPr/>
          <a:lstStyle/>
          <a:p>
            <a:r>
              <a:rPr lang="en-US"/>
              <a:t>Homework 1</a:t>
            </a:r>
            <a:endParaRPr lang="en-US" dirty="0"/>
          </a:p>
        </p:txBody>
      </p:sp>
      <p:sp>
        <p:nvSpPr>
          <p:cNvPr id="5" name="Slide Number Placeholder 4">
            <a:extLst>
              <a:ext uri="{FF2B5EF4-FFF2-40B4-BE49-F238E27FC236}">
                <a16:creationId xmlns:a16="http://schemas.microsoft.com/office/drawing/2014/main" id="{B43E2C83-EB39-5443-B25E-1AE540E02548}"/>
              </a:ext>
            </a:extLst>
          </p:cNvPr>
          <p:cNvSpPr>
            <a:spLocks noGrp="1"/>
          </p:cNvSpPr>
          <p:nvPr>
            <p:ph type="sldNum" sz="quarter" idx="12"/>
          </p:nvPr>
        </p:nvSpPr>
        <p:spPr/>
        <p:txBody>
          <a:bodyPr/>
          <a:lstStyle/>
          <a:p>
            <a:fld id="{07E1C93C-5050-FC42-8F10-D22D4F119D13}" type="slidenum">
              <a:rPr lang="en-US" smtClean="0"/>
              <a:pPr/>
              <a:t>8</a:t>
            </a:fld>
            <a:endParaRPr lang="en-US" dirty="0"/>
          </a:p>
        </p:txBody>
      </p:sp>
    </p:spTree>
    <p:extLst>
      <p:ext uri="{BB962C8B-B14F-4D97-AF65-F5344CB8AC3E}">
        <p14:creationId xmlns:p14="http://schemas.microsoft.com/office/powerpoint/2010/main" val="101549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824A-9408-094B-8E24-72499AE6CFB1}"/>
              </a:ext>
            </a:extLst>
          </p:cNvPr>
          <p:cNvSpPr>
            <a:spLocks noGrp="1"/>
          </p:cNvSpPr>
          <p:nvPr>
            <p:ph type="title"/>
          </p:nvPr>
        </p:nvSpPr>
        <p:spPr/>
        <p:txBody>
          <a:bodyPr>
            <a:normAutofit fontScale="90000"/>
          </a:bodyPr>
          <a:lstStyle/>
          <a:p>
            <a:r>
              <a:rPr lang="en-US" dirty="0"/>
              <a:t>The labor profile looks like it is ramping down but there is a lot of work to be done:</a:t>
            </a:r>
          </a:p>
        </p:txBody>
      </p:sp>
      <p:sp>
        <p:nvSpPr>
          <p:cNvPr id="3" name="Content Placeholder 2">
            <a:extLst>
              <a:ext uri="{FF2B5EF4-FFF2-40B4-BE49-F238E27FC236}">
                <a16:creationId xmlns:a16="http://schemas.microsoft.com/office/drawing/2014/main" id="{D4E829F3-8097-9F48-809A-3DE69D179364}"/>
              </a:ext>
            </a:extLst>
          </p:cNvPr>
          <p:cNvSpPr>
            <a:spLocks noGrp="1"/>
          </p:cNvSpPr>
          <p:nvPr>
            <p:ph idx="1"/>
          </p:nvPr>
        </p:nvSpPr>
        <p:spPr/>
        <p:txBody>
          <a:bodyPr>
            <a:normAutofit/>
          </a:bodyPr>
          <a:lstStyle/>
          <a:p>
            <a:r>
              <a:rPr lang="en-US" sz="2000" dirty="0"/>
              <a:t>What’s the total planned infrastructure labor for FY22 (in units of hours)?</a:t>
            </a:r>
          </a:p>
          <a:p>
            <a:endParaRPr lang="en-US" sz="2000" dirty="0"/>
          </a:p>
        </p:txBody>
      </p:sp>
      <p:sp>
        <p:nvSpPr>
          <p:cNvPr id="4" name="Footer Placeholder 3">
            <a:extLst>
              <a:ext uri="{FF2B5EF4-FFF2-40B4-BE49-F238E27FC236}">
                <a16:creationId xmlns:a16="http://schemas.microsoft.com/office/drawing/2014/main" id="{91094710-76BB-814D-B106-D30538346061}"/>
              </a:ext>
            </a:extLst>
          </p:cNvPr>
          <p:cNvSpPr>
            <a:spLocks noGrp="1"/>
          </p:cNvSpPr>
          <p:nvPr>
            <p:ph type="ftr" sz="quarter" idx="11"/>
          </p:nvPr>
        </p:nvSpPr>
        <p:spPr/>
        <p:txBody>
          <a:bodyPr/>
          <a:lstStyle/>
          <a:p>
            <a:r>
              <a:rPr lang="en-US"/>
              <a:t>Homework 1</a:t>
            </a:r>
            <a:endParaRPr lang="en-US" dirty="0"/>
          </a:p>
        </p:txBody>
      </p:sp>
      <p:sp>
        <p:nvSpPr>
          <p:cNvPr id="5" name="Slide Number Placeholder 4">
            <a:extLst>
              <a:ext uri="{FF2B5EF4-FFF2-40B4-BE49-F238E27FC236}">
                <a16:creationId xmlns:a16="http://schemas.microsoft.com/office/drawing/2014/main" id="{C240FE46-3686-AC49-9EBE-FDAB3196E797}"/>
              </a:ext>
            </a:extLst>
          </p:cNvPr>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6" name="image1.png">
            <a:extLst>
              <a:ext uri="{FF2B5EF4-FFF2-40B4-BE49-F238E27FC236}">
                <a16:creationId xmlns:a16="http://schemas.microsoft.com/office/drawing/2014/main" id="{8C69FDB3-9D1E-5E49-B7B6-33DCBBCE6FAC}"/>
              </a:ext>
            </a:extLst>
          </p:cNvPr>
          <p:cNvPicPr>
            <a:picLocks noChangeAspect="1"/>
          </p:cNvPicPr>
          <p:nvPr/>
        </p:nvPicPr>
        <p:blipFill>
          <a:blip r:embed="rId2"/>
          <a:srcRect/>
          <a:stretch>
            <a:fillRect/>
          </a:stretch>
        </p:blipFill>
        <p:spPr>
          <a:xfrm>
            <a:off x="7597303" y="3073896"/>
            <a:ext cx="4322324" cy="3273854"/>
          </a:xfrm>
          <a:prstGeom prst="rect">
            <a:avLst/>
          </a:prstGeom>
          <a:ln w="25400">
            <a:solidFill>
              <a:srgbClr val="000000"/>
            </a:solidFill>
            <a:prstDash val="solid"/>
          </a:ln>
        </p:spPr>
      </p:pic>
    </p:spTree>
    <p:extLst>
      <p:ext uri="{BB962C8B-B14F-4D97-AF65-F5344CB8AC3E}">
        <p14:creationId xmlns:p14="http://schemas.microsoft.com/office/powerpoint/2010/main" val="3618226936"/>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144DEAD-E934-AA44-AF8D-FF10F4DB4CF7}" vid="{2D3E5670-F846-E341-A6A9-7610CF0B92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9BB2855408CD43A91836C3C7367A4C" ma:contentTypeVersion="4" ma:contentTypeDescription="Create a new document." ma:contentTypeScope="" ma:versionID="7355bbc8bb900a140954a5c0705a307b">
  <xsd:schema xmlns:xsd="http://www.w3.org/2001/XMLSchema" xmlns:xs="http://www.w3.org/2001/XMLSchema" xmlns:p="http://schemas.microsoft.com/office/2006/metadata/properties" xmlns:ns2="d9b38298-6679-47c0-8a4c-297cb3434de8" xmlns:ns3="9fdee2bc-9293-48cc-b756-85f5c14e8a2a" targetNamespace="http://schemas.microsoft.com/office/2006/metadata/properties" ma:root="true" ma:fieldsID="6923cbd2748c1ed8a11b024c4b0d0ed4" ns2:_="" ns3:_="">
    <xsd:import namespace="d9b38298-6679-47c0-8a4c-297cb3434de8"/>
    <xsd:import namespace="9fdee2bc-9293-48cc-b756-85f5c14e8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38298-6679-47c0-8a4c-297cb3434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dee2bc-9293-48cc-b756-85f5c14e8a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0F0B71-CA3C-456E-B418-1E03E5DE8252}">
  <ds:schemaRefs>
    <ds:schemaRef ds:uri="http://schemas.microsoft.com/office/2006/documentManagement/types"/>
    <ds:schemaRef ds:uri="http://schemas.openxmlformats.org/package/2006/metadata/core-properties"/>
    <ds:schemaRef ds:uri="http://purl.org/dc/elements/1.1/"/>
    <ds:schemaRef ds:uri="http://www.w3.org/XML/1998/namespace"/>
    <ds:schemaRef ds:uri="9fdee2bc-9293-48cc-b756-85f5c14e8a2a"/>
    <ds:schemaRef ds:uri="http://purl.org/dc/terms/"/>
    <ds:schemaRef ds:uri="http://schemas.microsoft.com/office/2006/metadata/properties"/>
    <ds:schemaRef ds:uri="http://purl.org/dc/dcmitype/"/>
    <ds:schemaRef ds:uri="http://schemas.microsoft.com/office/infopath/2007/PartnerControls"/>
    <ds:schemaRef ds:uri="d9b38298-6679-47c0-8a4c-297cb3434de8"/>
  </ds:schemaRefs>
</ds:datastoreItem>
</file>

<file path=customXml/itemProps2.xml><?xml version="1.0" encoding="utf-8"?>
<ds:datastoreItem xmlns:ds="http://schemas.openxmlformats.org/officeDocument/2006/customXml" ds:itemID="{D08B331A-B45E-434C-8115-BD6A00C4050D}">
  <ds:schemaRefs>
    <ds:schemaRef ds:uri="http://schemas.microsoft.com/sharepoint/v3/contenttype/forms"/>
  </ds:schemaRefs>
</ds:datastoreItem>
</file>

<file path=customXml/itemProps3.xml><?xml version="1.0" encoding="utf-8"?>
<ds:datastoreItem xmlns:ds="http://schemas.openxmlformats.org/officeDocument/2006/customXml" ds:itemID="{08F9F186-1588-4344-8D9B-CEC82D3AB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38298-6679-47c0-8a4c-297cb3434de8"/>
    <ds:schemaRef ds:uri="9fdee2bc-9293-48cc-b756-85f5c14e8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85</TotalTime>
  <Words>1354</Words>
  <Application>Microsoft Macintosh PowerPoint</Application>
  <PresentationFormat>Widescreen</PresentationFormat>
  <Paragraphs>119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PingFangSC-Regular</vt:lpstr>
      <vt:lpstr>.PingFangSC-Regular</vt:lpstr>
      <vt:lpstr>Arial</vt:lpstr>
      <vt:lpstr>Calibri</vt:lpstr>
      <vt:lpstr>Office Theme</vt:lpstr>
      <vt:lpstr>Homework</vt:lpstr>
      <vt:lpstr>SC-1 Questions re:Slide 35 of Spectrometer Presentation (Risks)</vt:lpstr>
      <vt:lpstr>SC-1 Questions re; Slide 35 of Spectrometer Presentation (Risks)</vt:lpstr>
      <vt:lpstr>SC-2 Questions: Overnight homework</vt:lpstr>
      <vt:lpstr>BA-BO Profile</vt:lpstr>
      <vt:lpstr>SC-2 Questions: Overnight homework</vt:lpstr>
      <vt:lpstr>Table of available CTD strength data</vt:lpstr>
      <vt:lpstr>Infrastructure slide these tasks to be completed before CD-2</vt:lpstr>
      <vt:lpstr>The labor profile looks like it is ramping down but there is a lot of work to be done:</vt:lpstr>
      <vt:lpstr>Supply chain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dc:title>
  <dc:creator>James Fast</dc:creator>
  <cp:lastModifiedBy>James Fast</cp:lastModifiedBy>
  <cp:revision>4</cp:revision>
  <dcterms:created xsi:type="dcterms:W3CDTF">2021-11-03T09:37:55Z</dcterms:created>
  <dcterms:modified xsi:type="dcterms:W3CDTF">2021-11-03T11:03:46Z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0x010100829BB2855408CD43A91836C3C7367A4C</vt:lpwstr>
  </property>
</Properties>
</file>