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40"/>
  </p:notesMasterIdLst>
  <p:handoutMasterIdLst>
    <p:handoutMasterId r:id="rId41"/>
  </p:handoutMasterIdLst>
  <p:sldIdLst>
    <p:sldId id="331" r:id="rId2"/>
    <p:sldId id="363" r:id="rId3"/>
    <p:sldId id="293" r:id="rId4"/>
    <p:sldId id="414" r:id="rId5"/>
    <p:sldId id="394" r:id="rId6"/>
    <p:sldId id="398" r:id="rId7"/>
    <p:sldId id="415" r:id="rId8"/>
    <p:sldId id="395" r:id="rId9"/>
    <p:sldId id="401" r:id="rId10"/>
    <p:sldId id="396" r:id="rId11"/>
    <p:sldId id="256" r:id="rId12"/>
    <p:sldId id="257" r:id="rId13"/>
    <p:sldId id="258" r:id="rId14"/>
    <p:sldId id="259" r:id="rId15"/>
    <p:sldId id="260" r:id="rId16"/>
    <p:sldId id="261" r:id="rId17"/>
    <p:sldId id="262" r:id="rId18"/>
    <p:sldId id="408" r:id="rId19"/>
    <p:sldId id="426" r:id="rId20"/>
    <p:sldId id="427" r:id="rId21"/>
    <p:sldId id="428" r:id="rId22"/>
    <p:sldId id="429" r:id="rId23"/>
    <p:sldId id="430" r:id="rId24"/>
    <p:sldId id="416" r:id="rId25"/>
    <p:sldId id="417" r:id="rId26"/>
    <p:sldId id="418" r:id="rId27"/>
    <p:sldId id="419" r:id="rId28"/>
    <p:sldId id="431" r:id="rId29"/>
    <p:sldId id="420" r:id="rId30"/>
    <p:sldId id="421" r:id="rId31"/>
    <p:sldId id="422" r:id="rId32"/>
    <p:sldId id="409" r:id="rId33"/>
    <p:sldId id="411" r:id="rId34"/>
    <p:sldId id="412" r:id="rId35"/>
    <p:sldId id="410" r:id="rId36"/>
    <p:sldId id="423" r:id="rId37"/>
    <p:sldId id="424" r:id="rId38"/>
    <p:sldId id="425" r:id="rId39"/>
  </p:sldIdLst>
  <p:sldSz cx="9144000" cy="6858000" type="letter"/>
  <p:notesSz cx="7010400" cy="9296400"/>
  <p:defaultTextStyle>
    <a:defPPr>
      <a:defRPr lang="en-US"/>
    </a:defPPr>
    <a:lvl1pPr algn="ctr" rtl="0" eaLnBrk="0" fontAlgn="base" hangingPunct="0">
      <a:spcBef>
        <a:spcPct val="0"/>
      </a:spcBef>
      <a:spcAft>
        <a:spcPct val="0"/>
      </a:spcAft>
      <a:defRPr sz="1200" b="1" kern="1200">
        <a:solidFill>
          <a:schemeClr val="tx1"/>
        </a:solidFill>
        <a:latin typeface="Arial" charset="0"/>
        <a:ea typeface="+mn-ea"/>
        <a:cs typeface="+mn-cs"/>
      </a:defRPr>
    </a:lvl1pPr>
    <a:lvl2pPr marL="457200" algn="ctr" rtl="0" eaLnBrk="0" fontAlgn="base" hangingPunct="0">
      <a:spcBef>
        <a:spcPct val="0"/>
      </a:spcBef>
      <a:spcAft>
        <a:spcPct val="0"/>
      </a:spcAft>
      <a:defRPr sz="1200" b="1" kern="1200">
        <a:solidFill>
          <a:schemeClr val="tx1"/>
        </a:solidFill>
        <a:latin typeface="Arial" charset="0"/>
        <a:ea typeface="+mn-ea"/>
        <a:cs typeface="+mn-cs"/>
      </a:defRPr>
    </a:lvl2pPr>
    <a:lvl3pPr marL="914400" algn="ctr" rtl="0" eaLnBrk="0" fontAlgn="base" hangingPunct="0">
      <a:spcBef>
        <a:spcPct val="0"/>
      </a:spcBef>
      <a:spcAft>
        <a:spcPct val="0"/>
      </a:spcAft>
      <a:defRPr sz="1200" b="1" kern="1200">
        <a:solidFill>
          <a:schemeClr val="tx1"/>
        </a:solidFill>
        <a:latin typeface="Arial" charset="0"/>
        <a:ea typeface="+mn-ea"/>
        <a:cs typeface="+mn-cs"/>
      </a:defRPr>
    </a:lvl3pPr>
    <a:lvl4pPr marL="1371600" algn="ctr" rtl="0" eaLnBrk="0" fontAlgn="base" hangingPunct="0">
      <a:spcBef>
        <a:spcPct val="0"/>
      </a:spcBef>
      <a:spcAft>
        <a:spcPct val="0"/>
      </a:spcAft>
      <a:defRPr sz="1200" b="1" kern="1200">
        <a:solidFill>
          <a:schemeClr val="tx1"/>
        </a:solidFill>
        <a:latin typeface="Arial" charset="0"/>
        <a:ea typeface="+mn-ea"/>
        <a:cs typeface="+mn-cs"/>
      </a:defRPr>
    </a:lvl4pPr>
    <a:lvl5pPr marL="1828800" algn="ctr" rtl="0" eaLnBrk="0" fontAlgn="base" hangingPunct="0">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CC99"/>
    <a:srgbClr val="C0C0C0"/>
    <a:srgbClr val="777777"/>
    <a:srgbClr val="808080"/>
    <a:srgbClr val="009900"/>
    <a:srgbClr val="00FF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16" autoAdjust="0"/>
    <p:restoredTop sz="76667" autoAdjust="0"/>
  </p:normalViewPr>
  <p:slideViewPr>
    <p:cSldViewPr snapToGrid="0">
      <p:cViewPr varScale="1">
        <p:scale>
          <a:sx n="114" d="100"/>
          <a:sy n="114" d="100"/>
        </p:scale>
        <p:origin x="1692" y="108"/>
      </p:cViewPr>
      <p:guideLst>
        <p:guide orient="horz" pos="22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1" name="Rectangle 3"/>
          <p:cNvSpPr>
            <a:spLocks noGrp="1" noChangeArrowheads="1"/>
          </p:cNvSpPr>
          <p:nvPr>
            <p:ph type="dt" sz="quarter"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7172" name="Rectangle 4"/>
          <p:cNvSpPr>
            <a:spLocks noGrp="1" noChangeArrowheads="1"/>
          </p:cNvSpPr>
          <p:nvPr>
            <p:ph type="ftr" sz="quarter" idx="2"/>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3" name="Rectangle 5"/>
          <p:cNvSpPr>
            <a:spLocks noGrp="1" noChangeArrowheads="1"/>
          </p:cNvSpPr>
          <p:nvPr>
            <p:ph type="sldNum" sz="quarter" idx="3"/>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42B19171-73B2-4387-9E5E-3F5DFFAFD734}" type="slidenum">
              <a:rPr lang="en-US"/>
              <a:pPr>
                <a:defRPr/>
              </a:pPr>
              <a:t>‹#›</a:t>
            </a:fld>
            <a:endParaRPr lang="en-US" dirty="0"/>
          </a:p>
        </p:txBody>
      </p:sp>
    </p:spTree>
    <p:extLst>
      <p:ext uri="{BB962C8B-B14F-4D97-AF65-F5344CB8AC3E}">
        <p14:creationId xmlns:p14="http://schemas.microsoft.com/office/powerpoint/2010/main" val="259028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81100" y="7096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4985" y="4422776"/>
            <a:ext cx="5160433" cy="4164013"/>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2E9EFA97-FFF5-409F-8049-6F6804E7FB99}" type="slidenum">
              <a:rPr lang="en-US"/>
              <a:pPr>
                <a:defRPr/>
              </a:pPr>
              <a:t>‹#›</a:t>
            </a:fld>
            <a:endParaRPr lang="en-US" dirty="0"/>
          </a:p>
        </p:txBody>
      </p:sp>
    </p:spTree>
    <p:extLst>
      <p:ext uri="{BB962C8B-B14F-4D97-AF65-F5344CB8AC3E}">
        <p14:creationId xmlns:p14="http://schemas.microsoft.com/office/powerpoint/2010/main" val="1877492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5F5240E-3E5E-4E47-924E-6D0F8734A88E}" type="slidenum">
              <a:rPr lang="en-US"/>
              <a:pPr/>
              <a:t>1</a:t>
            </a:fld>
            <a:endParaRPr lang="en-US" dirty="0"/>
          </a:p>
        </p:txBody>
      </p:sp>
      <p:sp>
        <p:nvSpPr>
          <p:cNvPr id="29699" name="Rectangle 2"/>
          <p:cNvSpPr>
            <a:spLocks noGrp="1" noRot="1" noChangeAspect="1" noChangeArrowheads="1" noTextEdit="1"/>
          </p:cNvSpPr>
          <p:nvPr>
            <p:ph type="sldImg"/>
          </p:nvPr>
        </p:nvSpPr>
        <p:spPr>
          <a:xfrm>
            <a:off x="1181100" y="696913"/>
            <a:ext cx="4648200" cy="3486150"/>
          </a:xfrm>
          <a:ln/>
        </p:spPr>
      </p:sp>
      <p:sp>
        <p:nvSpPr>
          <p:cNvPr id="29700" name="Rectangle 3"/>
          <p:cNvSpPr>
            <a:spLocks noGrp="1" noChangeArrowheads="1"/>
          </p:cNvSpPr>
          <p:nvPr>
            <p:ph type="body" idx="1"/>
          </p:nvPr>
        </p:nvSpPr>
        <p:spPr>
          <a:xfrm>
            <a:off x="701040" y="4416427"/>
            <a:ext cx="5608320" cy="4183063"/>
          </a:xfrm>
          <a:noFill/>
          <a:ln/>
        </p:spPr>
        <p:txBody>
          <a:bodyPr/>
          <a:lstStyle/>
          <a:p>
            <a:endParaRPr lang="en-US" dirty="0"/>
          </a:p>
        </p:txBody>
      </p:sp>
    </p:spTree>
    <p:extLst>
      <p:ext uri="{BB962C8B-B14F-4D97-AF65-F5344CB8AC3E}">
        <p14:creationId xmlns:p14="http://schemas.microsoft.com/office/powerpoint/2010/main" val="1732316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6: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65" name="Google Shape;65;p16: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f85d87d6a8_0_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73" name="Google Shape;73;gf85d87d6a8_0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fd4ea1b12e_0_23: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81" name="Google Shape;81;gfd4ea1b12e_0_23: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fd3caba188_0_15: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89" name="Google Shape;89;gfd3caba188_0_15: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f85d87d6a8_0_9: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97" name="Google Shape;97;gf85d87d6a8_0_9: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fd8ad21f42_3_8: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05" name="Google Shape;105;gfd8ad21f42_3_8: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f85d87d6a8_0_16: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dirty="0"/>
          </a:p>
        </p:txBody>
      </p:sp>
      <p:sp>
        <p:nvSpPr>
          <p:cNvPr id="113" name="Google Shape;113;gf85d87d6a8_0_16: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pPr>
              <a:defRPr/>
            </a:pPr>
            <a:fld id="{441FBF21-E78E-426B-8C2E-CEF9C895424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E679D1E4-5E24-4FE1-B22F-F6460DFB36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
            <a:ext cx="2057400" cy="6307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1925"/>
            <a:ext cx="6019800" cy="6307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FF5E704D-9823-4C48-B3AB-F88CFD6544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137661AB-5696-4AAC-BEC1-4A1BE415351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1D52CBE4-E208-4D8F-AFC7-832B004E597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14E1DD68-E9C0-44C6-AF75-86889D32C27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1BAA33A6-D2D3-40B1-A942-67F904A0FC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DF657B7C-0993-4F4C-9B81-464CC49505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05FA82-BB19-4D2A-BC49-42728F76A84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4F675979-0D9C-4981-BCF9-AF191355BB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B931F4B-170D-4585-B4EA-1A8261D48D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70000"/>
            <a:ext cx="8229600" cy="5199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7876" name="Rectangle 4"/>
          <p:cNvSpPr>
            <a:spLocks noGrp="1" noChangeArrowheads="1"/>
          </p:cNvSpPr>
          <p:nvPr>
            <p:ph type="sldNum" sz="quarter" idx="4"/>
          </p:nvPr>
        </p:nvSpPr>
        <p:spPr bwMode="auto">
          <a:xfrm>
            <a:off x="8766175" y="6619875"/>
            <a:ext cx="377825" cy="238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45E391F8-E33F-444B-A136-3F6D8682EDE1}" type="slidenum">
              <a:rPr lang="en-US"/>
              <a:pPr>
                <a:defRPr/>
              </a:pPr>
              <a:t>‹#›</a:t>
            </a:fld>
            <a:endParaRPr lang="en-US" dirty="0"/>
          </a:p>
        </p:txBody>
      </p:sp>
      <p:sp>
        <p:nvSpPr>
          <p:cNvPr id="207877" name="Rectangle 5"/>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defTabSz="866775">
              <a:lnSpc>
                <a:spcPct val="85000"/>
              </a:lnSpc>
              <a:defRPr/>
            </a:pPr>
            <a:endParaRPr lang="en-US" sz="2200" i="1" dirty="0">
              <a:effectLst>
                <a:outerShdw blurRad="38100" dist="38100" dir="2700000" algn="tl">
                  <a:srgbClr val="FFFFFF"/>
                </a:outerShdw>
              </a:effectLst>
              <a:latin typeface="Book Antiqua" pitchFamily="18" charset="0"/>
            </a:endParaRPr>
          </a:p>
        </p:txBody>
      </p:sp>
      <p:pic>
        <p:nvPicPr>
          <p:cNvPr id="1030" name="Picture 6" descr="New_DOE_Logo_Color_042808"/>
          <p:cNvPicPr>
            <a:picLocks noChangeAspect="1" noChangeArrowheads="1"/>
          </p:cNvPicPr>
          <p:nvPr/>
        </p:nvPicPr>
        <p:blipFill>
          <a:blip r:embed="rId13" cstate="print"/>
          <a:srcRect/>
          <a:stretch>
            <a:fillRect/>
          </a:stretch>
        </p:blipFill>
        <p:spPr bwMode="auto">
          <a:xfrm>
            <a:off x="161925" y="171450"/>
            <a:ext cx="2563813" cy="646113"/>
          </a:xfrm>
          <a:prstGeom prst="rect">
            <a:avLst/>
          </a:prstGeom>
          <a:noFill/>
          <a:ln w="9525">
            <a:noFill/>
            <a:miter lim="800000"/>
            <a:headEnd/>
            <a:tailEnd/>
          </a:ln>
        </p:spPr>
      </p:pic>
      <p:sp>
        <p:nvSpPr>
          <p:cNvPr id="207879" name="Text Box 7"/>
          <p:cNvSpPr txBox="1">
            <a:spLocks noChangeArrowheads="1"/>
          </p:cNvSpPr>
          <p:nvPr/>
        </p:nvSpPr>
        <p:spPr bwMode="auto">
          <a:xfrm>
            <a:off x="6842125" y="147638"/>
            <a:ext cx="2301875" cy="687387"/>
          </a:xfrm>
          <a:prstGeom prst="rect">
            <a:avLst/>
          </a:prstGeom>
          <a:noFill/>
          <a:ln w="9525">
            <a:noFill/>
            <a:miter lim="800000"/>
            <a:headEnd/>
            <a:tailEnd/>
          </a:ln>
          <a:effectLst/>
        </p:spPr>
        <p:txBody>
          <a:bodyPr>
            <a:spAutoFit/>
          </a:bodyPr>
          <a:lstStyle/>
          <a:p>
            <a:pPr>
              <a:lnSpc>
                <a:spcPct val="85000"/>
              </a:lnSpc>
              <a:defRPr/>
            </a:pPr>
            <a:r>
              <a:rPr lang="en-US" sz="1400" dirty="0">
                <a:solidFill>
                  <a:srgbClr val="135C00"/>
                </a:solidFill>
              </a:rPr>
              <a:t>OFFICE OF</a:t>
            </a:r>
            <a:r>
              <a:rPr lang="en-US" sz="1400" b="0" dirty="0">
                <a:solidFill>
                  <a:srgbClr val="135C00"/>
                </a:solidFill>
              </a:rPr>
              <a:t> </a:t>
            </a:r>
            <a:r>
              <a:rPr lang="en-US" sz="3200" b="0" dirty="0">
                <a:solidFill>
                  <a:srgbClr val="135C00"/>
                </a:solidFill>
                <a:latin typeface="Arial Black" pitchFamily="34" charset="0"/>
              </a:rPr>
              <a:t>SCIENCE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p:titleStyle>
    <p:bodyStyle>
      <a:lvl1pPr marL="228600" indent="-228600" algn="l" rtl="0" eaLnBrk="0" fontAlgn="base" hangingPunct="0">
        <a:spcBef>
          <a:spcPct val="20000"/>
        </a:spcBef>
        <a:spcAft>
          <a:spcPct val="0"/>
        </a:spcAft>
        <a:buFont typeface="Wingdings" pitchFamily="2" charset="2"/>
        <a:buChar char="§"/>
        <a:defRPr sz="2000" b="1">
          <a:solidFill>
            <a:schemeClr val="tx1"/>
          </a:solidFill>
          <a:latin typeface="+mn-lt"/>
          <a:ea typeface="+mn-ea"/>
          <a:cs typeface="+mn-cs"/>
        </a:defRPr>
      </a:lvl1pPr>
      <a:lvl2pPr marL="685800" indent="-22860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10"/>
          <p:cNvSpPr txBox="1">
            <a:spLocks noChangeArrowheads="1"/>
          </p:cNvSpPr>
          <p:nvPr/>
        </p:nvSpPr>
        <p:spPr bwMode="auto">
          <a:xfrm>
            <a:off x="534988" y="-1419225"/>
            <a:ext cx="8609012" cy="4243388"/>
          </a:xfrm>
          <a:prstGeom prst="rect">
            <a:avLst/>
          </a:prstGeom>
          <a:noFill/>
          <a:ln w="9525" algn="ctr">
            <a:noFill/>
            <a:miter lim="800000"/>
            <a:headEnd/>
            <a:tailEnd/>
          </a:ln>
        </p:spPr>
        <p:txBody>
          <a:bodyPr anchor="ctr"/>
          <a:lstStyle/>
          <a:p>
            <a:endParaRPr lang="en-US" sz="2000" b="0" i="1" dirty="0"/>
          </a:p>
        </p:txBody>
      </p:sp>
      <p:sp>
        <p:nvSpPr>
          <p:cNvPr id="11" name="Slide Number Placeholder 3"/>
          <p:cNvSpPr>
            <a:spLocks noGrp="1"/>
          </p:cNvSpPr>
          <p:nvPr>
            <p:ph type="sldNum" sz="quarter" idx="10"/>
          </p:nvPr>
        </p:nvSpPr>
        <p:spPr>
          <a:xfrm>
            <a:off x="8760178" y="6615289"/>
            <a:ext cx="383823" cy="242711"/>
          </a:xfrm>
          <a:noFill/>
        </p:spPr>
        <p:txBody>
          <a:bodyPr/>
          <a:lstStyle/>
          <a:p>
            <a:fld id="{DF54F04C-B98E-4D28-BE61-4CFDC90C3828}" type="slidenum">
              <a:rPr lang="en-US">
                <a:latin typeface="Times New Roman" panose="02020603050405020304" pitchFamily="18" charset="0"/>
                <a:cs typeface="Times New Roman" panose="02020603050405020304" pitchFamily="18" charset="0"/>
              </a:rPr>
              <a:pPr/>
              <a:t>1</a:t>
            </a:fld>
            <a:endParaRPr lang="en-US" dirty="0">
              <a:latin typeface="Times New Roman" panose="02020603050405020304" pitchFamily="18" charset="0"/>
              <a:cs typeface="Times New Roman" panose="02020603050405020304" pitchFamily="18" charset="0"/>
            </a:endParaRPr>
          </a:p>
        </p:txBody>
      </p:sp>
      <p:sp>
        <p:nvSpPr>
          <p:cNvPr id="7" name="Text Box 3"/>
          <p:cNvSpPr txBox="1">
            <a:spLocks noChangeArrowheads="1"/>
          </p:cNvSpPr>
          <p:nvPr/>
        </p:nvSpPr>
        <p:spPr bwMode="auto">
          <a:xfrm>
            <a:off x="0" y="1236475"/>
            <a:ext cx="8778240" cy="1104900"/>
          </a:xfrm>
          <a:prstGeom prst="rect">
            <a:avLst/>
          </a:prstGeom>
          <a:noFill/>
          <a:ln w="9525" algn="ctr">
            <a:noFill/>
            <a:miter lim="800000"/>
            <a:headEnd/>
            <a:tailEnd/>
          </a:ln>
        </p:spPr>
        <p:txBody>
          <a:bodyPr anchor="ctr"/>
          <a:lstStyle/>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r>
              <a:rPr lang="en-US" sz="4000" dirty="0">
                <a:latin typeface="Times New Roman" pitchFamily="18" charset="0"/>
                <a:cs typeface="Times New Roman" pitchFamily="18" charset="0"/>
              </a:rPr>
              <a:t>Closeout Report on the</a:t>
            </a:r>
          </a:p>
          <a:p>
            <a:r>
              <a:rPr lang="en-US" sz="4000" dirty="0">
                <a:solidFill>
                  <a:srgbClr val="000000"/>
                </a:solidFill>
                <a:latin typeface="Times New Roman" pitchFamily="18" charset="0"/>
                <a:cs typeface="Times New Roman" pitchFamily="18" charset="0"/>
              </a:rPr>
              <a:t>DOE/SC Status Review of the </a:t>
            </a:r>
          </a:p>
          <a:p>
            <a:endParaRPr lang="en-US" sz="4000" dirty="0">
              <a:solidFill>
                <a:srgbClr val="000000"/>
              </a:solidFill>
              <a:latin typeface="Times New Roman" pitchFamily="18" charset="0"/>
              <a:cs typeface="Times New Roman" pitchFamily="18" charset="0"/>
            </a:endParaRPr>
          </a:p>
          <a:p>
            <a:r>
              <a:rPr lang="en-US" sz="4000" dirty="0">
                <a:solidFill>
                  <a:schemeClr val="accent2"/>
                </a:solidFill>
                <a:latin typeface="Times New Roman" panose="02020603050405020304" pitchFamily="18" charset="0"/>
                <a:ea typeface="Times New Roman" panose="02020603050405020304" pitchFamily="18" charset="0"/>
              </a:rPr>
              <a:t> </a:t>
            </a:r>
            <a:r>
              <a:rPr lang="en-US" sz="3700" dirty="0">
                <a:solidFill>
                  <a:schemeClr val="accent2"/>
                </a:solidFill>
                <a:latin typeface="Times New Roman" panose="02020603050405020304" pitchFamily="18" charset="0"/>
                <a:ea typeface="Times New Roman" panose="02020603050405020304" pitchFamily="18" charset="0"/>
              </a:rPr>
              <a:t>Measurement of a Lepton-Lepton Electroweak Reaction (MOLLER) Pr</a:t>
            </a:r>
            <a:r>
              <a:rPr lang="en-US" sz="3700" dirty="0">
                <a:solidFill>
                  <a:schemeClr val="accent2"/>
                </a:solidFill>
                <a:latin typeface="Times New Roman" pitchFamily="18" charset="0"/>
                <a:cs typeface="Times New Roman" pitchFamily="18" charset="0"/>
              </a:rPr>
              <a:t>oject </a:t>
            </a:r>
            <a:endParaRPr lang="en-US" sz="3700" b="0" dirty="0">
              <a:solidFill>
                <a:schemeClr val="accent2"/>
              </a:solidFill>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2800" dirty="0">
                <a:solidFill>
                  <a:srgbClr val="000000"/>
                </a:solidFill>
                <a:latin typeface="Times New Roman" pitchFamily="18" charset="0"/>
                <a:cs typeface="Times New Roman" pitchFamily="18" charset="0"/>
              </a:rPr>
              <a:t>Thomas Jefferson </a:t>
            </a:r>
            <a:r>
              <a:rPr lang="en-US" sz="2800" dirty="0">
                <a:latin typeface="Times New Roman" panose="02020603050405020304" pitchFamily="18" charset="0"/>
                <a:cs typeface="Times New Roman" panose="02020603050405020304" pitchFamily="18" charset="0"/>
              </a:rPr>
              <a:t>National Accelerator Facility</a:t>
            </a:r>
          </a:p>
          <a:p>
            <a:r>
              <a:rPr lang="en-US" sz="2000" dirty="0">
                <a:latin typeface="Times New Roman" pitchFamily="18" charset="0"/>
                <a:cs typeface="Times New Roman" pitchFamily="18" charset="0"/>
              </a:rPr>
              <a:t>November 2-4, 2021 </a:t>
            </a:r>
          </a:p>
        </p:txBody>
      </p:sp>
      <p:sp>
        <p:nvSpPr>
          <p:cNvPr id="10" name="Rectangle 4"/>
          <p:cNvSpPr>
            <a:spLocks noGrp="1" noChangeArrowheads="1"/>
          </p:cNvSpPr>
          <p:nvPr>
            <p:ph type="subTitle" idx="1"/>
          </p:nvPr>
        </p:nvSpPr>
        <p:spPr>
          <a:xfrm>
            <a:off x="0" y="5220064"/>
            <a:ext cx="9086850" cy="1498613"/>
          </a:xfrm>
        </p:spPr>
        <p:txBody>
          <a:bodyPr lIns="82039" tIns="41020" rIns="82039" bIns="41020">
            <a:spAutoFit/>
          </a:bodyPr>
          <a:lstStyle/>
          <a:p>
            <a:pPr eaLnBrk="1" hangingPunct="1">
              <a:defRPr/>
            </a:pPr>
            <a:r>
              <a:rPr lang="en-US" dirty="0">
                <a:latin typeface="Times New Roman" pitchFamily="18" charset="0"/>
                <a:cs typeface="Times New Roman" pitchFamily="18" charset="0"/>
              </a:rPr>
              <a:t>Ethan Merrill</a:t>
            </a:r>
          </a:p>
          <a:p>
            <a:pPr eaLnBrk="1" hangingPunct="1">
              <a:defRPr/>
            </a:pPr>
            <a:r>
              <a:rPr lang="en-US" dirty="0">
                <a:latin typeface="Times New Roman" pitchFamily="18" charset="0"/>
                <a:cs typeface="Times New Roman" pitchFamily="18" charset="0"/>
              </a:rPr>
              <a:t>Committee Chair </a:t>
            </a:r>
          </a:p>
          <a:p>
            <a:pPr eaLnBrk="1" hangingPunct="1">
              <a:defRPr/>
            </a:pPr>
            <a:r>
              <a:rPr lang="en-US" dirty="0">
                <a:latin typeface="Times New Roman" pitchFamily="18" charset="0"/>
                <a:cs typeface="Times New Roman" pitchFamily="18" charset="0"/>
              </a:rPr>
              <a:t>Office of Science, U.S. Department of Energy</a:t>
            </a:r>
          </a:p>
          <a:p>
            <a:pPr eaLnBrk="1" hangingPunct="1">
              <a:defRPr/>
            </a:pPr>
            <a:r>
              <a:rPr lang="en-US" b="0" dirty="0">
                <a:solidFill>
                  <a:schemeClr val="bg2"/>
                </a:solidFill>
                <a:latin typeface="Times New Roman" pitchFamily="18" charset="0"/>
                <a:cs typeface="Times New Roman" pitchFamily="18" charset="0"/>
                <a:hlinkClick r:id="rId3"/>
              </a:rPr>
              <a:t>http://www.science.doe.gov/opa/</a:t>
            </a:r>
            <a:endParaRPr lang="en-US" b="0" dirty="0">
              <a:solidFill>
                <a:schemeClr val="bg2"/>
              </a:solidFill>
              <a:latin typeface="Times New Roman" pitchFamily="18" charset="0"/>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10</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kumimoji="0" lang="fr-FR"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1 Target and Spectrometer </a:t>
            </a:r>
            <a: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 </a:t>
            </a:r>
            <a:b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G. Sabbi, LBNL, C. Hast, SLAC, W. Lorenzon, U of Mich,        P. Wanderer, BNL - Retired</a:t>
            </a: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 </a:t>
            </a:r>
            <a:br>
              <a:rPr kumimoji="0" lang="en-US" sz="1200" b="0" i="0" u="none" strike="noStrike" kern="0" cap="none" spc="0" normalizeH="0" baseline="0" noProof="0" dirty="0">
                <a:ln>
                  <a:noFill/>
                </a:ln>
                <a:solidFill>
                  <a:srgbClr val="000000"/>
                </a:solidFill>
                <a:effectLst/>
                <a:uLnTx/>
                <a:uFillTx/>
                <a:latin typeface="Times New Roman" pitchFamily="18" charset="0"/>
                <a:ea typeface="Times New Roman" panose="02020603050405020304" pitchFamily="18" charset="0"/>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1</a:t>
            </a:r>
            <a:endParaRPr lang="en-US" sz="1800" dirty="0">
              <a:effectLst/>
              <a:latin typeface="Times New Roman" pitchFamily="18" charset="0"/>
              <a:cs typeface="Times New Roman" pitchFamily="18" charset="0"/>
            </a:endParaRP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6D84495C-554E-4B5A-8055-9E07721C69B0}"/>
              </a:ext>
            </a:extLst>
          </p:cNvPr>
          <p:cNvSpPr txBox="1"/>
          <p:nvPr/>
        </p:nvSpPr>
        <p:spPr>
          <a:xfrm>
            <a:off x="169372" y="1094770"/>
            <a:ext cx="2480166" cy="400110"/>
          </a:xfrm>
          <a:prstGeom prst="rect">
            <a:avLst/>
          </a:prstGeom>
          <a:noFill/>
        </p:spPr>
        <p:txBody>
          <a:bodyPr wrap="none" rtlCol="0">
            <a:spAutoFit/>
          </a:bodyPr>
          <a:lstStyle/>
          <a:p>
            <a:r>
              <a:rPr lang="en-US" sz="2000" dirty="0"/>
              <a:t>Recommendations</a:t>
            </a:r>
          </a:p>
        </p:txBody>
      </p:sp>
      <p:sp>
        <p:nvSpPr>
          <p:cNvPr id="6" name="Rectangle 14">
            <a:extLst>
              <a:ext uri="{FF2B5EF4-FFF2-40B4-BE49-F238E27FC236}">
                <a16:creationId xmlns:a16="http://schemas.microsoft.com/office/drawing/2014/main" id="{D328629E-1183-4C9F-8590-8290F26D17D2}"/>
              </a:ext>
            </a:extLst>
          </p:cNvPr>
          <p:cNvSpPr>
            <a:spLocks noChangeArrowheads="1"/>
          </p:cNvSpPr>
          <p:nvPr/>
        </p:nvSpPr>
        <p:spPr bwMode="auto">
          <a:xfrm>
            <a:off x="106025" y="1628506"/>
            <a:ext cx="8160161" cy="1000274"/>
          </a:xfrm>
          <a:prstGeom prst="rect">
            <a:avLst/>
          </a:prstGeom>
          <a:noFill/>
          <a:ln w="6350">
            <a:noFill/>
            <a:miter lim="800000"/>
            <a:headEnd/>
            <a:tailEnd/>
          </a:ln>
        </p:spPr>
        <p:txBody>
          <a:bodyPr wrap="square" tIns="0" bIns="0" anchor="ctr">
            <a:spAutoFit/>
          </a:bodyPr>
          <a:lstStyle/>
          <a:p>
            <a:pPr marL="342900" indent="-342900" algn="l">
              <a:spcAft>
                <a:spcPts val="600"/>
              </a:spcAft>
              <a:buFont typeface="Arial" panose="020B0604020202020204" pitchFamily="34" charset="0"/>
              <a:buChar char="•"/>
            </a:pPr>
            <a:r>
              <a:rPr lang="en-US" sz="2000" b="0" dirty="0">
                <a:latin typeface="Times New Roman" pitchFamily="18" charset="0"/>
                <a:cs typeface="Times New Roman" pitchFamily="18" charset="0"/>
              </a:rPr>
              <a:t>Develop a process to track project documentation/specification/drawing progress by Q2FY22.</a:t>
            </a:r>
          </a:p>
          <a:p>
            <a:pPr marL="342900" indent="-342900" algn="l">
              <a:spcAft>
                <a:spcPts val="600"/>
              </a:spcAft>
              <a:buFont typeface="Arial" panose="020B0604020202020204" pitchFamily="34" charset="0"/>
              <a:buChar char="•"/>
            </a:pPr>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2906425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6"/>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11</a:t>
            </a:fld>
            <a:endParaRPr dirty="0">
              <a:latin typeface="Times New Roman"/>
              <a:ea typeface="Times New Roman"/>
              <a:cs typeface="Times New Roman"/>
              <a:sym typeface="Times New Roman"/>
            </a:endParaRPr>
          </a:p>
        </p:txBody>
      </p:sp>
      <p:sp>
        <p:nvSpPr>
          <p:cNvPr id="68" name="Google Shape;68;p16"/>
          <p:cNvSpPr txBox="1">
            <a:spLocks noGrp="1"/>
          </p:cNvSpPr>
          <p:nvPr>
            <p:ph type="title"/>
          </p:nvPr>
        </p:nvSpPr>
        <p:spPr>
          <a:xfrm>
            <a:off x="2717274" y="45156"/>
            <a:ext cx="4219575" cy="91598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1800" b="1" dirty="0">
                <a:latin typeface="Times New Roman"/>
                <a:ea typeface="Times New Roman"/>
                <a:cs typeface="Times New Roman"/>
                <a:sym typeface="Times New Roman"/>
              </a:rPr>
              <a:t>2  Detectors, DAQ, and Infrastructure </a:t>
            </a:r>
            <a:br>
              <a:rPr lang="en-US" sz="1700" b="1" dirty="0">
                <a:latin typeface="Times New Roman"/>
                <a:ea typeface="Times New Roman"/>
                <a:cs typeface="Times New Roman"/>
                <a:sym typeface="Times New Roman"/>
              </a:rPr>
            </a:br>
            <a:r>
              <a:rPr lang="en-US" sz="1400" dirty="0">
                <a:latin typeface="Times New Roman"/>
                <a:ea typeface="Times New Roman"/>
                <a:cs typeface="Times New Roman"/>
                <a:sym typeface="Times New Roman"/>
              </a:rPr>
              <a:t>L. Ruckman, SLAC, B. Surrow, Temple U., </a:t>
            </a:r>
            <a:br>
              <a:rPr lang="en-US" sz="1400" dirty="0">
                <a:latin typeface="Times New Roman"/>
                <a:ea typeface="Times New Roman"/>
                <a:cs typeface="Times New Roman"/>
                <a:sym typeface="Times New Roman"/>
              </a:rPr>
            </a:br>
            <a:r>
              <a:rPr lang="en-US" sz="1400" dirty="0">
                <a:latin typeface="Times New Roman"/>
                <a:ea typeface="Times New Roman"/>
                <a:cs typeface="Times New Roman"/>
                <a:sym typeface="Times New Roman"/>
              </a:rPr>
              <a:t>G. Young, BNL</a:t>
            </a:r>
            <a:br>
              <a:rPr lang="en-US" sz="1400" dirty="0">
                <a:latin typeface="Times New Roman"/>
                <a:ea typeface="Times New Roman"/>
                <a:cs typeface="Times New Roman"/>
                <a:sym typeface="Times New Roman"/>
              </a:rPr>
            </a:br>
            <a:r>
              <a:rPr lang="en-US" sz="1400" dirty="0">
                <a:latin typeface="Times New Roman"/>
                <a:ea typeface="Times New Roman"/>
                <a:cs typeface="Times New Roman"/>
                <a:sym typeface="Times New Roman"/>
              </a:rPr>
              <a:t>Subcommittee  2</a:t>
            </a:r>
            <a:endParaRPr sz="1400" dirty="0"/>
          </a:p>
        </p:txBody>
      </p:sp>
      <p:sp>
        <p:nvSpPr>
          <p:cNvPr id="69" name="Google Shape;69;p16"/>
          <p:cNvSpPr/>
          <p:nvPr/>
        </p:nvSpPr>
        <p:spPr>
          <a:xfrm>
            <a:off x="266700" y="2838369"/>
            <a:ext cx="8686799" cy="338554"/>
          </a:xfrm>
          <a:prstGeom prst="rect">
            <a:avLst/>
          </a:prstGeom>
          <a:noFill/>
          <a:ln>
            <a:noFill/>
          </a:ln>
        </p:spPr>
        <p:txBody>
          <a:bodyPr spcFirstLastPara="1" wrap="square" lIns="91425" tIns="0" rIns="91425" bIns="0" anchor="ctr" anchorCtr="0">
            <a:sp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70" name="Google Shape;70;p16"/>
          <p:cNvSpPr/>
          <p:nvPr/>
        </p:nvSpPr>
        <p:spPr>
          <a:xfrm>
            <a:off x="209550" y="1059149"/>
            <a:ext cx="8777288" cy="4770496"/>
          </a:xfrm>
          <a:prstGeom prst="rect">
            <a:avLst/>
          </a:prstGeom>
          <a:noFill/>
          <a:ln>
            <a:noFill/>
          </a:ln>
        </p:spPr>
        <p:txBody>
          <a:bodyPr spcFirstLastPara="1" wrap="square" lIns="91425" tIns="45700" rIns="91425" bIns="45700" anchor="t" anchorCtr="0">
            <a:spAutoFit/>
          </a:bodyPr>
          <a:lstStyle/>
          <a:p>
            <a:pPr marL="457200" marR="0" lvl="0" indent="-457200" algn="l" rtl="0">
              <a:lnSpc>
                <a:spcPct val="100000"/>
              </a:lnSpc>
              <a:spcBef>
                <a:spcPts val="0"/>
              </a:spcBef>
              <a:spcAft>
                <a:spcPts val="0"/>
              </a:spcAft>
              <a:buClr>
                <a:srgbClr val="000000"/>
              </a:buClr>
              <a:buSzPts val="2400"/>
              <a:buFont typeface="Times New Roman"/>
              <a:buAutoNum type="arabicPeriod"/>
            </a:pPr>
            <a:r>
              <a:rPr lang="en-US" sz="2400" b="0" i="0" u="none" strike="noStrike" cap="none" dirty="0">
                <a:solidFill>
                  <a:srgbClr val="000000"/>
                </a:solidFill>
                <a:latin typeface="Times New Roman"/>
                <a:ea typeface="Times New Roman"/>
                <a:cs typeface="Times New Roman"/>
                <a:sym typeface="Times New Roman"/>
              </a:rPr>
              <a:t>Is the MOLLER team effectively executing the work?  Is the design progressing satisfactorily and are technical issues appropriately and proactively being addressed? </a:t>
            </a:r>
            <a:endParaRPr sz="2400" b="0" i="0" u="none" strike="noStrike" cap="none" dirty="0">
              <a:solidFill>
                <a:srgbClr val="000000"/>
              </a:solidFill>
              <a:latin typeface="Times New Roman"/>
              <a:ea typeface="Times New Roman"/>
              <a:cs typeface="Times New Roman"/>
              <a:sym typeface="Times New Roman"/>
            </a:endParaRPr>
          </a:p>
          <a:p>
            <a:pPr marL="457200" marR="0" lvl="0" indent="0" algn="l" rtl="0">
              <a:lnSpc>
                <a:spcPct val="100000"/>
              </a:lnSpc>
              <a:spcBef>
                <a:spcPts val="0"/>
              </a:spcBef>
              <a:spcAft>
                <a:spcPts val="0"/>
              </a:spcAft>
              <a:buNone/>
            </a:pPr>
            <a:r>
              <a:rPr lang="en-US" sz="2400" b="0" dirty="0">
                <a:highlight>
                  <a:srgbClr val="FFFF00"/>
                </a:highlight>
                <a:latin typeface="Times New Roman"/>
                <a:ea typeface="Times New Roman"/>
                <a:cs typeface="Times New Roman"/>
                <a:sym typeface="Times New Roman"/>
              </a:rPr>
              <a:t>YES &amp; YES</a:t>
            </a:r>
            <a:endParaRPr sz="2400" b="0" dirty="0">
              <a:highlight>
                <a:srgbClr val="FFFF00"/>
              </a:highlight>
              <a:latin typeface="Times New Roman"/>
              <a:ea typeface="Times New Roman"/>
              <a:cs typeface="Times New Roman"/>
              <a:sym typeface="Times New Roman"/>
            </a:endParaRPr>
          </a:p>
          <a:p>
            <a:pPr marL="457200" marR="0" lvl="0" indent="-304800" algn="l" rtl="0">
              <a:lnSpc>
                <a:spcPct val="100000"/>
              </a:lnSpc>
              <a:spcBef>
                <a:spcPts val="0"/>
              </a:spcBef>
              <a:spcAft>
                <a:spcPts val="0"/>
              </a:spcAft>
              <a:buClr>
                <a:schemeClr val="dk1"/>
              </a:buClr>
              <a:buSzPts val="2400"/>
              <a:buFont typeface="Arial"/>
              <a:buNone/>
            </a:pPr>
            <a:endParaRPr sz="2400" b="0" i="0" u="none" strike="noStrike" cap="none" dirty="0">
              <a:solidFill>
                <a:srgbClr val="000000"/>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00"/>
              </a:buClr>
              <a:buSzPts val="2400"/>
              <a:buFont typeface="Arial"/>
              <a:buAutoNum type="arabicPeriod" startAt="5"/>
            </a:pPr>
            <a:r>
              <a:rPr lang="en-US" sz="2400" b="0" i="0" u="none" strike="noStrike" cap="none" dirty="0">
                <a:solidFill>
                  <a:srgbClr val="000000"/>
                </a:solidFill>
                <a:latin typeface="Times New Roman"/>
                <a:ea typeface="Times New Roman"/>
                <a:cs typeface="Times New Roman"/>
                <a:sym typeface="Times New Roman"/>
              </a:rPr>
              <a:t>Is the MOLLER team appropriately addressing the recommendations from prior DOE SC reviews? </a:t>
            </a:r>
            <a:endParaRPr sz="2400" b="0" i="0" u="none" strike="noStrike" cap="none" dirty="0">
              <a:solidFill>
                <a:srgbClr val="000000"/>
              </a:solidFill>
              <a:latin typeface="Times New Roman"/>
              <a:ea typeface="Times New Roman"/>
              <a:cs typeface="Times New Roman"/>
              <a:sym typeface="Times New Roman"/>
            </a:endParaRPr>
          </a:p>
          <a:p>
            <a:pPr marL="457200" lvl="0" indent="0" algn="l" rtl="0">
              <a:spcBef>
                <a:spcPts val="0"/>
              </a:spcBef>
              <a:spcAft>
                <a:spcPts val="0"/>
              </a:spcAft>
              <a:buNone/>
            </a:pPr>
            <a:r>
              <a:rPr lang="en-US" sz="2400" b="0" dirty="0">
                <a:solidFill>
                  <a:schemeClr val="dk1"/>
                </a:solidFill>
                <a:highlight>
                  <a:srgbClr val="FFFF00"/>
                </a:highlight>
                <a:latin typeface="Times New Roman"/>
                <a:ea typeface="Times New Roman"/>
                <a:cs typeface="Times New Roman"/>
                <a:sym typeface="Times New Roman"/>
              </a:rPr>
              <a:t>YES</a:t>
            </a:r>
            <a:endParaRPr sz="2400" b="0" dirty="0">
              <a:latin typeface="Times New Roman"/>
              <a:ea typeface="Times New Roman"/>
              <a:cs typeface="Times New Roman"/>
              <a:sym typeface="Times New Roman"/>
            </a:endParaRPr>
          </a:p>
          <a:p>
            <a:pPr marL="457200" marR="0" lvl="0" indent="-330200" algn="l" rtl="0">
              <a:spcBef>
                <a:spcPts val="0"/>
              </a:spcBef>
              <a:spcAft>
                <a:spcPts val="0"/>
              </a:spcAft>
              <a:buClr>
                <a:schemeClr val="dk1"/>
              </a:buClr>
              <a:buSzPts val="2000"/>
              <a:buFont typeface="Arial"/>
              <a:buNone/>
            </a:pPr>
            <a:endParaRPr sz="2000" b="0" dirty="0">
              <a:solidFill>
                <a:srgbClr val="000000"/>
              </a:solidFill>
              <a:latin typeface="Times New Roman"/>
              <a:ea typeface="Times New Roman"/>
              <a:cs typeface="Times New Roman"/>
              <a:sym typeface="Times New Roman"/>
            </a:endParaRPr>
          </a:p>
          <a:p>
            <a:pPr marL="457200" marR="0" lvl="0" indent="-330200" algn="l" rtl="0">
              <a:spcBef>
                <a:spcPts val="0"/>
              </a:spcBef>
              <a:spcAft>
                <a:spcPts val="0"/>
              </a:spcAft>
              <a:buClr>
                <a:schemeClr val="dk1"/>
              </a:buClr>
              <a:buSzPts val="2000"/>
              <a:buFont typeface="Arial"/>
              <a:buNone/>
            </a:pPr>
            <a:endParaRPr sz="2000" b="0" dirty="0">
              <a:solidFill>
                <a:srgbClr val="000000"/>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dirty="0">
              <a:solidFill>
                <a:schemeClr val="dk1"/>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dirty="0">
              <a:solidFill>
                <a:srgbClr val="000000"/>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gf85d87d6a8_0_0"/>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12</a:t>
            </a:fld>
            <a:endParaRPr dirty="0">
              <a:latin typeface="Times New Roman"/>
              <a:ea typeface="Times New Roman"/>
              <a:cs typeface="Times New Roman"/>
              <a:sym typeface="Times New Roman"/>
            </a:endParaRPr>
          </a:p>
        </p:txBody>
      </p:sp>
      <p:sp>
        <p:nvSpPr>
          <p:cNvPr id="76" name="Google Shape;76;gf85d87d6a8_0_0"/>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kumimoji="0" lang="en-US" sz="18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2  Detectors, DAQ, and Infrastructure </a:t>
            </a:r>
            <a:br>
              <a:rPr kumimoji="0" lang="en-US" sz="17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L. Ruckman, SLAC, B. Surrow, Temple U., </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G. Young, BNL</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Subcommittee  2</a:t>
            </a:r>
            <a:endParaRPr dirty="0"/>
          </a:p>
        </p:txBody>
      </p:sp>
      <p:sp>
        <p:nvSpPr>
          <p:cNvPr id="77" name="Google Shape;77;gf85d87d6a8_0_0"/>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78" name="Google Shape;78;gf85d87d6a8_0_0"/>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0" u="none" strike="noStrike" cap="none" dirty="0">
                <a:solidFill>
                  <a:srgbClr val="000000"/>
                </a:solidFill>
                <a:latin typeface="Times New Roman"/>
                <a:ea typeface="Times New Roman"/>
                <a:cs typeface="Times New Roman"/>
                <a:sym typeface="Times New Roman"/>
              </a:rPr>
              <a:t>Findings (1 of 2):</a:t>
            </a:r>
            <a:endParaRPr dirty="0"/>
          </a:p>
          <a:p>
            <a:pPr marL="457200" lvl="0" indent="-342900" algn="l" rtl="0">
              <a:spcBef>
                <a:spcPts val="360"/>
              </a:spcBef>
              <a:spcAft>
                <a:spcPts val="0"/>
              </a:spcAft>
              <a:buClr>
                <a:schemeClr val="dk1"/>
              </a:buClr>
              <a:buSzPts val="1800"/>
              <a:buChar char="•"/>
            </a:pPr>
            <a:r>
              <a:rPr lang="en-US" sz="1800" b="0" dirty="0">
                <a:solidFill>
                  <a:schemeClr val="dk1"/>
                </a:solidFill>
                <a:latin typeface="Times New Roman"/>
                <a:ea typeface="Times New Roman"/>
                <a:cs typeface="Times New Roman"/>
                <a:sym typeface="Times New Roman"/>
              </a:rPr>
              <a:t>The following System Requirements Document (SRD) are still in draft</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1.04 Integrating Detectors</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1.05 Tracking Detectors</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1.06 Hall Infrastructure</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1.07 DAQ/Trigger</a:t>
            </a:r>
            <a:endParaRPr sz="1800" b="0" dirty="0">
              <a:solidFill>
                <a:schemeClr val="dk1"/>
              </a:solidFill>
              <a:latin typeface="Times New Roman"/>
              <a:ea typeface="Times New Roman"/>
              <a:cs typeface="Times New Roman"/>
              <a:sym typeface="Times New Roman"/>
            </a:endParaRPr>
          </a:p>
          <a:p>
            <a:pPr marL="457200" lvl="0"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Preliminary Design Review (PDR) for DAQ and Infrastructure has been completed</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Detectors PDR scheduled for January 12-13, 2022</a:t>
            </a:r>
            <a:endParaRPr sz="1800" b="0" dirty="0">
              <a:latin typeface="Times New Roman"/>
              <a:ea typeface="Times New Roman"/>
              <a:cs typeface="Times New Roman"/>
              <a:sym typeface="Times New Roman"/>
            </a:endParaRPr>
          </a:p>
          <a:p>
            <a:pPr marL="400050" marR="0" lvl="0" indent="-285750" algn="l" rtl="0">
              <a:spcBef>
                <a:spcPts val="360"/>
              </a:spcBef>
              <a:spcAft>
                <a:spcPts val="0"/>
              </a:spcAft>
              <a:buSzPts val="1800"/>
              <a:buChar char="•"/>
            </a:pPr>
            <a:r>
              <a:rPr lang="en-US" sz="1800" b="0" dirty="0">
                <a:latin typeface="Times New Roman"/>
                <a:ea typeface="Times New Roman"/>
                <a:cs typeface="Times New Roman"/>
                <a:sym typeface="Times New Roman"/>
              </a:rPr>
              <a:t>Infrastructure:</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Integration with fire protection is a work in progress</a:t>
            </a:r>
            <a:endParaRPr sz="1800" b="0" dirty="0">
              <a:solidFill>
                <a:schemeClr val="dk1"/>
              </a:solidFill>
              <a:latin typeface="Times New Roman"/>
              <a:ea typeface="Times New Roman"/>
              <a:cs typeface="Times New Roman"/>
              <a:sym typeface="Times New Roman"/>
            </a:endParaRPr>
          </a:p>
          <a:p>
            <a:pPr marL="1371600" lvl="2"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Mason and Hanger have been contracted to consult as Fire Protection Engineer</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Hall A electrical power capacity has been increased since CD-1</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Hall A Low Conductivity Water (LCW) has been increased since CD-1</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Radiation shielding is being designed such that the electronics can survive the entire experiment lifetime</a:t>
            </a:r>
            <a:endParaRPr sz="1800" b="0" dirty="0">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gfd4ea1b12e_0_23"/>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13</a:t>
            </a:fld>
            <a:endParaRPr dirty="0">
              <a:latin typeface="Times New Roman"/>
              <a:ea typeface="Times New Roman"/>
              <a:cs typeface="Times New Roman"/>
              <a:sym typeface="Times New Roman"/>
            </a:endParaRPr>
          </a:p>
        </p:txBody>
      </p:sp>
      <p:sp>
        <p:nvSpPr>
          <p:cNvPr id="84" name="Google Shape;84;gfd4ea1b12e_0_23"/>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kumimoji="0" lang="en-US" sz="18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2  Detectors, DAQ, and Infrastructure </a:t>
            </a:r>
            <a:br>
              <a:rPr kumimoji="0" lang="en-US" sz="17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L. Ruckman, SLAC, B. Surrow, Temple U., </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G. Young, BNL</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Subcommittee  2</a:t>
            </a:r>
            <a:endParaRPr dirty="0"/>
          </a:p>
        </p:txBody>
      </p:sp>
      <p:sp>
        <p:nvSpPr>
          <p:cNvPr id="85" name="Google Shape;85;gfd4ea1b12e_0_23"/>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86" name="Google Shape;86;gfd4ea1b12e_0_23"/>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0" u="none" strike="noStrike" cap="none" dirty="0">
                <a:solidFill>
                  <a:srgbClr val="000000"/>
                </a:solidFill>
                <a:latin typeface="Times New Roman"/>
                <a:ea typeface="Times New Roman"/>
                <a:cs typeface="Times New Roman"/>
                <a:sym typeface="Times New Roman"/>
              </a:rPr>
              <a:t>Findings (</a:t>
            </a:r>
            <a:r>
              <a:rPr lang="en-US" sz="1800" b="1" dirty="0">
                <a:latin typeface="Times New Roman"/>
                <a:ea typeface="Times New Roman"/>
                <a:cs typeface="Times New Roman"/>
                <a:sym typeface="Times New Roman"/>
              </a:rPr>
              <a:t>2</a:t>
            </a:r>
            <a:r>
              <a:rPr lang="en-US" sz="1800" b="1" i="0" u="none" strike="noStrike" cap="none" dirty="0">
                <a:solidFill>
                  <a:srgbClr val="000000"/>
                </a:solidFill>
                <a:latin typeface="Times New Roman"/>
                <a:ea typeface="Times New Roman"/>
                <a:cs typeface="Times New Roman"/>
                <a:sym typeface="Times New Roman"/>
              </a:rPr>
              <a:t> of 2):</a:t>
            </a:r>
            <a:endParaRPr dirty="0"/>
          </a:p>
          <a:p>
            <a:pPr marL="457200" lvl="0"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Detectors:</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Pre-production prototyping of all four detector types is scheduled to be completed in FY22.</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full “PMT + pre-AMP + ADC” signal chain was tested at a beam test in Germany in Oct. 2021.</a:t>
            </a:r>
            <a:endParaRPr sz="1800" b="0" dirty="0">
              <a:solidFill>
                <a:schemeClr val="dk1"/>
              </a:solidFill>
              <a:latin typeface="Times New Roman"/>
              <a:ea typeface="Times New Roman"/>
              <a:cs typeface="Times New Roman"/>
              <a:sym typeface="Times New Roman"/>
            </a:endParaRPr>
          </a:p>
          <a:p>
            <a:pPr marL="1371600" lvl="2"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Beam test data is still being analyzed and results not presented in this review</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5 different quartz types are being evaluated for their transmission loss with respect to irradiation </a:t>
            </a:r>
            <a:endParaRPr sz="1800" b="0" dirty="0">
              <a:solidFill>
                <a:schemeClr val="dk1"/>
              </a:solidFill>
              <a:latin typeface="Times New Roman"/>
              <a:ea typeface="Times New Roman"/>
              <a:cs typeface="Times New Roman"/>
              <a:sym typeface="Times New Roman"/>
            </a:endParaRPr>
          </a:p>
          <a:p>
            <a:pPr marL="457200" lvl="0"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DAQ:</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Prototype ADC boards are already in production</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Both integrating and counting mode FPGA firmware are 70% complete</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Software control system design is 80% complete</a:t>
            </a:r>
            <a:endParaRPr sz="1800" b="0" dirty="0">
              <a:solidFill>
                <a:schemeClr val="dk1"/>
              </a:solidFill>
              <a:latin typeface="Times New Roman"/>
              <a:ea typeface="Times New Roman"/>
              <a:cs typeface="Times New Roman"/>
              <a:sym typeface="Times New Roman"/>
            </a:endParaRPr>
          </a:p>
          <a:p>
            <a:pPr marL="91440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fd3caba188_0_15"/>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14</a:t>
            </a:fld>
            <a:endParaRPr dirty="0">
              <a:latin typeface="Times New Roman"/>
              <a:ea typeface="Times New Roman"/>
              <a:cs typeface="Times New Roman"/>
              <a:sym typeface="Times New Roman"/>
            </a:endParaRPr>
          </a:p>
        </p:txBody>
      </p:sp>
      <p:sp>
        <p:nvSpPr>
          <p:cNvPr id="92" name="Google Shape;92;gfd3caba188_0_15"/>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kumimoji="0" lang="en-US" sz="18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2  Detectors, DAQ, and Infrastructure </a:t>
            </a:r>
            <a:br>
              <a:rPr kumimoji="0" lang="en-US" sz="17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L. Ruckman, SLAC, B. Surrow, Temple U., </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G. Young, BNL</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Subcommittee  2</a:t>
            </a:r>
            <a:endParaRPr dirty="0"/>
          </a:p>
        </p:txBody>
      </p:sp>
      <p:sp>
        <p:nvSpPr>
          <p:cNvPr id="93" name="Google Shape;93;gfd3caba188_0_15"/>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94" name="Google Shape;94;gfd3caba188_0_15"/>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700" b="1" dirty="0">
                <a:solidFill>
                  <a:schemeClr val="dk1"/>
                </a:solidFill>
                <a:latin typeface="Times New Roman"/>
                <a:ea typeface="Times New Roman"/>
                <a:cs typeface="Times New Roman"/>
                <a:sym typeface="Times New Roman"/>
              </a:rPr>
              <a:t>Comments (1 of 3)</a:t>
            </a:r>
            <a:r>
              <a:rPr lang="en-US" sz="1800" b="1" i="0" u="none" strike="noStrike" cap="none" dirty="0">
                <a:solidFill>
                  <a:srgbClr val="000000"/>
                </a:solidFill>
                <a:latin typeface="Times New Roman"/>
                <a:ea typeface="Times New Roman"/>
                <a:cs typeface="Times New Roman"/>
                <a:sym typeface="Times New Roman"/>
              </a:rPr>
              <a:t>:</a:t>
            </a:r>
            <a:endParaRPr dirty="0"/>
          </a:p>
          <a:p>
            <a:pPr marL="457200" lvl="0" indent="-342900" algn="l" rtl="0">
              <a:spcBef>
                <a:spcPts val="360"/>
              </a:spcBef>
              <a:spcAft>
                <a:spcPts val="0"/>
              </a:spcAft>
              <a:buSzPts val="1800"/>
              <a:buChar char="•"/>
            </a:pPr>
            <a:r>
              <a:rPr lang="en-US" sz="1800" b="0" dirty="0">
                <a:solidFill>
                  <a:schemeClr val="dk1"/>
                </a:solidFill>
                <a:latin typeface="Times New Roman"/>
                <a:ea typeface="Times New Roman"/>
                <a:cs typeface="Times New Roman"/>
                <a:sym typeface="Times New Roman"/>
              </a:rPr>
              <a:t>Supply chain issues and lead times are being closely monitored by all sub-groups. Sub-groups should consider doing formal quarterly reviews of supply chains and lead times until global supply chains become stable. </a:t>
            </a:r>
            <a:endParaRPr sz="1800" b="0" dirty="0">
              <a:solidFill>
                <a:schemeClr val="dk1"/>
              </a:solidFill>
              <a:latin typeface="Times New Roman"/>
              <a:ea typeface="Times New Roman"/>
              <a:cs typeface="Times New Roman"/>
              <a:sym typeface="Times New Roman"/>
            </a:endParaRPr>
          </a:p>
          <a:p>
            <a:pPr marL="457200" lvl="0"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DAQ:</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Leveraging the existing JLAB DAQ technology (CODA, BPM, BCM, etc) is helping MOLLER reduce the project scope and risks</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Online monitoring software for the DAQ is not in scope. But some amount of monitoring software is likely necessary to be developed during commissioning.  </a:t>
            </a:r>
            <a:endParaRPr sz="1800" b="0" dirty="0">
              <a:solidFill>
                <a:schemeClr val="dk1"/>
              </a:solidFill>
              <a:latin typeface="Times New Roman"/>
              <a:ea typeface="Times New Roman"/>
              <a:cs typeface="Times New Roman"/>
              <a:sym typeface="Times New Roman"/>
            </a:endParaRPr>
          </a:p>
          <a:p>
            <a:pPr marL="457200" lvl="0" indent="-342900" algn="l" rtl="0">
              <a:spcBef>
                <a:spcPts val="360"/>
              </a:spcBef>
              <a:spcAft>
                <a:spcPts val="0"/>
              </a:spcAft>
              <a:buSzPts val="1800"/>
              <a:buChar char="•"/>
            </a:pPr>
            <a:r>
              <a:rPr lang="en-US" sz="1800" b="0" dirty="0">
                <a:solidFill>
                  <a:schemeClr val="dk1"/>
                </a:solidFill>
                <a:latin typeface="Times New Roman"/>
                <a:ea typeface="Times New Roman"/>
                <a:cs typeface="Times New Roman"/>
                <a:sym typeface="Times New Roman"/>
              </a:rPr>
              <a:t>Infrastructure:</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Cost table of labor and materials presented by infrastructure was not up-to-date</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SzPts val="1800"/>
              <a:buChar char="○"/>
            </a:pPr>
            <a:r>
              <a:rPr lang="en-US" sz="1800" b="0" dirty="0">
                <a:solidFill>
                  <a:schemeClr val="dk1"/>
                </a:solidFill>
                <a:latin typeface="Times New Roman"/>
                <a:ea typeface="Times New Roman"/>
                <a:cs typeface="Times New Roman"/>
                <a:sym typeface="Times New Roman"/>
              </a:rPr>
              <a:t>GEM cabling design is not very mature. The sooner that the GEM cabling assembly is prototyped the sooner that issues can be identified and resolved.</a:t>
            </a:r>
            <a:endParaRPr sz="1800" b="0" dirty="0">
              <a:solidFill>
                <a:schemeClr val="dk1"/>
              </a:solidFill>
              <a:latin typeface="Times New Roman"/>
              <a:ea typeface="Times New Roman"/>
              <a:cs typeface="Times New Roman"/>
              <a:sym typeface="Times New Roman"/>
            </a:endParaRPr>
          </a:p>
          <a:p>
            <a:pPr marL="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gf85d87d6a8_0_9"/>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15</a:t>
            </a:fld>
            <a:endParaRPr dirty="0">
              <a:latin typeface="Times New Roman"/>
              <a:ea typeface="Times New Roman"/>
              <a:cs typeface="Times New Roman"/>
              <a:sym typeface="Times New Roman"/>
            </a:endParaRPr>
          </a:p>
        </p:txBody>
      </p:sp>
      <p:sp>
        <p:nvSpPr>
          <p:cNvPr id="100" name="Google Shape;100;gf85d87d6a8_0_9"/>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kumimoji="0" lang="en-US" sz="18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2  Detectors, DAQ, and Infrastructure </a:t>
            </a:r>
            <a:br>
              <a:rPr kumimoji="0" lang="en-US" sz="17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L. Ruckman, SLAC, B. Surrow, Temple U., </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G. Young, BNL</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Subcommittee  2</a:t>
            </a:r>
            <a:endParaRPr dirty="0"/>
          </a:p>
        </p:txBody>
      </p:sp>
      <p:sp>
        <p:nvSpPr>
          <p:cNvPr id="101" name="Google Shape;101;gf85d87d6a8_0_9"/>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02" name="Google Shape;102;gf85d87d6a8_0_9"/>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700" b="1" dirty="0">
                <a:solidFill>
                  <a:schemeClr val="dk1"/>
                </a:solidFill>
                <a:latin typeface="Times New Roman"/>
                <a:ea typeface="Times New Roman"/>
                <a:cs typeface="Times New Roman"/>
                <a:sym typeface="Times New Roman"/>
              </a:rPr>
              <a:t>Comments (2 of 3)</a:t>
            </a:r>
            <a:r>
              <a:rPr lang="en-US" sz="1800" b="1" i="0" u="none" strike="noStrike" cap="none" dirty="0">
                <a:solidFill>
                  <a:srgbClr val="000000"/>
                </a:solidFill>
                <a:latin typeface="Times New Roman"/>
                <a:ea typeface="Times New Roman"/>
                <a:cs typeface="Times New Roman"/>
                <a:sym typeface="Times New Roman"/>
              </a:rPr>
              <a:t>:</a:t>
            </a:r>
            <a:endParaRPr dirty="0"/>
          </a:p>
          <a:p>
            <a:pPr marL="457200" lvl="0"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Detectors:</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Finishing the down selection or qualification of the 5 quartz types before CD-2/3 will help with planning procurement</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The barrel segment patch panel will likely require multiple insertions during the initial detector commissioning. It would be wise to understand the expected number of connect/disconnect cycles and how much design margin with respect to each patch panel connector. </a:t>
            </a:r>
            <a:endParaRPr sz="1800" b="0" dirty="0">
              <a:solidFill>
                <a:schemeClr val="dk1"/>
              </a:solidFill>
              <a:latin typeface="Times New Roman"/>
              <a:ea typeface="Times New Roman"/>
              <a:cs typeface="Times New Roman"/>
              <a:sym typeface="Times New Roman"/>
            </a:endParaRPr>
          </a:p>
          <a:p>
            <a:pPr marL="914400" lvl="1" indent="-34290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Magnetic relays are used for the low/high gain switching on the PMT base.  But while the relays are active, the stray magnetic field might have unintended effects (e.g. change in PMT gain or system error on particle tracks)</a:t>
            </a:r>
            <a:endParaRPr sz="1800" b="0" dirty="0">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fd8ad21f42_3_8"/>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16</a:t>
            </a:fld>
            <a:endParaRPr dirty="0">
              <a:latin typeface="Times New Roman"/>
              <a:ea typeface="Times New Roman"/>
              <a:cs typeface="Times New Roman"/>
              <a:sym typeface="Times New Roman"/>
            </a:endParaRPr>
          </a:p>
        </p:txBody>
      </p:sp>
      <p:sp>
        <p:nvSpPr>
          <p:cNvPr id="108" name="Google Shape;108;gfd8ad21f42_3_8"/>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kumimoji="0" lang="en-US" sz="18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2  Detectors, DAQ, and Infrastructure </a:t>
            </a:r>
            <a:br>
              <a:rPr kumimoji="0" lang="en-US" sz="17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L. Ruckman, SLAC, B. Surrow, Temple U., </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G. Young, BNL</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Subcommittee  2</a:t>
            </a:r>
            <a:endParaRPr dirty="0"/>
          </a:p>
        </p:txBody>
      </p:sp>
      <p:sp>
        <p:nvSpPr>
          <p:cNvPr id="109" name="Google Shape;109;gfd8ad21f42_3_8"/>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10" name="Google Shape;110;gfd8ad21f42_3_8"/>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700" b="1" dirty="0">
                <a:solidFill>
                  <a:schemeClr val="dk1"/>
                </a:solidFill>
                <a:latin typeface="Times New Roman"/>
                <a:ea typeface="Times New Roman"/>
                <a:cs typeface="Times New Roman"/>
                <a:sym typeface="Times New Roman"/>
              </a:rPr>
              <a:t>Comments (3 of 3)</a:t>
            </a:r>
            <a:r>
              <a:rPr lang="en-US" sz="1800" b="1" i="0" u="none" strike="noStrike" cap="none" dirty="0">
                <a:solidFill>
                  <a:srgbClr val="000000"/>
                </a:solidFill>
                <a:latin typeface="Times New Roman"/>
                <a:ea typeface="Times New Roman"/>
                <a:cs typeface="Times New Roman"/>
                <a:sym typeface="Times New Roman"/>
              </a:rPr>
              <a:t>:</a:t>
            </a:r>
            <a:endParaRPr dirty="0"/>
          </a:p>
          <a:p>
            <a:pPr marL="457200" lvl="0" indent="-342900" algn="l" rtl="0">
              <a:lnSpc>
                <a:spcPct val="100000"/>
              </a:lnSpc>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Detectors (continue):</a:t>
            </a:r>
            <a:endParaRPr sz="1800" b="0" dirty="0">
              <a:solidFill>
                <a:schemeClr val="dk1"/>
              </a:solidFill>
              <a:latin typeface="Times New Roman"/>
              <a:ea typeface="Times New Roman"/>
              <a:cs typeface="Times New Roman"/>
              <a:sym typeface="Times New Roman"/>
            </a:endParaRPr>
          </a:p>
          <a:p>
            <a:pPr marL="914400" lvl="1" indent="-342900" algn="l" rtl="0">
              <a:lnSpc>
                <a:spcPct val="100000"/>
              </a:lnSpc>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It was confirmed that the fabrication of 2D readout layers are also carried out at CERN, besides the fabrication of GEM foils. It was stated that the UVA group is in contact with Rui Oliveira (CERN) about costing and scheduling. </a:t>
            </a:r>
            <a:endParaRPr sz="1800" b="0" dirty="0">
              <a:solidFill>
                <a:schemeClr val="dk1"/>
              </a:solidFill>
              <a:latin typeface="Times New Roman"/>
              <a:ea typeface="Times New Roman"/>
              <a:cs typeface="Times New Roman"/>
              <a:sym typeface="Times New Roman"/>
            </a:endParaRPr>
          </a:p>
          <a:p>
            <a:pPr marL="914400" lvl="1" indent="-342900" algn="l" rtl="0">
              <a:lnSpc>
                <a:spcPct val="100000"/>
              </a:lnSpc>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It is crucial that the production schedule at CERN is well understood, in order to avoid re-prioritization due to CERN internal priorities. </a:t>
            </a:r>
            <a:endParaRPr sz="1800" b="0" dirty="0">
              <a:solidFill>
                <a:schemeClr val="dk1"/>
              </a:solidFill>
              <a:latin typeface="Times New Roman"/>
              <a:ea typeface="Times New Roman"/>
              <a:cs typeface="Times New Roman"/>
              <a:sym typeface="Times New Roman"/>
            </a:endParaRPr>
          </a:p>
          <a:p>
            <a:pPr marL="914400" lvl="1" indent="-342900" algn="l" rtl="0">
              <a:lnSpc>
                <a:spcPct val="100000"/>
              </a:lnSpc>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It was stated that the required radial accuracy is 1 mm. Generally, moving tracking detector elements during the operation of an experiment does not come without challenges. It is crucial that the reproducibility is well understood. Preparing a prototype and test is critical. </a:t>
            </a:r>
            <a:endParaRPr sz="1800" b="0" dirty="0">
              <a:solidFill>
                <a:schemeClr val="dk1"/>
              </a:solidFill>
              <a:latin typeface="Times New Roman"/>
              <a:ea typeface="Times New Roman"/>
              <a:cs typeface="Times New Roman"/>
              <a:sym typeface="Times New Roman"/>
            </a:endParaRPr>
          </a:p>
          <a:p>
            <a:pPr marL="914400" lvl="1" indent="-342900" algn="l" rtl="0">
              <a:lnSpc>
                <a:spcPct val="100000"/>
              </a:lnSpc>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It is understood that APV chips are being used from a prior experiment at SBS. This has been stated at a prior review. The choice is understandable but relies on well-functioning readout chips after being exposed to beam operation. </a:t>
            </a:r>
            <a:endParaRPr sz="1800" b="0" dirty="0">
              <a:solidFill>
                <a:schemeClr val="dk1"/>
              </a:solidFill>
              <a:latin typeface="Times New Roman"/>
              <a:ea typeface="Times New Roman"/>
              <a:cs typeface="Times New Roman"/>
              <a:sym typeface="Times New Roman"/>
            </a:endParaRPr>
          </a:p>
          <a:p>
            <a:pPr marL="457200" lvl="0" indent="0" algn="l" rtl="0">
              <a:spcBef>
                <a:spcPts val="360"/>
              </a:spcBef>
              <a:spcAft>
                <a:spcPts val="0"/>
              </a:spcAft>
              <a:buNone/>
            </a:pPr>
            <a:endParaRPr sz="1800" b="1" dirty="0">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f85d87d6a8_0_16"/>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17</a:t>
            </a:fld>
            <a:endParaRPr dirty="0">
              <a:latin typeface="Times New Roman"/>
              <a:ea typeface="Times New Roman"/>
              <a:cs typeface="Times New Roman"/>
              <a:sym typeface="Times New Roman"/>
            </a:endParaRPr>
          </a:p>
        </p:txBody>
      </p:sp>
      <p:sp>
        <p:nvSpPr>
          <p:cNvPr id="116" name="Google Shape;116;gf85d87d6a8_0_16"/>
          <p:cNvSpPr txBox="1">
            <a:spLocks noGrp="1"/>
          </p:cNvSpPr>
          <p:nvPr>
            <p:ph type="title"/>
          </p:nvPr>
        </p:nvSpPr>
        <p:spPr>
          <a:xfrm>
            <a:off x="2717274" y="45156"/>
            <a:ext cx="4219500" cy="9159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kumimoji="0" lang="en-US" sz="18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2  Detectors, DAQ, and Infrastructure </a:t>
            </a:r>
            <a:br>
              <a:rPr kumimoji="0" lang="en-US" sz="1700" b="1"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L. Ruckman, SLAC, B. Surrow, Temple U., </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G. Young, BNL</a:t>
            </a:r>
            <a:b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br>
            <a:r>
              <a:rPr kumimoji="0" lang="en-US" sz="1400" b="0" i="0" u="none" strike="noStrike" kern="0" cap="none" spc="0" normalizeH="0" baseline="0" noProof="0" dirty="0">
                <a:ln>
                  <a:noFill/>
                </a:ln>
                <a:solidFill>
                  <a:srgbClr val="000000"/>
                </a:solidFill>
                <a:effectLst>
                  <a:outerShdw blurRad="38100" dist="38100" dir="2700000" algn="tl">
                    <a:srgbClr val="C0C0C0"/>
                  </a:outerShdw>
                </a:effectLst>
                <a:uLnTx/>
                <a:uFillTx/>
                <a:latin typeface="Times New Roman"/>
                <a:ea typeface="Times New Roman"/>
                <a:cs typeface="Times New Roman"/>
                <a:sym typeface="Times New Roman"/>
              </a:rPr>
              <a:t>Subcommittee  2</a:t>
            </a:r>
            <a:endParaRPr dirty="0"/>
          </a:p>
        </p:txBody>
      </p:sp>
      <p:sp>
        <p:nvSpPr>
          <p:cNvPr id="117" name="Google Shape;117;gf85d87d6a8_0_16"/>
          <p:cNvSpPr/>
          <p:nvPr/>
        </p:nvSpPr>
        <p:spPr>
          <a:xfrm>
            <a:off x="266700" y="2838369"/>
            <a:ext cx="8686800" cy="338700"/>
          </a:xfrm>
          <a:prstGeom prst="rect">
            <a:avLst/>
          </a:prstGeom>
          <a:noFill/>
          <a:ln>
            <a:noFill/>
          </a:ln>
        </p:spPr>
        <p:txBody>
          <a:bodyPr spcFirstLastPara="1" wrap="square" lIns="91425" tIns="0" rIns="91425" bIns="0" anchor="ctr" anchorCtr="0">
            <a:noAutofit/>
          </a:bodyPr>
          <a:lstStyle/>
          <a:p>
            <a:pPr marL="457200" marR="0" lvl="0" indent="-317500" algn="l" rtl="0">
              <a:spcBef>
                <a:spcPts val="0"/>
              </a:spcBef>
              <a:spcAft>
                <a:spcPts val="0"/>
              </a:spcAft>
              <a:buClr>
                <a:schemeClr val="dk1"/>
              </a:buClr>
              <a:buSzPts val="2200"/>
              <a:buFont typeface="Arial"/>
              <a:buNone/>
            </a:pPr>
            <a:endParaRPr sz="2200" b="0" dirty="0">
              <a:solidFill>
                <a:schemeClr val="dk1"/>
              </a:solidFill>
              <a:latin typeface="Times New Roman"/>
              <a:ea typeface="Times New Roman"/>
              <a:cs typeface="Times New Roman"/>
              <a:sym typeface="Times New Roman"/>
            </a:endParaRPr>
          </a:p>
        </p:txBody>
      </p:sp>
      <p:sp>
        <p:nvSpPr>
          <p:cNvPr id="118" name="Google Shape;118;gf85d87d6a8_0_16"/>
          <p:cNvSpPr/>
          <p:nvPr/>
        </p:nvSpPr>
        <p:spPr>
          <a:xfrm>
            <a:off x="276224" y="1020247"/>
            <a:ext cx="8648700" cy="4967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b="1" dirty="0">
                <a:solidFill>
                  <a:schemeClr val="dk1"/>
                </a:solidFill>
                <a:latin typeface="Times New Roman"/>
                <a:ea typeface="Times New Roman"/>
                <a:cs typeface="Times New Roman"/>
                <a:sym typeface="Times New Roman"/>
              </a:rPr>
              <a:t>Recommendations (complete all these before CD-2/3 review):</a:t>
            </a:r>
            <a:endParaRPr dirty="0"/>
          </a:p>
          <a:p>
            <a:pPr marL="285750" marR="0" lvl="0" indent="-285750" algn="l" rtl="0">
              <a:spcBef>
                <a:spcPts val="360"/>
              </a:spcBef>
              <a:spcAft>
                <a:spcPts val="0"/>
              </a:spcAft>
              <a:buClr>
                <a:srgbClr val="000000"/>
              </a:buClr>
              <a:buSzPts val="1800"/>
              <a:buFont typeface="Arial"/>
              <a:buChar char="•"/>
            </a:pPr>
            <a:r>
              <a:rPr lang="en-US" sz="1800" b="0" dirty="0">
                <a:latin typeface="Times New Roman"/>
                <a:ea typeface="Times New Roman"/>
                <a:cs typeface="Times New Roman"/>
                <a:sym typeface="Times New Roman"/>
              </a:rPr>
              <a:t>Finalize the </a:t>
            </a:r>
            <a:r>
              <a:rPr lang="en-US" sz="1800" b="0" dirty="0">
                <a:solidFill>
                  <a:schemeClr val="dk1"/>
                </a:solidFill>
                <a:latin typeface="Times New Roman"/>
                <a:ea typeface="Times New Roman"/>
                <a:cs typeface="Times New Roman"/>
                <a:sym typeface="Times New Roman"/>
              </a:rPr>
              <a:t>SRDs and ICDs for </a:t>
            </a:r>
            <a:r>
              <a:rPr lang="en-US" sz="1800" b="0" dirty="0">
                <a:latin typeface="Times New Roman"/>
                <a:ea typeface="Times New Roman"/>
                <a:cs typeface="Times New Roman"/>
                <a:sym typeface="Times New Roman"/>
              </a:rPr>
              <a:t>Detectors, DAQ, and Infrastructure </a:t>
            </a:r>
            <a:endParaRPr sz="1800" b="0" dirty="0">
              <a:latin typeface="Times New Roman"/>
              <a:ea typeface="Times New Roman"/>
              <a:cs typeface="Times New Roman"/>
              <a:sym typeface="Times New Roman"/>
            </a:endParaRPr>
          </a:p>
          <a:p>
            <a:pPr marL="285750" marR="0" lvl="0" indent="-285750" algn="l" rtl="0">
              <a:spcBef>
                <a:spcPts val="360"/>
              </a:spcBef>
              <a:spcAft>
                <a:spcPts val="0"/>
              </a:spcAft>
              <a:buSzPts val="1800"/>
              <a:buFont typeface="Times New Roman"/>
              <a:buChar char="•"/>
            </a:pPr>
            <a:r>
              <a:rPr lang="en-US" sz="1800" b="0" dirty="0">
                <a:latin typeface="Times New Roman"/>
                <a:ea typeface="Times New Roman"/>
                <a:cs typeface="Times New Roman"/>
                <a:sym typeface="Times New Roman"/>
              </a:rPr>
              <a:t>Complete the </a:t>
            </a:r>
            <a:r>
              <a:rPr lang="en-US" sz="1800" b="0" dirty="0">
                <a:solidFill>
                  <a:schemeClr val="dk1"/>
                </a:solidFill>
                <a:latin typeface="Times New Roman"/>
                <a:ea typeface="Times New Roman"/>
                <a:cs typeface="Times New Roman"/>
                <a:sym typeface="Times New Roman"/>
              </a:rPr>
              <a:t>Detectors PDR</a:t>
            </a:r>
            <a:endParaRPr sz="1800" b="0" dirty="0">
              <a:solidFill>
                <a:schemeClr val="dk1"/>
              </a:solidFill>
              <a:latin typeface="Times New Roman"/>
              <a:ea typeface="Times New Roman"/>
              <a:cs typeface="Times New Roman"/>
              <a:sym typeface="Times New Roman"/>
            </a:endParaRPr>
          </a:p>
          <a:p>
            <a:pPr marL="285750" marR="0" lvl="0" indent="-28575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Infrastructure update their cost table</a:t>
            </a:r>
            <a:endParaRPr sz="1800" b="0" dirty="0">
              <a:solidFill>
                <a:schemeClr val="dk1"/>
              </a:solidFill>
              <a:latin typeface="Times New Roman"/>
              <a:ea typeface="Times New Roman"/>
              <a:cs typeface="Times New Roman"/>
              <a:sym typeface="Times New Roman"/>
            </a:endParaRPr>
          </a:p>
          <a:p>
            <a:pPr marL="285750" marR="0" lvl="0" indent="-28575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Perform a “number of insertions” study on the barrel segment patch panel</a:t>
            </a:r>
            <a:endParaRPr sz="1800" b="0" dirty="0">
              <a:solidFill>
                <a:schemeClr val="dk1"/>
              </a:solidFill>
              <a:latin typeface="Times New Roman"/>
              <a:ea typeface="Times New Roman"/>
              <a:cs typeface="Times New Roman"/>
              <a:sym typeface="Times New Roman"/>
            </a:endParaRPr>
          </a:p>
          <a:p>
            <a:pPr marL="285750" marR="0" lvl="0" indent="-28575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Perform a stray magnetic field study on the PMT base when relays are active</a:t>
            </a:r>
            <a:endParaRPr sz="1800" b="0" dirty="0">
              <a:solidFill>
                <a:schemeClr val="dk1"/>
              </a:solidFill>
              <a:latin typeface="Times New Roman"/>
              <a:ea typeface="Times New Roman"/>
              <a:cs typeface="Times New Roman"/>
              <a:sym typeface="Times New Roman"/>
            </a:endParaRPr>
          </a:p>
          <a:p>
            <a:pPr marL="285750" lvl="0" indent="-285750" algn="l" rtl="0">
              <a:spcBef>
                <a:spcPts val="360"/>
              </a:spcBef>
              <a:spcAft>
                <a:spcPts val="0"/>
              </a:spcAft>
              <a:buClr>
                <a:schemeClr val="dk1"/>
              </a:buClr>
              <a:buSzPts val="1800"/>
              <a:buFont typeface="Times New Roman"/>
              <a:buChar char="•"/>
            </a:pPr>
            <a:r>
              <a:rPr lang="en-US" sz="1800" b="0" dirty="0">
                <a:solidFill>
                  <a:schemeClr val="dk1"/>
                </a:solidFill>
                <a:latin typeface="Times New Roman"/>
                <a:ea typeface="Times New Roman"/>
                <a:cs typeface="Times New Roman"/>
                <a:sym typeface="Times New Roman"/>
              </a:rPr>
              <a:t>Report on number of spare APV chips and experience of radiation tolerance. The project should monitor exposure of the chips during SBS operations to ensure adequate lifetime margin for the MOLLER project.</a:t>
            </a:r>
            <a:endParaRPr sz="1800" b="0" dirty="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08935" y="62144"/>
            <a:ext cx="4616450" cy="835374"/>
          </a:xfrm>
        </p:spPr>
        <p:txBody>
          <a:bodyPr/>
          <a:lstStyle/>
          <a:p>
            <a:pPr eaLnBrk="1" hangingPunct="1">
              <a:defRPr/>
            </a:pPr>
            <a:r>
              <a:rPr lang="en-US" sz="1600" b="1" dirty="0">
                <a:effectLst/>
                <a:latin typeface="Times New Roman" pitchFamily="18" charset="0"/>
                <a:cs typeface="Times New Roman" pitchFamily="18" charset="0"/>
              </a:rPr>
              <a:t>3.  Environment, Safety and Health, </a:t>
            </a:r>
            <a:br>
              <a:rPr lang="en-US" sz="1600" b="1" dirty="0">
                <a:effectLst/>
                <a:latin typeface="Times New Roman" pitchFamily="18" charset="0"/>
                <a:cs typeface="Times New Roman" pitchFamily="18" charset="0"/>
              </a:rPr>
            </a:br>
            <a:r>
              <a:rPr lang="en-US" sz="1600" b="1" dirty="0">
                <a:effectLst/>
                <a:latin typeface="Times New Roman" pitchFamily="18" charset="0"/>
                <a:cs typeface="Times New Roman" pitchFamily="18" charset="0"/>
              </a:rPr>
              <a:t>Cost and Schedule, Project Management</a:t>
            </a:r>
            <a:br>
              <a:rPr lang="en-US" sz="1800" b="1" dirty="0">
                <a:effectLst/>
                <a:latin typeface="Times New Roman" pitchFamily="18" charset="0"/>
                <a:cs typeface="Times New Roman" pitchFamily="18" charset="0"/>
              </a:rPr>
            </a:br>
            <a:r>
              <a:rPr lang="en-US" sz="1100" dirty="0">
                <a:effectLst/>
                <a:latin typeface="Times New Roman" panose="02020603050405020304" pitchFamily="18" charset="0"/>
                <a:ea typeface="Times New Roman" panose="02020603050405020304" pitchFamily="18" charset="0"/>
              </a:rPr>
              <a:t>R. Ray, FNAL, S. Zimmerman, LBNL, W. Hughes, PNNL, </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anose="02020603050405020304" pitchFamily="18" charset="0"/>
                <a:ea typeface="Times New Roman" panose="02020603050405020304" pitchFamily="18" charset="0"/>
              </a:rPr>
              <a:t>M. Andrews, FNAL, D. Newhart, FNAL</a:t>
            </a:r>
            <a:br>
              <a:rPr lang="en-US" sz="1100" dirty="0">
                <a:effectLst/>
                <a:latin typeface="Times New Roman" panose="02020603050405020304" pitchFamily="18" charset="0"/>
                <a:ea typeface="Times New Roman" panose="02020603050405020304" pitchFamily="18" charset="0"/>
              </a:rPr>
            </a:br>
            <a:r>
              <a:rPr lang="en-US" sz="1100" dirty="0">
                <a:effectLst/>
                <a:latin typeface="Times New Roman" pitchFamily="18" charset="0"/>
                <a:cs typeface="Times New Roman" pitchFamily="18" charset="0"/>
              </a:rPr>
              <a:t>Subcommittee 3</a:t>
            </a:r>
          </a:p>
        </p:txBody>
      </p:sp>
      <p:sp>
        <p:nvSpPr>
          <p:cNvPr id="23557" name="Rectangle 7"/>
          <p:cNvSpPr>
            <a:spLocks noChangeArrowheads="1"/>
          </p:cNvSpPr>
          <p:nvPr/>
        </p:nvSpPr>
        <p:spPr bwMode="auto">
          <a:xfrm>
            <a:off x="276224" y="1040440"/>
            <a:ext cx="8648701" cy="4093428"/>
          </a:xfrm>
          <a:prstGeom prst="rect">
            <a:avLst/>
          </a:prstGeom>
          <a:noFill/>
          <a:ln w="6350">
            <a:noFill/>
            <a:miter lim="800000"/>
            <a:headEnd/>
            <a:tailEnd/>
          </a:ln>
        </p:spPr>
        <p:txBody>
          <a:bodyPr wrap="square">
            <a:spAutoFit/>
          </a:bodyPr>
          <a:lstStyle/>
          <a:p>
            <a:pPr marL="457200" indent="-457200" algn="l">
              <a:buFont typeface="+mj-lt"/>
              <a:buAutoNum type="arabicPeriod" startAt="2"/>
            </a:pPr>
            <a:r>
              <a:rPr lang="en-US" sz="2000" b="0" dirty="0">
                <a:latin typeface="Times New Roman"/>
                <a:cs typeface="Times New Roman" pitchFamily="18" charset="0"/>
              </a:rPr>
              <a:t>Are the cost and schedule estimates credible?  Do they include adequate scope, cost and schedule contingency?  </a:t>
            </a:r>
          </a:p>
          <a:p>
            <a:pPr marL="457200" indent="-457200" algn="l">
              <a:buFont typeface="+mj-lt"/>
              <a:buAutoNum type="arabicPeriod" startAt="3"/>
            </a:pPr>
            <a:endParaRPr lang="en-US" sz="2000" b="0" dirty="0">
              <a:latin typeface="Times New Roman" pitchFamily="18" charset="0"/>
              <a:cs typeface="Times New Roman" pitchFamily="18" charset="0"/>
            </a:endParaRPr>
          </a:p>
          <a:p>
            <a:pPr marL="457200" indent="-457200" algn="l">
              <a:buFont typeface="+mj-lt"/>
              <a:buAutoNum type="arabicPeriod" startAt="3"/>
            </a:pPr>
            <a:r>
              <a:rPr lang="en-US" sz="2000" b="0" dirty="0">
                <a:latin typeface="Times New Roman" pitchFamily="18" charset="0"/>
                <a:cs typeface="Times New Roman" pitchFamily="18" charset="0"/>
              </a:rPr>
              <a:t>Is ES&amp;H and quality being properly addressed given the project’s current stage of development?    </a:t>
            </a:r>
          </a:p>
          <a:p>
            <a:pPr marL="457200" indent="-457200" algn="l">
              <a:buFontTx/>
              <a:buChar char="•"/>
            </a:pPr>
            <a:endParaRPr lang="en-US" sz="2000" b="0" dirty="0">
              <a:latin typeface="Times New Roman" pitchFamily="18" charset="0"/>
              <a:cs typeface="Times New Roman" pitchFamily="18" charset="0"/>
            </a:endParaRPr>
          </a:p>
          <a:p>
            <a:pPr marL="457200" indent="-457200" algn="l">
              <a:buFont typeface="+mj-lt"/>
              <a:buAutoNum type="arabicPeriod" startAt="4"/>
            </a:pPr>
            <a:r>
              <a:rPr lang="en-US" sz="2000" b="0" dirty="0">
                <a:latin typeface="Times New Roman" pitchFamily="18" charset="0"/>
                <a:cs typeface="Times New Roman" pitchFamily="18" charset="0"/>
              </a:rPr>
              <a:t>Is MOLLER being properly managed, including the interfaces with in-kind contributions?  Is risk planning adequate and comprehensive given the project’s current stage of development?    </a:t>
            </a:r>
          </a:p>
          <a:p>
            <a:pPr algn="l"/>
            <a:endParaRPr lang="en-US" sz="2000" b="0" dirty="0">
              <a:latin typeface="Times New Roman" pitchFamily="18" charset="0"/>
              <a:cs typeface="Times New Roman" pitchFamily="18" charset="0"/>
            </a:endParaRPr>
          </a:p>
          <a:p>
            <a:pPr marL="457200" indent="-457200" algn="l">
              <a:buFont typeface="+mj-lt"/>
              <a:buAutoNum type="arabicPeriod" startAt="5"/>
            </a:pPr>
            <a:r>
              <a:rPr lang="en-US" sz="2000" b="0" dirty="0">
                <a:latin typeface="Times New Roman" pitchFamily="18" charset="0"/>
                <a:cs typeface="Times New Roman" pitchFamily="18" charset="0"/>
              </a:rPr>
              <a:t>Is the MOLLER team appropriately addressing the recommendations from prior DOE SC reviews? </a:t>
            </a:r>
          </a:p>
          <a:p>
            <a:pPr marL="457200" lvl="0" indent="-457200" algn="l">
              <a:buFont typeface="+mj-lt"/>
              <a:buAutoNum type="arabicPeriod" startAt="3"/>
            </a:pPr>
            <a:endParaRPr lang="en-US" sz="20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161410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488614" y="80258"/>
            <a:ext cx="4850447"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40440"/>
            <a:ext cx="8648701" cy="4708981"/>
          </a:xfrm>
          <a:prstGeom prst="rect">
            <a:avLst/>
          </a:prstGeom>
          <a:noFill/>
          <a:ln w="6350">
            <a:noFill/>
            <a:miter lim="800000"/>
            <a:headEnd/>
            <a:tailEnd/>
          </a:ln>
        </p:spPr>
        <p:txBody>
          <a:bodyPr wrap="square">
            <a:spAutoFit/>
          </a:bodyPr>
          <a:lstStyle/>
          <a:p>
            <a:pPr marL="457200" indent="-457200" algn="l">
              <a:buFont typeface="+mj-lt"/>
              <a:buAutoNum type="arabicPeriod" startAt="2"/>
            </a:pPr>
            <a:r>
              <a:rPr lang="en-US" sz="2000" b="0" dirty="0">
                <a:latin typeface="Times New Roman"/>
                <a:cs typeface="Times New Roman" pitchFamily="18" charset="0"/>
              </a:rPr>
              <a:t>Are the cost and schedule estimates credible?  Do they include adequate scope, cost and schedule contingency?  </a:t>
            </a:r>
          </a:p>
          <a:p>
            <a:pPr marL="457200" indent="-457200" algn="l">
              <a:buFont typeface="+mj-lt"/>
              <a:buAutoNum type="arabicPeriod" startAt="3"/>
            </a:pPr>
            <a:endParaRPr lang="en-US" sz="2000" b="0" dirty="0">
              <a:latin typeface="Times New Roman" pitchFamily="18" charset="0"/>
              <a:cs typeface="Times New Roman" pitchFamily="18" charset="0"/>
            </a:endParaRPr>
          </a:p>
          <a:p>
            <a:pPr marL="457200" indent="-457200" algn="l">
              <a:buFont typeface="+mj-lt"/>
              <a:buAutoNum type="arabicPeriod" startAt="3"/>
            </a:pPr>
            <a:r>
              <a:rPr lang="en-US" sz="2000" b="0" dirty="0">
                <a:latin typeface="Times New Roman" pitchFamily="18" charset="0"/>
                <a:cs typeface="Times New Roman" pitchFamily="18" charset="0"/>
              </a:rPr>
              <a:t>Is ES&amp;H and quality being properly addressed given the project’s current stage of development?   </a:t>
            </a:r>
            <a:r>
              <a:rPr lang="en-US" sz="2000" dirty="0">
                <a:latin typeface="Times New Roman" pitchFamily="18" charset="0"/>
                <a:cs typeface="Times New Roman" pitchFamily="18" charset="0"/>
              </a:rPr>
              <a:t>YES</a:t>
            </a:r>
            <a:r>
              <a:rPr lang="en-US" sz="2000" b="0" dirty="0">
                <a:latin typeface="Times New Roman" pitchFamily="18" charset="0"/>
                <a:cs typeface="Times New Roman" pitchFamily="18" charset="0"/>
              </a:rPr>
              <a:t>, </a:t>
            </a:r>
            <a:r>
              <a:rPr lang="en-US" sz="2000" dirty="0">
                <a:latin typeface="Times New Roman" pitchFamily="18" charset="0"/>
                <a:cs typeface="Times New Roman" pitchFamily="18" charset="0"/>
              </a:rPr>
              <a:t>the program is progressing appropriately for this stage of the Project</a:t>
            </a:r>
          </a:p>
          <a:p>
            <a:pPr marL="457200" indent="-457200" algn="l">
              <a:buFontTx/>
              <a:buChar char="•"/>
            </a:pPr>
            <a:endParaRPr lang="en-US" sz="2000" b="0" dirty="0">
              <a:latin typeface="Times New Roman" pitchFamily="18" charset="0"/>
              <a:cs typeface="Times New Roman" pitchFamily="18" charset="0"/>
            </a:endParaRPr>
          </a:p>
          <a:p>
            <a:pPr marL="457200" indent="-457200" algn="l">
              <a:buFont typeface="+mj-lt"/>
              <a:buAutoNum type="arabicPeriod" startAt="4"/>
            </a:pPr>
            <a:r>
              <a:rPr lang="en-US" sz="2000" b="0" dirty="0">
                <a:latin typeface="Times New Roman" pitchFamily="18" charset="0"/>
                <a:cs typeface="Times New Roman" pitchFamily="18" charset="0"/>
              </a:rPr>
              <a:t>Is MOLLER being properly managed, including the interfaces with in-kind contributions?  Is risk planning adequate and comprehensive given the project’s current stage of development?    </a:t>
            </a:r>
          </a:p>
          <a:p>
            <a:pPr algn="l"/>
            <a:endParaRPr lang="en-US" sz="2000" b="0" dirty="0">
              <a:latin typeface="Times New Roman" pitchFamily="18" charset="0"/>
              <a:cs typeface="Times New Roman" pitchFamily="18" charset="0"/>
            </a:endParaRPr>
          </a:p>
          <a:p>
            <a:pPr marL="457200" indent="-457200" algn="l">
              <a:buFont typeface="+mj-lt"/>
              <a:buAutoNum type="arabicPeriod" startAt="5"/>
            </a:pPr>
            <a:r>
              <a:rPr lang="en-US" sz="2000" b="0" dirty="0">
                <a:latin typeface="Times New Roman" pitchFamily="18" charset="0"/>
                <a:cs typeface="Times New Roman" pitchFamily="18" charset="0"/>
              </a:rPr>
              <a:t>Is the MOLLER team appropriately addressing the recommendations from prior DOE SC reviews? </a:t>
            </a:r>
          </a:p>
          <a:p>
            <a:pPr marL="457200" lvl="0" indent="-457200" algn="l">
              <a:buFont typeface="+mj-lt"/>
              <a:buAutoNum type="arabicPeriod" startAt="3"/>
            </a:pPr>
            <a:endParaRPr lang="en-US" sz="2000" b="0" dirty="0">
              <a:solidFill>
                <a:srgbClr val="000000"/>
              </a:solidFill>
              <a:latin typeface="Times New Roman" pitchFamily="18" charset="0"/>
              <a:cs typeface="Times New Roman" pitchFamily="18" charset="0"/>
            </a:endParaRPr>
          </a:p>
          <a:p>
            <a:pPr lvl="0" algn="l"/>
            <a:endParaRPr lang="en-US" sz="20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3405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2708275" y="219075"/>
            <a:ext cx="4286250" cy="652463"/>
          </a:xfrm>
        </p:spPr>
        <p:txBody>
          <a:bodyPr/>
          <a:lstStyle/>
          <a:p>
            <a:r>
              <a:rPr lang="en-US" b="1" dirty="0">
                <a:effectLst/>
                <a:latin typeface="Times New Roman" pitchFamily="18" charset="0"/>
                <a:cs typeface="Times New Roman" pitchFamily="18" charset="0"/>
              </a:rPr>
              <a:t>Review Committee Participants</a:t>
            </a:r>
          </a:p>
        </p:txBody>
      </p:sp>
      <p:sp>
        <p:nvSpPr>
          <p:cNvPr id="18433" name="Rectangle 1"/>
          <p:cNvSpPr>
            <a:spLocks noChangeArrowheads="1"/>
          </p:cNvSpPr>
          <p:nvPr/>
        </p:nvSpPr>
        <p:spPr bwMode="auto">
          <a:xfrm>
            <a:off x="908390" y="3725786"/>
            <a:ext cx="7315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tab pos="2286000" algn="l"/>
                <a:tab pos="3657600" algn="l"/>
              </a:tabLst>
            </a:pPr>
            <a:endParaRPr kumimoji="0" lang="nl-NL" sz="1800" b="0" strike="noStrike" cap="none" normalizeH="0" baseline="0">
              <a:ln>
                <a:noFill/>
              </a:ln>
              <a:solidFill>
                <a:schemeClr val="tx1"/>
              </a:solidFill>
              <a:effectLst/>
              <a:latin typeface="Times New Roman" pitchFamily="18" charset="0"/>
              <a:ea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tab pos="2286000" algn="l"/>
                <a:tab pos="3657600" algn="l"/>
              </a:tabLst>
            </a:pPr>
            <a:r>
              <a:rPr kumimoji="0" lang="nl-NL"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a:t>
            </a:r>
            <a:r>
              <a:rPr kumimoji="0" lang="nl-NL"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a:t>
            </a:r>
            <a:endParaRPr kumimoji="0" lang="en-US" sz="9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8766175" y="6619875"/>
            <a:ext cx="377825" cy="238125"/>
          </a:xfrm>
          <a:noFill/>
        </p:spPr>
        <p:txBody>
          <a:bodyPr/>
          <a:lstStyle/>
          <a:p>
            <a:fld id="{E24C5137-0B4C-461F-8F62-A869AB42D23A}" type="slidenum">
              <a:rPr lang="en-US">
                <a:latin typeface="Times New Roman" panose="02020603050405020304" pitchFamily="18" charset="0"/>
                <a:cs typeface="Times New Roman" panose="02020603050405020304" pitchFamily="18" charset="0"/>
              </a:rPr>
              <a:pPr/>
              <a:t>2</a:t>
            </a:fld>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2354099" y="1044059"/>
            <a:ext cx="4435830" cy="400110"/>
          </a:xfrm>
          <a:prstGeom prst="rect">
            <a:avLst/>
          </a:prstGeom>
        </p:spPr>
        <p:txBody>
          <a:bodyPr wrap="none">
            <a:spAutoFit/>
          </a:bodyPr>
          <a:lstStyle/>
          <a:p>
            <a:pPr lvl="0" eaLnBrk="1" hangingPunct="1"/>
            <a:r>
              <a:rPr lang="en-US" sz="2000" dirty="0">
                <a:solidFill>
                  <a:srgbClr val="000000"/>
                </a:solidFill>
                <a:latin typeface="Times New Roman" pitchFamily="18" charset="0"/>
                <a:cs typeface="Times New Roman" pitchFamily="18" charset="0"/>
              </a:rPr>
              <a:t>Ethan Merrill, DOE/SC, Chairperson</a:t>
            </a:r>
          </a:p>
        </p:txBody>
      </p:sp>
      <p:pic>
        <p:nvPicPr>
          <p:cNvPr id="2" name="Picture 1">
            <a:extLst>
              <a:ext uri="{FF2B5EF4-FFF2-40B4-BE49-F238E27FC236}">
                <a16:creationId xmlns:a16="http://schemas.microsoft.com/office/drawing/2014/main" id="{36762EDA-F48A-41DF-A9E9-2257E36648E9}"/>
              </a:ext>
            </a:extLst>
          </p:cNvPr>
          <p:cNvPicPr>
            <a:picLocks noChangeAspect="1"/>
          </p:cNvPicPr>
          <p:nvPr/>
        </p:nvPicPr>
        <p:blipFill>
          <a:blip r:embed="rId2"/>
          <a:stretch>
            <a:fillRect/>
          </a:stretch>
        </p:blipFill>
        <p:spPr>
          <a:xfrm>
            <a:off x="736940" y="1616690"/>
            <a:ext cx="7658100" cy="492252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BF601-4991-413C-86CD-59DBEB2C5714}"/>
              </a:ext>
            </a:extLst>
          </p:cNvPr>
          <p:cNvSpPr>
            <a:spLocks noGrp="1"/>
          </p:cNvSpPr>
          <p:nvPr>
            <p:ph type="title"/>
          </p:nvPr>
        </p:nvSpPr>
        <p:spPr>
          <a:xfrm>
            <a:off x="2185832" y="131488"/>
            <a:ext cx="5165725" cy="723900"/>
          </a:xfrm>
        </p:spPr>
        <p:txBody>
          <a:bodyPr/>
          <a:lstStyle/>
          <a:p>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dirty="0"/>
          </a:p>
        </p:txBody>
      </p:sp>
      <p:sp>
        <p:nvSpPr>
          <p:cNvPr id="3" name="Content Placeholder 2">
            <a:extLst>
              <a:ext uri="{FF2B5EF4-FFF2-40B4-BE49-F238E27FC236}">
                <a16:creationId xmlns:a16="http://schemas.microsoft.com/office/drawing/2014/main" id="{DB739E4C-53B5-414B-8A92-098A3122251F}"/>
              </a:ext>
            </a:extLst>
          </p:cNvPr>
          <p:cNvSpPr>
            <a:spLocks noGrp="1"/>
          </p:cNvSpPr>
          <p:nvPr>
            <p:ph idx="1"/>
          </p:nvPr>
        </p:nvSpPr>
        <p:spPr/>
        <p:txBody>
          <a:body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Findings – Environment, Safety, and Health</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NEPA Categorical Exclusion (CX) approved by TJSO on June 29, 2020</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Project utilizing the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Jlab</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ISM plan as documented in Section 8.8 of the PPEP</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Project ESH Lead is defined within the project management team at an effort level of .25 FTE</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PHAR updated to reflect new </a:t>
            </a:r>
            <a:r>
              <a:rPr lang="en-US" sz="1800" b="0" kern="1200" dirty="0" err="1">
                <a:solidFill>
                  <a:srgbClr val="000000"/>
                </a:solidFill>
                <a:latin typeface="Times New Roman" pitchFamily="18" charset="0"/>
                <a:cs typeface="Times New Roman" pitchFamily="18" charset="0"/>
              </a:rPr>
              <a:t>Jlab</a:t>
            </a:r>
            <a:r>
              <a:rPr lang="en-US" sz="1800" b="0" kern="1200" dirty="0">
                <a:solidFill>
                  <a:srgbClr val="000000"/>
                </a:solidFill>
                <a:latin typeface="Times New Roman" pitchFamily="18" charset="0"/>
                <a:cs typeface="Times New Roman" pitchFamily="18" charset="0"/>
              </a:rPr>
              <a:t> electrical safety processes. COVID-19 hazard to be addressed in future update</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ESH &amp; QA expectations flowed down to collaborating institutions through subcontracts, MOU’s, and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iCRADA</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Times New Roman" pitchFamily="18" charset="0"/>
              </a:rPr>
              <a:t>Jlab</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radiation safety support integrated into the shielding design process</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ESH risks have been addressed within the Project Risk Register including the occurrence of a safety incident and COVID-19 pandemic</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Quality assurance plan defines the project specific QA requirements and processes. Currently recruiting a QA Lead</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The Project is currently utilizing an external consultant to evaluate fire and life safety requirements relating to the use of liquid hydrogen </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 name="Slide Number Placeholder 3">
            <a:extLst>
              <a:ext uri="{FF2B5EF4-FFF2-40B4-BE49-F238E27FC236}">
                <a16:creationId xmlns:a16="http://schemas.microsoft.com/office/drawing/2014/main" id="{F5ED93CA-E0B1-4119-AE4F-FC079AD17CEB}"/>
              </a:ext>
            </a:extLst>
          </p:cNvPr>
          <p:cNvSpPr>
            <a:spLocks noGrp="1"/>
          </p:cNvSpPr>
          <p:nvPr>
            <p:ph type="sldNum" sz="quarter" idx="10"/>
          </p:nvPr>
        </p:nvSpPr>
        <p:spPr/>
        <p:txBody>
          <a:bodyPr/>
          <a:lstStyle/>
          <a:p>
            <a:pPr>
              <a:defRPr/>
            </a:pPr>
            <a:fld id="{137661AB-5696-4AAC-BEC1-4A1BE4153515}" type="slidenum">
              <a:rPr lang="en-US" smtClean="0"/>
              <a:pPr>
                <a:defRPr/>
              </a:pPr>
              <a:t>20</a:t>
            </a:fld>
            <a:endParaRPr lang="en-US" dirty="0"/>
          </a:p>
        </p:txBody>
      </p:sp>
    </p:spTree>
    <p:extLst>
      <p:ext uri="{BB962C8B-B14F-4D97-AF65-F5344CB8AC3E}">
        <p14:creationId xmlns:p14="http://schemas.microsoft.com/office/powerpoint/2010/main" val="867414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41F9E-ED2F-42C5-9D22-9C08A301C0C8}"/>
              </a:ext>
            </a:extLst>
          </p:cNvPr>
          <p:cNvSpPr>
            <a:spLocks noGrp="1"/>
          </p:cNvSpPr>
          <p:nvPr>
            <p:ph type="title"/>
          </p:nvPr>
        </p:nvSpPr>
        <p:spPr>
          <a:xfrm>
            <a:off x="2278777" y="146946"/>
            <a:ext cx="5165725" cy="723900"/>
          </a:xfrm>
        </p:spPr>
        <p:txBody>
          <a:bodyPr/>
          <a:lstStyle/>
          <a:p>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dirty="0"/>
          </a:p>
        </p:txBody>
      </p:sp>
      <p:sp>
        <p:nvSpPr>
          <p:cNvPr id="3" name="Content Placeholder 2">
            <a:extLst>
              <a:ext uri="{FF2B5EF4-FFF2-40B4-BE49-F238E27FC236}">
                <a16:creationId xmlns:a16="http://schemas.microsoft.com/office/drawing/2014/main" id="{B6FA328D-DC98-4221-9C84-9BA475166541}"/>
              </a:ext>
            </a:extLst>
          </p:cNvPr>
          <p:cNvSpPr>
            <a:spLocks noGrp="1"/>
          </p:cNvSpPr>
          <p:nvPr>
            <p:ph idx="1"/>
          </p:nvPr>
        </p:nvSpPr>
        <p:spPr/>
        <p:txBody>
          <a:body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Comments – Environment, Safety, and Health</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dirty="0">
                <a:solidFill>
                  <a:srgbClr val="000000"/>
                </a:solidFill>
                <a:latin typeface="Times New Roman" pitchFamily="18" charset="0"/>
                <a:cs typeface="Times New Roman" pitchFamily="18" charset="0"/>
              </a:rPr>
              <a:t>The ES&amp;H lead assigned to the project is experienced </a:t>
            </a:r>
            <a:r>
              <a:rPr lang="en-US" sz="1800" b="0" dirty="0">
                <a:latin typeface="Times New Roman" pitchFamily="18" charset="0"/>
                <a:cs typeface="Times New Roman" pitchFamily="18" charset="0"/>
              </a:rPr>
              <a:t>and competent</a:t>
            </a:r>
            <a:r>
              <a:rPr lang="en-US" sz="1800" b="0" dirty="0">
                <a:solidFill>
                  <a:srgbClr val="000000"/>
                </a:solidFill>
                <a:latin typeface="Times New Roman" pitchFamily="18" charset="0"/>
                <a:cs typeface="Times New Roman" pitchFamily="18" charset="0"/>
              </a:rPr>
              <a:t>. As the project progresses the need for additional ESH resources should be evaluated</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dirty="0">
                <a:solidFill>
                  <a:srgbClr val="000000"/>
                </a:solidFill>
                <a:latin typeface="Times New Roman" pitchFamily="18" charset="0"/>
                <a:cs typeface="Times New Roman" pitchFamily="18" charset="0"/>
              </a:rPr>
              <a:t>ESH is being integrated into all elements of the project</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Project has developed a flow chart to address the design, fabrication, procurement and shipping of equipment for use at </a:t>
            </a:r>
            <a:r>
              <a:rPr lang="en-US" sz="1800" b="0" kern="1200" dirty="0" err="1">
                <a:solidFill>
                  <a:srgbClr val="000000"/>
                </a:solidFill>
                <a:latin typeface="Times New Roman" pitchFamily="18" charset="0"/>
                <a:cs typeface="Times New Roman" pitchFamily="18" charset="0"/>
              </a:rPr>
              <a:t>Jlab</a:t>
            </a:r>
            <a:r>
              <a:rPr lang="en-US" sz="1800" b="0" kern="1200" dirty="0">
                <a:solidFill>
                  <a:srgbClr val="000000"/>
                </a:solidFill>
                <a:latin typeface="Times New Roman" pitchFamily="18" charset="0"/>
                <a:cs typeface="Times New Roman" pitchFamily="18" charset="0"/>
              </a:rPr>
              <a:t> which is well written and a good communication tool for collaborating institutions. Consider including a reference to this document in the subcontract, MOU and </a:t>
            </a:r>
            <a:r>
              <a:rPr lang="en-US" sz="1800" b="0" kern="1200" dirty="0" err="1">
                <a:solidFill>
                  <a:srgbClr val="000000"/>
                </a:solidFill>
                <a:latin typeface="Times New Roman" pitchFamily="18" charset="0"/>
                <a:cs typeface="Times New Roman" pitchFamily="18" charset="0"/>
              </a:rPr>
              <a:t>iCRADA</a:t>
            </a:r>
            <a:r>
              <a:rPr lang="en-US" sz="1800" b="0" kern="1200" dirty="0">
                <a:solidFill>
                  <a:srgbClr val="000000"/>
                </a:solidFill>
                <a:latin typeface="Times New Roman" pitchFamily="18" charset="0"/>
                <a:cs typeface="Times New Roman" pitchFamily="18" charset="0"/>
              </a:rPr>
              <a:t> process</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The baseline hazards list (Table 1) within the PHAR is currently incomplete. Key hazard areas like construction, installation, chemical, environmental, fire, and flammable liquids, etc. have not been identified. A comprehensive baseline hazard list is critical to completion of the risk assessment process for the HAR</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Evaluate the opportunity for </a:t>
            </a:r>
            <a:r>
              <a:rPr lang="en-US" sz="1800" b="0" kern="1200" dirty="0" err="1">
                <a:solidFill>
                  <a:srgbClr val="000000"/>
                </a:solidFill>
                <a:latin typeface="Times New Roman" pitchFamily="18" charset="0"/>
                <a:cs typeface="Times New Roman" pitchFamily="18" charset="0"/>
              </a:rPr>
              <a:t>iCRADA</a:t>
            </a:r>
            <a:r>
              <a:rPr lang="en-US" sz="1800" b="0" kern="1200" dirty="0">
                <a:solidFill>
                  <a:srgbClr val="000000"/>
                </a:solidFill>
                <a:latin typeface="Times New Roman" pitchFamily="18" charset="0"/>
                <a:cs typeface="Times New Roman" pitchFamily="18" charset="0"/>
              </a:rPr>
              <a:t> and MOU documentation</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to include the name and contact information for collaboration ESH oversight representatives. Additionally, a requirement for reporting ESH issues including injuries or near misses to the Project ESH Lead keeps the project informed. </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EAC4C0F9-B2DA-4D87-98E0-CDF7E80BDED6}"/>
              </a:ext>
            </a:extLst>
          </p:cNvPr>
          <p:cNvSpPr>
            <a:spLocks noGrp="1"/>
          </p:cNvSpPr>
          <p:nvPr>
            <p:ph type="sldNum" sz="quarter" idx="10"/>
          </p:nvPr>
        </p:nvSpPr>
        <p:spPr/>
        <p:txBody>
          <a:bodyPr/>
          <a:lstStyle/>
          <a:p>
            <a:pPr>
              <a:defRPr/>
            </a:pPr>
            <a:fld id="{137661AB-5696-4AAC-BEC1-4A1BE4153515}" type="slidenum">
              <a:rPr lang="en-US" smtClean="0"/>
              <a:pPr>
                <a:defRPr/>
              </a:pPr>
              <a:t>21</a:t>
            </a:fld>
            <a:endParaRPr lang="en-US" dirty="0"/>
          </a:p>
        </p:txBody>
      </p:sp>
    </p:spTree>
    <p:extLst>
      <p:ext uri="{BB962C8B-B14F-4D97-AF65-F5344CB8AC3E}">
        <p14:creationId xmlns:p14="http://schemas.microsoft.com/office/powerpoint/2010/main" val="3561403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F3F2D-B80C-4F9B-BF27-41725A87FB62}"/>
              </a:ext>
            </a:extLst>
          </p:cNvPr>
          <p:cNvSpPr>
            <a:spLocks noGrp="1"/>
          </p:cNvSpPr>
          <p:nvPr>
            <p:ph type="title"/>
          </p:nvPr>
        </p:nvSpPr>
        <p:spPr>
          <a:xfrm>
            <a:off x="2345790" y="123952"/>
            <a:ext cx="5165725" cy="723900"/>
          </a:xfrm>
        </p:spPr>
        <p:txBody>
          <a:bodyPr/>
          <a:lstStyle/>
          <a:p>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dirty="0"/>
          </a:p>
        </p:txBody>
      </p:sp>
      <p:sp>
        <p:nvSpPr>
          <p:cNvPr id="3" name="Content Placeholder 2">
            <a:extLst>
              <a:ext uri="{FF2B5EF4-FFF2-40B4-BE49-F238E27FC236}">
                <a16:creationId xmlns:a16="http://schemas.microsoft.com/office/drawing/2014/main" id="{129A1A04-8533-4C93-AA4F-ABE4BB0C4501}"/>
              </a:ext>
            </a:extLst>
          </p:cNvPr>
          <p:cNvSpPr>
            <a:spLocks noGrp="1"/>
          </p:cNvSpPr>
          <p:nvPr>
            <p:ph idx="1"/>
          </p:nvPr>
        </p:nvSpPr>
        <p:spPr/>
        <p:txBody>
          <a:body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Comments – Environment, Safety, and Health</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The utilization of the external Fire Protection consultant will provide credibility to the development of requirements to support the use of liquid hydrogen</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Review the requirements and continue to progress with development of the first draft of the Preliminary Security Vulnerability Assessment  for CD-2  </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 name="Slide Number Placeholder 3">
            <a:extLst>
              <a:ext uri="{FF2B5EF4-FFF2-40B4-BE49-F238E27FC236}">
                <a16:creationId xmlns:a16="http://schemas.microsoft.com/office/drawing/2014/main" id="{79EA2F42-8F23-413C-9124-B91AA2B557D6}"/>
              </a:ext>
            </a:extLst>
          </p:cNvPr>
          <p:cNvSpPr>
            <a:spLocks noGrp="1"/>
          </p:cNvSpPr>
          <p:nvPr>
            <p:ph type="sldNum" sz="quarter" idx="10"/>
          </p:nvPr>
        </p:nvSpPr>
        <p:spPr/>
        <p:txBody>
          <a:bodyPr/>
          <a:lstStyle/>
          <a:p>
            <a:pPr>
              <a:defRPr/>
            </a:pPr>
            <a:fld id="{137661AB-5696-4AAC-BEC1-4A1BE4153515}" type="slidenum">
              <a:rPr lang="en-US" smtClean="0"/>
              <a:pPr>
                <a:defRPr/>
              </a:pPr>
              <a:t>22</a:t>
            </a:fld>
            <a:endParaRPr lang="en-US" dirty="0"/>
          </a:p>
        </p:txBody>
      </p:sp>
    </p:spTree>
    <p:extLst>
      <p:ext uri="{BB962C8B-B14F-4D97-AF65-F5344CB8AC3E}">
        <p14:creationId xmlns:p14="http://schemas.microsoft.com/office/powerpoint/2010/main" val="548264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022C2-B790-4B77-AB11-938B722896EC}"/>
              </a:ext>
            </a:extLst>
          </p:cNvPr>
          <p:cNvSpPr>
            <a:spLocks noGrp="1"/>
          </p:cNvSpPr>
          <p:nvPr>
            <p:ph type="title"/>
          </p:nvPr>
        </p:nvSpPr>
        <p:spPr>
          <a:xfrm>
            <a:off x="2296962" y="127896"/>
            <a:ext cx="5165725" cy="723900"/>
          </a:xfrm>
        </p:spPr>
        <p:txBody>
          <a:bodyPr/>
          <a:lstStyle/>
          <a:p>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dirty="0"/>
          </a:p>
        </p:txBody>
      </p:sp>
      <p:sp>
        <p:nvSpPr>
          <p:cNvPr id="3" name="Content Placeholder 2">
            <a:extLst>
              <a:ext uri="{FF2B5EF4-FFF2-40B4-BE49-F238E27FC236}">
                <a16:creationId xmlns:a16="http://schemas.microsoft.com/office/drawing/2014/main" id="{FC879217-7D39-4AD5-9046-16456B39D272}"/>
              </a:ext>
            </a:extLst>
          </p:cNvPr>
          <p:cNvSpPr>
            <a:spLocks noGrp="1"/>
          </p:cNvSpPr>
          <p:nvPr>
            <p:ph idx="1"/>
          </p:nvPr>
        </p:nvSpPr>
        <p:spPr/>
        <p:txBody>
          <a:body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Recommendations – Environment, Safety, and Health</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None</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 name="Slide Number Placeholder 3">
            <a:extLst>
              <a:ext uri="{FF2B5EF4-FFF2-40B4-BE49-F238E27FC236}">
                <a16:creationId xmlns:a16="http://schemas.microsoft.com/office/drawing/2014/main" id="{5E0FD8B3-97B6-434E-8596-B01ED8D1A1B7}"/>
              </a:ext>
            </a:extLst>
          </p:cNvPr>
          <p:cNvSpPr>
            <a:spLocks noGrp="1"/>
          </p:cNvSpPr>
          <p:nvPr>
            <p:ph type="sldNum" sz="quarter" idx="10"/>
          </p:nvPr>
        </p:nvSpPr>
        <p:spPr/>
        <p:txBody>
          <a:bodyPr/>
          <a:lstStyle/>
          <a:p>
            <a:pPr>
              <a:defRPr/>
            </a:pPr>
            <a:fld id="{137661AB-5696-4AAC-BEC1-4A1BE4153515}" type="slidenum">
              <a:rPr lang="en-US" smtClean="0"/>
              <a:pPr>
                <a:defRPr/>
              </a:pPr>
              <a:t>23</a:t>
            </a:fld>
            <a:endParaRPr lang="en-US" dirty="0"/>
          </a:p>
        </p:txBody>
      </p:sp>
    </p:spTree>
    <p:extLst>
      <p:ext uri="{BB962C8B-B14F-4D97-AF65-F5344CB8AC3E}">
        <p14:creationId xmlns:p14="http://schemas.microsoft.com/office/powerpoint/2010/main" val="69923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47649" y="1199831"/>
            <a:ext cx="8648701" cy="4401205"/>
          </a:xfrm>
          <a:prstGeom prst="rect">
            <a:avLst/>
          </a:prstGeom>
          <a:noFill/>
          <a:ln w="6350">
            <a:noFill/>
            <a:miter lim="800000"/>
            <a:headEnd/>
            <a:tailEnd/>
          </a:ln>
        </p:spPr>
        <p:txBody>
          <a:bodyPr wrap="square">
            <a:spAutoFit/>
          </a:bodyPr>
          <a:lstStyle/>
          <a:p>
            <a:pPr marL="457200" indent="-457200" algn="l">
              <a:buFont typeface="+mj-lt"/>
              <a:buAutoNum type="arabicPeriod" startAt="2"/>
            </a:pPr>
            <a:r>
              <a:rPr lang="en-US" sz="2000" b="0" dirty="0">
                <a:latin typeface="Times New Roman"/>
                <a:cs typeface="Times New Roman" pitchFamily="18" charset="0"/>
              </a:rPr>
              <a:t>Are the cost and schedule estimates credible? </a:t>
            </a:r>
            <a:r>
              <a:rPr lang="en-US" sz="2000" b="0" dirty="0">
                <a:solidFill>
                  <a:srgbClr val="FF0000"/>
                </a:solidFill>
                <a:latin typeface="Times New Roman"/>
                <a:cs typeface="Times New Roman" pitchFamily="18" charset="0"/>
              </a:rPr>
              <a:t>Yes </a:t>
            </a:r>
            <a:r>
              <a:rPr lang="en-US" sz="2000" b="0" dirty="0">
                <a:latin typeface="Times New Roman"/>
                <a:cs typeface="Times New Roman" pitchFamily="18" charset="0"/>
              </a:rPr>
              <a:t>Do they include adequate scope, cost and schedule contingency? </a:t>
            </a:r>
            <a:r>
              <a:rPr lang="en-US" sz="2000" b="0" dirty="0">
                <a:solidFill>
                  <a:srgbClr val="FF0000"/>
                </a:solidFill>
                <a:latin typeface="Times New Roman"/>
                <a:cs typeface="Times New Roman" pitchFamily="18" charset="0"/>
              </a:rPr>
              <a:t>Yes </a:t>
            </a:r>
          </a:p>
          <a:p>
            <a:pPr algn="l"/>
            <a:endParaRPr lang="en-US" sz="2000" b="0" dirty="0">
              <a:solidFill>
                <a:srgbClr val="FF0000"/>
              </a:solidFill>
              <a:latin typeface="Times New Roman"/>
              <a:cs typeface="Times New Roman" pitchFamily="18" charset="0"/>
            </a:endParaRPr>
          </a:p>
          <a:p>
            <a:pPr marL="457200" indent="-457200" algn="l">
              <a:buFont typeface="+mj-lt"/>
              <a:buAutoNum type="arabicPeriod" startAt="3"/>
            </a:pPr>
            <a:r>
              <a:rPr lang="en-US" sz="2000" b="0" dirty="0">
                <a:latin typeface="Times New Roman" pitchFamily="18" charset="0"/>
                <a:cs typeface="Times New Roman" pitchFamily="18" charset="0"/>
              </a:rPr>
              <a:t>Is ES&amp;H and quality being properly addressed given the project’s current stage of development?    </a:t>
            </a:r>
          </a:p>
          <a:p>
            <a:pPr marL="457200" indent="-457200" algn="l">
              <a:buFontTx/>
              <a:buChar char="•"/>
            </a:pPr>
            <a:endParaRPr lang="en-US" sz="2000" b="0" dirty="0">
              <a:latin typeface="Times New Roman" pitchFamily="18" charset="0"/>
              <a:cs typeface="Times New Roman" pitchFamily="18" charset="0"/>
            </a:endParaRPr>
          </a:p>
          <a:p>
            <a:pPr marL="457200" indent="-457200" algn="l">
              <a:buFont typeface="+mj-lt"/>
              <a:buAutoNum type="arabicPeriod" startAt="4"/>
            </a:pPr>
            <a:r>
              <a:rPr lang="en-US" sz="2000" b="0" dirty="0">
                <a:latin typeface="Times New Roman" pitchFamily="18" charset="0"/>
                <a:cs typeface="Times New Roman" pitchFamily="18" charset="0"/>
              </a:rPr>
              <a:t>Is MOLLER being properly managed, including the interfaces with in-kind contributions?  Is risk planning adequate and comprehensive given the project’s current stage of development?    </a:t>
            </a:r>
          </a:p>
          <a:p>
            <a:pPr algn="l"/>
            <a:endParaRPr lang="en-US" sz="2000" b="0" dirty="0">
              <a:latin typeface="Times New Roman" pitchFamily="18" charset="0"/>
              <a:cs typeface="Times New Roman" pitchFamily="18" charset="0"/>
            </a:endParaRPr>
          </a:p>
          <a:p>
            <a:pPr marL="457200" indent="-457200" algn="l">
              <a:buFont typeface="+mj-lt"/>
              <a:buAutoNum type="arabicPeriod" startAt="5"/>
            </a:pPr>
            <a:r>
              <a:rPr lang="en-US" sz="2000" b="0" dirty="0">
                <a:latin typeface="Times New Roman" pitchFamily="18" charset="0"/>
                <a:cs typeface="Times New Roman" pitchFamily="18" charset="0"/>
              </a:rPr>
              <a:t>Is the MOLLER team appropriately addressing the recommendations from prior DOE SC reviews? </a:t>
            </a:r>
          </a:p>
          <a:p>
            <a:pPr algn="l"/>
            <a:endParaRPr lang="en-US" sz="2000" b="0" dirty="0">
              <a:solidFill>
                <a:srgbClr val="FF0000"/>
              </a:solidFill>
              <a:latin typeface="Times New Roman"/>
              <a:cs typeface="Times New Roman" pitchFamily="18" charset="0"/>
            </a:endParaRPr>
          </a:p>
          <a:p>
            <a:pPr algn="l"/>
            <a:endParaRPr lang="en-US" sz="2000" b="0" dirty="0">
              <a:latin typeface="Times New Roman" pitchFamily="18" charset="0"/>
              <a:cs typeface="Times New Roman" pitchFamily="18" charset="0"/>
            </a:endParaRPr>
          </a:p>
        </p:txBody>
      </p:sp>
    </p:spTree>
    <p:extLst>
      <p:ext uri="{BB962C8B-B14F-4D97-AF65-F5344CB8AC3E}">
        <p14:creationId xmlns:p14="http://schemas.microsoft.com/office/powerpoint/2010/main" val="4289980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40440"/>
            <a:ext cx="8648701" cy="5466112"/>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 Cost and Schedule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Project has a TPC of $48.2M with contingency of $12.4M, 35% of TPC</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Cost range is $45.8M - $56.6M, -5% to +15%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upper range includes prolonged COVID-19 work restrictions, a potential 6-month schedule delay</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received CD-1 is FY21 and is scheduled for CD-2/3 in Q2 of FY23</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MIE cost profile is made up of $18.3M Material, $16.9M Labor, and $.57M Non-Labor.</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Funding was secured with NSF and CFI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MIE scope from WBS  elements 1.04, 1.05 and 1.07 was transitioned to new WBS elements 2.0 NSF Midscale Project and 3.0 CFI/RM Project</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NSF and CFI scope has been integrated into P6.  The project is currently working towards the integration to Cobra.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Installation of each system was moved to new WBS 1.08 Installation</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is being statused on a monthly basis, utilizing EVMS-lite reporting</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905621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40440"/>
            <a:ext cx="8648701" cy="6463308"/>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 – Cost and Schedule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current critical path runs through downstream spectrometer fabrication</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PMB was initially established with PB-001</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8 pre-baseline change requests have been issued for the project, a cumulative change in MIE cost estimate of ~$700K.</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utilizes Acumen Fuse and P6 log data to examine schedule health</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current schedule has 1806 activities, no lags or leads, and only 1 hard constraint (CD-4 milestone)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CD-2/3 Early finish has slipped ~2 months relative to the CD-1 forecast.  CD-4 Early finish has slipped ~4 months relative to the CD-1 forecast.</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Resource rates have been updated to FY21 rates, with escalation of 3% for outyears</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CAMs or the PM can initiate a BCR by filling out the baseline change request form</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Project recently went from using Primavera Risk analysis software to Safran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has 81 risks, 66 open, 13 retired, and 2 closed.  Monte Carlo analysis of the project risks has been performed. </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99684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40440"/>
            <a:ext cx="8648701" cy="563231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Comments – Cost and Schedule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project is proactively working towards updating their documentation, project schedule, and resource level loading.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WBS 1.06 Hall A Infrastructure BOE needs to updated.  The project plans to do this in November.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With the incorporation of the NSF and CFI scope the project well thought out the WBS structure considering only the MIE scope will be performing PARS reporting.  Reporting of the project can be performed separately to collectively.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interim CAM position for the installation should be appointed in the near future. The project team has a plan to fill the open CAM role.</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The current critical path runs through fabrication of the downstream coils.  The current contract with Everson Tesla for the fabrication of the coils should be reviewed to keep current pricing proposal or see if needs to be modified.   </a:t>
            </a:r>
          </a:p>
          <a:p>
            <a:pPr marL="457200"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Continue progressing towards CD-2/3</a:t>
            </a: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b="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8234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022C2-B790-4B77-AB11-938B722896EC}"/>
              </a:ext>
            </a:extLst>
          </p:cNvPr>
          <p:cNvSpPr>
            <a:spLocks noGrp="1"/>
          </p:cNvSpPr>
          <p:nvPr>
            <p:ph type="title"/>
          </p:nvPr>
        </p:nvSpPr>
        <p:spPr>
          <a:xfrm>
            <a:off x="2296962" y="127896"/>
            <a:ext cx="5165725" cy="723900"/>
          </a:xfrm>
        </p:spPr>
        <p:txBody>
          <a:bodyPr/>
          <a:lstStyle/>
          <a:p>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dirty="0"/>
          </a:p>
        </p:txBody>
      </p:sp>
      <p:sp>
        <p:nvSpPr>
          <p:cNvPr id="3" name="Content Placeholder 2">
            <a:extLst>
              <a:ext uri="{FF2B5EF4-FFF2-40B4-BE49-F238E27FC236}">
                <a16:creationId xmlns:a16="http://schemas.microsoft.com/office/drawing/2014/main" id="{FC879217-7D39-4AD5-9046-16456B39D272}"/>
              </a:ext>
            </a:extLst>
          </p:cNvPr>
          <p:cNvSpPr>
            <a:spLocks noGrp="1"/>
          </p:cNvSpPr>
          <p:nvPr>
            <p:ph idx="1"/>
          </p:nvPr>
        </p:nvSpPr>
        <p:spPr/>
        <p:txBody>
          <a:body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Recommendations – Cost and Schedule</a:t>
            </a: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en-US" sz="1800" b="0" kern="1200" dirty="0">
                <a:solidFill>
                  <a:srgbClr val="000000"/>
                </a:solidFill>
                <a:latin typeface="Times New Roman" pitchFamily="18" charset="0"/>
                <a:cs typeface="Times New Roman" pitchFamily="18" charset="0"/>
              </a:rPr>
              <a:t>None</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457200" marR="0" lvl="0" indent="-4572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
        <p:nvSpPr>
          <p:cNvPr id="4" name="Slide Number Placeholder 3">
            <a:extLst>
              <a:ext uri="{FF2B5EF4-FFF2-40B4-BE49-F238E27FC236}">
                <a16:creationId xmlns:a16="http://schemas.microsoft.com/office/drawing/2014/main" id="{5E0FD8B3-97B6-434E-8596-B01ED8D1A1B7}"/>
              </a:ext>
            </a:extLst>
          </p:cNvPr>
          <p:cNvSpPr>
            <a:spLocks noGrp="1"/>
          </p:cNvSpPr>
          <p:nvPr>
            <p:ph type="sldNum" sz="quarter" idx="10"/>
          </p:nvPr>
        </p:nvSpPr>
        <p:spPr/>
        <p:txBody>
          <a:bodyPr/>
          <a:lstStyle/>
          <a:p>
            <a:pPr>
              <a:defRPr/>
            </a:pPr>
            <a:fld id="{137661AB-5696-4AAC-BEC1-4A1BE4153515}" type="slidenum">
              <a:rPr lang="en-US" smtClean="0"/>
              <a:pPr>
                <a:defRPr/>
              </a:pPr>
              <a:t>28</a:t>
            </a:fld>
            <a:endParaRPr lang="en-US" dirty="0"/>
          </a:p>
        </p:txBody>
      </p:sp>
    </p:spTree>
    <p:extLst>
      <p:ext uri="{BB962C8B-B14F-4D97-AF65-F5344CB8AC3E}">
        <p14:creationId xmlns:p14="http://schemas.microsoft.com/office/powerpoint/2010/main" val="3303007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graphicFrame>
        <p:nvGraphicFramePr>
          <p:cNvPr id="3" name="Table 2">
            <a:extLst>
              <a:ext uri="{FF2B5EF4-FFF2-40B4-BE49-F238E27FC236}">
                <a16:creationId xmlns:a16="http://schemas.microsoft.com/office/drawing/2014/main" id="{9DE87308-F6D2-4077-B483-D386224D6977}"/>
              </a:ext>
            </a:extLst>
          </p:cNvPr>
          <p:cNvGraphicFramePr>
            <a:graphicFrameLocks noGrp="1"/>
          </p:cNvGraphicFramePr>
          <p:nvPr>
            <p:extLst>
              <p:ext uri="{D42A27DB-BD31-4B8C-83A1-F6EECF244321}">
                <p14:modId xmlns:p14="http://schemas.microsoft.com/office/powerpoint/2010/main" val="782223858"/>
              </p:ext>
            </p:extLst>
          </p:nvPr>
        </p:nvGraphicFramePr>
        <p:xfrm>
          <a:off x="825500" y="1250771"/>
          <a:ext cx="7492999" cy="3600450"/>
        </p:xfrm>
        <a:graphic>
          <a:graphicData uri="http://schemas.openxmlformats.org/drawingml/2006/table">
            <a:tbl>
              <a:tblPr/>
              <a:tblGrid>
                <a:gridCol w="4046410">
                  <a:extLst>
                    <a:ext uri="{9D8B030D-6E8A-4147-A177-3AD203B41FA5}">
                      <a16:colId xmlns:a16="http://schemas.microsoft.com/office/drawing/2014/main" val="2239843246"/>
                    </a:ext>
                  </a:extLst>
                </a:gridCol>
                <a:gridCol w="1818504">
                  <a:extLst>
                    <a:ext uri="{9D8B030D-6E8A-4147-A177-3AD203B41FA5}">
                      <a16:colId xmlns:a16="http://schemas.microsoft.com/office/drawing/2014/main" val="547777957"/>
                    </a:ext>
                  </a:extLst>
                </a:gridCol>
                <a:gridCol w="1628085">
                  <a:extLst>
                    <a:ext uri="{9D8B030D-6E8A-4147-A177-3AD203B41FA5}">
                      <a16:colId xmlns:a16="http://schemas.microsoft.com/office/drawing/2014/main" val="2580899754"/>
                    </a:ext>
                  </a:extLst>
                </a:gridCol>
              </a:tblGrid>
              <a:tr h="266700">
                <a:tc gridSpan="3">
                  <a:txBody>
                    <a:bodyPr/>
                    <a:lstStyle/>
                    <a:p>
                      <a:pPr algn="ctr" fontAlgn="b"/>
                      <a:r>
                        <a:rPr lang="en-US" sz="1600" b="1" i="0" u="none" strike="noStrike" dirty="0">
                          <a:solidFill>
                            <a:srgbClr val="000000"/>
                          </a:solidFill>
                          <a:effectLst/>
                          <a:latin typeface="Times New Roman" panose="02020603050405020304" pitchFamily="18" charset="0"/>
                          <a:cs typeface="Times New Roman" panose="02020603050405020304" pitchFamily="18" charset="0"/>
                        </a:rPr>
                        <a:t>MOLLER Project Status – August 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1952222"/>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Project Type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MIE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119942873"/>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Q1 FY21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      Q1 FY21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6119623"/>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Q3 FY23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8711257"/>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Q3 FY23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7128047"/>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Q4 FY27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163187"/>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 Percent Complete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11.6%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          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1720991"/>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 Cost to 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$3.49M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866211936"/>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 Committed to 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$4.09M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613556859"/>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$48.2M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31867326"/>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TEC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$46.6M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560701131"/>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Contingency Cost (w/ Mgmt Reserve)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$12.4M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100% to Go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788352"/>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Contingency Schedule on CD-4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19 months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45715"/>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CPI Cumulative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911827962"/>
                  </a:ext>
                </a:extLst>
              </a:tr>
              <a:tr h="238125">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SPI Cumulative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519268423"/>
                  </a:ext>
                </a:extLst>
              </a:tr>
            </a:tbl>
          </a:graphicData>
        </a:graphic>
      </p:graphicFrame>
    </p:spTree>
    <p:extLst>
      <p:ext uri="{BB962C8B-B14F-4D97-AF65-F5344CB8AC3E}">
        <p14:creationId xmlns:p14="http://schemas.microsoft.com/office/powerpoint/2010/main" val="2556869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0"/>
          </p:nvPr>
        </p:nvSpPr>
        <p:spPr>
          <a:noFill/>
        </p:spPr>
        <p:txBody>
          <a:bodyPr/>
          <a:lstStyle/>
          <a:p>
            <a:fld id="{A88FF600-07EE-41E7-8FE1-E513068475ED}" type="slidenum">
              <a:rPr lang="en-US">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sp>
        <p:nvSpPr>
          <p:cNvPr id="152578" name="Rectangle 2"/>
          <p:cNvSpPr>
            <a:spLocks noGrp="1" noChangeArrowheads="1"/>
          </p:cNvSpPr>
          <p:nvPr>
            <p:ph type="title" idx="4294967295"/>
          </p:nvPr>
        </p:nvSpPr>
        <p:spPr>
          <a:xfrm>
            <a:off x="2703513" y="161925"/>
            <a:ext cx="4297362" cy="723900"/>
          </a:xfrm>
        </p:spPr>
        <p:txBody>
          <a:bodyPr/>
          <a:lstStyle/>
          <a:p>
            <a:pPr eaLnBrk="1" hangingPunct="1">
              <a:defRPr/>
            </a:pPr>
            <a:r>
              <a:rPr lang="en-US" b="1" dirty="0">
                <a:effectLst/>
                <a:latin typeface="Times New Roman" pitchFamily="18" charset="0"/>
                <a:cs typeface="Times New Roman" pitchFamily="18" charset="0"/>
              </a:rPr>
              <a:t>Charge Questions</a:t>
            </a:r>
          </a:p>
        </p:txBody>
      </p:sp>
      <p:sp>
        <p:nvSpPr>
          <p:cNvPr id="7172" name="Rectangle 14"/>
          <p:cNvSpPr>
            <a:spLocks noChangeArrowheads="1"/>
          </p:cNvSpPr>
          <p:nvPr/>
        </p:nvSpPr>
        <p:spPr bwMode="auto">
          <a:xfrm>
            <a:off x="19050" y="1107543"/>
            <a:ext cx="9096375" cy="5432256"/>
          </a:xfrm>
          <a:prstGeom prst="rect">
            <a:avLst/>
          </a:prstGeom>
          <a:noFill/>
          <a:ln w="6350">
            <a:noFill/>
            <a:miter lim="800000"/>
            <a:headEnd/>
            <a:tailEnd/>
          </a:ln>
        </p:spPr>
        <p:txBody>
          <a:bodyPr wrap="square" tIns="0" bIns="0" anchor="ctr">
            <a:spAutoFit/>
          </a:bodyPr>
          <a:lstStyle/>
          <a:p>
            <a:pPr marL="457200" indent="-457200" algn="l">
              <a:buFontTx/>
              <a:buAutoNum type="arabicPeriod"/>
            </a:pPr>
            <a:r>
              <a:rPr lang="en-US" sz="2000" b="0" dirty="0">
                <a:latin typeface="Times New Roman"/>
                <a:ea typeface="Calibri"/>
              </a:rPr>
              <a:t>Is the MOLLER team effectively executing the work?  Is the design progressing satisfactorily and are technical issues appropriately and proactively being addressed?  </a:t>
            </a:r>
          </a:p>
          <a:p>
            <a:pPr marL="457200" indent="-457200" algn="l">
              <a:buFontTx/>
              <a:buAutoNum type="arabicPeriod"/>
            </a:pPr>
            <a:endParaRPr lang="en-US" sz="2000" b="0" dirty="0">
              <a:latin typeface="Times New Roman"/>
              <a:cs typeface="Times New Roman" pitchFamily="18" charset="0"/>
            </a:endParaRPr>
          </a:p>
          <a:p>
            <a:pPr marL="457200" indent="-457200" algn="l">
              <a:buFontTx/>
              <a:buAutoNum type="arabicPeriod"/>
            </a:pPr>
            <a:r>
              <a:rPr lang="en-US" sz="2000" b="0" dirty="0">
                <a:latin typeface="Times New Roman"/>
                <a:cs typeface="Times New Roman" pitchFamily="18" charset="0"/>
              </a:rPr>
              <a:t>Are the cost and schedule estimates credible?  Do they include adequate scope, cost and schedule contingency?  </a:t>
            </a:r>
          </a:p>
          <a:p>
            <a:pPr marL="457200" indent="-457200" algn="l">
              <a:buFont typeface="+mj-lt"/>
              <a:buAutoNum type="arabicPeriod" startAt="3"/>
            </a:pPr>
            <a:endParaRPr lang="en-US" sz="2000" b="0" dirty="0">
              <a:latin typeface="Times New Roman" pitchFamily="18" charset="0"/>
              <a:cs typeface="Times New Roman" pitchFamily="18" charset="0"/>
            </a:endParaRPr>
          </a:p>
          <a:p>
            <a:pPr marL="457200" indent="-457200" algn="l">
              <a:buFont typeface="+mj-lt"/>
              <a:buAutoNum type="arabicPeriod" startAt="3"/>
            </a:pPr>
            <a:r>
              <a:rPr lang="en-US" sz="2000" b="0" dirty="0">
                <a:latin typeface="Times New Roman" pitchFamily="18" charset="0"/>
                <a:cs typeface="Times New Roman" pitchFamily="18" charset="0"/>
              </a:rPr>
              <a:t>Is ES&amp;H and quality being properly addressed given the project’s current stage of development?    </a:t>
            </a:r>
          </a:p>
          <a:p>
            <a:pPr marL="457200" indent="-457200" algn="l">
              <a:buFontTx/>
              <a:buChar char="•"/>
            </a:pPr>
            <a:endParaRPr lang="en-US" sz="2000" b="0" dirty="0">
              <a:latin typeface="Times New Roman" pitchFamily="18" charset="0"/>
              <a:cs typeface="Times New Roman" pitchFamily="18" charset="0"/>
            </a:endParaRPr>
          </a:p>
          <a:p>
            <a:pPr marL="457200" indent="-457200" algn="l">
              <a:buFont typeface="+mj-lt"/>
              <a:buAutoNum type="arabicPeriod" startAt="4"/>
            </a:pPr>
            <a:r>
              <a:rPr lang="en-US" sz="2000" b="0" dirty="0">
                <a:latin typeface="Times New Roman" pitchFamily="18" charset="0"/>
                <a:cs typeface="Times New Roman" pitchFamily="18" charset="0"/>
              </a:rPr>
              <a:t>Is MOLLER being properly managed, including the interfaces with in-kind contributions?  Is risk planning adequate and comprehensive given the project’s current stage of development?    </a:t>
            </a:r>
          </a:p>
          <a:p>
            <a:pPr algn="l"/>
            <a:endParaRPr lang="en-US" sz="2000" b="0" dirty="0">
              <a:latin typeface="Times New Roman" pitchFamily="18" charset="0"/>
              <a:cs typeface="Times New Roman" pitchFamily="18" charset="0"/>
            </a:endParaRPr>
          </a:p>
          <a:p>
            <a:pPr marL="457200" indent="-457200" algn="l">
              <a:buFont typeface="+mj-lt"/>
              <a:buAutoNum type="arabicPeriod" startAt="5"/>
            </a:pPr>
            <a:r>
              <a:rPr lang="en-US" sz="2000" b="0" dirty="0">
                <a:latin typeface="Times New Roman" pitchFamily="18" charset="0"/>
                <a:cs typeface="Times New Roman" pitchFamily="18" charset="0"/>
              </a:rPr>
              <a:t>Is the MOLLER team appropriately addressing the recommendations from prior DOE SC reviews? </a:t>
            </a:r>
          </a:p>
          <a:p>
            <a:pPr algn="l"/>
            <a:r>
              <a:rPr lang="en-US" sz="1700" b="0" dirty="0">
                <a:latin typeface="Times New Roman" pitchFamily="18" charset="0"/>
                <a:cs typeface="Times New Roman" pitchFamily="18" charset="0"/>
              </a:rPr>
              <a:t> </a:t>
            </a:r>
            <a:endParaRPr lang="en-US" sz="1600" b="0" dirty="0">
              <a:latin typeface="Times New Roman" pitchFamily="18" charset="0"/>
              <a:cs typeface="Times New Roman" pitchFamily="18" charset="0"/>
            </a:endParaRPr>
          </a:p>
          <a:p>
            <a:pPr algn="l"/>
            <a:r>
              <a:rPr lang="en-US" sz="1600" b="0" dirty="0">
                <a:latin typeface="Times New Roman" pitchFamily="18" charset="0"/>
                <a:cs typeface="Times New Roman" pitchFamily="18"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graphicFrame>
        <p:nvGraphicFramePr>
          <p:cNvPr id="2" name="Table 1">
            <a:extLst>
              <a:ext uri="{FF2B5EF4-FFF2-40B4-BE49-F238E27FC236}">
                <a16:creationId xmlns:a16="http://schemas.microsoft.com/office/drawing/2014/main" id="{1E1B1A13-FCBB-4988-A94C-82DE5DCE7081}"/>
              </a:ext>
            </a:extLst>
          </p:cNvPr>
          <p:cNvGraphicFramePr>
            <a:graphicFrameLocks noGrp="1"/>
          </p:cNvGraphicFramePr>
          <p:nvPr>
            <p:extLst>
              <p:ext uri="{D42A27DB-BD31-4B8C-83A1-F6EECF244321}">
                <p14:modId xmlns:p14="http://schemas.microsoft.com/office/powerpoint/2010/main" val="3275345958"/>
              </p:ext>
            </p:extLst>
          </p:nvPr>
        </p:nvGraphicFramePr>
        <p:xfrm>
          <a:off x="825500" y="1349477"/>
          <a:ext cx="7492999" cy="4320283"/>
        </p:xfrm>
        <a:graphic>
          <a:graphicData uri="http://schemas.openxmlformats.org/drawingml/2006/table">
            <a:tbl>
              <a:tblPr/>
              <a:tblGrid>
                <a:gridCol w="4046410">
                  <a:extLst>
                    <a:ext uri="{9D8B030D-6E8A-4147-A177-3AD203B41FA5}">
                      <a16:colId xmlns:a16="http://schemas.microsoft.com/office/drawing/2014/main" val="3084609390"/>
                    </a:ext>
                  </a:extLst>
                </a:gridCol>
                <a:gridCol w="1818504">
                  <a:extLst>
                    <a:ext uri="{9D8B030D-6E8A-4147-A177-3AD203B41FA5}">
                      <a16:colId xmlns:a16="http://schemas.microsoft.com/office/drawing/2014/main" val="938981537"/>
                    </a:ext>
                  </a:extLst>
                </a:gridCol>
                <a:gridCol w="1628085">
                  <a:extLst>
                    <a:ext uri="{9D8B030D-6E8A-4147-A177-3AD203B41FA5}">
                      <a16:colId xmlns:a16="http://schemas.microsoft.com/office/drawing/2014/main" val="2777234529"/>
                    </a:ext>
                  </a:extLst>
                </a:gridCol>
              </a:tblGrid>
              <a:tr h="320021">
                <a:tc gridSpan="3">
                  <a:txBody>
                    <a:bodyPr/>
                    <a:lstStyle/>
                    <a:p>
                      <a:pPr algn="ctr" fontAlgn="b"/>
                      <a:r>
                        <a:rPr lang="en-US" sz="1600" b="1" i="0" u="none" strike="noStrike" dirty="0">
                          <a:solidFill>
                            <a:srgbClr val="000000"/>
                          </a:solidFill>
                          <a:effectLst/>
                          <a:latin typeface="Times New Roman" panose="02020603050405020304" pitchFamily="18" charset="0"/>
                          <a:cs typeface="Times New Roman" panose="02020603050405020304" pitchFamily="18" charset="0"/>
                        </a:rPr>
                        <a:t>MOLLER Project Status – September 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55679171"/>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Project Type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MIE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8691786"/>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Q1 FY21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      Q1 FY21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2347539"/>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Q3 FY23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492444"/>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Q3 FY23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2849842"/>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CD-4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Q4 FY27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8215115"/>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 Percent Complete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Planned        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Actual          10.7%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49824"/>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 Cost to 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$3.89M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894608794"/>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 Committed to Date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$5.22M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51646050"/>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TPC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$48.2M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657624941"/>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TEC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$46.6M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858225339"/>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Contingency Cost (w/ Mgmt Reserve)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$12.4M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100% to Go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308556"/>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Contingency Schedule on CD-4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19 months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117532"/>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CPI Cumulative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811597184"/>
                  </a:ext>
                </a:extLst>
              </a:tr>
              <a:tr h="285733">
                <a:tc>
                  <a:txBody>
                    <a:bodyPr/>
                    <a:lstStyle/>
                    <a:p>
                      <a:pPr algn="l"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SPI Cumulative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Times New Roman" panose="02020603050405020304" pitchFamily="18" charset="0"/>
                          <a:cs typeface="Times New Roman" panose="02020603050405020304" pitchFamily="18" charset="0"/>
                        </a:rPr>
                        <a:t>0.84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048678096"/>
                  </a:ext>
                </a:extLst>
              </a:tr>
            </a:tbl>
          </a:graphicData>
        </a:graphic>
      </p:graphicFrame>
    </p:spTree>
    <p:extLst>
      <p:ext uri="{BB962C8B-B14F-4D97-AF65-F5344CB8AC3E}">
        <p14:creationId xmlns:p14="http://schemas.microsoft.com/office/powerpoint/2010/main" val="3250106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40440"/>
            <a:ext cx="8648701" cy="4918269"/>
          </a:xfrm>
          <a:prstGeom prst="rect">
            <a:avLst/>
          </a:prstGeom>
          <a:noFill/>
          <a:ln w="6350">
            <a:noFill/>
            <a:miter lim="800000"/>
            <a:headEnd/>
            <a:tailEnd/>
          </a:ln>
        </p:spPr>
        <p:txBody>
          <a:bodyPr wrap="square">
            <a:spAutoFit/>
          </a:bodyPr>
          <a:lstStyle/>
          <a:p>
            <a:pPr algn="l"/>
            <a:endParaRPr lang="en-US" sz="2000" b="0" dirty="0">
              <a:latin typeface="Times New Roman" pitchFamily="18" charset="0"/>
              <a:cs typeface="Times New Roman" pitchFamily="18" charset="0"/>
            </a:endParaRPr>
          </a:p>
          <a:p>
            <a:pPr marL="457200" indent="-457200" algn="l">
              <a:buFont typeface="+mj-lt"/>
              <a:buAutoNum type="arabicPeriod" startAt="4"/>
            </a:pPr>
            <a:r>
              <a:rPr lang="en-US" sz="2000" b="0" dirty="0">
                <a:latin typeface="Times New Roman" pitchFamily="18" charset="0"/>
                <a:cs typeface="Times New Roman" pitchFamily="18" charset="0"/>
              </a:rPr>
              <a:t>Is MOLLER being properly managed, including the interfaces with in-kind contributions?  Is risk planning adequate and comprehensive given the project’s current stage of development? </a:t>
            </a:r>
          </a:p>
          <a:p>
            <a:pPr lvl="1" algn="l"/>
            <a:r>
              <a:rPr lang="en-US" sz="2000" dirty="0">
                <a:latin typeface="Times New Roman" panose="02020603050405020304" pitchFamily="18" charset="0"/>
                <a:cs typeface="Times New Roman" panose="02020603050405020304" pitchFamily="18" charset="0"/>
              </a:rPr>
              <a:t>Yes, the project is being well managed.</a:t>
            </a:r>
            <a:r>
              <a:rPr lang="en-US" sz="2000" b="0" dirty="0">
                <a:latin typeface="Times New Roman" panose="02020603050405020304" pitchFamily="18" charset="0"/>
                <a:cs typeface="Times New Roman" pitchFamily="18" charset="0"/>
              </a:rPr>
              <a:t> </a:t>
            </a:r>
          </a:p>
          <a:p>
            <a:pPr algn="l"/>
            <a:endParaRPr lang="en-US" sz="2000" b="0" dirty="0">
              <a:latin typeface="Times New Roman" panose="02020603050405020304" pitchFamily="18" charset="0"/>
              <a:cs typeface="Times New Roman" pitchFamily="18" charset="0"/>
            </a:endParaRPr>
          </a:p>
          <a:p>
            <a:pPr marL="457200" indent="-457200" algn="l">
              <a:buFont typeface="+mj-lt"/>
              <a:buAutoNum type="arabicPeriod" startAt="5"/>
            </a:pPr>
            <a:r>
              <a:rPr lang="en-US" sz="2000" b="0" dirty="0">
                <a:latin typeface="Times New Roman" panose="02020603050405020304" pitchFamily="18" charset="0"/>
                <a:cs typeface="Times New Roman" pitchFamily="18" charset="0"/>
              </a:rPr>
              <a:t>Is the MOLLER team appropriately addressing the recommendations from prior DOE SC reviews? </a:t>
            </a:r>
          </a:p>
          <a:p>
            <a:pPr lvl="1" algn="l"/>
            <a:r>
              <a:rPr lang="en-US" sz="2000" dirty="0">
                <a:latin typeface="Times New Roman" panose="02020603050405020304" pitchFamily="18" charset="0"/>
                <a:cs typeface="Times New Roman" panose="02020603050405020304" pitchFamily="18" charset="0"/>
              </a:rPr>
              <a:t>Yes. A Quality Assurance Professional will soon be onboarded to close out all recommendations from the 2020 CD-1 IPR.</a:t>
            </a:r>
          </a:p>
          <a:p>
            <a:pPr algn="l"/>
            <a:endParaRPr lang="en-US" sz="2000" b="0" u="sng" dirty="0">
              <a:latin typeface="Times New Roman" pitchFamily="18" charset="0"/>
              <a:cs typeface="Times New Roman" pitchFamily="18" charset="0"/>
            </a:endParaRPr>
          </a:p>
          <a:p>
            <a:pPr marL="234950" indent="-23495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 Project Management</a:t>
            </a:r>
          </a:p>
          <a:p>
            <a:pPr marL="628650" lvl="1" indent="-1714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MOLLER is a Major Item of Equipment Project (MIE) in the Office of Nuclear Physics, to be performed at TJNAF. The project has a functioning Integrated Project Team, a Federal Project Director and the project is nearly fully staffed.</a:t>
            </a:r>
          </a:p>
          <a:p>
            <a:pPr marL="628650" lvl="1" indent="-1714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CD-0 was approved in November 2016 and CD-1 was approved in December 2020.</a:t>
            </a:r>
          </a:p>
        </p:txBody>
      </p:sp>
    </p:spTree>
    <p:extLst>
      <p:ext uri="{BB962C8B-B14F-4D97-AF65-F5344CB8AC3E}">
        <p14:creationId xmlns:p14="http://schemas.microsoft.com/office/powerpoint/2010/main" val="5495658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9EFA18-1D85-2F43-84CE-96630D719167}"/>
              </a:ext>
            </a:extLst>
          </p:cNvPr>
          <p:cNvSpPr>
            <a:spLocks noGrp="1"/>
          </p:cNvSpPr>
          <p:nvPr>
            <p:ph idx="1"/>
          </p:nvPr>
        </p:nvSpPr>
        <p:spPr>
          <a:xfrm>
            <a:off x="457200" y="1270000"/>
            <a:ext cx="8229600" cy="5500670"/>
          </a:xfrm>
        </p:spPr>
        <p:txBody>
          <a:bodyPr/>
          <a:lstStyle/>
          <a:p>
            <a:r>
              <a:rPr lang="en-US" sz="1800" dirty="0">
                <a:solidFill>
                  <a:srgbClr val="000000"/>
                </a:solidFill>
                <a:latin typeface="Times New Roman" pitchFamily="18" charset="0"/>
                <a:cs typeface="Times New Roman" pitchFamily="18" charset="0"/>
              </a:rPr>
              <a:t>Findings (cont.) – Project Management</a:t>
            </a:r>
            <a:endParaRPr lang="en-US" sz="1800" b="0" dirty="0">
              <a:latin typeface="Times New Roman" panose="02020603050405020304" pitchFamily="18" charset="0"/>
              <a:cs typeface="Times New Roman" panose="02020603050405020304" pitchFamily="18" charset="0"/>
            </a:endParaRPr>
          </a:p>
          <a:p>
            <a:pPr marL="628650" lvl="1" indent="-1714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Since CD-1, the US NSF and the Canadian CFI/RM have committed to provide funding for MOLLER, primarily to supply electronics and detectors. The project moved this scope, that was previously assigned to DOE, to two different WBSs, 2.0 NSF Midscale Project and WBS 3.0 CFI/RM Project, and the funding has been separated in P6 from DOE funds.</a:t>
            </a:r>
          </a:p>
          <a:p>
            <a:pPr marL="628650" lvl="1" indent="-1714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cost range has been updated since CD-1 to $45.8M – 56.6M and the updated point estimate is $48.2M. The updates were prompted by transfer of DOE scope to NSF and CFI. </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DOE, NSF and CFI elements of the program are fully integrated as a unified program. NSF and CFI scope remove about $7M from the DOE project scope. The DOE cost range narrowed as a result, but the point estimate increased slightly due to cost increases across the various systems.</a:t>
            </a:r>
            <a:endParaRPr lang="en-US" b="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b="0" dirty="0">
                <a:latin typeface="Times New Roman" panose="02020603050405020304" pitchFamily="18" charset="0"/>
                <a:cs typeface="Times New Roman" panose="02020603050405020304" pitchFamily="18" charset="0"/>
              </a:rPr>
              <a:t>There are monthly telecoms with DOE and NSF Program Managers, DOE Federal Project Director, MIE Project Manager and NSF Project Manager to facilitate communication and coordination. There are weekly meetings between the MOLLER Project Manager and Collaboration leadership.</a:t>
            </a:r>
          </a:p>
        </p:txBody>
      </p:sp>
      <p:sp>
        <p:nvSpPr>
          <p:cNvPr id="4" name="Slide Number Placeholder 3">
            <a:extLst>
              <a:ext uri="{FF2B5EF4-FFF2-40B4-BE49-F238E27FC236}">
                <a16:creationId xmlns:a16="http://schemas.microsoft.com/office/drawing/2014/main" id="{D6383235-69B6-2144-9781-5711F5D3AC0B}"/>
              </a:ext>
            </a:extLst>
          </p:cNvPr>
          <p:cNvSpPr>
            <a:spLocks noGrp="1"/>
          </p:cNvSpPr>
          <p:nvPr>
            <p:ph type="sldNum" sz="quarter" idx="10"/>
          </p:nvPr>
        </p:nvSpPr>
        <p:spPr/>
        <p:txBody>
          <a:bodyPr/>
          <a:lstStyle/>
          <a:p>
            <a:pPr>
              <a:defRPr/>
            </a:pPr>
            <a:fld id="{137661AB-5696-4AAC-BEC1-4A1BE4153515}" type="slidenum">
              <a:rPr lang="en-US" smtClean="0"/>
              <a:pPr>
                <a:defRPr/>
              </a:pPr>
              <a:t>32</a:t>
            </a:fld>
            <a:endParaRPr lang="en-US" dirty="0"/>
          </a:p>
        </p:txBody>
      </p:sp>
      <p:sp>
        <p:nvSpPr>
          <p:cNvPr id="8" name="Rectangle 4">
            <a:extLst>
              <a:ext uri="{FF2B5EF4-FFF2-40B4-BE49-F238E27FC236}">
                <a16:creationId xmlns:a16="http://schemas.microsoft.com/office/drawing/2014/main" id="{E4660D49-6DAE-1B4C-AE2F-79AE1939C704}"/>
              </a:ext>
            </a:extLst>
          </p:cNvPr>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42024043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1A969F-833F-BA43-888D-3D441AC69927}"/>
              </a:ext>
            </a:extLst>
          </p:cNvPr>
          <p:cNvSpPr>
            <a:spLocks noGrp="1"/>
          </p:cNvSpPr>
          <p:nvPr>
            <p:ph idx="1"/>
          </p:nvPr>
        </p:nvSpPr>
        <p:spPr/>
        <p:txBody>
          <a:bodyPr/>
          <a:lstStyle/>
          <a:p>
            <a:r>
              <a:rPr lang="en-US" sz="1800" dirty="0">
                <a:solidFill>
                  <a:srgbClr val="000000"/>
                </a:solidFill>
                <a:latin typeface="Times New Roman" pitchFamily="18" charset="0"/>
                <a:cs typeface="Times New Roman" pitchFamily="18" charset="0"/>
              </a:rPr>
              <a:t>Findings (cont.) – Project Management</a:t>
            </a:r>
            <a:endParaRPr lang="en-US" sz="1800" b="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team developed a Work Breakdown Structure (WBS) that includes all required project scope. Since CD-1, Installation activities have been pulled from the various WBS subsystems and collected into a new Installation WBS subsystem.</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current funding profile has $13.25M in FY22, but the President’s request is only $7M for FY22. This provides sufficient funds to complete design activities but requires procurements to be pushed out. The biggest risk is an extended Continuing Resolution in FY23 that would further delay critical procurements. </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Originally, the project was planned with a CD-3a for the early procurement of the spectrometer coils, scheduled approximately 6 months before CD-3. Due to some delays of the spectrometer design, this time difference had decreased to approximately 3 months. Eventually, the project decided to fold CD-3a into CD-2/3.</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CD-2/3 early finish date has slid about 2 months to Q1 FY23 since CD-1 due to Toroid delays and incorporation of NSF scope. CD-2/3 is now on the critical path.</a:t>
            </a:r>
            <a:endParaRPr lang="en-US" b="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75C8788-B952-F64A-81CE-994B50D3FDC7}"/>
              </a:ext>
            </a:extLst>
          </p:cNvPr>
          <p:cNvSpPr>
            <a:spLocks noGrp="1"/>
          </p:cNvSpPr>
          <p:nvPr>
            <p:ph type="sldNum" sz="quarter" idx="10"/>
          </p:nvPr>
        </p:nvSpPr>
        <p:spPr/>
        <p:txBody>
          <a:bodyPr/>
          <a:lstStyle/>
          <a:p>
            <a:pPr>
              <a:defRPr/>
            </a:pPr>
            <a:fld id="{137661AB-5696-4AAC-BEC1-4A1BE4153515}" type="slidenum">
              <a:rPr lang="en-US" smtClean="0"/>
              <a:pPr>
                <a:defRPr/>
              </a:pPr>
              <a:t>33</a:t>
            </a:fld>
            <a:endParaRPr lang="en-US" dirty="0"/>
          </a:p>
        </p:txBody>
      </p:sp>
      <p:sp>
        <p:nvSpPr>
          <p:cNvPr id="5" name="Rectangle 4">
            <a:extLst>
              <a:ext uri="{FF2B5EF4-FFF2-40B4-BE49-F238E27FC236}">
                <a16:creationId xmlns:a16="http://schemas.microsoft.com/office/drawing/2014/main" id="{2A784127-4F86-A948-89AA-09C798229A1A}"/>
              </a:ext>
            </a:extLst>
          </p:cNvPr>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4906511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AC0D52-47DA-3E4B-BF50-36974B2F32A9}"/>
              </a:ext>
            </a:extLst>
          </p:cNvPr>
          <p:cNvSpPr>
            <a:spLocks noGrp="1"/>
          </p:cNvSpPr>
          <p:nvPr>
            <p:ph idx="1"/>
          </p:nvPr>
        </p:nvSpPr>
        <p:spPr/>
        <p:txBody>
          <a:bodyPr/>
          <a:lstStyle/>
          <a:p>
            <a:r>
              <a:rPr lang="en-US" sz="1800" dirty="0">
                <a:solidFill>
                  <a:srgbClr val="000000"/>
                </a:solidFill>
                <a:latin typeface="Times New Roman" pitchFamily="18" charset="0"/>
                <a:cs typeface="Times New Roman" pitchFamily="18" charset="0"/>
              </a:rPr>
              <a:t>Findings (cont.) – Project Management</a:t>
            </a:r>
            <a:endParaRPr lang="en-US" sz="1800" b="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critical path runs through design, CD-2/3, then downstream spectrometer fabrication. It then follows the installation sequence starting at prep of Hall A for MOLLER through shielding installation, utility work and platform installation, spectrometer installation and testing and, finally detector installation and KPP validation.</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Preliminary and Final Design Reviews are scheduled for major systems and components. Reviewers are generally from JLab but from outside the Project. Subsystem preliminary design reviews have started, and final design reviews are scheduled prior to CD-2/3. A full Final Design Review will be conducted prior to the CD-2/3 IPR.</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An interface matrix has been developed and Interface Control Documents are all in at least a draft form.</a:t>
            </a:r>
          </a:p>
          <a:p>
            <a:pPr marL="0" indent="0">
              <a:buNone/>
            </a:pPr>
            <a:endParaRPr lang="en-US" dirty="0"/>
          </a:p>
        </p:txBody>
      </p:sp>
      <p:sp>
        <p:nvSpPr>
          <p:cNvPr id="4" name="Slide Number Placeholder 3">
            <a:extLst>
              <a:ext uri="{FF2B5EF4-FFF2-40B4-BE49-F238E27FC236}">
                <a16:creationId xmlns:a16="http://schemas.microsoft.com/office/drawing/2014/main" id="{02700A51-C84A-0F42-A1CD-CF5831F34115}"/>
              </a:ext>
            </a:extLst>
          </p:cNvPr>
          <p:cNvSpPr>
            <a:spLocks noGrp="1"/>
          </p:cNvSpPr>
          <p:nvPr>
            <p:ph type="sldNum" sz="quarter" idx="10"/>
          </p:nvPr>
        </p:nvSpPr>
        <p:spPr/>
        <p:txBody>
          <a:bodyPr/>
          <a:lstStyle/>
          <a:p>
            <a:pPr>
              <a:defRPr/>
            </a:pPr>
            <a:fld id="{137661AB-5696-4AAC-BEC1-4A1BE4153515}" type="slidenum">
              <a:rPr lang="en-US" smtClean="0"/>
              <a:pPr>
                <a:defRPr/>
              </a:pPr>
              <a:t>34</a:t>
            </a:fld>
            <a:endParaRPr lang="en-US" dirty="0"/>
          </a:p>
        </p:txBody>
      </p:sp>
      <p:sp>
        <p:nvSpPr>
          <p:cNvPr id="5" name="Rectangle 4">
            <a:extLst>
              <a:ext uri="{FF2B5EF4-FFF2-40B4-BE49-F238E27FC236}">
                <a16:creationId xmlns:a16="http://schemas.microsoft.com/office/drawing/2014/main" id="{71DC2AAA-FAD0-7D4D-A9B3-15AAAD8B1349}"/>
              </a:ext>
            </a:extLst>
          </p:cNvPr>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7258944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CC11E9-ABC8-D740-A1CA-45A49547ACEB}"/>
              </a:ext>
            </a:extLst>
          </p:cNvPr>
          <p:cNvSpPr>
            <a:spLocks noGrp="1"/>
          </p:cNvSpPr>
          <p:nvPr>
            <p:ph idx="1"/>
          </p:nvPr>
        </p:nvSpPr>
        <p:spPr/>
        <p:txBody>
          <a:bodyPr/>
          <a:lstStyle/>
          <a:p>
            <a:r>
              <a:rPr lang="en-US" sz="1800" dirty="0">
                <a:solidFill>
                  <a:srgbClr val="000000"/>
                </a:solidFill>
                <a:latin typeface="Times New Roman" pitchFamily="18" charset="0"/>
                <a:cs typeface="Times New Roman" pitchFamily="18" charset="0"/>
              </a:rPr>
              <a:t>Findings (cont.) – Project Management</a:t>
            </a:r>
            <a:endParaRPr lang="en-US" sz="18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Risk Register and estimation uncertainties are reviewed at least quarterly. A Monte Carlo of the estimate uncertainty and risks has been performed and results in an estimated contingency need of $7.87M (22%). The project currently has $12.4M (35%) of contingency.</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risk register contains 66 open risks, 5, high, 28 medium, and 33 low. 13 risks have been retired and 2 risks have been closed.</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team has developed KPPs including threshold and objective criteria and has also identified UPPs for full scientific discovery potential.  </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Manager is currently serving as the Project Quality Manager. A new hire into this position is imminent.</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CD-4 early finish date has slipped 4 months to Q1 FY26 since CD-1. About 22 months of float remain.</a:t>
            </a:r>
          </a:p>
        </p:txBody>
      </p:sp>
      <p:sp>
        <p:nvSpPr>
          <p:cNvPr id="4" name="Slide Number Placeholder 3">
            <a:extLst>
              <a:ext uri="{FF2B5EF4-FFF2-40B4-BE49-F238E27FC236}">
                <a16:creationId xmlns:a16="http://schemas.microsoft.com/office/drawing/2014/main" id="{EEC7955D-F60D-204B-B818-B8F7F2D6EEDF}"/>
              </a:ext>
            </a:extLst>
          </p:cNvPr>
          <p:cNvSpPr>
            <a:spLocks noGrp="1"/>
          </p:cNvSpPr>
          <p:nvPr>
            <p:ph type="sldNum" sz="quarter" idx="10"/>
          </p:nvPr>
        </p:nvSpPr>
        <p:spPr/>
        <p:txBody>
          <a:bodyPr/>
          <a:lstStyle/>
          <a:p>
            <a:pPr>
              <a:defRPr/>
            </a:pPr>
            <a:fld id="{137661AB-5696-4AAC-BEC1-4A1BE4153515}" type="slidenum">
              <a:rPr lang="en-US" smtClean="0"/>
              <a:pPr>
                <a:defRPr/>
              </a:pPr>
              <a:t>35</a:t>
            </a:fld>
            <a:endParaRPr lang="en-US" dirty="0"/>
          </a:p>
        </p:txBody>
      </p:sp>
      <p:sp>
        <p:nvSpPr>
          <p:cNvPr id="5" name="Rectangle 4">
            <a:extLst>
              <a:ext uri="{FF2B5EF4-FFF2-40B4-BE49-F238E27FC236}">
                <a16:creationId xmlns:a16="http://schemas.microsoft.com/office/drawing/2014/main" id="{EE09DF53-40FB-2949-BC3F-758643B857EF}"/>
              </a:ext>
            </a:extLst>
          </p:cNvPr>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676470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8737B9-180B-C947-81BC-0A21115E417E}"/>
              </a:ext>
            </a:extLst>
          </p:cNvPr>
          <p:cNvSpPr>
            <a:spLocks noGrp="1"/>
          </p:cNvSpPr>
          <p:nvPr>
            <p:ph idx="1"/>
          </p:nvPr>
        </p:nvSpPr>
        <p:spPr/>
        <p:txBody>
          <a:bodyPr/>
          <a:lstStyle/>
          <a:p>
            <a:pPr marL="234950" indent="-234950" eaLnBrk="1" hangingPunct="1">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 Project Management</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is well managed by a competent project team.</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KPPs are well defined. </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There appears to be good communication between the Project and the various partners and stakeholders. </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project has a sound plan for design reviews. Adding experts from outside of JLab for review of some of the most challenging, complex systems, particularly for early reviews, is an opportunity for fresh eyes and expanded expertise.</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Installation activities have all been collected into a new Installation WBS subsystem to facilitate coordination. The project appears to understand that close coordination with the other WBS subsystems will be required to make sure that designs and fabricated components align with installation team expectations.</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 state of the Project Management documentation (PPEP, Acquisition Strategy, Risk Management Plan, Quality Plan, Hazard Analysis) is relatively mature and can be completed prior to CD-2/3.  </a:t>
            </a:r>
          </a:p>
        </p:txBody>
      </p:sp>
      <p:sp>
        <p:nvSpPr>
          <p:cNvPr id="4" name="Slide Number Placeholder 3">
            <a:extLst>
              <a:ext uri="{FF2B5EF4-FFF2-40B4-BE49-F238E27FC236}">
                <a16:creationId xmlns:a16="http://schemas.microsoft.com/office/drawing/2014/main" id="{BBEAC929-9883-2A41-B640-26BFA310B93D}"/>
              </a:ext>
            </a:extLst>
          </p:cNvPr>
          <p:cNvSpPr>
            <a:spLocks noGrp="1"/>
          </p:cNvSpPr>
          <p:nvPr>
            <p:ph type="sldNum" sz="quarter" idx="10"/>
          </p:nvPr>
        </p:nvSpPr>
        <p:spPr/>
        <p:txBody>
          <a:bodyPr/>
          <a:lstStyle/>
          <a:p>
            <a:pPr>
              <a:defRPr/>
            </a:pPr>
            <a:fld id="{137661AB-5696-4AAC-BEC1-4A1BE4153515}" type="slidenum">
              <a:rPr lang="en-US" smtClean="0"/>
              <a:pPr>
                <a:defRPr/>
              </a:pPr>
              <a:t>36</a:t>
            </a:fld>
            <a:endParaRPr lang="en-US" dirty="0"/>
          </a:p>
        </p:txBody>
      </p:sp>
      <p:sp>
        <p:nvSpPr>
          <p:cNvPr id="5" name="Rectangle 4">
            <a:extLst>
              <a:ext uri="{FF2B5EF4-FFF2-40B4-BE49-F238E27FC236}">
                <a16:creationId xmlns:a16="http://schemas.microsoft.com/office/drawing/2014/main" id="{C8139753-C08A-FD4D-895F-7629BC735BC5}"/>
              </a:ext>
            </a:extLst>
          </p:cNvPr>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3326122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7F9C1-0374-BB44-BD44-1B01AEE69AC2}"/>
              </a:ext>
            </a:extLst>
          </p:cNvPr>
          <p:cNvSpPr>
            <a:spLocks noGrp="1"/>
          </p:cNvSpPr>
          <p:nvPr>
            <p:ph idx="1"/>
          </p:nvPr>
        </p:nvSpPr>
        <p:spPr/>
        <p:txBody>
          <a:bodyPr/>
          <a:lstStyle/>
          <a:p>
            <a:r>
              <a:rPr lang="en-US" sz="1800" dirty="0">
                <a:solidFill>
                  <a:srgbClr val="000000"/>
                </a:solidFill>
                <a:latin typeface="Times New Roman" panose="02020603050405020304" pitchFamily="18" charset="0"/>
                <a:cs typeface="Times New Roman" pitchFamily="18" charset="0"/>
              </a:rPr>
              <a:t>Comments (cont.) – Project Management</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It was a reasonable decision to fold CD-3a into CD-2/3, since they would occur just a few months apart and require two DOE independent reviews. </a:t>
            </a:r>
          </a:p>
          <a:p>
            <a:pPr lvl="1">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Though the project is progressing well, the schedule contingency between the CD-2/3 early finish and the Level 1 milestone is small, now approximately 3-4 months.  The Project Manager recognized that this may not be adequate contingency but didn’t want to update the Level 1 milestone date because the project is not yet baselined. </a:t>
            </a:r>
            <a:endParaRPr lang="en-US" b="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b="0" dirty="0">
                <a:latin typeface="Times New Roman" panose="02020603050405020304" pitchFamily="18" charset="0"/>
                <a:cs typeface="Times New Roman" panose="02020603050405020304" pitchFamily="18" charset="0"/>
              </a:rPr>
              <a:t>There remain a few areas in the resource-loaded schedule where resource leveling is still required. In advance of the CD-2/3 review, the project should ensure that spikes in the resource profile have been leveled and the project understands where the resources will come from. </a:t>
            </a:r>
          </a:p>
          <a:p>
            <a:pPr lvl="1">
              <a:buFont typeface="Arial" panose="020B0604020202020204" pitchFamily="34" charset="0"/>
              <a:buChar char="•"/>
            </a:pPr>
            <a:r>
              <a:rPr lang="en-US" b="0" dirty="0">
                <a:latin typeface="Times New Roman" panose="02020603050405020304" pitchFamily="18" charset="0"/>
                <a:cs typeface="Times New Roman" panose="02020603050405020304" pitchFamily="18" charset="0"/>
              </a:rPr>
              <a:t>Currently the project does not include un-costed labor in the P6 schedule, as the bulk of un-costed personnel are from university groups funded by NSF and CFI.  However, for the installation phase (WBS 1.08), the project team should consider including the un-costed effort.  This will be useful to understand the overall picture of this critical and time sensitive effort and can provide input to university grant renewals.</a:t>
            </a:r>
          </a:p>
          <a:p>
            <a:endParaRPr lang="en-US" dirty="0">
              <a:solidFill>
                <a:srgbClr val="000000"/>
              </a:solidFill>
              <a:latin typeface="Times New Roman" pitchFamily="18" charset="0"/>
              <a:cs typeface="Times New Roman" pitchFamily="18" charset="0"/>
            </a:endParaRPr>
          </a:p>
          <a:p>
            <a:endParaRPr lang="en-US" dirty="0"/>
          </a:p>
        </p:txBody>
      </p:sp>
      <p:sp>
        <p:nvSpPr>
          <p:cNvPr id="4" name="Slide Number Placeholder 3">
            <a:extLst>
              <a:ext uri="{FF2B5EF4-FFF2-40B4-BE49-F238E27FC236}">
                <a16:creationId xmlns:a16="http://schemas.microsoft.com/office/drawing/2014/main" id="{5E9241AB-CFE2-B647-AF71-59E3BB9725C6}"/>
              </a:ext>
            </a:extLst>
          </p:cNvPr>
          <p:cNvSpPr>
            <a:spLocks noGrp="1"/>
          </p:cNvSpPr>
          <p:nvPr>
            <p:ph type="sldNum" sz="quarter" idx="10"/>
          </p:nvPr>
        </p:nvSpPr>
        <p:spPr/>
        <p:txBody>
          <a:bodyPr/>
          <a:lstStyle/>
          <a:p>
            <a:pPr>
              <a:defRPr/>
            </a:pPr>
            <a:fld id="{137661AB-5696-4AAC-BEC1-4A1BE4153515}" type="slidenum">
              <a:rPr lang="en-US" smtClean="0"/>
              <a:pPr>
                <a:defRPr/>
              </a:pPr>
              <a:t>37</a:t>
            </a:fld>
            <a:endParaRPr lang="en-US" dirty="0"/>
          </a:p>
        </p:txBody>
      </p:sp>
      <p:sp>
        <p:nvSpPr>
          <p:cNvPr id="5" name="Rectangle 4">
            <a:extLst>
              <a:ext uri="{FF2B5EF4-FFF2-40B4-BE49-F238E27FC236}">
                <a16:creationId xmlns:a16="http://schemas.microsoft.com/office/drawing/2014/main" id="{BA62AFEB-4EEC-8845-8D27-7F02FB656B1F}"/>
              </a:ext>
            </a:extLst>
          </p:cNvPr>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849049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D64954-C150-D440-A4E4-C5714B3443EF}"/>
              </a:ext>
            </a:extLst>
          </p:cNvPr>
          <p:cNvSpPr>
            <a:spLocks noGrp="1"/>
          </p:cNvSpPr>
          <p:nvPr>
            <p:ph idx="1"/>
          </p:nvPr>
        </p:nvSpPr>
        <p:spPr/>
        <p:txBody>
          <a:bodyPr/>
          <a:lstStyle/>
          <a:p>
            <a:r>
              <a:rPr lang="en-US" dirty="0">
                <a:solidFill>
                  <a:srgbClr val="000000"/>
                </a:solidFill>
                <a:latin typeface="Times New Roman" pitchFamily="18" charset="0"/>
                <a:cs typeface="Times New Roman" pitchFamily="18" charset="0"/>
              </a:rPr>
              <a:t>Recommendations – Project Management</a:t>
            </a:r>
          </a:p>
          <a:p>
            <a:pPr lvl="1">
              <a:buFont typeface="Arial" panose="020B0604020202020204" pitchFamily="34" charset="0"/>
              <a:buChar char="•"/>
            </a:pPr>
            <a:r>
              <a:rPr lang="en-US" sz="2000" dirty="0">
                <a:solidFill>
                  <a:srgbClr val="000000"/>
                </a:solidFill>
                <a:latin typeface="Times New Roman" pitchFamily="18" charset="0"/>
                <a:cs typeface="Times New Roman" pitchFamily="18" charset="0"/>
              </a:rPr>
              <a:t>None</a:t>
            </a:r>
          </a:p>
          <a:p>
            <a:endParaRPr lang="en-US" dirty="0"/>
          </a:p>
        </p:txBody>
      </p:sp>
      <p:sp>
        <p:nvSpPr>
          <p:cNvPr id="4" name="Slide Number Placeholder 3">
            <a:extLst>
              <a:ext uri="{FF2B5EF4-FFF2-40B4-BE49-F238E27FC236}">
                <a16:creationId xmlns:a16="http://schemas.microsoft.com/office/drawing/2014/main" id="{457A7BDA-7CBC-764E-A7ED-742CBD88961E}"/>
              </a:ext>
            </a:extLst>
          </p:cNvPr>
          <p:cNvSpPr>
            <a:spLocks noGrp="1"/>
          </p:cNvSpPr>
          <p:nvPr>
            <p:ph type="sldNum" sz="quarter" idx="10"/>
          </p:nvPr>
        </p:nvSpPr>
        <p:spPr/>
        <p:txBody>
          <a:bodyPr/>
          <a:lstStyle/>
          <a:p>
            <a:pPr>
              <a:defRPr/>
            </a:pPr>
            <a:fld id="{137661AB-5696-4AAC-BEC1-4A1BE4153515}" type="slidenum">
              <a:rPr lang="en-US" smtClean="0"/>
              <a:pPr>
                <a:defRPr/>
              </a:pPr>
              <a:t>38</a:t>
            </a:fld>
            <a:endParaRPr lang="en-US" dirty="0"/>
          </a:p>
        </p:txBody>
      </p:sp>
      <p:sp>
        <p:nvSpPr>
          <p:cNvPr id="5" name="Rectangle 4">
            <a:extLst>
              <a:ext uri="{FF2B5EF4-FFF2-40B4-BE49-F238E27FC236}">
                <a16:creationId xmlns:a16="http://schemas.microsoft.com/office/drawing/2014/main" id="{26EA050A-64D5-1B4C-8232-3D4A30149F11}"/>
              </a:ext>
            </a:extLst>
          </p:cNvPr>
          <p:cNvSpPr>
            <a:spLocks noGrp="1" noChangeArrowheads="1"/>
          </p:cNvSpPr>
          <p:nvPr>
            <p:ph type="title"/>
          </p:nvPr>
        </p:nvSpPr>
        <p:spPr>
          <a:xfrm>
            <a:off x="2525713" y="112478"/>
            <a:ext cx="4616450" cy="835374"/>
          </a:xfrm>
        </p:spPr>
        <p:txBody>
          <a:bodyPr/>
          <a:lstStyle/>
          <a:p>
            <a:pPr eaLnBrk="1" hangingPunct="1">
              <a:defRPr/>
            </a:pP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3.  Environment, Safety and Health, </a:t>
            </a:r>
            <a:b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6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Cost and Schedule, Project Management</a:t>
            </a:r>
            <a:br>
              <a:rPr kumimoji="0" lang="en-US" sz="18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R. Ray, FNAL, S. Zimmerman, LBNL, W. Hughes, PNNL, </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M. Andrews, FNAL, D. Newhart, FNAL</a:t>
            </a:r>
            <a:br>
              <a:rPr kumimoji="0" lang="en-US"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br>
            <a:r>
              <a:rPr kumimoji="0" lang="en-US" sz="11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3</a:t>
            </a:r>
            <a:endParaRPr lang="en-US" sz="18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262822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4</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lang="fr-FR" sz="2000" b="1" dirty="0">
                <a:effectLst/>
                <a:latin typeface="Times New Roman" pitchFamily="18" charset="0"/>
                <a:cs typeface="Times New Roman" pitchFamily="18" charset="0"/>
              </a:rPr>
              <a:t>1 Target and Spectrometer </a:t>
            </a:r>
            <a:r>
              <a:rPr lang="en-US" sz="2000" b="1" dirty="0">
                <a:effectLst/>
                <a:latin typeface="Times New Roman" pitchFamily="18" charset="0"/>
                <a:cs typeface="Times New Roman" pitchFamily="18" charset="0"/>
              </a:rPr>
              <a:t> </a:t>
            </a:r>
            <a:br>
              <a:rPr lang="en-US" sz="2000" b="1" dirty="0">
                <a:effectLst/>
                <a:latin typeface="Times New Roman" pitchFamily="18" charset="0"/>
                <a:cs typeface="Times New Roman" pitchFamily="18" charset="0"/>
              </a:rPr>
            </a:br>
            <a:r>
              <a:rPr lang="en-US" sz="1200" dirty="0">
                <a:effectLst/>
                <a:latin typeface="Times New Roman" pitchFamily="18" charset="0"/>
                <a:cs typeface="Times New Roman" pitchFamily="18" charset="0"/>
              </a:rPr>
              <a:t>G. Sabbi, LBNL, C. Hast, SLAC, W. Lorenzon, U of Mich,        P. Wanderer, BNL - Retired</a:t>
            </a:r>
            <a:r>
              <a:rPr lang="en-US" sz="1200" dirty="0">
                <a:effectLst/>
                <a:latin typeface="Times New Roman" panose="02020603050405020304" pitchFamily="18" charset="0"/>
                <a:ea typeface="Times New Roman" panose="02020603050405020304" pitchFamily="18" charset="0"/>
              </a:rPr>
              <a:t> </a:t>
            </a:r>
            <a:br>
              <a:rPr lang="en-US" sz="1200" dirty="0">
                <a:effectLst/>
                <a:latin typeface="Times New Roman" pitchFamily="18" charset="0"/>
                <a:ea typeface="Times New Roman" panose="02020603050405020304" pitchFamily="18" charset="0"/>
                <a:cs typeface="Times New Roman" pitchFamily="18" charset="0"/>
              </a:rPr>
            </a:br>
            <a:r>
              <a:rPr lang="en-US" sz="1200" dirty="0">
                <a:effectLst/>
                <a:latin typeface="Times New Roman" pitchFamily="18" charset="0"/>
                <a:cs typeface="Times New Roman" pitchFamily="18" charset="0"/>
              </a:rPr>
              <a:t>Subcommittee 1</a:t>
            </a: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5" name="Rectangle 4"/>
          <p:cNvSpPr/>
          <p:nvPr/>
        </p:nvSpPr>
        <p:spPr>
          <a:xfrm>
            <a:off x="190501" y="1090229"/>
            <a:ext cx="8031726" cy="3354765"/>
          </a:xfrm>
          <a:prstGeom prst="rect">
            <a:avLst/>
          </a:prstGeom>
        </p:spPr>
        <p:txBody>
          <a:bodyPr wrap="square">
            <a:spAutoFit/>
          </a:bodyPr>
          <a:lstStyle/>
          <a:p>
            <a:pPr marL="457200" indent="-457200" algn="l">
              <a:buFontTx/>
              <a:buAutoNum type="arabicPeriod"/>
            </a:pPr>
            <a:r>
              <a:rPr lang="en-US" sz="2400" b="0" dirty="0">
                <a:latin typeface="Times New Roman"/>
                <a:ea typeface="Calibri"/>
              </a:rPr>
              <a:t>Is the MOLLER team effectively executing the work?  </a:t>
            </a:r>
            <a:r>
              <a:rPr lang="en-US" sz="2400" b="0" dirty="0">
                <a:highlight>
                  <a:srgbClr val="FFFF00"/>
                </a:highlight>
                <a:latin typeface="Times New Roman"/>
                <a:ea typeface="Calibri"/>
              </a:rPr>
              <a:t>YES</a:t>
            </a:r>
            <a:r>
              <a:rPr lang="en-US" sz="2400" b="0" dirty="0">
                <a:latin typeface="Times New Roman"/>
                <a:ea typeface="Calibri"/>
              </a:rPr>
              <a:t> Is the design progressing satisfactorily and are technical issues appropriately and proactively being addressed? </a:t>
            </a:r>
            <a:r>
              <a:rPr lang="en-US" sz="2400" b="0" dirty="0">
                <a:highlight>
                  <a:srgbClr val="FFFF00"/>
                </a:highlight>
                <a:latin typeface="Times New Roman"/>
                <a:ea typeface="Calibri"/>
              </a:rPr>
              <a:t>YES</a:t>
            </a:r>
          </a:p>
          <a:p>
            <a:pPr algn="l"/>
            <a:r>
              <a:rPr lang="en-US" sz="2400" b="0" dirty="0">
                <a:latin typeface="Times New Roman"/>
                <a:ea typeface="Calibri"/>
              </a:rPr>
              <a:t> </a:t>
            </a:r>
          </a:p>
          <a:p>
            <a:pPr marL="457200" indent="-457200" algn="l">
              <a:buFontTx/>
              <a:buAutoNum type="arabicPeriod"/>
            </a:pPr>
            <a:endParaRPr lang="en-US" sz="2400" b="0" dirty="0">
              <a:latin typeface="Times New Roman"/>
              <a:ea typeface="Calibri"/>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5"/>
              <a:tabLst/>
              <a:defRPr/>
            </a:pPr>
            <a:r>
              <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Is the MOLLER team appropriately addressing the recommendations from prior DOE SC reviews? </a:t>
            </a:r>
            <a:r>
              <a:rPr kumimoji="0" lang="en-US" sz="2400" b="0" i="0" u="none" strike="noStrike" kern="1200" cap="none" spc="0" normalizeH="0" baseline="0" noProof="0" dirty="0">
                <a:ln>
                  <a:noFill/>
                </a:ln>
                <a:solidFill>
                  <a:srgbClr val="000000"/>
                </a:solidFill>
                <a:effectLst/>
                <a:highlight>
                  <a:srgbClr val="FFFF00"/>
                </a:highlight>
                <a:uLnTx/>
                <a:uFillTx/>
                <a:latin typeface="Times New Roman" pitchFamily="18" charset="0"/>
                <a:ea typeface="+mn-ea"/>
                <a:cs typeface="Times New Roman" pitchFamily="18" charset="0"/>
              </a:rPr>
              <a:t>YES</a:t>
            </a:r>
          </a:p>
          <a:p>
            <a:pPr algn="l"/>
            <a:endParaRPr lang="en-US" sz="2000" b="0" dirty="0">
              <a:latin typeface="Times New Roman"/>
              <a:ea typeface="Calibri"/>
            </a:endParaRPr>
          </a:p>
          <a:p>
            <a:pPr lvl="0" algn="l"/>
            <a:endParaRPr lang="en-US" sz="2400" b="0" dirty="0">
              <a:solidFill>
                <a:srgbClr val="000000"/>
              </a:solidFill>
              <a:latin typeface="Times New Roman"/>
              <a:ea typeface="Calibri"/>
            </a:endParaRPr>
          </a:p>
        </p:txBody>
      </p:sp>
    </p:spTree>
    <p:extLst>
      <p:ext uri="{BB962C8B-B14F-4D97-AF65-F5344CB8AC3E}">
        <p14:creationId xmlns:p14="http://schemas.microsoft.com/office/powerpoint/2010/main" val="3999470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5</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kumimoji="0" lang="fr-FR"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1 Target and Spectrometer </a:t>
            </a:r>
            <a: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 </a:t>
            </a:r>
            <a:b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G. Sabbi, LBNL, C. Hast, SLAC, W. Lorenzon, U of Mich,        P. Wanderer, BNL - Retired</a:t>
            </a: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 </a:t>
            </a:r>
            <a:br>
              <a:rPr kumimoji="0" lang="en-US" sz="1200" b="0" i="0" u="none" strike="noStrike" kern="0" cap="none" spc="0" normalizeH="0" baseline="0" noProof="0" dirty="0">
                <a:ln>
                  <a:noFill/>
                </a:ln>
                <a:solidFill>
                  <a:srgbClr val="000000"/>
                </a:solidFill>
                <a:effectLst/>
                <a:uLnTx/>
                <a:uFillTx/>
                <a:latin typeface="Times New Roman" pitchFamily="18" charset="0"/>
                <a:ea typeface="Times New Roman" panose="02020603050405020304" pitchFamily="18" charset="0"/>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1</a:t>
            </a:r>
            <a:endParaRPr lang="en-US" sz="1800" dirty="0">
              <a:effectLst/>
              <a:latin typeface="Times New Roman" pitchFamily="18" charset="0"/>
              <a:cs typeface="Times New Roman" pitchFamily="18" charset="0"/>
            </a:endParaRPr>
          </a:p>
        </p:txBody>
      </p:sp>
      <p:sp>
        <p:nvSpPr>
          <p:cNvPr id="8" name="Rectangle 14"/>
          <p:cNvSpPr>
            <a:spLocks noChangeArrowheads="1"/>
          </p:cNvSpPr>
          <p:nvPr/>
        </p:nvSpPr>
        <p:spPr bwMode="auto">
          <a:xfrm>
            <a:off x="103857" y="1426925"/>
            <a:ext cx="8686799" cy="4493538"/>
          </a:xfrm>
          <a:prstGeom prst="rect">
            <a:avLst/>
          </a:prstGeom>
          <a:noFill/>
          <a:ln w="6350">
            <a:noFill/>
            <a:miter lim="800000"/>
            <a:headEnd/>
            <a:tailEnd/>
          </a:ln>
        </p:spPr>
        <p:txBody>
          <a:bodyPr wrap="square" tIns="0" bIns="0" anchor="ctr">
            <a:spAutoFit/>
          </a:bodyPr>
          <a:lstStyle/>
          <a:p>
            <a:pPr algn="l">
              <a:spcAft>
                <a:spcPts val="600"/>
              </a:spcAft>
            </a:pPr>
            <a:r>
              <a:rPr lang="en-US" sz="2000" b="0" dirty="0">
                <a:latin typeface="Times New Roman" pitchFamily="18" charset="0"/>
                <a:cs typeface="Times New Roman" pitchFamily="18" charset="0"/>
              </a:rPr>
              <a:t>1. </a:t>
            </a:r>
            <a:r>
              <a:rPr lang="en-US" sz="2000" b="0" u="sng" dirty="0">
                <a:latin typeface="Times New Roman" pitchFamily="18" charset="0"/>
                <a:cs typeface="Times New Roman" pitchFamily="18" charset="0"/>
              </a:rPr>
              <a:t>General</a:t>
            </a:r>
            <a:r>
              <a:rPr lang="en-US" sz="2000" b="0" dirty="0">
                <a:latin typeface="Times New Roman" pitchFamily="18" charset="0"/>
                <a:cs typeface="Times New Roman" pitchFamily="18" charset="0"/>
              </a:rPr>
              <a:t>:</a:t>
            </a:r>
          </a:p>
          <a:p>
            <a:pPr algn="l">
              <a:spcAft>
                <a:spcPts val="600"/>
              </a:spcAft>
            </a:pPr>
            <a:endParaRPr lang="en-US" sz="2000" b="0" dirty="0">
              <a:latin typeface="Times New Roman" pitchFamily="18" charset="0"/>
              <a:cs typeface="Times New Roman" pitchFamily="18" charset="0"/>
            </a:endParaRP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Moller project is planning for a CD2/3 review in early FY23.</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project has refined their simulation tools to guide the determination of requirements for the target and spectrometer. Very detailed collimation studies have been performed optimizing placement of coils and shielding relative to target and detector.</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project will be preparing a system for how to track state and progress of documentation (Specification -, interface - documents, drawings etc.)</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Extensive studies of radiation levels inside and outside of Hall A have been performed and are ongoing, incorporating new material layouts as they are developing.</a:t>
            </a:r>
          </a:p>
          <a:p>
            <a:pPr algn="l"/>
            <a:endParaRPr lang="en-US" sz="2200" b="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6D84495C-554E-4B5A-8055-9E07721C69B0}"/>
              </a:ext>
            </a:extLst>
          </p:cNvPr>
          <p:cNvSpPr txBox="1"/>
          <p:nvPr/>
        </p:nvSpPr>
        <p:spPr>
          <a:xfrm>
            <a:off x="103857" y="1026815"/>
            <a:ext cx="1253869" cy="400110"/>
          </a:xfrm>
          <a:prstGeom prst="rect">
            <a:avLst/>
          </a:prstGeom>
          <a:noFill/>
        </p:spPr>
        <p:txBody>
          <a:bodyPr wrap="none" rtlCol="0">
            <a:spAutoFit/>
          </a:bodyPr>
          <a:lstStyle/>
          <a:p>
            <a:r>
              <a:rPr lang="en-US" sz="2000" dirty="0"/>
              <a:t>Findings</a:t>
            </a:r>
          </a:p>
        </p:txBody>
      </p:sp>
    </p:spTree>
    <p:extLst>
      <p:ext uri="{BB962C8B-B14F-4D97-AF65-F5344CB8AC3E}">
        <p14:creationId xmlns:p14="http://schemas.microsoft.com/office/powerpoint/2010/main" val="673263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6</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kumimoji="0" lang="fr-FR"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1 Target and Spectrometer </a:t>
            </a:r>
            <a: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 </a:t>
            </a:r>
            <a:b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G. Sabbi, LBNL, C. Hast, SLAC, W. Lorenzon, U of Mich,        P. Wanderer, BNL - Retired</a:t>
            </a: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 </a:t>
            </a:r>
            <a:br>
              <a:rPr kumimoji="0" lang="en-US" sz="1200" b="0" i="0" u="none" strike="noStrike" kern="0" cap="none" spc="0" normalizeH="0" baseline="0" noProof="0" dirty="0">
                <a:ln>
                  <a:noFill/>
                </a:ln>
                <a:solidFill>
                  <a:srgbClr val="000000"/>
                </a:solidFill>
                <a:effectLst/>
                <a:uLnTx/>
                <a:uFillTx/>
                <a:latin typeface="Times New Roman" pitchFamily="18" charset="0"/>
                <a:ea typeface="Times New Roman" panose="02020603050405020304" pitchFamily="18" charset="0"/>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1</a:t>
            </a:r>
            <a:endParaRPr lang="en-US" sz="1800" dirty="0">
              <a:effectLst/>
              <a:latin typeface="Times New Roman" pitchFamily="18" charset="0"/>
              <a:cs typeface="Times New Roman" pitchFamily="18" charset="0"/>
            </a:endParaRPr>
          </a:p>
        </p:txBody>
      </p:sp>
      <p:sp>
        <p:nvSpPr>
          <p:cNvPr id="8" name="Rectangle 14"/>
          <p:cNvSpPr>
            <a:spLocks noChangeArrowheads="1"/>
          </p:cNvSpPr>
          <p:nvPr/>
        </p:nvSpPr>
        <p:spPr bwMode="auto">
          <a:xfrm>
            <a:off x="162232" y="1543450"/>
            <a:ext cx="8819536" cy="5129609"/>
          </a:xfrm>
          <a:prstGeom prst="rect">
            <a:avLst/>
          </a:prstGeom>
          <a:noFill/>
          <a:ln w="6350">
            <a:noFill/>
            <a:miter lim="800000"/>
            <a:headEnd/>
            <a:tailEnd/>
          </a:ln>
        </p:spPr>
        <p:txBody>
          <a:bodyPr wrap="square" tIns="0" bIns="0" anchor="ctr">
            <a:spAutoFit/>
          </a:bodyPr>
          <a:lstStyle/>
          <a:p>
            <a:pPr algn="l"/>
            <a:r>
              <a:rPr lang="en-US" sz="2000" b="0" dirty="0">
                <a:latin typeface="Times New Roman" pitchFamily="18" charset="0"/>
                <a:cs typeface="Times New Roman" pitchFamily="18" charset="0"/>
              </a:rPr>
              <a:t>2. </a:t>
            </a:r>
            <a:r>
              <a:rPr lang="en-US" sz="2000" b="0" u="sng" dirty="0">
                <a:latin typeface="Times New Roman" pitchFamily="18" charset="0"/>
                <a:cs typeface="Times New Roman" pitchFamily="18" charset="0"/>
              </a:rPr>
              <a:t>Target</a:t>
            </a:r>
            <a:r>
              <a:rPr lang="en-US" sz="2000" b="0" dirty="0">
                <a:latin typeface="Times New Roman" pitchFamily="18" charset="0"/>
                <a:cs typeface="Times New Roman" pitchFamily="18" charset="0"/>
              </a:rPr>
              <a:t>:</a:t>
            </a:r>
          </a:p>
          <a:p>
            <a:pPr algn="l"/>
            <a:endParaRPr lang="en-US" sz="2000" b="0" dirty="0">
              <a:latin typeface="Times New Roman" pitchFamily="18" charset="0"/>
              <a:cs typeface="Times New Roman" pitchFamily="18" charset="0"/>
            </a:endParaRP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Several components of the target subsystems have moved to other WBS: installation and alignment to WBS 1.08, while the target window has been moved into WBS 1.02. </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Target cell performance is being optimized by CFD simulations. The CFD calculations are almost complete for the steady-state simulations, while the time-dependent calculations are still ongoing. Completion of the target cell design is necessary to finish the target loop and the target motion design. </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Much of the target design is based on components similar to those used in previous LH2 targets at JLab.</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new target elements are the room-temperature liquid LH2 pump and the increased volume of LH2, which is a factor of four larger than that used previously.</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project has contracted with an outside firm to assist with development of the safety systems needed for the LH2 target.</a:t>
            </a:r>
          </a:p>
        </p:txBody>
      </p:sp>
      <p:sp>
        <p:nvSpPr>
          <p:cNvPr id="3" name="TextBox 2">
            <a:extLst>
              <a:ext uri="{FF2B5EF4-FFF2-40B4-BE49-F238E27FC236}">
                <a16:creationId xmlns:a16="http://schemas.microsoft.com/office/drawing/2014/main" id="{6D84495C-554E-4B5A-8055-9E07721C69B0}"/>
              </a:ext>
            </a:extLst>
          </p:cNvPr>
          <p:cNvSpPr txBox="1"/>
          <p:nvPr/>
        </p:nvSpPr>
        <p:spPr>
          <a:xfrm>
            <a:off x="162232" y="1052242"/>
            <a:ext cx="1253869" cy="400110"/>
          </a:xfrm>
          <a:prstGeom prst="rect">
            <a:avLst/>
          </a:prstGeom>
          <a:noFill/>
        </p:spPr>
        <p:txBody>
          <a:bodyPr wrap="none" rtlCol="0">
            <a:spAutoFit/>
          </a:bodyPr>
          <a:lstStyle/>
          <a:p>
            <a:r>
              <a:rPr lang="en-US" sz="2000" dirty="0"/>
              <a:t>Findings</a:t>
            </a:r>
          </a:p>
        </p:txBody>
      </p:sp>
    </p:spTree>
    <p:extLst>
      <p:ext uri="{BB962C8B-B14F-4D97-AF65-F5344CB8AC3E}">
        <p14:creationId xmlns:p14="http://schemas.microsoft.com/office/powerpoint/2010/main" val="1491055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7</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kumimoji="0" lang="fr-FR"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1 Target and Spectrometer </a:t>
            </a:r>
            <a: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 </a:t>
            </a:r>
            <a:b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G. Sabbi, LBNL, C. Hast, SLAC, W. Lorenzon, U of Mich,        P. Wanderer, BNL - Retired</a:t>
            </a: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 </a:t>
            </a:r>
            <a:br>
              <a:rPr kumimoji="0" lang="en-US" sz="1200" b="0" i="0" u="none" strike="noStrike" kern="0" cap="none" spc="0" normalizeH="0" baseline="0" noProof="0" dirty="0">
                <a:ln>
                  <a:noFill/>
                </a:ln>
                <a:solidFill>
                  <a:srgbClr val="000000"/>
                </a:solidFill>
                <a:effectLst/>
                <a:uLnTx/>
                <a:uFillTx/>
                <a:latin typeface="Times New Roman" pitchFamily="18" charset="0"/>
                <a:ea typeface="Times New Roman" panose="02020603050405020304" pitchFamily="18" charset="0"/>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1</a:t>
            </a:r>
            <a:endParaRPr lang="en-US" sz="1800" dirty="0">
              <a:effectLst/>
              <a:latin typeface="Times New Roman" pitchFamily="18" charset="0"/>
              <a:cs typeface="Times New Roman" pitchFamily="18" charset="0"/>
            </a:endParaRPr>
          </a:p>
        </p:txBody>
      </p:sp>
      <p:sp>
        <p:nvSpPr>
          <p:cNvPr id="8" name="Rectangle 14"/>
          <p:cNvSpPr>
            <a:spLocks noChangeArrowheads="1"/>
          </p:cNvSpPr>
          <p:nvPr/>
        </p:nvSpPr>
        <p:spPr bwMode="auto">
          <a:xfrm>
            <a:off x="218767" y="1709204"/>
            <a:ext cx="8706465" cy="4770537"/>
          </a:xfrm>
          <a:prstGeom prst="rect">
            <a:avLst/>
          </a:prstGeom>
          <a:noFill/>
          <a:ln w="6350">
            <a:noFill/>
            <a:miter lim="800000"/>
            <a:headEnd/>
            <a:tailEnd/>
          </a:ln>
        </p:spPr>
        <p:txBody>
          <a:bodyPr wrap="square" tIns="0" bIns="0" anchor="ctr">
            <a:spAutoFit/>
          </a:bodyPr>
          <a:lstStyle/>
          <a:p>
            <a:pPr algn="l"/>
            <a:r>
              <a:rPr lang="en-US" sz="2000" b="0" dirty="0">
                <a:latin typeface="Times New Roman" pitchFamily="18" charset="0"/>
                <a:cs typeface="Times New Roman" pitchFamily="18" charset="0"/>
              </a:rPr>
              <a:t>3. </a:t>
            </a:r>
            <a:r>
              <a:rPr lang="en-US" sz="2000" b="0" u="sng" dirty="0">
                <a:latin typeface="Times New Roman" pitchFamily="18" charset="0"/>
                <a:cs typeface="Times New Roman" pitchFamily="18" charset="0"/>
              </a:rPr>
              <a:t>Spectrometer</a:t>
            </a:r>
            <a:r>
              <a:rPr lang="en-US" sz="2000" b="0" dirty="0">
                <a:latin typeface="Times New Roman" pitchFamily="18" charset="0"/>
                <a:cs typeface="Times New Roman" pitchFamily="18" charset="0"/>
              </a:rPr>
              <a:t>:</a:t>
            </a:r>
          </a:p>
          <a:p>
            <a:pPr algn="l"/>
            <a:endParaRPr lang="en-US" sz="2000" b="0" dirty="0">
              <a:latin typeface="Times New Roman" pitchFamily="18" charset="0"/>
              <a:cs typeface="Times New Roman" pitchFamily="18" charset="0"/>
            </a:endParaRP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spectrometer design down select resulted in a decision to use a segmented design based on physics performance and magnet fabrication/assembly considerations.</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A prototype coil will be fabricated and tested for each of the sections of the downstream toroid prior to fabrication of the production coils.</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project does not plan to test the magnet assembly at full current prior to final installation and therefore will entirely rely on design calculations to estimate the dimensional changes due to thermal expansion and electromagnetic forces.  Individual prototype coils will be tested to check their performance prior to magnet assembly.</a:t>
            </a: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current spectrometer shielding design is based on 37 MGy predicted by GEANT with a safety factor of 2. There is still some uncertainty regarding the maximum allowed dose for the epoxy resin and a test contract is underway. </a:t>
            </a:r>
          </a:p>
        </p:txBody>
      </p:sp>
      <p:sp>
        <p:nvSpPr>
          <p:cNvPr id="3" name="TextBox 2">
            <a:extLst>
              <a:ext uri="{FF2B5EF4-FFF2-40B4-BE49-F238E27FC236}">
                <a16:creationId xmlns:a16="http://schemas.microsoft.com/office/drawing/2014/main" id="{6D84495C-554E-4B5A-8055-9E07721C69B0}"/>
              </a:ext>
            </a:extLst>
          </p:cNvPr>
          <p:cNvSpPr txBox="1"/>
          <p:nvPr/>
        </p:nvSpPr>
        <p:spPr>
          <a:xfrm>
            <a:off x="118289" y="1135119"/>
            <a:ext cx="1253869" cy="400110"/>
          </a:xfrm>
          <a:prstGeom prst="rect">
            <a:avLst/>
          </a:prstGeom>
          <a:noFill/>
        </p:spPr>
        <p:txBody>
          <a:bodyPr wrap="square" rtlCol="0">
            <a:spAutoFit/>
          </a:bodyPr>
          <a:lstStyle/>
          <a:p>
            <a:r>
              <a:rPr lang="en-US" sz="2000" dirty="0"/>
              <a:t>Findings</a:t>
            </a:r>
          </a:p>
        </p:txBody>
      </p:sp>
    </p:spTree>
    <p:extLst>
      <p:ext uri="{BB962C8B-B14F-4D97-AF65-F5344CB8AC3E}">
        <p14:creationId xmlns:p14="http://schemas.microsoft.com/office/powerpoint/2010/main" val="3723402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8</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kumimoji="0" lang="fr-FR"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1 Target and Spectrometer </a:t>
            </a:r>
            <a: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 </a:t>
            </a:r>
            <a:b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G. Sabbi, LBNL, C. Hast, SLAC, W. Lorenzon, U of Mich,        P. Wanderer, BNL - Retired</a:t>
            </a: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 </a:t>
            </a:r>
            <a:br>
              <a:rPr kumimoji="0" lang="en-US" sz="1200" b="0" i="0" u="none" strike="noStrike" kern="0" cap="none" spc="0" normalizeH="0" baseline="0" noProof="0" dirty="0">
                <a:ln>
                  <a:noFill/>
                </a:ln>
                <a:solidFill>
                  <a:srgbClr val="000000"/>
                </a:solidFill>
                <a:effectLst/>
                <a:uLnTx/>
                <a:uFillTx/>
                <a:latin typeface="Times New Roman" pitchFamily="18" charset="0"/>
                <a:ea typeface="Times New Roman" panose="02020603050405020304" pitchFamily="18" charset="0"/>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1</a:t>
            </a:r>
            <a:endParaRPr lang="en-US" sz="1800" dirty="0">
              <a:effectLst/>
              <a:latin typeface="Times New Roman" pitchFamily="18" charset="0"/>
              <a:cs typeface="Times New Roman" pitchFamily="18" charset="0"/>
            </a:endParaRP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6D84495C-554E-4B5A-8055-9E07721C69B0}"/>
              </a:ext>
            </a:extLst>
          </p:cNvPr>
          <p:cNvSpPr txBox="1"/>
          <p:nvPr/>
        </p:nvSpPr>
        <p:spPr>
          <a:xfrm>
            <a:off x="84678" y="1051983"/>
            <a:ext cx="1510349" cy="400110"/>
          </a:xfrm>
          <a:prstGeom prst="rect">
            <a:avLst/>
          </a:prstGeom>
          <a:noFill/>
        </p:spPr>
        <p:txBody>
          <a:bodyPr wrap="none" rtlCol="0">
            <a:spAutoFit/>
          </a:bodyPr>
          <a:lstStyle/>
          <a:p>
            <a:r>
              <a:rPr lang="en-US" sz="2000" dirty="0"/>
              <a:t>Comments</a:t>
            </a:r>
          </a:p>
        </p:txBody>
      </p:sp>
      <p:sp>
        <p:nvSpPr>
          <p:cNvPr id="6" name="Rectangle 14">
            <a:extLst>
              <a:ext uri="{FF2B5EF4-FFF2-40B4-BE49-F238E27FC236}">
                <a16:creationId xmlns:a16="http://schemas.microsoft.com/office/drawing/2014/main" id="{9C5F6BA4-DC9C-4EDA-809E-572F0235BC2C}"/>
              </a:ext>
            </a:extLst>
          </p:cNvPr>
          <p:cNvSpPr>
            <a:spLocks noChangeArrowheads="1"/>
          </p:cNvSpPr>
          <p:nvPr/>
        </p:nvSpPr>
        <p:spPr bwMode="auto">
          <a:xfrm>
            <a:off x="190501" y="1452093"/>
            <a:ext cx="8238203" cy="4031873"/>
          </a:xfrm>
          <a:prstGeom prst="rect">
            <a:avLst/>
          </a:prstGeom>
          <a:noFill/>
          <a:ln w="6350">
            <a:noFill/>
            <a:miter lim="800000"/>
            <a:headEnd/>
            <a:tailEnd/>
          </a:ln>
        </p:spPr>
        <p:txBody>
          <a:bodyPr wrap="square" tIns="0" bIns="0" anchor="ctr">
            <a:spAutoFit/>
          </a:bodyPr>
          <a:lstStyle/>
          <a:p>
            <a:pPr algn="l">
              <a:spcAft>
                <a:spcPts val="600"/>
              </a:spcAft>
            </a:pPr>
            <a:r>
              <a:rPr lang="en-US" sz="2000" b="0" dirty="0">
                <a:latin typeface="Times New Roman" pitchFamily="18" charset="0"/>
                <a:cs typeface="Times New Roman" pitchFamily="18" charset="0"/>
              </a:rPr>
              <a:t>1. </a:t>
            </a:r>
            <a:r>
              <a:rPr lang="en-US" sz="2000" b="0" u="sng" dirty="0">
                <a:latin typeface="Times New Roman" pitchFamily="18" charset="0"/>
                <a:cs typeface="Times New Roman" pitchFamily="18" charset="0"/>
              </a:rPr>
              <a:t>General</a:t>
            </a:r>
            <a:r>
              <a:rPr lang="en-US" sz="2000" b="0" dirty="0">
                <a:latin typeface="Times New Roman" pitchFamily="18" charset="0"/>
                <a:cs typeface="Times New Roman" pitchFamily="18" charset="0"/>
              </a:rPr>
              <a:t>:</a:t>
            </a:r>
          </a:p>
          <a:p>
            <a:pPr algn="l">
              <a:spcAft>
                <a:spcPts val="600"/>
              </a:spcAft>
            </a:pPr>
            <a:endParaRPr lang="en-US" sz="2000" b="0" dirty="0">
              <a:latin typeface="Times New Roman" pitchFamily="18" charset="0"/>
              <a:cs typeface="Times New Roman" pitchFamily="18" charset="0"/>
            </a:endParaRP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Moller team made good progress in the design of the apparatus and planning for the next CD review. Many specification and interface documents are in preparation or are well advanced for the present state of the project. </a:t>
            </a:r>
          </a:p>
          <a:p>
            <a:pPr marL="342900" indent="-342900" algn="l">
              <a:spcAft>
                <a:spcPts val="400"/>
              </a:spcAft>
              <a:buFont typeface="Arial" panose="020B0604020202020204" pitchFamily="34" charset="0"/>
              <a:buChar char="•"/>
            </a:pPr>
            <a:endParaRPr lang="en-US" sz="2000" b="0" dirty="0">
              <a:latin typeface="Times New Roman" pitchFamily="18" charset="0"/>
              <a:cs typeface="Times New Roman" pitchFamily="18" charset="0"/>
            </a:endParaRP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project has a sound plan for design reviews. Adding experts from outside of JLab for review of some of the more challenging, complex systems, particularly for early reviews, is an opportunity for fresh eyes and expanded expertise.</a:t>
            </a:r>
          </a:p>
          <a:p>
            <a:pPr algn="l"/>
            <a:endParaRPr lang="en-US" sz="2200" b="0" dirty="0">
              <a:latin typeface="Times New Roman" pitchFamily="18" charset="0"/>
              <a:cs typeface="Times New Roman" pitchFamily="18" charset="0"/>
            </a:endParaRPr>
          </a:p>
        </p:txBody>
      </p:sp>
    </p:spTree>
    <p:extLst>
      <p:ext uri="{BB962C8B-B14F-4D97-AF65-F5344CB8AC3E}">
        <p14:creationId xmlns:p14="http://schemas.microsoft.com/office/powerpoint/2010/main" val="913745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446EBCF8-DF9F-4FD3-975B-EAB7922ECE81}" type="slidenum">
              <a:rPr lang="en-US">
                <a:latin typeface="Times New Roman" panose="02020603050405020304" pitchFamily="18" charset="0"/>
                <a:cs typeface="Times New Roman" panose="02020603050405020304" pitchFamily="18" charset="0"/>
              </a:rPr>
              <a:pPr/>
              <a:t>9</a:t>
            </a:fld>
            <a:endParaRPr lang="en-US" dirty="0">
              <a:latin typeface="Times New Roman" panose="02020603050405020304" pitchFamily="18" charset="0"/>
              <a:cs typeface="Times New Roman" panose="02020603050405020304" pitchFamily="18" charset="0"/>
            </a:endParaRPr>
          </a:p>
        </p:txBody>
      </p:sp>
      <p:sp>
        <p:nvSpPr>
          <p:cNvPr id="233474" name="Rectangle 2"/>
          <p:cNvSpPr>
            <a:spLocks noGrp="1" noChangeArrowheads="1"/>
          </p:cNvSpPr>
          <p:nvPr>
            <p:ph type="title"/>
          </p:nvPr>
        </p:nvSpPr>
        <p:spPr>
          <a:xfrm>
            <a:off x="2649538" y="45156"/>
            <a:ext cx="4219575" cy="915988"/>
          </a:xfrm>
        </p:spPr>
        <p:txBody>
          <a:bodyPr/>
          <a:lstStyle/>
          <a:p>
            <a:pPr eaLnBrk="1" hangingPunct="1">
              <a:defRPr/>
            </a:pPr>
            <a:r>
              <a:rPr kumimoji="0" lang="fr-FR"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1 Target and Spectrometer </a:t>
            </a:r>
            <a: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 </a:t>
            </a:r>
            <a:br>
              <a:rPr kumimoji="0" lang="en-US" sz="2000" b="1"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G. Sabbi, LBNL, C. Hast, SLAC, W. Lorenzon, U of Mich,        P. Wanderer, BNL - Retired</a:t>
            </a:r>
            <a:r>
              <a:rPr kumimoji="0" lang="en-US" sz="12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j-cs"/>
              </a:rPr>
              <a:t> </a:t>
            </a:r>
            <a:br>
              <a:rPr kumimoji="0" lang="en-US" sz="1200" b="0" i="0" u="none" strike="noStrike" kern="0" cap="none" spc="0" normalizeH="0" baseline="0" noProof="0" dirty="0">
                <a:ln>
                  <a:noFill/>
                </a:ln>
                <a:solidFill>
                  <a:srgbClr val="000000"/>
                </a:solidFill>
                <a:effectLst/>
                <a:uLnTx/>
                <a:uFillTx/>
                <a:latin typeface="Times New Roman" pitchFamily="18" charset="0"/>
                <a:ea typeface="Times New Roman" panose="02020603050405020304" pitchFamily="18" charset="0"/>
                <a:cs typeface="Times New Roman" pitchFamily="18" charset="0"/>
              </a:rPr>
            </a:br>
            <a:r>
              <a:rPr kumimoji="0" lang="en-US" sz="1200" b="0" i="0" u="none" strike="noStrike" kern="0" cap="none" spc="0" normalizeH="0" baseline="0" noProof="0" dirty="0">
                <a:ln>
                  <a:noFill/>
                </a:ln>
                <a:solidFill>
                  <a:srgbClr val="000000"/>
                </a:solidFill>
                <a:effectLst/>
                <a:uLnTx/>
                <a:uFillTx/>
                <a:latin typeface="Times New Roman" pitchFamily="18" charset="0"/>
                <a:ea typeface="+mj-ea"/>
                <a:cs typeface="Times New Roman" pitchFamily="18" charset="0"/>
              </a:rPr>
              <a:t>Subcommittee 1</a:t>
            </a:r>
            <a:endParaRPr lang="en-US" sz="1800" dirty="0">
              <a:effectLst/>
              <a:latin typeface="Times New Roman" pitchFamily="18" charset="0"/>
              <a:cs typeface="Times New Roman" pitchFamily="18" charset="0"/>
            </a:endParaRPr>
          </a:p>
        </p:txBody>
      </p:sp>
      <p:sp>
        <p:nvSpPr>
          <p:cNvPr id="8" name="Rectangle 14"/>
          <p:cNvSpPr>
            <a:spLocks noChangeArrowheads="1"/>
          </p:cNvSpPr>
          <p:nvPr/>
        </p:nvSpPr>
        <p:spPr bwMode="auto">
          <a:xfrm>
            <a:off x="266700" y="2838369"/>
            <a:ext cx="8686799" cy="338554"/>
          </a:xfrm>
          <a:prstGeom prst="rect">
            <a:avLst/>
          </a:prstGeom>
          <a:noFill/>
          <a:ln w="6350">
            <a:noFill/>
            <a:miter lim="800000"/>
            <a:headEnd/>
            <a:tailEnd/>
          </a:ln>
        </p:spPr>
        <p:txBody>
          <a:bodyPr wrap="square" tIns="0" bIns="0" anchor="ctr">
            <a:spAutoFit/>
          </a:bodyPr>
          <a:lstStyle/>
          <a:p>
            <a:pPr marL="457200" indent="-457200" algn="l">
              <a:buFontTx/>
              <a:buAutoNum type="arabicPeriod"/>
            </a:pPr>
            <a:endParaRPr lang="en-US" sz="2200" b="0" dirty="0">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6D84495C-554E-4B5A-8055-9E07721C69B0}"/>
              </a:ext>
            </a:extLst>
          </p:cNvPr>
          <p:cNvSpPr txBox="1"/>
          <p:nvPr/>
        </p:nvSpPr>
        <p:spPr>
          <a:xfrm>
            <a:off x="101455" y="1146305"/>
            <a:ext cx="1510349" cy="400110"/>
          </a:xfrm>
          <a:prstGeom prst="rect">
            <a:avLst/>
          </a:prstGeom>
          <a:noFill/>
        </p:spPr>
        <p:txBody>
          <a:bodyPr wrap="none" rtlCol="0">
            <a:spAutoFit/>
          </a:bodyPr>
          <a:lstStyle/>
          <a:p>
            <a:r>
              <a:rPr lang="en-US" sz="2000" dirty="0"/>
              <a:t>Comments</a:t>
            </a:r>
          </a:p>
        </p:txBody>
      </p:sp>
      <p:sp>
        <p:nvSpPr>
          <p:cNvPr id="6" name="Rectangle 14">
            <a:extLst>
              <a:ext uri="{FF2B5EF4-FFF2-40B4-BE49-F238E27FC236}">
                <a16:creationId xmlns:a16="http://schemas.microsoft.com/office/drawing/2014/main" id="{9C5F6BA4-DC9C-4EDA-809E-572F0235BC2C}"/>
              </a:ext>
            </a:extLst>
          </p:cNvPr>
          <p:cNvSpPr>
            <a:spLocks noChangeArrowheads="1"/>
          </p:cNvSpPr>
          <p:nvPr/>
        </p:nvSpPr>
        <p:spPr bwMode="auto">
          <a:xfrm>
            <a:off x="266700" y="1768854"/>
            <a:ext cx="8238203" cy="1200329"/>
          </a:xfrm>
          <a:prstGeom prst="rect">
            <a:avLst/>
          </a:prstGeom>
          <a:noFill/>
          <a:ln w="6350">
            <a:noFill/>
            <a:miter lim="800000"/>
            <a:headEnd/>
            <a:tailEnd/>
          </a:ln>
        </p:spPr>
        <p:txBody>
          <a:bodyPr wrap="square" tIns="0" bIns="0" anchor="ctr">
            <a:spAutoFit/>
          </a:bodyPr>
          <a:lstStyle/>
          <a:p>
            <a:pPr algn="l">
              <a:spcAft>
                <a:spcPts val="600"/>
              </a:spcAft>
            </a:pPr>
            <a:r>
              <a:rPr lang="en-US" sz="2000" b="0" dirty="0">
                <a:latin typeface="Times New Roman" pitchFamily="18" charset="0"/>
                <a:cs typeface="Times New Roman" pitchFamily="18" charset="0"/>
              </a:rPr>
              <a:t>2. </a:t>
            </a:r>
            <a:r>
              <a:rPr lang="en-US" sz="2000" b="0" u="sng" dirty="0">
                <a:latin typeface="Times New Roman" pitchFamily="18" charset="0"/>
                <a:cs typeface="Times New Roman" pitchFamily="18" charset="0"/>
              </a:rPr>
              <a:t>Target</a:t>
            </a:r>
            <a:r>
              <a:rPr lang="en-US" sz="2000" b="0" dirty="0">
                <a:latin typeface="Times New Roman" pitchFamily="18" charset="0"/>
                <a:cs typeface="Times New Roman" pitchFamily="18" charset="0"/>
              </a:rPr>
              <a:t>:</a:t>
            </a:r>
          </a:p>
          <a:p>
            <a:pPr algn="l">
              <a:spcAft>
                <a:spcPts val="600"/>
              </a:spcAft>
            </a:pPr>
            <a:endParaRPr lang="en-US" sz="800" b="0" dirty="0">
              <a:latin typeface="Times New Roman" pitchFamily="18" charset="0"/>
              <a:cs typeface="Times New Roman" pitchFamily="18" charset="0"/>
            </a:endParaRPr>
          </a:p>
          <a:p>
            <a:pPr marL="342900" indent="-342900" algn="l">
              <a:spcAft>
                <a:spcPts val="400"/>
              </a:spcAft>
              <a:buFont typeface="Arial" panose="020B0604020202020204" pitchFamily="34" charset="0"/>
              <a:buChar char="•"/>
            </a:pPr>
            <a:r>
              <a:rPr lang="en-US" sz="2000" b="0" dirty="0">
                <a:latin typeface="Times New Roman" pitchFamily="18" charset="0"/>
                <a:cs typeface="Times New Roman" pitchFamily="18" charset="0"/>
              </a:rPr>
              <a:t>The design of the target LH2 pump is relatively late due to a specific resource overload. The project should find means to accelerate this design.</a:t>
            </a:r>
          </a:p>
        </p:txBody>
      </p:sp>
      <p:sp>
        <p:nvSpPr>
          <p:cNvPr id="7" name="Rectangle 14">
            <a:extLst>
              <a:ext uri="{FF2B5EF4-FFF2-40B4-BE49-F238E27FC236}">
                <a16:creationId xmlns:a16="http://schemas.microsoft.com/office/drawing/2014/main" id="{9918A925-F65C-4646-B58C-F934EFA03B86}"/>
              </a:ext>
            </a:extLst>
          </p:cNvPr>
          <p:cNvSpPr>
            <a:spLocks noChangeArrowheads="1"/>
          </p:cNvSpPr>
          <p:nvPr/>
        </p:nvSpPr>
        <p:spPr bwMode="auto">
          <a:xfrm>
            <a:off x="266700" y="3143868"/>
            <a:ext cx="8160161" cy="2816156"/>
          </a:xfrm>
          <a:prstGeom prst="rect">
            <a:avLst/>
          </a:prstGeom>
          <a:noFill/>
          <a:ln w="6350">
            <a:noFill/>
            <a:miter lim="800000"/>
            <a:headEnd/>
            <a:tailEnd/>
          </a:ln>
        </p:spPr>
        <p:txBody>
          <a:bodyPr wrap="square" tIns="0" bIns="0" anchor="ctr">
            <a:spAutoFit/>
          </a:bodyPr>
          <a:lstStyle/>
          <a:p>
            <a:pPr algn="l">
              <a:spcAft>
                <a:spcPts val="600"/>
              </a:spcAft>
            </a:pPr>
            <a:r>
              <a:rPr lang="en-US" sz="2000" b="0" dirty="0">
                <a:latin typeface="Times New Roman" pitchFamily="18" charset="0"/>
                <a:cs typeface="Times New Roman" pitchFamily="18" charset="0"/>
              </a:rPr>
              <a:t>3. </a:t>
            </a:r>
            <a:r>
              <a:rPr lang="en-US" sz="2000" b="0" u="sng" dirty="0">
                <a:latin typeface="Times New Roman" pitchFamily="18" charset="0"/>
                <a:cs typeface="Times New Roman" pitchFamily="18" charset="0"/>
              </a:rPr>
              <a:t>Spectrometer</a:t>
            </a:r>
            <a:r>
              <a:rPr lang="en-US" sz="2000" b="0" dirty="0">
                <a:latin typeface="Times New Roman" pitchFamily="18" charset="0"/>
                <a:cs typeface="Times New Roman" pitchFamily="18" charset="0"/>
              </a:rPr>
              <a:t>:</a:t>
            </a:r>
          </a:p>
          <a:p>
            <a:pPr algn="l">
              <a:spcAft>
                <a:spcPts val="600"/>
              </a:spcAft>
            </a:pPr>
            <a:endParaRPr lang="en-US" sz="800" b="0" dirty="0">
              <a:latin typeface="Times New Roman" pitchFamily="18" charset="0"/>
              <a:cs typeface="Times New Roman" pitchFamily="18" charset="0"/>
            </a:endParaRPr>
          </a:p>
          <a:p>
            <a:pPr marL="342900" indent="-342900" algn="l">
              <a:spcAft>
                <a:spcPts val="600"/>
              </a:spcAft>
              <a:buFont typeface="Arial" panose="020B0604020202020204" pitchFamily="34" charset="0"/>
              <a:buChar char="•"/>
            </a:pPr>
            <a:r>
              <a:rPr lang="en-US" sz="2000" b="0" dirty="0">
                <a:latin typeface="Times New Roman" pitchFamily="18" charset="0"/>
                <a:cs typeface="Times New Roman" pitchFamily="18" charset="0"/>
              </a:rPr>
              <a:t>An initial test plan for prototype coils was presented. The project should further develop this plan and contract with the vendor to monitor intermediate magnet fabrication steps and ensure that feedback from the prototype coils can be incorporated in the production.</a:t>
            </a:r>
          </a:p>
          <a:p>
            <a:pPr marL="342900" indent="-342900" algn="l">
              <a:spcAft>
                <a:spcPts val="600"/>
              </a:spcAft>
              <a:buFont typeface="Arial" panose="020B0604020202020204" pitchFamily="34" charset="0"/>
              <a:buChar char="•"/>
            </a:pPr>
            <a:r>
              <a:rPr lang="en-US" sz="2000" b="0" dirty="0">
                <a:latin typeface="Times New Roman" pitchFamily="18" charset="0"/>
                <a:cs typeface="Times New Roman" pitchFamily="18" charset="0"/>
              </a:rPr>
              <a:t>Radiation testing of epoxy samples should be completed on a timely basis in order to confirm the magnet shielding requirements and design, which is closely coupled to the overall experiment design and backgrounds.</a:t>
            </a:r>
          </a:p>
        </p:txBody>
      </p:sp>
    </p:spTree>
    <p:extLst>
      <p:ext uri="{BB962C8B-B14F-4D97-AF65-F5344CB8AC3E}">
        <p14:creationId xmlns:p14="http://schemas.microsoft.com/office/powerpoint/2010/main" val="911236316"/>
      </p:ext>
    </p:extLst>
  </p:cSld>
  <p:clrMapOvr>
    <a:masterClrMapping/>
  </p:clrMapOvr>
</p:sld>
</file>

<file path=ppt/theme/theme1.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CC"/>
      </a:hlink>
      <a:folHlink>
        <a:srgbClr val="0000CC"/>
      </a:folHlink>
    </a:clrScheme>
    <a:fontScheme name="1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14089</TotalTime>
  <Words>5693</Words>
  <Application>Microsoft Office PowerPoint</Application>
  <PresentationFormat>Letter Paper (8.5x11 in)</PresentationFormat>
  <Paragraphs>403</Paragraphs>
  <Slides>38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Arial Black</vt:lpstr>
      <vt:lpstr>Arial Narrow</vt:lpstr>
      <vt:lpstr>Book Antiqua</vt:lpstr>
      <vt:lpstr>Times New Roman</vt:lpstr>
      <vt:lpstr>Wingdings</vt:lpstr>
      <vt:lpstr>1_Default Design</vt:lpstr>
      <vt:lpstr>PowerPoint Presentation</vt:lpstr>
      <vt:lpstr>Review Committee Participants</vt:lpstr>
      <vt:lpstr>Charge Questions</vt:lpstr>
      <vt:lpstr>1 Target and Spectrometer   G. Sabbi, LBNL, C. Hast, SLAC, W. Lorenzon, U of Mich,        P. Wanderer, BNL - Retired  Subcommittee 1</vt:lpstr>
      <vt:lpstr>1 Target and Spectrometer   G. Sabbi, LBNL, C. Hast, SLAC, W. Lorenzon, U of Mich,        P. Wanderer, BNL - Retired  Subcommittee 1</vt:lpstr>
      <vt:lpstr>1 Target and Spectrometer   G. Sabbi, LBNL, C. Hast, SLAC, W. Lorenzon, U of Mich,        P. Wanderer, BNL - Retired  Subcommittee 1</vt:lpstr>
      <vt:lpstr>1 Target and Spectrometer   G. Sabbi, LBNL, C. Hast, SLAC, W. Lorenzon, U of Mich,        P. Wanderer, BNL - Retired  Subcommittee 1</vt:lpstr>
      <vt:lpstr>1 Target and Spectrometer   G. Sabbi, LBNL, C. Hast, SLAC, W. Lorenzon, U of Mich,        P. Wanderer, BNL - Retired  Subcommittee 1</vt:lpstr>
      <vt:lpstr>1 Target and Spectrometer   G. Sabbi, LBNL, C. Hast, SLAC, W. Lorenzon, U of Mich,        P. Wanderer, BNL - Retired  Subcommittee 1</vt:lpstr>
      <vt:lpstr>1 Target and Spectrometer   G. Sabbi, LBNL, C. Hast, SLAC, W. Lorenzon, U of Mich,        P. Wanderer, BNL - Retired  Subcommittee 1</vt:lpstr>
      <vt:lpstr>2  Detectors, DAQ, and Infrastructure  L. Ruckman, SLAC, B. Surrow, Temple U.,  G. Young, BNL Subcommittee  2</vt:lpstr>
      <vt:lpstr>2  Detectors, DAQ, and Infrastructure  L. Ruckman, SLAC, B. Surrow, Temple U.,  G. Young, BNL Subcommittee  2</vt:lpstr>
      <vt:lpstr>2  Detectors, DAQ, and Infrastructure  L. Ruckman, SLAC, B. Surrow, Temple U.,  G. Young, BNL Subcommittee  2</vt:lpstr>
      <vt:lpstr>2  Detectors, DAQ, and Infrastructure  L. Ruckman, SLAC, B. Surrow, Temple U.,  G. Young, BNL Subcommittee  2</vt:lpstr>
      <vt:lpstr>2  Detectors, DAQ, and Infrastructure  L. Ruckman, SLAC, B. Surrow, Temple U.,  G. Young, BNL Subcommittee  2</vt:lpstr>
      <vt:lpstr>2  Detectors, DAQ, and Infrastructure  L. Ruckman, SLAC, B. Surrow, Temple U.,  G. Young, BNL Subcommittee  2</vt:lpstr>
      <vt:lpstr>2  Detectors, DAQ, and Infrastructure  L. Ruckman, SLAC, B. Surrow, Temple U.,  G. Young, BNL Subcommittee  2</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lpstr>3.  Environment, Safety and Health,  Cost and Schedule, Project Management R. Ray, FNAL, S. Zimmerman, LBNL, W. Hughes, PNNL,  M. Andrews, FNAL, D. Newhart, FNAL Subcommittee 3</vt:lpstr>
    </vt:vector>
  </TitlesOfParts>
  <Company>Pacific Northwest National Laboratory--Battelle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Energy’s                             Office of Science</dc:title>
  <dc:creator>Sallie Ortiz</dc:creator>
  <cp:lastModifiedBy>Ethan Merrill</cp:lastModifiedBy>
  <cp:revision>1168</cp:revision>
  <cp:lastPrinted>2019-03-06T13:25:13Z</cp:lastPrinted>
  <dcterms:created xsi:type="dcterms:W3CDTF">2002-04-16T19:13:24Z</dcterms:created>
  <dcterms:modified xsi:type="dcterms:W3CDTF">2021-11-04T14:50:16Z</dcterms:modified>
</cp:coreProperties>
</file>