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14"/>
  </p:notesMasterIdLst>
  <p:sldIdLst>
    <p:sldId id="309" r:id="rId5"/>
    <p:sldId id="308" r:id="rId6"/>
    <p:sldId id="311" r:id="rId7"/>
    <p:sldId id="313" r:id="rId8"/>
    <p:sldId id="314" r:id="rId9"/>
    <p:sldId id="312" r:id="rId10"/>
    <p:sldId id="316" r:id="rId11"/>
    <p:sldId id="310" r:id="rId12"/>
    <p:sldId id="31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2" autoAdjust="0"/>
    <p:restoredTop sz="95884" autoAdjust="0"/>
  </p:normalViewPr>
  <p:slideViewPr>
    <p:cSldViewPr snapToGrid="0" snapToObjects="1">
      <p:cViewPr varScale="1">
        <p:scale>
          <a:sx n="131" d="100"/>
          <a:sy n="131" d="100"/>
        </p:scale>
        <p:origin x="360" y="184"/>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11/15/22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50DA6C-08F4-C865-F351-D7A8639227B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417040" y="1720793"/>
            <a:ext cx="5614416" cy="324667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4"/>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pic>
        <p:nvPicPr>
          <p:cNvPr id="17" name="Picture Placeholder 8">
            <a:extLst>
              <a:ext uri="{FF2B5EF4-FFF2-40B4-BE49-F238E27FC236}">
                <a16:creationId xmlns:a16="http://schemas.microsoft.com/office/drawing/2014/main" id="{5E934236-E122-7846-84A9-752797FA274A}"/>
              </a:ext>
            </a:extLst>
          </p:cNvPr>
          <p:cNvPicPr>
            <a:picLocks noChangeAspect="1"/>
          </p:cNvPicPr>
          <p:nvPr/>
        </p:nvPicPr>
        <p:blipFill>
          <a:blip r:embed="rId8"/>
          <a:stretch>
            <a:fillRect/>
          </a:stretch>
        </p:blipFill>
        <p:spPr>
          <a:xfrm>
            <a:off x="6508509" y="1791485"/>
            <a:ext cx="2298955" cy="1075133"/>
          </a:xfrm>
          <a:prstGeom prst="rect">
            <a:avLst/>
          </a:prstGeom>
        </p:spPr>
      </p:pic>
      <p:pic>
        <p:nvPicPr>
          <p:cNvPr id="5" name="Picture 4">
            <a:extLst>
              <a:ext uri="{FF2B5EF4-FFF2-40B4-BE49-F238E27FC236}">
                <a16:creationId xmlns:a16="http://schemas.microsoft.com/office/drawing/2014/main" id="{E49881A3-39C9-8096-227E-9F96847A3C7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0" name="Picture 9">
            <a:extLst>
              <a:ext uri="{FF2B5EF4-FFF2-40B4-BE49-F238E27FC236}">
                <a16:creationId xmlns:a16="http://schemas.microsoft.com/office/drawing/2014/main" id="{49394392-8BE2-E94D-4509-ADA6D76E9569}"/>
              </a:ext>
            </a:extLst>
          </p:cNvPr>
          <p:cNvPicPr>
            <a:picLocks noChangeAspect="1"/>
          </p:cNvPicPr>
          <p:nvPr userDrawn="1"/>
        </p:nvPicPr>
        <p:blipFill>
          <a:blip r:embed="rId4"/>
          <a:stretch>
            <a:fillRect/>
          </a:stretch>
        </p:blipFill>
        <p:spPr>
          <a:xfrm>
            <a:off x="0" y="0"/>
            <a:ext cx="12192000" cy="1282700"/>
          </a:xfrm>
          <a:prstGeom prst="rect">
            <a:avLst/>
          </a:prstGeom>
        </p:spPr>
      </p:pic>
      <p:pic>
        <p:nvPicPr>
          <p:cNvPr id="12" name="Picture 11">
            <a:extLst>
              <a:ext uri="{FF2B5EF4-FFF2-40B4-BE49-F238E27FC236}">
                <a16:creationId xmlns:a16="http://schemas.microsoft.com/office/drawing/2014/main" id="{EA2D61E4-4D3E-7F61-8C62-D678B4459DC5}"/>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3" name="Picture 12">
            <a:extLst>
              <a:ext uri="{FF2B5EF4-FFF2-40B4-BE49-F238E27FC236}">
                <a16:creationId xmlns:a16="http://schemas.microsoft.com/office/drawing/2014/main" id="{4866E312-4554-9AFD-D3CF-494B49FED9B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14" name="Picture 13">
            <a:extLst>
              <a:ext uri="{FF2B5EF4-FFF2-40B4-BE49-F238E27FC236}">
                <a16:creationId xmlns:a16="http://schemas.microsoft.com/office/drawing/2014/main" id="{C4590F6B-C5E5-3994-8F68-185081FCCB8B}"/>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96218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57071D3D-1914-B706-0B18-4BCCEC5347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5" name="Picture 4">
            <a:extLst>
              <a:ext uri="{FF2B5EF4-FFF2-40B4-BE49-F238E27FC236}">
                <a16:creationId xmlns:a16="http://schemas.microsoft.com/office/drawing/2014/main" id="{2B6330C5-F406-5732-8307-9F16A5A2E28F}"/>
              </a:ext>
            </a:extLst>
          </p:cNvPr>
          <p:cNvPicPr>
            <a:picLocks noChangeAspect="1"/>
          </p:cNvPicPr>
          <p:nvPr userDrawn="1"/>
        </p:nvPicPr>
        <p:blipFill>
          <a:blip r:embed="rId3"/>
          <a:stretch>
            <a:fillRect/>
          </a:stretch>
        </p:blipFill>
        <p:spPr>
          <a:xfrm>
            <a:off x="0" y="0"/>
            <a:ext cx="12192000" cy="1282700"/>
          </a:xfrm>
          <a:prstGeom prst="rect">
            <a:avLst/>
          </a:prstGeom>
        </p:spPr>
      </p:pic>
      <p:pic>
        <p:nvPicPr>
          <p:cNvPr id="9" name="Picture 8">
            <a:extLst>
              <a:ext uri="{FF2B5EF4-FFF2-40B4-BE49-F238E27FC236}">
                <a16:creationId xmlns:a16="http://schemas.microsoft.com/office/drawing/2014/main" id="{ACC3D543-4E5C-0748-A364-F3D982CF23CF}"/>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0" name="Picture 9">
            <a:extLst>
              <a:ext uri="{FF2B5EF4-FFF2-40B4-BE49-F238E27FC236}">
                <a16:creationId xmlns:a16="http://schemas.microsoft.com/office/drawing/2014/main" id="{B2BC09DF-400E-34B0-6D0D-20DBF1561458}"/>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16" name="Picture 15">
            <a:extLst>
              <a:ext uri="{FF2B5EF4-FFF2-40B4-BE49-F238E27FC236}">
                <a16:creationId xmlns:a16="http://schemas.microsoft.com/office/drawing/2014/main" id="{7F058BF8-E63E-B220-E4E9-7B98E37F3444}"/>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232211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cxnSp>
        <p:nvCxnSpPr>
          <p:cNvPr id="4" name="Straight Connector 3">
            <a:extLst>
              <a:ext uri="{FF2B5EF4-FFF2-40B4-BE49-F238E27FC236}">
                <a16:creationId xmlns:a16="http://schemas.microsoft.com/office/drawing/2014/main" id="{26E24507-94B8-CB9B-0E3F-3E3B8B298BB0}"/>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CF87B98-ED25-3640-D2E4-9937B1B3BF9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4059165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90D932D5-F762-EDB8-1127-C639C75FBEFB}"/>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92A3D93-B701-24D1-DA79-80779EC2810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347308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cxnSp>
        <p:nvCxnSpPr>
          <p:cNvPr id="4" name="Straight Connector 3">
            <a:extLst>
              <a:ext uri="{FF2B5EF4-FFF2-40B4-BE49-F238E27FC236}">
                <a16:creationId xmlns:a16="http://schemas.microsoft.com/office/drawing/2014/main" id="{7F76837F-4B6D-A437-872E-0AAF75590971}"/>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2F20983-2F41-D9CE-CC95-79C95308EFD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331054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cxnSp>
        <p:nvCxnSpPr>
          <p:cNvPr id="4" name="Straight Connector 3">
            <a:extLst>
              <a:ext uri="{FF2B5EF4-FFF2-40B4-BE49-F238E27FC236}">
                <a16:creationId xmlns:a16="http://schemas.microsoft.com/office/drawing/2014/main" id="{7E2C20D1-63EA-E624-8BF0-7E552A0BB082}"/>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CC982CB-0EEA-9FED-29FB-3AAD4CA7C84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15947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cxnSp>
        <p:nvCxnSpPr>
          <p:cNvPr id="4" name="Straight Connector 3">
            <a:extLst>
              <a:ext uri="{FF2B5EF4-FFF2-40B4-BE49-F238E27FC236}">
                <a16:creationId xmlns:a16="http://schemas.microsoft.com/office/drawing/2014/main" id="{C4A14A1C-38B5-0F12-8F02-100F9BC8A74D}"/>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235A46C-7313-56C2-EF90-B75686F6DB5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96963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cxnSp>
        <p:nvCxnSpPr>
          <p:cNvPr id="4" name="Straight Connector 3">
            <a:extLst>
              <a:ext uri="{FF2B5EF4-FFF2-40B4-BE49-F238E27FC236}">
                <a16:creationId xmlns:a16="http://schemas.microsoft.com/office/drawing/2014/main" id="{2829BFD0-F160-8A40-57C9-92264DA7D4BE}"/>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94C0912-A131-B972-D484-3B8F8E96C30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70657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cxnSp>
        <p:nvCxnSpPr>
          <p:cNvPr id="4" name="Straight Connector 3">
            <a:extLst>
              <a:ext uri="{FF2B5EF4-FFF2-40B4-BE49-F238E27FC236}">
                <a16:creationId xmlns:a16="http://schemas.microsoft.com/office/drawing/2014/main" id="{90367480-E860-7C1C-7488-2DC45951872B}"/>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ADF11D-7C11-3807-199F-0AE613D9D19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244941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 Day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cxnSp>
        <p:nvCxnSpPr>
          <p:cNvPr id="4" name="Straight Connector 3">
            <a:extLst>
              <a:ext uri="{FF2B5EF4-FFF2-40B4-BE49-F238E27FC236}">
                <a16:creationId xmlns:a16="http://schemas.microsoft.com/office/drawing/2014/main" id="{C767864F-5514-CE67-1ACA-BCB8C31FC34D}"/>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D77FAC6-39C5-A88D-8C3D-A62D93C14D5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141197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Homework - Day 1</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004384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61" r:id="rId11"/>
    <p:sldLayoutId id="2147483662"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MOLLER 2022 Annual Status and CD-3a Director’s Review</a:t>
            </a:r>
          </a:p>
        </p:txBody>
      </p:sp>
      <p:sp>
        <p:nvSpPr>
          <p:cNvPr id="3" name="Subtitle 2"/>
          <p:cNvSpPr>
            <a:spLocks noGrp="1"/>
          </p:cNvSpPr>
          <p:nvPr>
            <p:ph type="subTitle" idx="1"/>
          </p:nvPr>
        </p:nvSpPr>
        <p:spPr/>
        <p:txBody>
          <a:bodyPr/>
          <a:lstStyle/>
          <a:p>
            <a:r>
              <a:rPr lang="en-US" dirty="0"/>
              <a:t>Homework – Day 1</a:t>
            </a:r>
          </a:p>
        </p:txBody>
      </p:sp>
      <p:sp>
        <p:nvSpPr>
          <p:cNvPr id="5" name="Text Placeholder 4"/>
          <p:cNvSpPr>
            <a:spLocks noGrp="1"/>
          </p:cNvSpPr>
          <p:nvPr>
            <p:ph type="body" sz="quarter" idx="14"/>
          </p:nvPr>
        </p:nvSpPr>
        <p:spPr/>
        <p:txBody>
          <a:bodyPr/>
          <a:lstStyle/>
          <a:p>
            <a:r>
              <a:rPr lang="en-US" dirty="0"/>
              <a:t>Jim Fast</a:t>
            </a:r>
          </a:p>
        </p:txBody>
      </p:sp>
    </p:spTree>
    <p:extLst>
      <p:ext uri="{BB962C8B-B14F-4D97-AF65-F5344CB8AC3E}">
        <p14:creationId xmlns:p14="http://schemas.microsoft.com/office/powerpoint/2010/main" val="45919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Questions:</a:t>
            </a:r>
          </a:p>
        </p:txBody>
      </p:sp>
      <p:sp>
        <p:nvSpPr>
          <p:cNvPr id="3" name="Content Placeholder 2"/>
          <p:cNvSpPr>
            <a:spLocks noGrp="1"/>
          </p:cNvSpPr>
          <p:nvPr>
            <p:ph idx="1"/>
          </p:nvPr>
        </p:nvSpPr>
        <p:spPr/>
        <p:txBody>
          <a:bodyPr>
            <a:normAutofit lnSpcReduction="10000"/>
          </a:bodyPr>
          <a:lstStyle/>
          <a:p>
            <a:pPr marL="0" marR="0" indent="0">
              <a:lnSpc>
                <a:spcPct val="110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1. Could you give an example of variance reports you are writing?  (Jim just answered this by email but I include it in the list here for completeness.)</a:t>
            </a:r>
          </a:p>
          <a:p>
            <a:pPr marL="0" marR="0" indent="0">
              <a:lnSpc>
                <a:spcPct val="110000"/>
              </a:lnSpc>
              <a:spcBef>
                <a:spcPts val="0"/>
              </a:spcBef>
              <a:spcAft>
                <a:spcPts val="0"/>
              </a:spcAft>
              <a:buNone/>
            </a:pPr>
            <a:r>
              <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rPr>
              <a:t>Posted September VAR report and linked to main review web page under Other Supporting Documents.</a:t>
            </a:r>
          </a:p>
          <a:p>
            <a:pPr marL="0" marR="0" indent="0">
              <a:lnSpc>
                <a:spcPct val="110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0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 How do you plan to handle QA/QC matters for remote sites, in particular those where there is no subcontract (e.g. NSF or non-US funding)? </a:t>
            </a:r>
          </a:p>
          <a:p>
            <a:pPr marL="0" marR="0" indent="0">
              <a:lnSpc>
                <a:spcPct val="110000"/>
              </a:lnSpc>
              <a:spcBef>
                <a:spcPts val="0"/>
              </a:spcBef>
              <a:spcAft>
                <a:spcPts val="0"/>
              </a:spcAft>
              <a:buNone/>
            </a:pPr>
            <a:r>
              <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rPr>
              <a:t>Expectations have been flowed down in the MOUs (Section 9.2) with the US institutions and Annex B of the </a:t>
            </a:r>
            <a:r>
              <a:rPr lang="en-US" sz="1800" dirty="0" err="1">
                <a:solidFill>
                  <a:srgbClr val="008F00"/>
                </a:solidFill>
                <a:effectLst/>
                <a:latin typeface="Calibri" panose="020F0502020204030204" pitchFamily="34" charset="0"/>
                <a:ea typeface="Calibri" panose="020F0502020204030204" pitchFamily="34" charset="0"/>
                <a:cs typeface="Times New Roman" panose="02020603050405020304" pitchFamily="18" charset="0"/>
              </a:rPr>
              <a:t>iCRADA</a:t>
            </a:r>
            <a:r>
              <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rPr>
              <a:t> with U. Manitoba.</a:t>
            </a:r>
          </a:p>
          <a:p>
            <a:pPr marL="0" marR="0" indent="0">
              <a:lnSpc>
                <a:spcPct val="110000"/>
              </a:lnSpc>
              <a:spcBef>
                <a:spcPts val="0"/>
              </a:spcBef>
              <a:spcAft>
                <a:spcPts val="0"/>
              </a:spcAft>
              <a:buNone/>
            </a:pPr>
            <a:endPar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rPr>
              <a:t>The MOLLER-NSF project and Canadian CFI project will follow the same QA standards outlined in the MOLLER Project-specific Quality Assurance Program (QAP).  </a:t>
            </a:r>
          </a:p>
          <a:p>
            <a:pPr marL="0" marR="0" indent="0">
              <a:lnSpc>
                <a:spcPct val="110000"/>
              </a:lnSpc>
              <a:spcBef>
                <a:spcPts val="0"/>
              </a:spcBef>
              <a:spcAft>
                <a:spcPts val="0"/>
              </a:spcAft>
              <a:buNone/>
            </a:pPr>
            <a:endPar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rPr>
              <a:t>In particular, the MOLLER QAP document has guidance about QA requirements performed by universities that are summarized in the MOLLER University QA Requirements Worksheet (now posted on web site under Other Supporting Documents).  The MOLLER-NSF universities will fill out that worksheet and obtain agreement from the MOLLER-NSF Project Coordinator and the MOLLER-MIE Project Manager that they have properly determined all QA requirements relevant for their scope of work. Similarly, U. Manitoba will do so for the CFI/RM scope.</a:t>
            </a:r>
          </a:p>
          <a:p>
            <a:pPr marL="0" marR="0" indent="0">
              <a:lnSpc>
                <a:spcPct val="110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0000"/>
              </a:lnSpc>
              <a:buNone/>
            </a:pPr>
            <a:endParaRPr lang="en-US" dirty="0"/>
          </a:p>
        </p:txBody>
      </p:sp>
      <p:sp>
        <p:nvSpPr>
          <p:cNvPr id="4" name="Footer Placeholder 3"/>
          <p:cNvSpPr>
            <a:spLocks noGrp="1"/>
          </p:cNvSpPr>
          <p:nvPr>
            <p:ph type="ftr" sz="quarter" idx="11"/>
          </p:nvPr>
        </p:nvSpPr>
        <p:spPr/>
        <p:txBody>
          <a:bodyPr/>
          <a:lstStyle/>
          <a:p>
            <a:r>
              <a:rPr lang="en-US"/>
              <a:t>Homework - Day 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579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Questions:</a:t>
            </a:r>
          </a:p>
        </p:txBody>
      </p:sp>
      <p:sp>
        <p:nvSpPr>
          <p:cNvPr id="3" name="Content Placeholder 2"/>
          <p:cNvSpPr>
            <a:spLocks noGrp="1"/>
          </p:cNvSpPr>
          <p:nvPr>
            <p:ph idx="1"/>
          </p:nvPr>
        </p:nvSpPr>
        <p:spPr/>
        <p:txBody>
          <a:bodyPr>
            <a:normAutofit/>
          </a:bodyPr>
          <a:lstStyle/>
          <a:p>
            <a:pPr marL="0" marR="0" indent="0">
              <a:lnSpc>
                <a:spcPct val="110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3. Similarly, how will you ensure that codes that JLab needs to follow, such as identifying electronics not certified by a nationally recognized testing lab, are met for items coming from sites where there is no subcontract to flow-down these requirements?</a:t>
            </a:r>
          </a:p>
          <a:p>
            <a:pPr marL="0" marR="0" indent="0">
              <a:lnSpc>
                <a:spcPct val="110000"/>
              </a:lnSpc>
              <a:spcBef>
                <a:spcPts val="0"/>
              </a:spcBef>
              <a:spcAft>
                <a:spcPts val="0"/>
              </a:spcAft>
              <a:buNone/>
            </a:pPr>
            <a:r>
              <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rPr>
              <a:t>Step one was communicating early in the design phase what the JLab requirements are.  </a:t>
            </a:r>
          </a:p>
          <a:p>
            <a:pPr marL="0" marR="0" indent="0">
              <a:lnSpc>
                <a:spcPct val="110000"/>
              </a:lnSpc>
              <a:spcBef>
                <a:spcPts val="0"/>
              </a:spcBef>
              <a:spcAft>
                <a:spcPts val="0"/>
              </a:spcAft>
              <a:buNone/>
            </a:pPr>
            <a:endPar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rPr>
              <a:t>The MOLLER-NSF project has a Design Standards Matrix (</a:t>
            </a:r>
            <a:r>
              <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rPr>
              <a:t>now posted on web site under Other Supporting Documents</a:t>
            </a:r>
            <a:r>
              <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rPr>
              <a:t>) that was developed in collaboration with Jefferson Lab experts and outside experts who reviewed the project in October 2020.  It lists all known applicable codes and standards that have been identified for each subsystem in the project.  This matrix is also applicable as a useful reference for the Canadian CFI project, since much of the scope of work is similar.</a:t>
            </a:r>
          </a:p>
          <a:p>
            <a:pPr marL="0" marR="0" indent="0">
              <a:lnSpc>
                <a:spcPct val="110000"/>
              </a:lnSpc>
              <a:spcBef>
                <a:spcPts val="0"/>
              </a:spcBef>
              <a:spcAft>
                <a:spcPts val="0"/>
              </a:spcAft>
              <a:buNone/>
            </a:pPr>
            <a:endPar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rPr>
              <a:t>Next, all major procurements by any institution are gated by review from leadership of the MIE and NSF or CFI projects.  One of the criteria we are looking at is whether, given options, a UL-listed (or otherwise acceptably certified) option is available and opting for that. There are of course custom circuit boards and these will simply have to go through the JLab SME review process. Again, our goal is to have designs reviewed by cognizant experts at JLab (e.g. fast electronics group) before production so that any concerns can be addressed in the design/prototyping phase.</a:t>
            </a:r>
            <a:endPar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Footer Placeholder 3"/>
          <p:cNvSpPr>
            <a:spLocks noGrp="1"/>
          </p:cNvSpPr>
          <p:nvPr>
            <p:ph type="ftr" sz="quarter" idx="11"/>
          </p:nvPr>
        </p:nvSpPr>
        <p:spPr/>
        <p:txBody>
          <a:bodyPr/>
          <a:lstStyle/>
          <a:p>
            <a:r>
              <a:rPr lang="en-US"/>
              <a:t>Homework - Day 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286409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Questions:</a:t>
            </a:r>
          </a:p>
        </p:txBody>
      </p:sp>
      <p:sp>
        <p:nvSpPr>
          <p:cNvPr id="3" name="Content Placeholder 2"/>
          <p:cNvSpPr>
            <a:spLocks noGrp="1"/>
          </p:cNvSpPr>
          <p:nvPr>
            <p:ph idx="1"/>
          </p:nvPr>
        </p:nvSpPr>
        <p:spPr>
          <a:xfrm>
            <a:off x="411892" y="966054"/>
            <a:ext cx="11285837" cy="5501281"/>
          </a:xfrm>
        </p:spPr>
        <p:txBody>
          <a:bodyPr>
            <a:noAutofit/>
          </a:bodyPr>
          <a:lstStyle/>
          <a:p>
            <a:pPr marL="0" marR="0" indent="0">
              <a:lnSpc>
                <a:spcPct val="110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4. How will the FDR include a formal check of interfaces and updating of the ICD where needed?</a:t>
            </a:r>
          </a:p>
          <a:p>
            <a:pPr marL="285750" indent="-285750">
              <a:spcBef>
                <a:spcPts val="600"/>
              </a:spcBef>
              <a:buFont typeface="Arial" panose="020B0604020202020204" pitchFamily="34" charset="0"/>
              <a:buChar char="•"/>
            </a:pPr>
            <a:r>
              <a:rPr lang="en-US" sz="1800" dirty="0">
                <a:solidFill>
                  <a:srgbClr val="008F00"/>
                </a:solidFill>
                <a:latin typeface="Calibri" panose="020F0502020204030204" pitchFamily="34" charset="0"/>
                <a:cs typeface="Times New Roman" panose="02020603050405020304" pitchFamily="18" charset="0"/>
              </a:rPr>
              <a:t>Prior to the FDR, the Technical Leads, CAMs and Project Engineer are required to review the ICDs to insure correctness and provide revision as needed.</a:t>
            </a:r>
          </a:p>
          <a:p>
            <a:pPr marL="285750" indent="-285750">
              <a:spcBef>
                <a:spcPts val="600"/>
              </a:spcBef>
              <a:buFont typeface="Arial" panose="020B0604020202020204" pitchFamily="34" charset="0"/>
              <a:buChar char="•"/>
            </a:pPr>
            <a:r>
              <a:rPr lang="en-US" sz="1800" dirty="0">
                <a:solidFill>
                  <a:srgbClr val="008F00"/>
                </a:solidFill>
                <a:latin typeface="Calibri" panose="020F0502020204030204" pitchFamily="34" charset="0"/>
                <a:cs typeface="Times New Roman" panose="02020603050405020304" pitchFamily="18" charset="0"/>
              </a:rPr>
              <a:t>In the FDR, each technical lead is to present the Interfaces for review of completeness. All technical leads and CAMS participate in the FDR of all subsystems.</a:t>
            </a:r>
          </a:p>
          <a:p>
            <a:pPr marL="285750" indent="-285750">
              <a:spcBef>
                <a:spcPts val="600"/>
              </a:spcBef>
              <a:buFont typeface="Arial" panose="020B0604020202020204" pitchFamily="34" charset="0"/>
              <a:buChar char="•"/>
            </a:pPr>
            <a:r>
              <a:rPr lang="en-US" sz="1800" dirty="0">
                <a:solidFill>
                  <a:srgbClr val="008F00"/>
                </a:solidFill>
                <a:latin typeface="Calibri" panose="020F0502020204030204" pitchFamily="34" charset="0"/>
                <a:cs typeface="Times New Roman" panose="02020603050405020304" pitchFamily="18" charset="0"/>
              </a:rPr>
              <a:t>The ICDs are available in the MOLLER SharePoint site for MOLLER team and review committees.</a:t>
            </a:r>
          </a:p>
          <a:p>
            <a:pPr marL="285750" indent="-285750">
              <a:spcBef>
                <a:spcPts val="600"/>
              </a:spcBef>
              <a:buFont typeface="Arial" panose="020B0604020202020204" pitchFamily="34" charset="0"/>
              <a:buChar char="•"/>
            </a:pPr>
            <a:r>
              <a:rPr lang="en-US" sz="1800" dirty="0">
                <a:solidFill>
                  <a:srgbClr val="008F00"/>
                </a:solidFill>
                <a:latin typeface="Calibri" panose="020F0502020204030204" pitchFamily="34" charset="0"/>
                <a:cs typeface="Times New Roman" panose="02020603050405020304" pitchFamily="18" charset="0"/>
              </a:rPr>
              <a:t>Any discrepancies in the ICDs are reviewed, revised and signed by the CAMs, Project Engineer and Project Manager.</a:t>
            </a:r>
          </a:p>
          <a:p>
            <a:pPr marL="285750" indent="-285750">
              <a:spcBef>
                <a:spcPts val="600"/>
              </a:spcBef>
              <a:buFont typeface="Arial" panose="020B0604020202020204" pitchFamily="34" charset="0"/>
              <a:buChar char="•"/>
            </a:pPr>
            <a:r>
              <a:rPr lang="en-US" sz="1800" dirty="0">
                <a:solidFill>
                  <a:srgbClr val="008F00"/>
                </a:solidFill>
                <a:latin typeface="Calibri" panose="020F0502020204030204" pitchFamily="34" charset="0"/>
                <a:cs typeface="Times New Roman" panose="02020603050405020304" pitchFamily="18" charset="0"/>
              </a:rPr>
              <a:t>CAMs are responsible for information in the ICDs. The Project Engineer is responsible for insuring the information is communicated subsystem to subsystem.</a:t>
            </a:r>
          </a:p>
          <a:p>
            <a:pPr marL="0" marR="0" indent="0">
              <a:lnSpc>
                <a:spcPct val="110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p>
        </p:txBody>
      </p:sp>
      <p:sp>
        <p:nvSpPr>
          <p:cNvPr id="4" name="Footer Placeholder 3"/>
          <p:cNvSpPr>
            <a:spLocks noGrp="1"/>
          </p:cNvSpPr>
          <p:nvPr>
            <p:ph type="ftr" sz="quarter" idx="11"/>
          </p:nvPr>
        </p:nvSpPr>
        <p:spPr/>
        <p:txBody>
          <a:bodyPr/>
          <a:lstStyle/>
          <a:p>
            <a:r>
              <a:rPr lang="en-US"/>
              <a:t>Homework - Day 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426721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Questions:</a:t>
            </a:r>
          </a:p>
        </p:txBody>
      </p:sp>
      <p:sp>
        <p:nvSpPr>
          <p:cNvPr id="3" name="Content Placeholder 2"/>
          <p:cNvSpPr>
            <a:spLocks noGrp="1"/>
          </p:cNvSpPr>
          <p:nvPr>
            <p:ph idx="1"/>
          </p:nvPr>
        </p:nvSpPr>
        <p:spPr>
          <a:xfrm>
            <a:off x="411892" y="966054"/>
            <a:ext cx="11285837" cy="5501281"/>
          </a:xfrm>
        </p:spPr>
        <p:txBody>
          <a:bodyPr>
            <a:noAutofit/>
          </a:bodyPr>
          <a:lstStyle/>
          <a:p>
            <a:pPr marL="0" marR="0" indent="0">
              <a:lnSpc>
                <a:spcPct val="110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5. Can you estimate the impact of current inflation rates on being able to pay engineering and design staff to finish design and engineering work on the planned time scale to get drawing packages out for procurement, or does the advance BA obtained alleviate this concern?</a:t>
            </a:r>
          </a:p>
          <a:p>
            <a:pPr marL="0" marR="0" indent="0">
              <a:lnSpc>
                <a:spcPct val="110000"/>
              </a:lnSpc>
              <a:spcBef>
                <a:spcPts val="0"/>
              </a:spcBef>
              <a:spcAft>
                <a:spcPts val="0"/>
              </a:spcAft>
              <a:buNone/>
            </a:pPr>
            <a:r>
              <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rPr>
              <a:t>The project is anticipating design 90% complete in December and drawing packages, SOW, specifications etc. for procurement packages to be complete shortly after, so there I very little exposure to inflation rates for this effort. It is also evident from discussions with lab management that it is unlikely lab labor rates will increase at a rate significantly higher than the current 3% escalation rate used by the project.  We do, however, intend to increase that rate in a coming BCR (ahead of CD-2) to reflect the likelihood that we could see a somewhat higher rate for 1 or 2 years.  This will mostly impact the installation labor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6. Can you comment on design and engineering effort anticipated for installation tooling and fixturing, and the staffing and lead-times needed to have that in hand when needed?</a:t>
            </a:r>
          </a:p>
          <a:p>
            <a:pPr marL="0" marR="0" indent="0">
              <a:lnSpc>
                <a:spcPct val="110000"/>
              </a:lnSpc>
              <a:spcBef>
                <a:spcPts val="0"/>
              </a:spcBef>
              <a:spcAft>
                <a:spcPts val="0"/>
              </a:spcAft>
              <a:buNone/>
            </a:pPr>
            <a:r>
              <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rPr>
              <a:t>There is relatively little tooling required and much of the lifting and rigging is already engineered in to the existing designs, e.g. locations for lifting rings are part of the toroid enclosure design, beam pipe flanges etc. No additional tooling is needed for hoisting and rigging those items.  The detector installation tooling is conceptually well advanced, but some details remain to be worked out over the coming months.  One of the simplifications made in the last year is the rotating support structure that allows all modules to be lowered from above rather than having to manipulate them to many angles.  This makes the tooling a simple fixture off a jib crane that will mount to the wall of the hall near the dump entrance.</a:t>
            </a:r>
            <a:endPar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n-US" sz="1800" dirty="0"/>
          </a:p>
        </p:txBody>
      </p:sp>
      <p:sp>
        <p:nvSpPr>
          <p:cNvPr id="4" name="Footer Placeholder 3"/>
          <p:cNvSpPr>
            <a:spLocks noGrp="1"/>
          </p:cNvSpPr>
          <p:nvPr>
            <p:ph type="ftr" sz="quarter" idx="11"/>
          </p:nvPr>
        </p:nvSpPr>
        <p:spPr/>
        <p:txBody>
          <a:bodyPr/>
          <a:lstStyle/>
          <a:p>
            <a:r>
              <a:rPr lang="en-US"/>
              <a:t>Homework - Day 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311074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Questions:</a:t>
            </a:r>
          </a:p>
        </p:txBody>
      </p:sp>
      <p:sp>
        <p:nvSpPr>
          <p:cNvPr id="3" name="Content Placeholder 2"/>
          <p:cNvSpPr>
            <a:spLocks noGrp="1"/>
          </p:cNvSpPr>
          <p:nvPr>
            <p:ph idx="1"/>
          </p:nvPr>
        </p:nvSpPr>
        <p:spPr/>
        <p:txBody>
          <a:bodyPr>
            <a:normAutofit/>
          </a:bodyPr>
          <a:lstStyle/>
          <a:p>
            <a:pPr marL="0" marR="0" indent="0">
              <a:lnSpc>
                <a:spcPct val="110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7. Are there procurements with anticipated long lead-times, greater than say 9 months, other than those with the large aluminum weldments?</a:t>
            </a:r>
          </a:p>
          <a:p>
            <a:pPr marL="0" marR="0" indent="0">
              <a:lnSpc>
                <a:spcPct val="110000"/>
              </a:lnSpc>
              <a:spcBef>
                <a:spcPts val="0"/>
              </a:spcBef>
              <a:spcAft>
                <a:spcPts val="0"/>
              </a:spcAft>
              <a:buNone/>
            </a:pPr>
            <a:r>
              <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rPr>
              <a:t>The magnet coils (also included in CD-3a request) and the magnet power supplies (not in the CD-3a request).  We did not feel it was appropriate to request CD-3a for the MPS prior to vendor factory acceptance testing of the prototype supply – which is not scheduled to occur until March 2023, 2 months after our OPA review. Delivery and acceptance testing at JLab will be in May, making the timing fairly well aligned with our currently envisioned timeline for CD-2/3 (DR in May, OPA June/July, ESAAB August).</a:t>
            </a:r>
            <a:endPar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n-US" dirty="0"/>
          </a:p>
        </p:txBody>
      </p:sp>
      <p:sp>
        <p:nvSpPr>
          <p:cNvPr id="4" name="Footer Placeholder 3"/>
          <p:cNvSpPr>
            <a:spLocks noGrp="1"/>
          </p:cNvSpPr>
          <p:nvPr>
            <p:ph type="ftr" sz="quarter" idx="11"/>
          </p:nvPr>
        </p:nvSpPr>
        <p:spPr/>
        <p:txBody>
          <a:bodyPr/>
          <a:lstStyle/>
          <a:p>
            <a:r>
              <a:rPr lang="en-US"/>
              <a:t>Homework - Day 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dirty="0"/>
          </a:p>
        </p:txBody>
      </p:sp>
    </p:spTree>
    <p:extLst>
      <p:ext uri="{BB962C8B-B14F-4D97-AF65-F5344CB8AC3E}">
        <p14:creationId xmlns:p14="http://schemas.microsoft.com/office/powerpoint/2010/main" val="91894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Spectrometer Questions:</a:t>
            </a:r>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 Are there any supply chain issues with electronics and controls?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a:t>Homework - Day 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spTree>
    <p:extLst>
      <p:ext uri="{BB962C8B-B14F-4D97-AF65-F5344CB8AC3E}">
        <p14:creationId xmlns:p14="http://schemas.microsoft.com/office/powerpoint/2010/main" val="380457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Spectrometer Questions:</a:t>
            </a:r>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 Can you share your estimates for the proposed CD-3A long lead procurements?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a:t>Homework - Day 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dirty="0"/>
          </a:p>
        </p:txBody>
      </p:sp>
      <p:pic>
        <p:nvPicPr>
          <p:cNvPr id="8" name="Picture 7">
            <a:extLst>
              <a:ext uri="{FF2B5EF4-FFF2-40B4-BE49-F238E27FC236}">
                <a16:creationId xmlns:a16="http://schemas.microsoft.com/office/drawing/2014/main" id="{0AF92FFD-0921-349C-9453-E0AEBC4622A8}"/>
              </a:ext>
            </a:extLst>
          </p:cNvPr>
          <p:cNvPicPr>
            <a:picLocks noChangeAspect="1"/>
          </p:cNvPicPr>
          <p:nvPr/>
        </p:nvPicPr>
        <p:blipFill>
          <a:blip r:embed="rId2"/>
          <a:stretch>
            <a:fillRect/>
          </a:stretch>
        </p:blipFill>
        <p:spPr>
          <a:xfrm>
            <a:off x="0" y="1292774"/>
            <a:ext cx="12192000" cy="4718204"/>
          </a:xfrm>
          <a:prstGeom prst="rect">
            <a:avLst/>
          </a:prstGeom>
        </p:spPr>
      </p:pic>
    </p:spTree>
    <p:extLst>
      <p:ext uri="{BB962C8B-B14F-4D97-AF65-F5344CB8AC3E}">
        <p14:creationId xmlns:p14="http://schemas.microsoft.com/office/powerpoint/2010/main" val="44598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Spectrometer Questions:</a:t>
            </a:r>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 Can you reconfirm when the DS torus coil fixed-price option has to be exercised?</a:t>
            </a:r>
          </a:p>
          <a:p>
            <a:pPr marL="0" marR="0" indent="0">
              <a:spcBef>
                <a:spcPts val="0"/>
              </a:spcBef>
              <a:spcAft>
                <a:spcPts val="0"/>
              </a:spcAft>
              <a:buNone/>
            </a:pPr>
            <a:r>
              <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rPr>
              <a:t>“As per JSA Clause 209 in the Terms and conditions, we reserve the right to exercise the options up to 3 months after receipt of the pre-production prototype coils.”  </a:t>
            </a:r>
          </a:p>
          <a:p>
            <a:pPr marL="0" marR="0" indent="0">
              <a:spcBef>
                <a:spcPts val="0"/>
              </a:spcBef>
              <a:spcAft>
                <a:spcPts val="0"/>
              </a:spcAft>
              <a:buNone/>
            </a:pPr>
            <a:endPar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rPr>
              <a:t>The last of the prototype coils will arrive in late November so this puts the option date at end of February.  We will of course work closely with the vendor to extend that by 1-2 months to allow time for OPA and ESAAB or equivalent CD-3a approval.  However, it is not obvious that we could extend far beyond that time frame.</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4. When is the FDR planned? Is it a split FDR for the US and DS toroids as the US toroid appears to be lagging the DS toroid?</a:t>
            </a:r>
          </a:p>
          <a:p>
            <a:pPr marL="0" marR="0" indent="0">
              <a:spcBef>
                <a:spcPts val="0"/>
              </a:spcBef>
              <a:spcAft>
                <a:spcPts val="0"/>
              </a:spcAft>
              <a:buNone/>
            </a:pPr>
            <a:r>
              <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rPr>
              <a:t>The FDR for all of MOLLER [WBS 1.02-1.07] is scheduled for December 5-8. </a:t>
            </a:r>
          </a:p>
          <a:p>
            <a:pPr marL="0" marR="0" indent="0">
              <a:spcBef>
                <a:spcPts val="0"/>
              </a:spcBef>
              <a:spcAft>
                <a:spcPts val="0"/>
              </a:spcAft>
              <a:buNone/>
            </a:pPr>
            <a:endPar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8F00"/>
                </a:solidFill>
                <a:latin typeface="Calibri" panose="020F0502020204030204" pitchFamily="34" charset="0"/>
                <a:ea typeface="Calibri" panose="020F0502020204030204" pitchFamily="34" charset="0"/>
                <a:cs typeface="Times New Roman" panose="02020603050405020304" pitchFamily="18" charset="0"/>
              </a:rPr>
              <a:t>The CD-3a scope elements are all far more advanced than other elements of the design, as they should be given the request for authorization to procure those.  However, we do believe that MIT is making sufficient progress to go to FDR in December. If that review committee feels we are not ready for an independent FDR in January, we can postpone that review to a later date as that is only required to be completed ahead of CD-3 (so we really have until April, ahead of tentative May CD-2/3 Director’s Review).</a:t>
            </a:r>
            <a:endParaRPr lang="en-US" sz="1800" dirty="0">
              <a:solidFill>
                <a:srgbClr val="008F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a:t>Homework - Day 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dirty="0"/>
          </a:p>
        </p:txBody>
      </p:sp>
    </p:spTree>
    <p:extLst>
      <p:ext uri="{BB962C8B-B14F-4D97-AF65-F5344CB8AC3E}">
        <p14:creationId xmlns:p14="http://schemas.microsoft.com/office/powerpoint/2010/main" val="2730335693"/>
      </p:ext>
    </p:extLst>
  </p:cSld>
  <p:clrMapOvr>
    <a:masterClrMapping/>
  </p:clrMapOvr>
</p:sld>
</file>

<file path=ppt/theme/theme1.xml><?xml version="1.0" encoding="utf-8"?>
<a:theme xmlns:a="http://schemas.openxmlformats.org/drawingml/2006/main" name="CD-3a Scop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LLER22" id="{7D852318-B66D-D548-B230-42B768B2C6CB}" vid="{2B78BD5A-1867-D346-B348-5AA6733149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9BB2855408CD43A91836C3C7367A4C" ma:contentTypeVersion="4" ma:contentTypeDescription="Create a new document." ma:contentTypeScope="" ma:versionID="7355bbc8bb900a140954a5c0705a307b">
  <xsd:schema xmlns:xsd="http://www.w3.org/2001/XMLSchema" xmlns:xs="http://www.w3.org/2001/XMLSchema" xmlns:p="http://schemas.microsoft.com/office/2006/metadata/properties" xmlns:ns2="d9b38298-6679-47c0-8a4c-297cb3434de8" xmlns:ns3="9fdee2bc-9293-48cc-b756-85f5c14e8a2a" targetNamespace="http://schemas.microsoft.com/office/2006/metadata/properties" ma:root="true" ma:fieldsID="6923cbd2748c1ed8a11b024c4b0d0ed4" ns2:_="" ns3:_="">
    <xsd:import namespace="d9b38298-6679-47c0-8a4c-297cb3434de8"/>
    <xsd:import namespace="9fdee2bc-9293-48cc-b756-85f5c14e8a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38298-6679-47c0-8a4c-297cb3434d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dee2bc-9293-48cc-b756-85f5c14e8a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8B331A-B45E-434C-8115-BD6A00C4050D}">
  <ds:schemaRefs>
    <ds:schemaRef ds:uri="http://schemas.microsoft.com/sharepoint/v3/contenttype/forms"/>
  </ds:schemaRefs>
</ds:datastoreItem>
</file>

<file path=customXml/itemProps2.xml><?xml version="1.0" encoding="utf-8"?>
<ds:datastoreItem xmlns:ds="http://schemas.openxmlformats.org/officeDocument/2006/customXml" ds:itemID="{250F0B71-CA3C-456E-B418-1E03E5DE8252}">
  <ds:schemaRefs>
    <ds:schemaRef ds:uri="http://schemas.microsoft.com/office/2006/documentManagement/types"/>
    <ds:schemaRef ds:uri="http://schemas.openxmlformats.org/package/2006/metadata/core-properties"/>
    <ds:schemaRef ds:uri="http://purl.org/dc/elements/1.1/"/>
    <ds:schemaRef ds:uri="http://www.w3.org/XML/1998/namespace"/>
    <ds:schemaRef ds:uri="9fdee2bc-9293-48cc-b756-85f5c14e8a2a"/>
    <ds:schemaRef ds:uri="http://purl.org/dc/terms/"/>
    <ds:schemaRef ds:uri="http://schemas.microsoft.com/office/2006/metadata/properties"/>
    <ds:schemaRef ds:uri="http://purl.org/dc/dcmitype/"/>
    <ds:schemaRef ds:uri="http://schemas.microsoft.com/office/infopath/2007/PartnerControls"/>
    <ds:schemaRef ds:uri="d9b38298-6679-47c0-8a4c-297cb3434de8"/>
  </ds:schemaRefs>
</ds:datastoreItem>
</file>

<file path=customXml/itemProps3.xml><?xml version="1.0" encoding="utf-8"?>
<ds:datastoreItem xmlns:ds="http://schemas.openxmlformats.org/officeDocument/2006/customXml" ds:itemID="{08F9F186-1588-4344-8D9B-CEC82D3AB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38298-6679-47c0-8a4c-297cb3434de8"/>
    <ds:schemaRef ds:uri="9fdee2bc-9293-48cc-b756-85f5c14e8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CD-3a Scope</Template>
  <TotalTime>75</TotalTime>
  <Words>1453</Words>
  <Application>Microsoft Macintosh PowerPoint</Application>
  <PresentationFormat>Widescreen</PresentationFormat>
  <Paragraphs>70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PingFangSC-Regular</vt:lpstr>
      <vt:lpstr>.PingFangSC-Regular</vt:lpstr>
      <vt:lpstr>Arial</vt:lpstr>
      <vt:lpstr>Calibri</vt:lpstr>
      <vt:lpstr>CD-3a Scope</vt:lpstr>
      <vt:lpstr>MOLLER 2022 Annual Status and CD-3a Director’s Review</vt:lpstr>
      <vt:lpstr>Management Questions:</vt:lpstr>
      <vt:lpstr>Management Questions:</vt:lpstr>
      <vt:lpstr>Management Questions:</vt:lpstr>
      <vt:lpstr>Management Questions:</vt:lpstr>
      <vt:lpstr>Management Questions:</vt:lpstr>
      <vt:lpstr>Spectrometer Questions:</vt:lpstr>
      <vt:lpstr>Spectrometer Questions:</vt:lpstr>
      <vt:lpstr>Spectrometer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MOLLER 2022 Annual Status and CD-3a Director’s Review</dc:title>
  <dc:creator>James Fast</dc:creator>
  <cp:lastModifiedBy>James Fast</cp:lastModifiedBy>
  <cp:revision>3</cp:revision>
  <dcterms:created xsi:type="dcterms:W3CDTF">2022-11-16T01:45:20Z</dcterms:created>
  <dcterms:modified xsi:type="dcterms:W3CDTF">2022-11-16T03:06:19Z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0x010100829BB2855408CD43A91836C3C7367A4C</vt:lpwstr>
  </property>
</Properties>
</file>