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8" r:id="rId5"/>
    <p:sldId id="266" r:id="rId6"/>
    <p:sldId id="267" r:id="rId7"/>
    <p:sldId id="269" r:id="rId8"/>
    <p:sldId id="263" r:id="rId9"/>
    <p:sldId id="257" r:id="rId10"/>
    <p:sldId id="258" r:id="rId11"/>
    <p:sldId id="259" r:id="rId12"/>
    <p:sldId id="260" r:id="rId13"/>
    <p:sldId id="261"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8" d="100"/>
          <a:sy n="78" d="100"/>
        </p:scale>
        <p:origin x="216"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29012-76BA-4257-96C2-38D54B0C20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E8594A-B6AA-4C37-A23D-54BDBF8A2B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208CC3-1200-479E-9246-79E0AE8E7482}"/>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5" name="Footer Placeholder 4">
            <a:extLst>
              <a:ext uri="{FF2B5EF4-FFF2-40B4-BE49-F238E27FC236}">
                <a16:creationId xmlns:a16="http://schemas.microsoft.com/office/drawing/2014/main" id="{3CF06341-8E31-4877-B495-F96EEAC47A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74B9F-6D39-4E8C-981F-90F80E0BA905}"/>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399330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15FC-317B-4E58-98CC-603F4B79E2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29D95D-BFD5-4F99-85A3-085E7D012B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E790C9-9A2B-487A-9A81-A7B805B514AB}"/>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5" name="Footer Placeholder 4">
            <a:extLst>
              <a:ext uri="{FF2B5EF4-FFF2-40B4-BE49-F238E27FC236}">
                <a16:creationId xmlns:a16="http://schemas.microsoft.com/office/drawing/2014/main" id="{0BD5EEA8-6D46-485B-876F-9F3B4A8878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F9DC2D-719D-4817-B6F8-0A093C593292}"/>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134945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9FC4B5-E513-437A-ABDF-E2BB7D4402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648E4D-1CF3-4E02-B2EE-DC2C3DBD03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3F0150-996E-4098-9B5C-67DC9D3B7D79}"/>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5" name="Footer Placeholder 4">
            <a:extLst>
              <a:ext uri="{FF2B5EF4-FFF2-40B4-BE49-F238E27FC236}">
                <a16:creationId xmlns:a16="http://schemas.microsoft.com/office/drawing/2014/main" id="{AF2C87B0-DFCD-4CBF-BD5D-6A042366A9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66367D-429C-42D1-A24B-18379187D989}"/>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194682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C76B7-FFFE-4D71-9A2C-C7D6C006B1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646F08-7589-47BC-814E-606ADFFA261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1A96D-F01C-4EA9-B1E3-5202C070F16B}"/>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5" name="Footer Placeholder 4">
            <a:extLst>
              <a:ext uri="{FF2B5EF4-FFF2-40B4-BE49-F238E27FC236}">
                <a16:creationId xmlns:a16="http://schemas.microsoft.com/office/drawing/2014/main" id="{AC0B2DAB-6B05-42B5-8176-7EB529D4EF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1FA1B-40F4-46DC-9B26-F2B4C2315D4E}"/>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144533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16732-FB88-46BB-9161-ED28E9F8CF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5D5D09-B8EC-4CBC-8CD0-314248DBD8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35CAFED-7168-47CB-AAD5-E34CCD646611}"/>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5" name="Footer Placeholder 4">
            <a:extLst>
              <a:ext uri="{FF2B5EF4-FFF2-40B4-BE49-F238E27FC236}">
                <a16:creationId xmlns:a16="http://schemas.microsoft.com/office/drawing/2014/main" id="{E9AC2D25-C076-4D48-8FC7-EE181D624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A58D4-3B25-4949-9B2F-923FF62DA939}"/>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101609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3A0FA-D4B8-4291-8BDB-93F2B17B6B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65BC1F-0CEE-4936-A26D-59748698327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B6A502-ED2D-40A0-825D-21829509BC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2FE081-B8B5-4127-8E9E-379AF54AA348}"/>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6" name="Footer Placeholder 5">
            <a:extLst>
              <a:ext uri="{FF2B5EF4-FFF2-40B4-BE49-F238E27FC236}">
                <a16:creationId xmlns:a16="http://schemas.microsoft.com/office/drawing/2014/main" id="{A95F014E-CA7B-4E72-AEC6-0FB6EEF51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057797-9DE9-47CE-8706-76B4B721CD62}"/>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880307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26B1-87E4-4DEE-85B8-025D7F3299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91D641-AF8B-42AC-B9F9-E5D16C52DA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ACCCAE5-CA0D-47E7-97BB-EE9E1A0BD46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8AB102-29F1-46BA-88C5-6FB88E548B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DC004C0-0A74-4023-B2BB-5669DAC53F2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7A6666-ECE9-4565-A064-C0BCC7C82D7F}"/>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8" name="Footer Placeholder 7">
            <a:extLst>
              <a:ext uri="{FF2B5EF4-FFF2-40B4-BE49-F238E27FC236}">
                <a16:creationId xmlns:a16="http://schemas.microsoft.com/office/drawing/2014/main" id="{5F22FB7B-C35D-4621-B82A-2CCDDB299B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382A99-4D2E-462C-87F6-EFF0E7206159}"/>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3604264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9B481-3144-4E09-8445-86C7A9DF32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AC8EC8-4107-44FE-BF29-C78828565715}"/>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4" name="Footer Placeholder 3">
            <a:extLst>
              <a:ext uri="{FF2B5EF4-FFF2-40B4-BE49-F238E27FC236}">
                <a16:creationId xmlns:a16="http://schemas.microsoft.com/office/drawing/2014/main" id="{4451E62C-8C74-4652-B382-9B97A158F0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279312-EA69-47D7-9576-1D1ED5ED311C}"/>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3602577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47CB79-5A3D-445D-8B73-78CE50CF2810}"/>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3" name="Footer Placeholder 2">
            <a:extLst>
              <a:ext uri="{FF2B5EF4-FFF2-40B4-BE49-F238E27FC236}">
                <a16:creationId xmlns:a16="http://schemas.microsoft.com/office/drawing/2014/main" id="{168ADE12-E4A0-45F2-99D2-D0DD1932A5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AFB02C-1017-42CA-A91F-08A3DBD948F2}"/>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50120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101F-2A07-449C-81FC-45B77B1D5F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89D783-00C8-4427-8460-3DE0849660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3628B1-825A-4695-86C5-3B4E574D5F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D1CDC2-4C23-4271-82BA-136BBE9EB3BA}"/>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6" name="Footer Placeholder 5">
            <a:extLst>
              <a:ext uri="{FF2B5EF4-FFF2-40B4-BE49-F238E27FC236}">
                <a16:creationId xmlns:a16="http://schemas.microsoft.com/office/drawing/2014/main" id="{5D7F1A56-46AC-4BDE-A33C-0710BD0215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E916A7-3BC6-4058-8AD1-62731660AF8B}"/>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3130184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73D45-973A-43A1-8D32-6478AE0727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AAC130-BBB3-4EAC-9F2B-AE4C0B022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D56D5D-C3A0-4259-877D-71FC98BE6D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2592B2-2217-459F-9F37-8A72D6FEB36B}"/>
              </a:ext>
            </a:extLst>
          </p:cNvPr>
          <p:cNvSpPr>
            <a:spLocks noGrp="1"/>
          </p:cNvSpPr>
          <p:nvPr>
            <p:ph type="dt" sz="half" idx="10"/>
          </p:nvPr>
        </p:nvSpPr>
        <p:spPr/>
        <p:txBody>
          <a:bodyPr/>
          <a:lstStyle/>
          <a:p>
            <a:fld id="{87C47FC0-CAE4-47C1-84AC-B7E3AB232417}" type="datetimeFigureOut">
              <a:rPr lang="en-US" smtClean="0"/>
              <a:t>8/21/2023</a:t>
            </a:fld>
            <a:endParaRPr lang="en-US"/>
          </a:p>
        </p:txBody>
      </p:sp>
      <p:sp>
        <p:nvSpPr>
          <p:cNvPr id="6" name="Footer Placeholder 5">
            <a:extLst>
              <a:ext uri="{FF2B5EF4-FFF2-40B4-BE49-F238E27FC236}">
                <a16:creationId xmlns:a16="http://schemas.microsoft.com/office/drawing/2014/main" id="{F16EA0CD-F2FF-44BE-BB8A-90A92C89BA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6DAD4C-E56C-493A-BEAF-117450F34D92}"/>
              </a:ext>
            </a:extLst>
          </p:cNvPr>
          <p:cNvSpPr>
            <a:spLocks noGrp="1"/>
          </p:cNvSpPr>
          <p:nvPr>
            <p:ph type="sldNum" sz="quarter" idx="12"/>
          </p:nvPr>
        </p:nvSpPr>
        <p:spPr/>
        <p:txBody>
          <a:bodyPr/>
          <a:lstStyle/>
          <a:p>
            <a:fld id="{4FF828B6-F778-4D42-9FA6-572984736DA6}" type="slidenum">
              <a:rPr lang="en-US" smtClean="0"/>
              <a:t>‹#›</a:t>
            </a:fld>
            <a:endParaRPr lang="en-US"/>
          </a:p>
        </p:txBody>
      </p:sp>
    </p:spTree>
    <p:extLst>
      <p:ext uri="{BB962C8B-B14F-4D97-AF65-F5344CB8AC3E}">
        <p14:creationId xmlns:p14="http://schemas.microsoft.com/office/powerpoint/2010/main" val="367958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84C408-2FCB-46F6-A47C-57A91F37C3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33B9DC-2F62-4EF8-A494-9A76DBC46B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798FE7-0DAB-4920-8A5A-66FDCB68AB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C47FC0-CAE4-47C1-84AC-B7E3AB232417}" type="datetimeFigureOut">
              <a:rPr lang="en-US" smtClean="0"/>
              <a:t>8/21/2023</a:t>
            </a:fld>
            <a:endParaRPr lang="en-US"/>
          </a:p>
        </p:txBody>
      </p:sp>
      <p:sp>
        <p:nvSpPr>
          <p:cNvPr id="5" name="Footer Placeholder 4">
            <a:extLst>
              <a:ext uri="{FF2B5EF4-FFF2-40B4-BE49-F238E27FC236}">
                <a16:creationId xmlns:a16="http://schemas.microsoft.com/office/drawing/2014/main" id="{D76FABF6-AE9D-4C44-82DA-687D857CA6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DE0512-1E12-402A-B663-98253BB74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828B6-F778-4D42-9FA6-572984736DA6}" type="slidenum">
              <a:rPr lang="en-US" smtClean="0"/>
              <a:t>‹#›</a:t>
            </a:fld>
            <a:endParaRPr lang="en-US"/>
          </a:p>
        </p:txBody>
      </p:sp>
    </p:spTree>
    <p:extLst>
      <p:ext uri="{BB962C8B-B14F-4D97-AF65-F5344CB8AC3E}">
        <p14:creationId xmlns:p14="http://schemas.microsoft.com/office/powerpoint/2010/main" val="493557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jeffersonlab.sharepoint.com/sites/MOLLER/Shared%20Documents/Forms/AllItems.aspx?id=%2Fsites%2FMOLLER%2FShared%20Documents%2FREVIEW%20DRAFT%20MATERIALS%2F2023%20CD%202%2E3%20IPR%5FOct%202023&amp;viewid=47c61301%2D5d01%2D4e01%2D8d5b%2D5ae56a327de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hyperlink" Target="https://jeffersonlab.sharepoint.com/sites/MOLLER/Shared%20Documents/Forms/AllItems.aspx?id=%2Fsites%2FMOLLER%2FShared%20Documents%2FREVIEW%20DRAFT%20MATERIALS%2F2023%20CD%202%2E3%20IPR%5FOct%202023&amp;viewid=47c61301%2D5d01%2D4e01%2D8d5b%2D5ae56a327de3"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jeffersonlab.sharepoint.com/sites/MOLLER/Shared%20Documents/Forms/AllItems.aspx?id=%2Fsites%2FMOLLER%2FShared%20Documents%2FREVIEW%20DRAFT%20MATERIALS%2F2023%20CD%202%2E3%20IPR%5FOct%202023%2FPreparation%2FExamples&amp;viewid=47c61301%2D5d01%2D4e01%2D8d5b%2D5ae56a327de3"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jeffersonlab.sharepoint.com/sites/MOLLER/Shared%20Documents/Forms/AllItems.aspx?id=%2Fsites%2FMOLLER%2FShared%20Documents%2FREVIEW%20DRAFT%20MATERIALS%2F2023%20CD%202%2E3%20IPR%5FOct%202023%2FPreparation%2FExamples&amp;viewid=47c61301%2D5d01%2D4e01%2D8d5b%2D5ae56a327de3"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urldefense.proofpoint.com/v2/url?u=https-3A__jeffersonlab.sharepoint.com_sites_MOLLER_SitePages_MOLLER-2D2023-2520CD-2D2.3-2520DR.aspx&amp;d=DwMFaQ&amp;c=CJqEzB1piLOyyvZjb8YUQw&amp;r=Yg7hySdu08Yq8Uytzv074w&amp;m=9_FkMJlUPtcLHM1zsDpdDfEldJVxRfK4IPP5u7bHjqQSVm-y832rGUvBh_RzRyhl&amp;s=UW734ewbEsDQU5X6hoRFHU9rNmf4XacgzBpQKsmhyLc&amp;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160BA-2864-43A8-9E73-45DE3132032A}"/>
              </a:ext>
            </a:extLst>
          </p:cNvPr>
          <p:cNvSpPr>
            <a:spLocks noGrp="1"/>
          </p:cNvSpPr>
          <p:nvPr>
            <p:ph type="ctrTitle"/>
          </p:nvPr>
        </p:nvSpPr>
        <p:spPr>
          <a:xfrm>
            <a:off x="1574800" y="1041400"/>
            <a:ext cx="9144000" cy="2387600"/>
          </a:xfrm>
        </p:spPr>
        <p:txBody>
          <a:bodyPr/>
          <a:lstStyle/>
          <a:p>
            <a:r>
              <a:rPr lang="en-US" dirty="0"/>
              <a:t>MOLLER IPR Oct 2023</a:t>
            </a:r>
          </a:p>
        </p:txBody>
      </p:sp>
      <p:sp>
        <p:nvSpPr>
          <p:cNvPr id="3" name="Subtitle 2">
            <a:extLst>
              <a:ext uri="{FF2B5EF4-FFF2-40B4-BE49-F238E27FC236}">
                <a16:creationId xmlns:a16="http://schemas.microsoft.com/office/drawing/2014/main" id="{BB3EC4F4-AC42-4DF9-A317-DDA7944CD585}"/>
              </a:ext>
            </a:extLst>
          </p:cNvPr>
          <p:cNvSpPr>
            <a:spLocks noGrp="1"/>
          </p:cNvSpPr>
          <p:nvPr>
            <p:ph type="subTitle" idx="1"/>
          </p:nvPr>
        </p:nvSpPr>
        <p:spPr>
          <a:xfrm>
            <a:off x="1574800" y="3622229"/>
            <a:ext cx="9144000" cy="1655762"/>
          </a:xfrm>
        </p:spPr>
        <p:txBody>
          <a:bodyPr>
            <a:normAutofit/>
          </a:bodyPr>
          <a:lstStyle/>
          <a:p>
            <a:r>
              <a:rPr lang="en-US" sz="3600" b="1" dirty="0"/>
              <a:t>Preparation Tasks for IPR in October</a:t>
            </a:r>
          </a:p>
          <a:p>
            <a:r>
              <a:rPr lang="en-US" b="1" dirty="0">
                <a:solidFill>
                  <a:srgbClr val="C00000"/>
                </a:solidFill>
              </a:rPr>
              <a:t>We should aim to complete all actions and updates by Friday Sept 15</a:t>
            </a:r>
            <a:r>
              <a:rPr lang="en-US" b="1" baseline="30000" dirty="0">
                <a:solidFill>
                  <a:srgbClr val="C00000"/>
                </a:solidFill>
              </a:rPr>
              <a:t>th</a:t>
            </a:r>
            <a:r>
              <a:rPr lang="en-US" b="1" dirty="0">
                <a:solidFill>
                  <a:srgbClr val="C00000"/>
                </a:solidFill>
              </a:rPr>
              <a:t>.</a:t>
            </a:r>
          </a:p>
          <a:p>
            <a:r>
              <a:rPr lang="en-US" dirty="0"/>
              <a:t>v2.00 – 08.21.23 – R. Fair</a:t>
            </a:r>
          </a:p>
        </p:txBody>
      </p:sp>
      <p:sp>
        <p:nvSpPr>
          <p:cNvPr id="4" name="Rectangle 3">
            <a:extLst>
              <a:ext uri="{FF2B5EF4-FFF2-40B4-BE49-F238E27FC236}">
                <a16:creationId xmlns:a16="http://schemas.microsoft.com/office/drawing/2014/main" id="{70DCAEA1-4A4E-4DC4-B9C5-00D58C223F2B}"/>
              </a:ext>
            </a:extLst>
          </p:cNvPr>
          <p:cNvSpPr/>
          <p:nvPr/>
        </p:nvSpPr>
        <p:spPr>
          <a:xfrm>
            <a:off x="2235200" y="5471220"/>
            <a:ext cx="8566150" cy="369332"/>
          </a:xfrm>
          <a:prstGeom prst="rect">
            <a:avLst/>
          </a:prstGeom>
        </p:spPr>
        <p:txBody>
          <a:bodyPr wrap="square">
            <a:spAutoFit/>
          </a:bodyPr>
          <a:lstStyle/>
          <a:p>
            <a:r>
              <a:rPr lang="en-US" dirty="0">
                <a:hlinkClick r:id="rId2"/>
              </a:rPr>
              <a:t>MOLLER - 2023 CD 2.3 </a:t>
            </a:r>
            <a:r>
              <a:rPr lang="en-US" dirty="0" err="1">
                <a:hlinkClick r:id="rId2"/>
              </a:rPr>
              <a:t>IPR_Oct</a:t>
            </a:r>
            <a:r>
              <a:rPr lang="en-US" dirty="0">
                <a:hlinkClick r:id="rId2"/>
              </a:rPr>
              <a:t> 2023 - All Documents (sharepoint.com)</a:t>
            </a:r>
            <a:endParaRPr lang="en-US" dirty="0"/>
          </a:p>
        </p:txBody>
      </p:sp>
    </p:spTree>
    <p:extLst>
      <p:ext uri="{BB962C8B-B14F-4D97-AF65-F5344CB8AC3E}">
        <p14:creationId xmlns:p14="http://schemas.microsoft.com/office/powerpoint/2010/main" val="2059804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3C9E18D-109F-4C4C-9CFD-732569F686D9}"/>
              </a:ext>
            </a:extLst>
          </p:cNvPr>
          <p:cNvPicPr>
            <a:picLocks noChangeAspect="1"/>
          </p:cNvPicPr>
          <p:nvPr/>
        </p:nvPicPr>
        <p:blipFill>
          <a:blip r:embed="rId2"/>
          <a:stretch>
            <a:fillRect/>
          </a:stretch>
        </p:blipFill>
        <p:spPr>
          <a:xfrm>
            <a:off x="3337070" y="0"/>
            <a:ext cx="5517859" cy="6858000"/>
          </a:xfrm>
          <a:prstGeom prst="rect">
            <a:avLst/>
          </a:prstGeom>
        </p:spPr>
      </p:pic>
      <p:sp>
        <p:nvSpPr>
          <p:cNvPr id="3" name="TextBox 2">
            <a:extLst>
              <a:ext uri="{FF2B5EF4-FFF2-40B4-BE49-F238E27FC236}">
                <a16:creationId xmlns:a16="http://schemas.microsoft.com/office/drawing/2014/main" id="{FD587EBA-EA02-4858-926B-949C0F644E3C}"/>
              </a:ext>
            </a:extLst>
          </p:cNvPr>
          <p:cNvSpPr txBox="1"/>
          <p:nvPr/>
        </p:nvSpPr>
        <p:spPr>
          <a:xfrm>
            <a:off x="577850" y="527050"/>
            <a:ext cx="2641600" cy="1200329"/>
          </a:xfrm>
          <a:prstGeom prst="rect">
            <a:avLst/>
          </a:prstGeom>
          <a:noFill/>
        </p:spPr>
        <p:txBody>
          <a:bodyPr wrap="square" rtlCol="0">
            <a:spAutoFit/>
          </a:bodyPr>
          <a:lstStyle/>
          <a:p>
            <a:r>
              <a:rPr lang="en-US" dirty="0"/>
              <a:t>Director’s Review</a:t>
            </a:r>
          </a:p>
          <a:p>
            <a:r>
              <a:rPr lang="en-US" dirty="0"/>
              <a:t>(Actual timings recorded by J. McAllister – thank you!)</a:t>
            </a:r>
          </a:p>
        </p:txBody>
      </p:sp>
    </p:spTree>
    <p:extLst>
      <p:ext uri="{BB962C8B-B14F-4D97-AF65-F5344CB8AC3E}">
        <p14:creationId xmlns:p14="http://schemas.microsoft.com/office/powerpoint/2010/main" val="794553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E63026-C681-422B-93A3-65FBFD1B3D61}"/>
              </a:ext>
            </a:extLst>
          </p:cNvPr>
          <p:cNvSpPr/>
          <p:nvPr/>
        </p:nvSpPr>
        <p:spPr>
          <a:xfrm>
            <a:off x="3028950" y="328151"/>
            <a:ext cx="7899400" cy="6201698"/>
          </a:xfrm>
          <a:prstGeom prst="rect">
            <a:avLst/>
          </a:prstGeom>
        </p:spPr>
        <p:txBody>
          <a:bodyPr wrap="square">
            <a:spAutoFit/>
          </a:bodyPr>
          <a:lstStyle/>
          <a:p>
            <a:r>
              <a:rPr lang="en-US" sz="1100" dirty="0">
                <a:latin typeface="Calibri" panose="020F0502020204030204" pitchFamily="34" charset="0"/>
                <a:ea typeface="Calibri" panose="020F0502020204030204" pitchFamily="34" charset="0"/>
              </a:rPr>
              <a:t>Congratulations Ruben, Jim, Lisa and to the CAMs!</a:t>
            </a:r>
          </a:p>
          <a:p>
            <a:r>
              <a:rPr lang="en-US" sz="1100" dirty="0">
                <a:latin typeface="Calibri" panose="020F0502020204030204" pitchFamily="34" charset="0"/>
                <a:ea typeface="Calibri" panose="020F0502020204030204" pitchFamily="34" charset="0"/>
              </a:rPr>
              <a:t>Cathleen Lavelle seemed very impressed with almost all aspects of these CAM Interviews for BOE’s, CPR’s, and VAR’s, and very complimentary.</a:t>
            </a:r>
          </a:p>
          <a:p>
            <a:r>
              <a:rPr lang="en-US" sz="1200" b="1" dirty="0">
                <a:solidFill>
                  <a:srgbClr val="2328ED"/>
                </a:solidFill>
                <a:latin typeface="Calibri" panose="020F0502020204030204" pitchFamily="34" charset="0"/>
                <a:ea typeface="Calibri" panose="020F0502020204030204" pitchFamily="34" charset="0"/>
              </a:rPr>
              <a:t>“Overall, I think everything is really good, need labor backup, work making traces easy to follow.”</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WBS and CAMs reviewed – </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1.03 Spectrometer                          Mike Dion</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1.02 Target                                         Silviu Covrig</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1.06 Infra &amp; Integration                 </a:t>
            </a:r>
            <a:r>
              <a:rPr lang="en-US" sz="1100" b="1" dirty="0" err="1">
                <a:latin typeface="Calibri" panose="020F0502020204030204" pitchFamily="34" charset="0"/>
                <a:ea typeface="Calibri" panose="020F0502020204030204" pitchFamily="34" charset="0"/>
              </a:rPr>
              <a:t>Cip</a:t>
            </a:r>
            <a:r>
              <a:rPr lang="en-US" sz="1100" b="1" dirty="0">
                <a:latin typeface="Calibri" panose="020F0502020204030204" pitchFamily="34" charset="0"/>
                <a:ea typeface="Calibri" panose="020F0502020204030204" pitchFamily="34" charset="0"/>
              </a:rPr>
              <a:t> Ciprian</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She recommended the following – </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Short CAM Presentation for BOE drilldown</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Need more narrative in some cases for Estimate development (e.g., how a vendor estimate was used as base and factors added)</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Have labor backup included in the </a:t>
            </a:r>
            <a:r>
              <a:rPr lang="en-US" sz="1100" dirty="0" err="1">
                <a:latin typeface="Calibri" panose="020F0502020204030204" pitchFamily="34" charset="0"/>
                <a:ea typeface="Times New Roman" panose="02020603050405020304" pitchFamily="18" charset="0"/>
              </a:rPr>
              <a:t>Costbooks</a:t>
            </a:r>
            <a:r>
              <a:rPr lang="en-US" sz="1100" dirty="0">
                <a:latin typeface="Calibri" panose="020F0502020204030204" pitchFamily="34" charset="0"/>
                <a:ea typeface="Times New Roman" panose="02020603050405020304" pitchFamily="18" charset="0"/>
              </a:rPr>
              <a:t>.</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Include backup to justify “Experience” costs.</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CAMS to ensure they can trace easily and clearly from their backup to estimate to between P6 and to Cobra.</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Use tables to more clearly identify </a:t>
            </a:r>
            <a:r>
              <a:rPr lang="en-US" sz="1100" dirty="0" err="1">
                <a:latin typeface="Calibri" panose="020F0502020204030204" pitchFamily="34" charset="0"/>
                <a:ea typeface="Times New Roman" panose="02020603050405020304" pitchFamily="18" charset="0"/>
              </a:rPr>
              <a:t>Costbook</a:t>
            </a:r>
            <a:r>
              <a:rPr lang="en-US" sz="1100" dirty="0">
                <a:latin typeface="Calibri" panose="020F0502020204030204" pitchFamily="34" charset="0"/>
                <a:ea typeface="Times New Roman" panose="02020603050405020304" pitchFamily="18" charset="0"/>
              </a:rPr>
              <a:t> total that ties to P6  (</a:t>
            </a:r>
            <a:r>
              <a:rPr lang="en-US" sz="1100" dirty="0" err="1">
                <a:latin typeface="Calibri" panose="020F0502020204030204" pitchFamily="34" charset="0"/>
                <a:ea typeface="Times New Roman" panose="02020603050405020304" pitchFamily="18" charset="0"/>
              </a:rPr>
              <a:t>vrs</a:t>
            </a:r>
            <a:r>
              <a:rPr lang="en-US" sz="1100" dirty="0">
                <a:latin typeface="Calibri" panose="020F0502020204030204" pitchFamily="34" charset="0"/>
                <a:ea typeface="Times New Roman" panose="02020603050405020304" pitchFamily="18" charset="0"/>
              </a:rPr>
              <a:t> paragraph form….e.g. in WBS 1.02)</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Ensure </a:t>
            </a:r>
            <a:r>
              <a:rPr lang="en-US" sz="1100" dirty="0" err="1">
                <a:latin typeface="Calibri" panose="020F0502020204030204" pitchFamily="34" charset="0"/>
                <a:ea typeface="Times New Roman" panose="02020603050405020304" pitchFamily="18" charset="0"/>
              </a:rPr>
              <a:t>Costbook</a:t>
            </a:r>
            <a:r>
              <a:rPr lang="en-US" sz="1100" dirty="0">
                <a:latin typeface="Calibri" panose="020F0502020204030204" pitchFamily="34" charset="0"/>
                <a:ea typeface="Times New Roman" panose="02020603050405020304" pitchFamily="18" charset="0"/>
              </a:rPr>
              <a:t>, P6, and Cobra match within rounding differences.</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Practice everything in baseline management and execution.</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100" dirty="0">
                <a:latin typeface="Calibri" panose="020F0502020204030204" pitchFamily="34" charset="0"/>
                <a:ea typeface="Times New Roman" panose="02020603050405020304" pitchFamily="18" charset="0"/>
              </a:rPr>
              <a:t>Work on variance analysis (always a difficult process)</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 </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My Observations - </a:t>
            </a:r>
            <a:endParaRPr lang="en-US" sz="1100" dirty="0">
              <a:latin typeface="Calibri" panose="020F0502020204030204" pitchFamily="34" charset="0"/>
              <a:ea typeface="Calibri" panose="020F0502020204030204" pitchFamily="34" charset="0"/>
            </a:endParaRPr>
          </a:p>
          <a:p>
            <a:r>
              <a:rPr lang="en-US" sz="1100" b="1" dirty="0">
                <a:latin typeface="Calibri" panose="020F0502020204030204" pitchFamily="34" charset="0"/>
                <a:ea typeface="Calibri" panose="020F0502020204030204" pitchFamily="34" charset="0"/>
              </a:rPr>
              <a:t>Positives</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CAM’s Schedule, Estimate, and navigation knowledge, understanding, and use supporting references was good</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CAM delivery of responses was good</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Basis of material backup was good</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Lisa’s suggestions on backup to use were all within Cathleen’s guideline (“CAMs should answer all questions”)</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VAR explanations were generally good, some very good</a:t>
            </a:r>
            <a:endParaRPr lang="en-US" sz="1100" dirty="0">
              <a:latin typeface="Calibri" panose="020F0502020204030204" pitchFamily="34" charset="0"/>
              <a:ea typeface="Calibri" panose="020F0502020204030204" pitchFamily="34" charset="0"/>
            </a:endParaRPr>
          </a:p>
          <a:p>
            <a:r>
              <a:rPr lang="en-US" sz="1100" dirty="0">
                <a:latin typeface="Calibri" panose="020F0502020204030204" pitchFamily="34" charset="0"/>
                <a:ea typeface="Calibri" panose="020F0502020204030204" pitchFamily="34" charset="0"/>
              </a:rPr>
              <a:t> </a:t>
            </a:r>
          </a:p>
          <a:p>
            <a:r>
              <a:rPr lang="en-US" sz="1100" b="1" dirty="0">
                <a:latin typeface="Calibri" panose="020F0502020204030204" pitchFamily="34" charset="0"/>
                <a:ea typeface="Calibri" panose="020F0502020204030204" pitchFamily="34" charset="0"/>
              </a:rPr>
              <a:t>Opportunities for Improvement</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See Cathleen’s list above </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Perform “SC style Black Hat” mock CAM interview</a:t>
            </a:r>
            <a:endParaRPr lang="en-US" sz="1100" dirty="0">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latin typeface="Calibri" panose="020F0502020204030204" pitchFamily="34" charset="0"/>
                <a:ea typeface="Times New Roman" panose="02020603050405020304" pitchFamily="18" charset="0"/>
              </a:rPr>
              <a:t>Ensure all references are available and P6 reports ready with appropriate filters</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Ensure </a:t>
            </a:r>
            <a:r>
              <a:rPr lang="en-US" sz="1100" dirty="0" err="1">
                <a:latin typeface="Calibri" panose="020F0502020204030204" pitchFamily="34" charset="0"/>
                <a:ea typeface="Times New Roman" panose="02020603050405020304" pitchFamily="18" charset="0"/>
              </a:rPr>
              <a:t>Costbook</a:t>
            </a:r>
            <a:r>
              <a:rPr lang="en-US" sz="1100" dirty="0">
                <a:latin typeface="Calibri" panose="020F0502020204030204" pitchFamily="34" charset="0"/>
                <a:ea typeface="Times New Roman" panose="02020603050405020304" pitchFamily="18" charset="0"/>
              </a:rPr>
              <a:t>, P6, and Cobra match within reasonable rounding errors</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If possible, Fix rounding issues between P6 and Cobra (and </a:t>
            </a:r>
            <a:r>
              <a:rPr lang="en-US" sz="1100" dirty="0" err="1">
                <a:latin typeface="Calibri" panose="020F0502020204030204" pitchFamily="34" charset="0"/>
                <a:ea typeface="Times New Roman" panose="02020603050405020304" pitchFamily="18" charset="0"/>
              </a:rPr>
              <a:t>Costbooks</a:t>
            </a:r>
            <a:r>
              <a:rPr lang="en-US" sz="1100" dirty="0">
                <a:latin typeface="Calibri" panose="020F0502020204030204" pitchFamily="34" charset="0"/>
                <a:ea typeface="Times New Roman" panose="02020603050405020304" pitchFamily="18" charset="0"/>
              </a:rPr>
              <a:t>)</a:t>
            </a:r>
            <a:endParaRPr lang="en-US" sz="1100" dirty="0">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latin typeface="Calibri" panose="020F0502020204030204" pitchFamily="34" charset="0"/>
                <a:ea typeface="Times New Roman" panose="02020603050405020304" pitchFamily="18" charset="0"/>
              </a:rPr>
              <a:t>Unfortunately</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The Corrective Action string was not pulled, but MOLLER Project and CAMs should still be prepared.</a:t>
            </a:r>
            <a:endParaRPr lang="en-US" sz="1100" dirty="0">
              <a:effectLst/>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0AFB0C93-9A53-4157-A34E-6F3449BA6B8E}"/>
              </a:ext>
            </a:extLst>
          </p:cNvPr>
          <p:cNvSpPr txBox="1"/>
          <p:nvPr/>
        </p:nvSpPr>
        <p:spPr>
          <a:xfrm>
            <a:off x="577850" y="527050"/>
            <a:ext cx="2641600" cy="646331"/>
          </a:xfrm>
          <a:prstGeom prst="rect">
            <a:avLst/>
          </a:prstGeom>
          <a:noFill/>
        </p:spPr>
        <p:txBody>
          <a:bodyPr wrap="square" rtlCol="0">
            <a:spAutoFit/>
          </a:bodyPr>
          <a:lstStyle/>
          <a:p>
            <a:r>
              <a:rPr lang="en-US" dirty="0"/>
              <a:t>Feedback from Sam Budenstein</a:t>
            </a:r>
          </a:p>
        </p:txBody>
      </p:sp>
    </p:spTree>
    <p:extLst>
      <p:ext uri="{BB962C8B-B14F-4D97-AF65-F5344CB8AC3E}">
        <p14:creationId xmlns:p14="http://schemas.microsoft.com/office/powerpoint/2010/main" val="2559424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335431-6598-4F87-A063-CAA62A19CD5F}"/>
              </a:ext>
            </a:extLst>
          </p:cNvPr>
          <p:cNvSpPr/>
          <p:nvPr/>
        </p:nvSpPr>
        <p:spPr>
          <a:xfrm>
            <a:off x="2679700" y="181957"/>
            <a:ext cx="9455150" cy="6494085"/>
          </a:xfrm>
          <a:prstGeom prst="rect">
            <a:avLst/>
          </a:prstGeom>
        </p:spPr>
        <p:txBody>
          <a:bodyPr wrap="square">
            <a:spAutoFit/>
          </a:bodyPr>
          <a:lstStyle/>
          <a:p>
            <a:r>
              <a:rPr lang="en-US" sz="1600" dirty="0">
                <a:latin typeface="Calibri" panose="020F0502020204030204" pitchFamily="34" charset="0"/>
                <a:ea typeface="Calibri" panose="020F0502020204030204" pitchFamily="34" charset="0"/>
              </a:rPr>
              <a:t>All,</a:t>
            </a:r>
          </a:p>
          <a:p>
            <a:r>
              <a:rPr lang="en-US" sz="1600" dirty="0">
                <a:latin typeface="Calibri" panose="020F0502020204030204" pitchFamily="34" charset="0"/>
                <a:ea typeface="Calibri" panose="020F0502020204030204" pitchFamily="34" charset="0"/>
              </a:rPr>
              <a:t>From what I heard and saw, I think we are in excellent shape to pass the OPA review in Oct (from the CAM perspective). I sat through </a:t>
            </a:r>
            <a:r>
              <a:rPr lang="en-US" sz="1600" dirty="0" err="1">
                <a:latin typeface="Calibri" panose="020F0502020204030204" pitchFamily="34" charset="0"/>
                <a:ea typeface="Calibri" panose="020F0502020204030204" pitchFamily="34" charset="0"/>
              </a:rPr>
              <a:t>Silviu’s</a:t>
            </a:r>
            <a:r>
              <a:rPr lang="en-US" sz="1600" dirty="0">
                <a:latin typeface="Calibri" panose="020F0502020204030204" pitchFamily="34" charset="0"/>
                <a:ea typeface="Calibri" panose="020F0502020204030204" pitchFamily="34" charset="0"/>
              </a:rPr>
              <a:t> and some of </a:t>
            </a:r>
            <a:r>
              <a:rPr lang="en-US" sz="1600" dirty="0" err="1">
                <a:latin typeface="Calibri" panose="020F0502020204030204" pitchFamily="34" charset="0"/>
                <a:ea typeface="Calibri" panose="020F0502020204030204" pitchFamily="34" charset="0"/>
              </a:rPr>
              <a:t>Cip’s</a:t>
            </a:r>
            <a:r>
              <a:rPr lang="en-US" sz="1600" dirty="0">
                <a:latin typeface="Calibri" panose="020F0502020204030204" pitchFamily="34" charset="0"/>
                <a:ea typeface="Calibri" panose="020F0502020204030204" pitchFamily="34" charset="0"/>
              </a:rPr>
              <a:t> drilldown and we sounded up to speed and comfortable with our WBS. However, there are some things that will help us.</a:t>
            </a:r>
          </a:p>
          <a:p>
            <a:r>
              <a:rPr lang="en-US" sz="1600" dirty="0">
                <a:latin typeface="Calibri" panose="020F0502020204030204" pitchFamily="34" charset="0"/>
                <a:ea typeface="Calibri" panose="020F0502020204030204" pitchFamily="34" charset="0"/>
              </a:rPr>
              <a:t> </a:t>
            </a:r>
          </a:p>
          <a:p>
            <a:r>
              <a:rPr lang="en-US" sz="1600" dirty="0">
                <a:latin typeface="Calibri" panose="020F0502020204030204" pitchFamily="34" charset="0"/>
                <a:ea typeface="Calibri" panose="020F0502020204030204" pitchFamily="34" charset="0"/>
              </a:rPr>
              <a:t>I think Cathy did a really good job probing the BOE. If you (Sam, Lisa, Jim and Ruben) think that her drilldown will represent what the CAMs should expect at OPA, here are some comments:</a:t>
            </a:r>
          </a:p>
          <a:p>
            <a:r>
              <a:rPr lang="en-US" sz="1600" dirty="0">
                <a:latin typeface="Calibri" panose="020F0502020204030204" pitchFamily="34" charset="0"/>
                <a:ea typeface="Calibri" panose="020F0502020204030204" pitchFamily="34" charset="0"/>
              </a:rPr>
              <a:t> </a:t>
            </a:r>
          </a:p>
          <a:p>
            <a:pPr marL="342900" marR="0" lvl="0" indent="-342900">
              <a:spcBef>
                <a:spcPts val="0"/>
              </a:spcBef>
              <a:spcAft>
                <a:spcPts val="0"/>
              </a:spcAft>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We spent too much time internally with the nuisances of EVMS – terminology, canned answers etc. Generally, it is useful but that was not her focus though.</a:t>
            </a:r>
            <a:endParaRPr lang="en-US" sz="16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Our cost books are incomplete and require (what seems to be) a lot of detail for labor estimates. I am concerned about this for Spectrometer since I do NOT have all detailed estimate docs for labor. Jim/Lisa, I do have the doc that Lisa shared.</a:t>
            </a:r>
            <a:endParaRPr lang="en-US" sz="16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I know I asked prior to yesterday if I could have my laptop open to access ‘local’ files and I was told yes. However, Jim commented that everything needed to be posted. We need clarity on the rules going in but maybe this was a misunderstanding.</a:t>
            </a:r>
            <a:endParaRPr lang="en-US" sz="16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We need to be able to quickly access our procurement/labor activities and cross ref that to our BOE document and P6 for budgetary comparisons. It was fairly clunky when I was going through this.</a:t>
            </a:r>
            <a:endParaRPr lang="en-US" sz="16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We (the CAMs) need to develop a short presentation to preface the drilldown. Maybe Cathy (and others) can work to provide a template including the pertinent info. It would be nice if we could get an example presentation.</a:t>
            </a:r>
            <a:endParaRPr lang="en-US" sz="16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Stay out of the technical details and provide short responses. </a:t>
            </a:r>
            <a:endParaRPr lang="en-US" sz="1600" dirty="0">
              <a:latin typeface="Calibri" panose="020F0502020204030204" pitchFamily="34" charset="0"/>
              <a:ea typeface="Calibri" panose="020F0502020204030204" pitchFamily="34" charset="0"/>
            </a:endParaRPr>
          </a:p>
          <a:p>
            <a:r>
              <a:rPr lang="en-US" sz="1600" dirty="0">
                <a:latin typeface="Calibri" panose="020F0502020204030204" pitchFamily="34" charset="0"/>
                <a:ea typeface="Calibri" panose="020F0502020204030204" pitchFamily="34" charset="0"/>
              </a:rPr>
              <a:t> </a:t>
            </a:r>
          </a:p>
          <a:p>
            <a:r>
              <a:rPr lang="en-US" sz="1600" dirty="0">
                <a:latin typeface="Calibri" panose="020F0502020204030204" pitchFamily="34" charset="0"/>
                <a:ea typeface="Calibri" panose="020F0502020204030204" pitchFamily="34" charset="0"/>
              </a:rPr>
              <a:t>We could use this thread as a compilation of thoughts/comments so we can ensure we check them off before OPA. I ask the other CAMs to add to the list – specifically, if you have feedback on my drilldown because it is hard to self-critique.</a:t>
            </a:r>
          </a:p>
        </p:txBody>
      </p:sp>
      <p:sp>
        <p:nvSpPr>
          <p:cNvPr id="3" name="TextBox 2">
            <a:extLst>
              <a:ext uri="{FF2B5EF4-FFF2-40B4-BE49-F238E27FC236}">
                <a16:creationId xmlns:a16="http://schemas.microsoft.com/office/drawing/2014/main" id="{CB2B1B29-5ADB-406D-9A62-EDDE5B4B9630}"/>
              </a:ext>
            </a:extLst>
          </p:cNvPr>
          <p:cNvSpPr txBox="1"/>
          <p:nvPr/>
        </p:nvSpPr>
        <p:spPr>
          <a:xfrm>
            <a:off x="577850" y="527050"/>
            <a:ext cx="1549400" cy="923330"/>
          </a:xfrm>
          <a:prstGeom prst="rect">
            <a:avLst/>
          </a:prstGeom>
          <a:noFill/>
        </p:spPr>
        <p:txBody>
          <a:bodyPr wrap="square" rtlCol="0">
            <a:spAutoFit/>
          </a:bodyPr>
          <a:lstStyle/>
          <a:p>
            <a:r>
              <a:rPr lang="en-US" dirty="0"/>
              <a:t>Feedback from Mike Dion</a:t>
            </a:r>
          </a:p>
        </p:txBody>
      </p:sp>
    </p:spTree>
    <p:extLst>
      <p:ext uri="{BB962C8B-B14F-4D97-AF65-F5344CB8AC3E}">
        <p14:creationId xmlns:p14="http://schemas.microsoft.com/office/powerpoint/2010/main" val="511725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A7881B-220E-4FDD-A6CA-415721777BD5}"/>
              </a:ext>
            </a:extLst>
          </p:cNvPr>
          <p:cNvSpPr/>
          <p:nvPr/>
        </p:nvSpPr>
        <p:spPr>
          <a:xfrm>
            <a:off x="3048000" y="674400"/>
            <a:ext cx="6096000" cy="5509200"/>
          </a:xfrm>
          <a:prstGeom prst="rect">
            <a:avLst/>
          </a:prstGeom>
        </p:spPr>
        <p:txBody>
          <a:bodyPr>
            <a:spAutoFit/>
          </a:bodyPr>
          <a:lstStyle/>
          <a:p>
            <a:r>
              <a:rPr lang="en-US" sz="1100" dirty="0">
                <a:latin typeface="Calibri" panose="020F0502020204030204" pitchFamily="34" charset="0"/>
                <a:ea typeface="Calibri" panose="020F0502020204030204" pitchFamily="34" charset="0"/>
              </a:rPr>
              <a:t>Mike,</a:t>
            </a:r>
          </a:p>
          <a:p>
            <a:r>
              <a:rPr lang="en-US" sz="1100" dirty="0">
                <a:latin typeface="Calibri" panose="020F0502020204030204" pitchFamily="34" charset="0"/>
                <a:ea typeface="Calibri" panose="020F0502020204030204" pitchFamily="34" charset="0"/>
              </a:rPr>
              <a:t>First, I thought all CAMS performed well and have benefited from the training and experience.  The CAMs knowledge, understanding, ability to use P6 and supporting references , and “comfort level” with processes and mechanics was evident with only a couple major drawbacks.  This provides OPA DR team additional confidence in the MOLLER Teams’ ability to successfully complete the MOLLER project.</a:t>
            </a:r>
          </a:p>
          <a:p>
            <a:r>
              <a:rPr lang="en-US" sz="1100" dirty="0">
                <a:latin typeface="Calibri" panose="020F0502020204030204" pitchFamily="34" charset="0"/>
                <a:ea typeface="Calibri" panose="020F0502020204030204" pitchFamily="34" charset="0"/>
              </a:rPr>
              <a:t>I believe this was a very good round of Review Team Interviews related to EVMS, albeit only a partial 20% check on CAM EVMS proficiency.  </a:t>
            </a:r>
          </a:p>
          <a:p>
            <a:r>
              <a:rPr lang="en-US" sz="1100" dirty="0">
                <a:latin typeface="Calibri" panose="020F0502020204030204" pitchFamily="34" charset="0"/>
                <a:ea typeface="Calibri" panose="020F0502020204030204" pitchFamily="34" charset="0"/>
              </a:rPr>
              <a:t> </a:t>
            </a:r>
          </a:p>
          <a:p>
            <a:r>
              <a:rPr lang="en-US" sz="1100" dirty="0">
                <a:latin typeface="Calibri" panose="020F0502020204030204" pitchFamily="34" charset="0"/>
                <a:ea typeface="Calibri" panose="020F0502020204030204" pitchFamily="34" charset="0"/>
              </a:rPr>
              <a:t>Most of my observations are in the email that Ruben forwarded.</a:t>
            </a:r>
          </a:p>
          <a:p>
            <a:r>
              <a:rPr lang="en-US" sz="1100" dirty="0">
                <a:latin typeface="Calibri" panose="020F0502020204030204" pitchFamily="34" charset="0"/>
                <a:ea typeface="Calibri" panose="020F0502020204030204" pitchFamily="34" charset="0"/>
              </a:rPr>
              <a:t> </a:t>
            </a:r>
          </a:p>
          <a:p>
            <a:r>
              <a:rPr lang="en-US" sz="1100" dirty="0">
                <a:latin typeface="Calibri" panose="020F0502020204030204" pitchFamily="34" charset="0"/>
                <a:ea typeface="Calibri" panose="020F0502020204030204" pitchFamily="34" charset="0"/>
              </a:rPr>
              <a:t>Here’s some background and context </a:t>
            </a:r>
            <a:r>
              <a:rPr lang="en-US" sz="1100" dirty="0" err="1">
                <a:latin typeface="Calibri" panose="020F0502020204030204" pitchFamily="34" charset="0"/>
                <a:ea typeface="Calibri" panose="020F0502020204030204" pitchFamily="34" charset="0"/>
              </a:rPr>
              <a:t>wrt</a:t>
            </a:r>
            <a:r>
              <a:rPr lang="en-US" sz="1100" dirty="0">
                <a:latin typeface="Calibri" panose="020F0502020204030204" pitchFamily="34" charset="0"/>
                <a:ea typeface="Calibri" panose="020F0502020204030204" pitchFamily="34" charset="0"/>
              </a:rPr>
              <a:t> your first item on EVMS –</a:t>
            </a: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The CD 2/3 DR is focused on readiness for CD 2/3, which includes demonstrating compliance with EVMS prior to CD 2/3 (a DOE O 413.3 requirement). </a:t>
            </a:r>
            <a:endParaRPr lang="en-US" sz="1100" dirty="0">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latin typeface="Calibri" panose="020F0502020204030204" pitchFamily="34" charset="0"/>
                <a:ea typeface="Times New Roman" panose="02020603050405020304" pitchFamily="18" charset="0"/>
              </a:rPr>
              <a:t>The CD 2/3 DR Review team has –</a:t>
            </a:r>
            <a:endParaRPr lang="en-US" sz="1100" dirty="0">
              <a:latin typeface="Calibri" panose="020F0502020204030204" pitchFamily="34" charset="0"/>
              <a:ea typeface="Calibri" panose="020F0502020204030204" pitchFamily="34" charset="0"/>
            </a:endParaRPr>
          </a:p>
          <a:p>
            <a:pPr marL="1143000" marR="0" lvl="2" indent="-228600">
              <a:spcBef>
                <a:spcPts val="0"/>
              </a:spcBef>
              <a:spcAft>
                <a:spcPts val="0"/>
              </a:spcAft>
              <a:buFont typeface="Wingdings" panose="05000000000000000000" pitchFamily="2" charset="2"/>
              <a:buChar char=""/>
            </a:pPr>
            <a:r>
              <a:rPr lang="en-US" sz="1100" dirty="0">
                <a:latin typeface="Calibri" panose="020F0502020204030204" pitchFamily="34" charset="0"/>
                <a:ea typeface="Times New Roman" panose="02020603050405020304" pitchFamily="18" charset="0"/>
              </a:rPr>
              <a:t>complete autonomy within their Charge to ask any questions on any topic.</a:t>
            </a:r>
            <a:endParaRPr lang="en-US" sz="1100" dirty="0">
              <a:latin typeface="Calibri" panose="020F0502020204030204" pitchFamily="34" charset="0"/>
              <a:ea typeface="Calibri" panose="020F0502020204030204" pitchFamily="34" charset="0"/>
            </a:endParaRPr>
          </a:p>
          <a:p>
            <a:pPr marL="1143000" marR="0" lvl="2" indent="-228600">
              <a:spcBef>
                <a:spcPts val="0"/>
              </a:spcBef>
              <a:spcAft>
                <a:spcPts val="0"/>
              </a:spcAft>
              <a:buFont typeface="Wingdings" panose="05000000000000000000" pitchFamily="2" charset="2"/>
              <a:buChar char=""/>
            </a:pPr>
            <a:r>
              <a:rPr lang="en-US" sz="1100" dirty="0">
                <a:latin typeface="Calibri" panose="020F0502020204030204" pitchFamily="34" charset="0"/>
                <a:ea typeface="Times New Roman" panose="02020603050405020304" pitchFamily="18" charset="0"/>
              </a:rPr>
              <a:t>performed </a:t>
            </a:r>
            <a:r>
              <a:rPr lang="en-US" sz="1100" u="sng" dirty="0">
                <a:latin typeface="Calibri" panose="020F0502020204030204" pitchFamily="34" charset="0"/>
                <a:ea typeface="Times New Roman" panose="02020603050405020304" pitchFamily="18" charset="0"/>
              </a:rPr>
              <a:t>only a partial EVMS review</a:t>
            </a:r>
            <a:r>
              <a:rPr lang="en-US" sz="1100" dirty="0">
                <a:latin typeface="Calibri" panose="020F0502020204030204" pitchFamily="34" charset="0"/>
                <a:ea typeface="Times New Roman" panose="02020603050405020304" pitchFamily="18" charset="0"/>
              </a:rPr>
              <a:t> (based on the CAM Interviews and not knowing what reviews they did of the P6 schedule and Cobra) – considering the overlap between some aspects of the BOE review and EVMS, say 20%.</a:t>
            </a:r>
            <a:endParaRPr lang="en-US" sz="1100" dirty="0">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latin typeface="Calibri" panose="020F0502020204030204" pitchFamily="34" charset="0"/>
                <a:ea typeface="Times New Roman" panose="02020603050405020304" pitchFamily="18" charset="0"/>
              </a:rPr>
              <a:t>To be clear, this Review has not performed an EVMS Surveillance Review, but did address a portion of the subjects, but not in the normal depth.  So CAMS should expect much more of drilldown in an EVMS Surveillance Review.</a:t>
            </a:r>
            <a:endParaRPr lang="en-US" sz="1100" dirty="0">
              <a:latin typeface="Calibri" panose="020F0502020204030204" pitchFamily="34" charset="0"/>
              <a:ea typeface="Calibri" panose="020F0502020204030204" pitchFamily="34" charset="0"/>
            </a:endParaRPr>
          </a:p>
          <a:p>
            <a:pPr marL="1143000" marR="0" lvl="2" indent="-228600">
              <a:spcBef>
                <a:spcPts val="0"/>
              </a:spcBef>
              <a:spcAft>
                <a:spcPts val="0"/>
              </a:spcAft>
              <a:buFont typeface="Wingdings" panose="05000000000000000000" pitchFamily="2" charset="2"/>
              <a:buChar char=""/>
            </a:pPr>
            <a:r>
              <a:rPr lang="en-US" sz="1100" dirty="0">
                <a:latin typeface="Calibri" panose="020F0502020204030204" pitchFamily="34" charset="0"/>
                <a:ea typeface="Times New Roman" panose="02020603050405020304" pitchFamily="18" charset="0"/>
              </a:rPr>
              <a:t>About 5 to 10 minutes Interview time for 3 CAMS on “pure EVMS” versus at least 1.5 hours for each CAM with a team of Reviewers covering each of 5 EVMS EIA-748 EVMS categories of guidelines.</a:t>
            </a:r>
            <a:endParaRPr lang="en-US" sz="1100" dirty="0">
              <a:latin typeface="Calibri" panose="020F0502020204030204" pitchFamily="34" charset="0"/>
              <a:ea typeface="Calibri" panose="020F0502020204030204" pitchFamily="34" charset="0"/>
            </a:endParaRPr>
          </a:p>
          <a:p>
            <a:pPr marL="1600200" marR="0" lvl="3" indent="-2286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Significantly more document and submittal review by an EVMS Surveillance Review Team </a:t>
            </a:r>
            <a:endParaRPr lang="en-US" sz="1100" dirty="0">
              <a:latin typeface="Calibri" panose="020F0502020204030204" pitchFamily="34" charset="0"/>
              <a:ea typeface="Calibri" panose="020F0502020204030204" pitchFamily="34" charset="0"/>
            </a:endParaRPr>
          </a:p>
          <a:p>
            <a:pPr marL="1600200" marR="0" lvl="3" indent="-2286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I was on such a Review Team last week for Fermi.</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The key objective of JPMQ and ongoing EVMS training is to support he CAM responsibility for demonstrating project management including EVMS proficiency through CAM’s managing their work scopes in support of the MOLLER project and performing well at Reviews.</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An effective Science CAM – PCA partnership is key in the approach for CAMs on MOLLER and EIC, and this is being demonstrated by MOLLER at this point.</a:t>
            </a:r>
            <a:endParaRPr lang="en-US" sz="1100" dirty="0">
              <a:effectLst/>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9A17DF8D-5581-4E40-AAA8-772E2620D0C4}"/>
              </a:ext>
            </a:extLst>
          </p:cNvPr>
          <p:cNvSpPr txBox="1"/>
          <p:nvPr/>
        </p:nvSpPr>
        <p:spPr>
          <a:xfrm>
            <a:off x="260350" y="768350"/>
            <a:ext cx="2641600" cy="646331"/>
          </a:xfrm>
          <a:prstGeom prst="rect">
            <a:avLst/>
          </a:prstGeom>
          <a:noFill/>
        </p:spPr>
        <p:txBody>
          <a:bodyPr wrap="square" rtlCol="0">
            <a:spAutoFit/>
          </a:bodyPr>
          <a:lstStyle/>
          <a:p>
            <a:r>
              <a:rPr lang="en-US" dirty="0"/>
              <a:t>Additional feedback from Sam Budenstein</a:t>
            </a:r>
          </a:p>
        </p:txBody>
      </p:sp>
    </p:spTree>
    <p:extLst>
      <p:ext uri="{BB962C8B-B14F-4D97-AF65-F5344CB8AC3E}">
        <p14:creationId xmlns:p14="http://schemas.microsoft.com/office/powerpoint/2010/main" val="238756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0F741D-65A0-40B8-9CC7-06EF9DE7A261}"/>
              </a:ext>
            </a:extLst>
          </p:cNvPr>
          <p:cNvSpPr/>
          <p:nvPr/>
        </p:nvSpPr>
        <p:spPr>
          <a:xfrm>
            <a:off x="3048000" y="1166843"/>
            <a:ext cx="6096000" cy="4524315"/>
          </a:xfrm>
          <a:prstGeom prst="rect">
            <a:avLst/>
          </a:prstGeom>
        </p:spPr>
        <p:txBody>
          <a:bodyPr>
            <a:spAutoFit/>
          </a:bodyPr>
          <a:lstStyle/>
          <a:p>
            <a:r>
              <a:rPr lang="en-US" sz="1200" dirty="0">
                <a:solidFill>
                  <a:srgbClr val="000000"/>
                </a:solidFill>
                <a:latin typeface="Calibri" panose="020F0502020204030204" pitchFamily="34" charset="0"/>
                <a:ea typeface="Times New Roman" panose="02020603050405020304" pitchFamily="18" charset="0"/>
              </a:rPr>
              <a:t>Here are some other things I jotted down while you and Silviu were being interviewed:</a:t>
            </a:r>
            <a:endParaRPr lang="en-US" sz="1100" dirty="0">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000000"/>
                </a:solidFill>
                <a:latin typeface="Calibri" panose="020F0502020204030204" pitchFamily="34" charset="0"/>
                <a:ea typeface="Times New Roman" panose="02020603050405020304" pitchFamily="18" charset="0"/>
              </a:rPr>
              <a:t>Structure of the </a:t>
            </a:r>
            <a:r>
              <a:rPr lang="en-US" sz="1200" dirty="0" err="1">
                <a:solidFill>
                  <a:srgbClr val="000000"/>
                </a:solidFill>
                <a:latin typeface="Calibri" panose="020F0502020204030204" pitchFamily="34" charset="0"/>
                <a:ea typeface="Times New Roman" panose="02020603050405020304" pitchFamily="18" charset="0"/>
              </a:rPr>
              <a:t>costbook</a:t>
            </a:r>
            <a:r>
              <a:rPr lang="en-US" sz="1200" dirty="0">
                <a:solidFill>
                  <a:srgbClr val="000000"/>
                </a:solidFill>
                <a:latin typeface="Calibri" panose="020F0502020204030204" pitchFamily="34" charset="0"/>
                <a:ea typeface="Times New Roman" panose="02020603050405020304" pitchFamily="18" charset="0"/>
              </a:rPr>
              <a:t>:</a:t>
            </a:r>
            <a:endParaRPr lang="en-US" sz="1100" dirty="0">
              <a:solidFill>
                <a:srgbClr val="000000"/>
              </a:solidFill>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the top under the individual L3 tables we should have basically the text Silviu has; explaining at the top level what the big items are in the WBS (one sentence per number).</a:t>
            </a: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after that we have small table doing with the sum of those numbers leading to the same number as the L3 table</a:t>
            </a: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after that we can have an internal word link to the appendix where we have the vendor estimates/</a:t>
            </a:r>
            <a:r>
              <a:rPr lang="en-US" sz="12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spreasheets</a:t>
            </a: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or whatever else supports the number from the text</a:t>
            </a: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Quotes should be less than 1.5 years old (and if older we should explain why we used them and if we expect they need to be escalated)</a:t>
            </a: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000000"/>
                </a:solidFill>
                <a:latin typeface="Calibri" panose="020F0502020204030204" pitchFamily="34" charset="0"/>
                <a:ea typeface="Times New Roman" panose="02020603050405020304" pitchFamily="18" charset="0"/>
              </a:rPr>
              <a:t>Questions:</a:t>
            </a:r>
            <a:endParaRPr lang="en-US" sz="1100" dirty="0">
              <a:solidFill>
                <a:srgbClr val="000000"/>
              </a:solidFill>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Let the interviewer finish the question and if it not clear ask for a rephrase. I am not sure at point this happened but I thought a couple of times that a clarifying question would have led to less flailing and a more crisp answer. It seemed Cathy was content to let us ramble on and redirected us at the end (is filibustering the interview an option?! </a:t>
            </a:r>
            <a:r>
              <a:rPr lang="en-US" sz="1200" dirty="0">
                <a:solidFill>
                  <a:srgbClr val="000000"/>
                </a:solidFill>
                <a:latin typeface="Segoe UI Emoji" panose="020B0502040204020203" pitchFamily="34" charset="0"/>
                <a:ea typeface="Times New Roman" panose="02020603050405020304" pitchFamily="18" charset="0"/>
                <a:cs typeface="Segoe UI Emoji" panose="020B0502040204020203" pitchFamily="34" charset="0"/>
              </a:rPr>
              <a:t>😂</a:t>
            </a: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shorter the answer the better; if they want to know more they can follow up</a:t>
            </a: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000000"/>
                </a:solidFill>
                <a:latin typeface="Calibri" panose="020F0502020204030204" pitchFamily="34" charset="0"/>
                <a:ea typeface="Times New Roman" panose="02020603050405020304" pitchFamily="18" charset="0"/>
              </a:rPr>
              <a:t>Once we know the room where these interviews happen it would be useful for us to play a bit with the computer to make sure we are comfortable with the mouse and the resolution. I had a hard time with the resolution being too small and. the zoom floating window being at the top (maybe we can change the zoom settings prior to the interview). Making a couple of bookmarks to the review page and the CAM notebook on the browser would definitely help with navigation.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FC402FCA-971D-450A-A510-BBE4CF6DCB14}"/>
              </a:ext>
            </a:extLst>
          </p:cNvPr>
          <p:cNvSpPr txBox="1"/>
          <p:nvPr/>
        </p:nvSpPr>
        <p:spPr>
          <a:xfrm>
            <a:off x="260350" y="768350"/>
            <a:ext cx="2641600" cy="369332"/>
          </a:xfrm>
          <a:prstGeom prst="rect">
            <a:avLst/>
          </a:prstGeom>
          <a:noFill/>
        </p:spPr>
        <p:txBody>
          <a:bodyPr wrap="square" rtlCol="0">
            <a:spAutoFit/>
          </a:bodyPr>
          <a:lstStyle/>
          <a:p>
            <a:r>
              <a:rPr lang="en-US" dirty="0"/>
              <a:t>Feedback from Ciprian Gal</a:t>
            </a:r>
          </a:p>
        </p:txBody>
      </p:sp>
    </p:spTree>
    <p:extLst>
      <p:ext uri="{BB962C8B-B14F-4D97-AF65-F5344CB8AC3E}">
        <p14:creationId xmlns:p14="http://schemas.microsoft.com/office/powerpoint/2010/main" val="2681417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2658EC9-4EEC-4B91-BC0D-89319F40E361}"/>
              </a:ext>
            </a:extLst>
          </p:cNvPr>
          <p:cNvPicPr>
            <a:picLocks noChangeAspect="1"/>
          </p:cNvPicPr>
          <p:nvPr/>
        </p:nvPicPr>
        <p:blipFill>
          <a:blip r:embed="rId2"/>
          <a:stretch>
            <a:fillRect/>
          </a:stretch>
        </p:blipFill>
        <p:spPr>
          <a:xfrm>
            <a:off x="71731" y="1125631"/>
            <a:ext cx="6013450" cy="1611604"/>
          </a:xfrm>
          <a:prstGeom prst="rect">
            <a:avLst/>
          </a:prstGeom>
        </p:spPr>
      </p:pic>
      <p:sp>
        <p:nvSpPr>
          <p:cNvPr id="3" name="TextBox 2">
            <a:extLst>
              <a:ext uri="{FF2B5EF4-FFF2-40B4-BE49-F238E27FC236}">
                <a16:creationId xmlns:a16="http://schemas.microsoft.com/office/drawing/2014/main" id="{072A47DE-AB64-463D-BDD5-BBEAAA1892C4}"/>
              </a:ext>
            </a:extLst>
          </p:cNvPr>
          <p:cNvSpPr txBox="1"/>
          <p:nvPr/>
        </p:nvSpPr>
        <p:spPr>
          <a:xfrm>
            <a:off x="370181" y="681131"/>
            <a:ext cx="3611630" cy="369332"/>
          </a:xfrm>
          <a:prstGeom prst="rect">
            <a:avLst/>
          </a:prstGeom>
          <a:noFill/>
        </p:spPr>
        <p:txBody>
          <a:bodyPr wrap="none" rtlCol="0">
            <a:spAutoFit/>
          </a:bodyPr>
          <a:lstStyle/>
          <a:p>
            <a:r>
              <a:rPr lang="en-US" dirty="0"/>
              <a:t>SC-1 Target, Spectrometer, Assembly</a:t>
            </a:r>
          </a:p>
        </p:txBody>
      </p:sp>
      <p:sp>
        <p:nvSpPr>
          <p:cNvPr id="4" name="TextBox 3">
            <a:extLst>
              <a:ext uri="{FF2B5EF4-FFF2-40B4-BE49-F238E27FC236}">
                <a16:creationId xmlns:a16="http://schemas.microsoft.com/office/drawing/2014/main" id="{D9F2E802-A01A-41F4-86E8-C996BDFE5511}"/>
              </a:ext>
            </a:extLst>
          </p:cNvPr>
          <p:cNvSpPr txBox="1"/>
          <p:nvPr/>
        </p:nvSpPr>
        <p:spPr>
          <a:xfrm>
            <a:off x="6701131" y="681131"/>
            <a:ext cx="4602542" cy="369332"/>
          </a:xfrm>
          <a:prstGeom prst="rect">
            <a:avLst/>
          </a:prstGeom>
          <a:noFill/>
        </p:spPr>
        <p:txBody>
          <a:bodyPr wrap="none" rtlCol="0">
            <a:spAutoFit/>
          </a:bodyPr>
          <a:lstStyle/>
          <a:p>
            <a:r>
              <a:rPr lang="en-US" dirty="0"/>
              <a:t>SC-2 Detectors, Infrastructure, Trigger and DAQ</a:t>
            </a:r>
          </a:p>
        </p:txBody>
      </p:sp>
      <p:sp>
        <p:nvSpPr>
          <p:cNvPr id="5" name="TextBox 4">
            <a:extLst>
              <a:ext uri="{FF2B5EF4-FFF2-40B4-BE49-F238E27FC236}">
                <a16:creationId xmlns:a16="http://schemas.microsoft.com/office/drawing/2014/main" id="{2FB321FE-3F77-49EC-9425-A934B12DBDDF}"/>
              </a:ext>
            </a:extLst>
          </p:cNvPr>
          <p:cNvSpPr txBox="1"/>
          <p:nvPr/>
        </p:nvSpPr>
        <p:spPr>
          <a:xfrm>
            <a:off x="7871355" y="1506631"/>
            <a:ext cx="2262094" cy="369332"/>
          </a:xfrm>
          <a:prstGeom prst="rect">
            <a:avLst/>
          </a:prstGeom>
          <a:noFill/>
        </p:spPr>
        <p:txBody>
          <a:bodyPr wrap="none" rtlCol="0">
            <a:spAutoFit/>
          </a:bodyPr>
          <a:lstStyle/>
          <a:p>
            <a:r>
              <a:rPr lang="en-US" dirty="0">
                <a:solidFill>
                  <a:schemeClr val="accent1"/>
                </a:solidFill>
              </a:rPr>
              <a:t>No Recommendations</a:t>
            </a:r>
          </a:p>
        </p:txBody>
      </p:sp>
      <p:sp>
        <p:nvSpPr>
          <p:cNvPr id="6" name="TextBox 5">
            <a:extLst>
              <a:ext uri="{FF2B5EF4-FFF2-40B4-BE49-F238E27FC236}">
                <a16:creationId xmlns:a16="http://schemas.microsoft.com/office/drawing/2014/main" id="{EA75D357-5020-4A91-B557-6C3CC0CF9E94}"/>
              </a:ext>
            </a:extLst>
          </p:cNvPr>
          <p:cNvSpPr txBox="1"/>
          <p:nvPr/>
        </p:nvSpPr>
        <p:spPr>
          <a:xfrm>
            <a:off x="433681" y="2895850"/>
            <a:ext cx="1913473" cy="369332"/>
          </a:xfrm>
          <a:prstGeom prst="rect">
            <a:avLst/>
          </a:prstGeom>
          <a:noFill/>
        </p:spPr>
        <p:txBody>
          <a:bodyPr wrap="none" rtlCol="0">
            <a:spAutoFit/>
          </a:bodyPr>
          <a:lstStyle/>
          <a:p>
            <a:r>
              <a:rPr lang="en-US" dirty="0"/>
              <a:t>SC-3 Management</a:t>
            </a:r>
          </a:p>
        </p:txBody>
      </p:sp>
      <p:pic>
        <p:nvPicPr>
          <p:cNvPr id="7" name="Picture 6">
            <a:extLst>
              <a:ext uri="{FF2B5EF4-FFF2-40B4-BE49-F238E27FC236}">
                <a16:creationId xmlns:a16="http://schemas.microsoft.com/office/drawing/2014/main" id="{CB963C4B-D625-4E8B-B186-FB782835352B}"/>
              </a:ext>
            </a:extLst>
          </p:cNvPr>
          <p:cNvPicPr>
            <a:picLocks noChangeAspect="1"/>
          </p:cNvPicPr>
          <p:nvPr/>
        </p:nvPicPr>
        <p:blipFill>
          <a:blip r:embed="rId3"/>
          <a:stretch>
            <a:fillRect/>
          </a:stretch>
        </p:blipFill>
        <p:spPr>
          <a:xfrm>
            <a:off x="71731" y="3429000"/>
            <a:ext cx="6118646" cy="2180843"/>
          </a:xfrm>
          <a:prstGeom prst="rect">
            <a:avLst/>
          </a:prstGeom>
        </p:spPr>
      </p:pic>
      <p:pic>
        <p:nvPicPr>
          <p:cNvPr id="8" name="Picture 7">
            <a:extLst>
              <a:ext uri="{FF2B5EF4-FFF2-40B4-BE49-F238E27FC236}">
                <a16:creationId xmlns:a16="http://schemas.microsoft.com/office/drawing/2014/main" id="{ABEEDD35-5D07-49C2-A6F3-636B7A69BDF4}"/>
              </a:ext>
            </a:extLst>
          </p:cNvPr>
          <p:cNvPicPr>
            <a:picLocks noChangeAspect="1"/>
          </p:cNvPicPr>
          <p:nvPr/>
        </p:nvPicPr>
        <p:blipFill>
          <a:blip r:embed="rId4"/>
          <a:stretch>
            <a:fillRect/>
          </a:stretch>
        </p:blipFill>
        <p:spPr>
          <a:xfrm>
            <a:off x="6190377" y="3429000"/>
            <a:ext cx="6001623" cy="3392767"/>
          </a:xfrm>
          <a:prstGeom prst="rect">
            <a:avLst/>
          </a:prstGeom>
        </p:spPr>
      </p:pic>
      <p:sp>
        <p:nvSpPr>
          <p:cNvPr id="9" name="TextBox 8">
            <a:extLst>
              <a:ext uri="{FF2B5EF4-FFF2-40B4-BE49-F238E27FC236}">
                <a16:creationId xmlns:a16="http://schemas.microsoft.com/office/drawing/2014/main" id="{017F4512-E2E6-4804-9A04-4F3BB35EECB8}"/>
              </a:ext>
            </a:extLst>
          </p:cNvPr>
          <p:cNvSpPr txBox="1"/>
          <p:nvPr/>
        </p:nvSpPr>
        <p:spPr>
          <a:xfrm>
            <a:off x="370181" y="292100"/>
            <a:ext cx="5294591" cy="369332"/>
          </a:xfrm>
          <a:prstGeom prst="rect">
            <a:avLst/>
          </a:prstGeom>
          <a:noFill/>
        </p:spPr>
        <p:txBody>
          <a:bodyPr wrap="none" rtlCol="0">
            <a:spAutoFit/>
          </a:bodyPr>
          <a:lstStyle/>
          <a:p>
            <a:r>
              <a:rPr lang="en-US" b="1" dirty="0"/>
              <a:t>Recommendations from Director’s Review (Aug 2023)</a:t>
            </a:r>
          </a:p>
        </p:txBody>
      </p:sp>
    </p:spTree>
    <p:extLst>
      <p:ext uri="{BB962C8B-B14F-4D97-AF65-F5344CB8AC3E}">
        <p14:creationId xmlns:p14="http://schemas.microsoft.com/office/powerpoint/2010/main" val="22818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C7BC2B-4132-40A0-8D85-6FF12012CD62}"/>
              </a:ext>
            </a:extLst>
          </p:cNvPr>
          <p:cNvSpPr txBox="1"/>
          <p:nvPr/>
        </p:nvSpPr>
        <p:spPr>
          <a:xfrm>
            <a:off x="609601" y="565150"/>
            <a:ext cx="11264900" cy="3016210"/>
          </a:xfrm>
          <a:prstGeom prst="rect">
            <a:avLst/>
          </a:prstGeom>
          <a:noFill/>
        </p:spPr>
        <p:txBody>
          <a:bodyPr wrap="square" rtlCol="0">
            <a:spAutoFit/>
          </a:bodyPr>
          <a:lstStyle/>
          <a:p>
            <a:r>
              <a:rPr lang="en-US" sz="2800" b="1" dirty="0"/>
              <a:t>Preparation Tasks for IPR in October</a:t>
            </a:r>
          </a:p>
          <a:p>
            <a:r>
              <a:rPr lang="en-US" b="1" dirty="0">
                <a:solidFill>
                  <a:srgbClr val="C00000"/>
                </a:solidFill>
              </a:rPr>
              <a:t>Note: We should aim to complete all actions and updates by Friday Sept 15</a:t>
            </a:r>
            <a:r>
              <a:rPr lang="en-US" b="1" baseline="30000" dirty="0">
                <a:solidFill>
                  <a:srgbClr val="C00000"/>
                </a:solidFill>
              </a:rPr>
              <a:t>th</a:t>
            </a:r>
            <a:r>
              <a:rPr lang="en-US" b="1" dirty="0">
                <a:solidFill>
                  <a:srgbClr val="C00000"/>
                </a:solidFill>
              </a:rPr>
              <a:t>.</a:t>
            </a:r>
          </a:p>
          <a:p>
            <a:endParaRPr lang="en-US" dirty="0"/>
          </a:p>
          <a:p>
            <a:pPr marL="342900" indent="-342900">
              <a:buAutoNum type="arabicPeriod"/>
            </a:pPr>
            <a:r>
              <a:rPr lang="en-US" dirty="0"/>
              <a:t>Review and address recommendations</a:t>
            </a:r>
          </a:p>
          <a:p>
            <a:pPr marL="342900" indent="-342900">
              <a:buAutoNum type="arabicPeriod"/>
            </a:pPr>
            <a:r>
              <a:rPr lang="en-US" dirty="0"/>
              <a:t>Update all Director’s Review slides for IPR</a:t>
            </a:r>
          </a:p>
          <a:p>
            <a:pPr marL="342900" indent="-342900">
              <a:buAutoNum type="arabicPeriod"/>
            </a:pPr>
            <a:r>
              <a:rPr lang="en-US" dirty="0"/>
              <a:t>Update Cost Books</a:t>
            </a:r>
          </a:p>
          <a:p>
            <a:pPr marL="342900" indent="-342900">
              <a:buFontTx/>
              <a:buAutoNum type="arabicPeriod"/>
            </a:pPr>
            <a:r>
              <a:rPr lang="en-US" dirty="0"/>
              <a:t>Prepare additional slide pack for CAM Interview/Drill Down – </a:t>
            </a:r>
            <a:r>
              <a:rPr lang="en-US" i="1" dirty="0">
                <a:solidFill>
                  <a:srgbClr val="C00000"/>
                </a:solidFill>
              </a:rPr>
              <a:t>see example from Ruben</a:t>
            </a:r>
          </a:p>
          <a:p>
            <a:pPr marL="342900" indent="-342900">
              <a:buAutoNum type="arabicPeriod"/>
            </a:pPr>
            <a:r>
              <a:rPr lang="en-US" dirty="0"/>
              <a:t>Collect and upload all backup information to review website</a:t>
            </a:r>
          </a:p>
          <a:p>
            <a:pPr marL="342900" indent="-342900">
              <a:buAutoNum type="arabicPeriod"/>
            </a:pPr>
            <a:r>
              <a:rPr lang="en-US" dirty="0"/>
              <a:t>Review website – don’t use </a:t>
            </a:r>
            <a:r>
              <a:rPr lang="en-US" dirty="0" err="1"/>
              <a:t>sharepoint</a:t>
            </a:r>
            <a:r>
              <a:rPr lang="en-US" dirty="0"/>
              <a:t>?</a:t>
            </a:r>
          </a:p>
          <a:p>
            <a:pPr marL="342900" indent="-342900">
              <a:buAutoNum type="arabicPeriod"/>
            </a:pPr>
            <a:endParaRPr lang="en-US" dirty="0"/>
          </a:p>
        </p:txBody>
      </p:sp>
      <p:sp>
        <p:nvSpPr>
          <p:cNvPr id="3" name="TextBox 2">
            <a:extLst>
              <a:ext uri="{FF2B5EF4-FFF2-40B4-BE49-F238E27FC236}">
                <a16:creationId xmlns:a16="http://schemas.microsoft.com/office/drawing/2014/main" id="{1F8B7BBD-45BA-436A-B003-4661715C3031}"/>
              </a:ext>
            </a:extLst>
          </p:cNvPr>
          <p:cNvSpPr txBox="1"/>
          <p:nvPr/>
        </p:nvSpPr>
        <p:spPr>
          <a:xfrm>
            <a:off x="922564" y="4082143"/>
            <a:ext cx="10491107" cy="1754326"/>
          </a:xfrm>
          <a:prstGeom prst="rect">
            <a:avLst/>
          </a:prstGeom>
          <a:noFill/>
        </p:spPr>
        <p:txBody>
          <a:bodyPr wrap="square" rtlCol="0">
            <a:spAutoFit/>
          </a:bodyPr>
          <a:lstStyle/>
          <a:p>
            <a:r>
              <a:rPr lang="en-US" sz="2400" b="1" dirty="0">
                <a:solidFill>
                  <a:srgbClr val="C00000"/>
                </a:solidFill>
                <a:sym typeface="Wingdings" panose="05000000000000000000" pitchFamily="2" charset="2"/>
              </a:rPr>
              <a:t> </a:t>
            </a:r>
            <a:r>
              <a:rPr lang="en-US" sz="2400" b="1" dirty="0">
                <a:solidFill>
                  <a:srgbClr val="C00000"/>
                </a:solidFill>
              </a:rPr>
              <a:t>As you update your presentations and cost books, please upload them to the DRAFT folders (see link below) and let Jennifer and I know so we can start reviewing them.</a:t>
            </a:r>
          </a:p>
          <a:p>
            <a:endParaRPr lang="en-US" dirty="0"/>
          </a:p>
          <a:p>
            <a:r>
              <a:rPr lang="en-US" dirty="0">
                <a:hlinkClick r:id="rId2"/>
              </a:rPr>
              <a:t>MOLLER - 2023 CD 2.3 </a:t>
            </a:r>
            <a:r>
              <a:rPr lang="en-US" dirty="0" err="1">
                <a:hlinkClick r:id="rId2"/>
              </a:rPr>
              <a:t>IPR_Oct</a:t>
            </a:r>
            <a:r>
              <a:rPr lang="en-US" dirty="0">
                <a:hlinkClick r:id="rId2"/>
              </a:rPr>
              <a:t> 2023 - All Documents (sharepoint.com)</a:t>
            </a:r>
            <a:endParaRPr lang="en-US" dirty="0"/>
          </a:p>
        </p:txBody>
      </p:sp>
    </p:spTree>
    <p:extLst>
      <p:ext uri="{BB962C8B-B14F-4D97-AF65-F5344CB8AC3E}">
        <p14:creationId xmlns:p14="http://schemas.microsoft.com/office/powerpoint/2010/main" val="2398274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C7BC2B-4132-40A0-8D85-6FF12012CD62}"/>
              </a:ext>
            </a:extLst>
          </p:cNvPr>
          <p:cNvSpPr txBox="1"/>
          <p:nvPr/>
        </p:nvSpPr>
        <p:spPr>
          <a:xfrm>
            <a:off x="539751" y="127000"/>
            <a:ext cx="2933700" cy="646331"/>
          </a:xfrm>
          <a:prstGeom prst="rect">
            <a:avLst/>
          </a:prstGeom>
          <a:noFill/>
        </p:spPr>
        <p:txBody>
          <a:bodyPr wrap="square" rtlCol="0">
            <a:spAutoFit/>
          </a:bodyPr>
          <a:lstStyle/>
          <a:p>
            <a:pPr marL="342900" indent="-342900">
              <a:buAutoNum type="arabicPeriod"/>
            </a:pPr>
            <a:r>
              <a:rPr lang="en-US" b="1" dirty="0"/>
              <a:t>Review and address recommendations</a:t>
            </a:r>
          </a:p>
        </p:txBody>
      </p:sp>
      <p:pic>
        <p:nvPicPr>
          <p:cNvPr id="4" name="Picture 3">
            <a:extLst>
              <a:ext uri="{FF2B5EF4-FFF2-40B4-BE49-F238E27FC236}">
                <a16:creationId xmlns:a16="http://schemas.microsoft.com/office/drawing/2014/main" id="{934DB1C2-11D2-4FB4-BD7F-4736A0A7DDCA}"/>
              </a:ext>
            </a:extLst>
          </p:cNvPr>
          <p:cNvPicPr>
            <a:picLocks noChangeAspect="1"/>
          </p:cNvPicPr>
          <p:nvPr/>
        </p:nvPicPr>
        <p:blipFill>
          <a:blip r:embed="rId2"/>
          <a:stretch>
            <a:fillRect/>
          </a:stretch>
        </p:blipFill>
        <p:spPr>
          <a:xfrm>
            <a:off x="3657599" y="127000"/>
            <a:ext cx="7994650" cy="6496376"/>
          </a:xfrm>
          <a:prstGeom prst="rect">
            <a:avLst/>
          </a:prstGeom>
        </p:spPr>
      </p:pic>
    </p:spTree>
    <p:extLst>
      <p:ext uri="{BB962C8B-B14F-4D97-AF65-F5344CB8AC3E}">
        <p14:creationId xmlns:p14="http://schemas.microsoft.com/office/powerpoint/2010/main" val="177096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C7BC2B-4132-40A0-8D85-6FF12012CD62}"/>
              </a:ext>
            </a:extLst>
          </p:cNvPr>
          <p:cNvSpPr txBox="1"/>
          <p:nvPr/>
        </p:nvSpPr>
        <p:spPr>
          <a:xfrm>
            <a:off x="565151" y="209550"/>
            <a:ext cx="11309350" cy="3908762"/>
          </a:xfrm>
          <a:prstGeom prst="rect">
            <a:avLst/>
          </a:prstGeom>
          <a:noFill/>
        </p:spPr>
        <p:txBody>
          <a:bodyPr wrap="square" rtlCol="0">
            <a:spAutoFit/>
          </a:bodyPr>
          <a:lstStyle/>
          <a:p>
            <a:r>
              <a:rPr lang="en-US" b="1" dirty="0"/>
              <a:t>2. Update all Director’s Review slides for IPR</a:t>
            </a:r>
          </a:p>
          <a:p>
            <a:pPr marL="800100" lvl="1" indent="-342900">
              <a:spcBef>
                <a:spcPts val="600"/>
              </a:spcBef>
              <a:spcAft>
                <a:spcPts val="600"/>
              </a:spcAft>
              <a:buFont typeface="+mj-lt"/>
              <a:buAutoNum type="alphaLcPeriod"/>
            </a:pPr>
            <a:r>
              <a:rPr lang="en-US" dirty="0"/>
              <a:t>Title slide – Use ‘ MOLLER CD-2/3 Independent Project Review’</a:t>
            </a:r>
          </a:p>
          <a:p>
            <a:pPr marL="800100" lvl="1" indent="-342900">
              <a:spcBef>
                <a:spcPts val="600"/>
              </a:spcBef>
              <a:spcAft>
                <a:spcPts val="600"/>
              </a:spcAft>
              <a:buFont typeface="+mj-lt"/>
              <a:buAutoNum type="alphaLcPeriod"/>
            </a:pPr>
            <a:r>
              <a:rPr lang="en-US" dirty="0"/>
              <a:t>Title slide – Use October 3 – 5, 2023</a:t>
            </a:r>
          </a:p>
          <a:p>
            <a:pPr marL="800100" lvl="1" indent="-342900">
              <a:spcBef>
                <a:spcPts val="600"/>
              </a:spcBef>
              <a:spcAft>
                <a:spcPts val="600"/>
              </a:spcAft>
              <a:buFont typeface="+mj-lt"/>
              <a:buAutoNum type="alphaLcPeriod"/>
            </a:pPr>
            <a:r>
              <a:rPr lang="en-US" dirty="0"/>
              <a:t>If you show any graphics of the interior of the hall or of any equipment, always include an arrow to show the direction of the beam.</a:t>
            </a:r>
          </a:p>
          <a:p>
            <a:pPr marL="800100" lvl="1" indent="-342900">
              <a:spcBef>
                <a:spcPts val="600"/>
              </a:spcBef>
              <a:spcAft>
                <a:spcPts val="600"/>
              </a:spcAft>
              <a:buFont typeface="+mj-lt"/>
              <a:buAutoNum type="alphaLcPeriod"/>
            </a:pPr>
            <a:r>
              <a:rPr lang="en-US" dirty="0"/>
              <a:t>Guidance for number of slides: No. of slides = talk duration / 2 (e.g. a 20 min talk should have 10 slides, assume Q&amp;A is another 10 mins on top of the 20 min talk). Now, we may have to bend this rule for the CAM talks, for example as we have to follow a template.</a:t>
            </a:r>
          </a:p>
          <a:p>
            <a:pPr marL="800100" lvl="1" indent="-342900">
              <a:spcBef>
                <a:spcPts val="600"/>
              </a:spcBef>
              <a:spcAft>
                <a:spcPts val="600"/>
              </a:spcAft>
              <a:buFont typeface="+mj-lt"/>
              <a:buAutoNum type="alphaLcPeriod"/>
            </a:pPr>
            <a:r>
              <a:rPr lang="en-US" dirty="0"/>
              <a:t>Add a slide to show CD-3A procurement awards and status for each of your systems (if applicable) – </a:t>
            </a:r>
            <a:r>
              <a:rPr lang="en-US" i="1" dirty="0">
                <a:solidFill>
                  <a:srgbClr val="C00000"/>
                </a:solidFill>
              </a:rPr>
              <a:t>a template will be provided</a:t>
            </a:r>
          </a:p>
          <a:p>
            <a:pPr marL="800100" lvl="1" indent="-342900">
              <a:buFont typeface="+mj-lt"/>
              <a:buAutoNum type="alphaLcPeriod"/>
            </a:pPr>
            <a:endParaRPr lang="en-US" dirty="0"/>
          </a:p>
        </p:txBody>
      </p:sp>
    </p:spTree>
    <p:extLst>
      <p:ext uri="{BB962C8B-B14F-4D97-AF65-F5344CB8AC3E}">
        <p14:creationId xmlns:p14="http://schemas.microsoft.com/office/powerpoint/2010/main" val="3175884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C7BC2B-4132-40A0-8D85-6FF12012CD62}"/>
              </a:ext>
            </a:extLst>
          </p:cNvPr>
          <p:cNvSpPr txBox="1"/>
          <p:nvPr/>
        </p:nvSpPr>
        <p:spPr>
          <a:xfrm>
            <a:off x="292100" y="209550"/>
            <a:ext cx="11836400" cy="7448193"/>
          </a:xfrm>
          <a:prstGeom prst="rect">
            <a:avLst/>
          </a:prstGeom>
          <a:noFill/>
        </p:spPr>
        <p:txBody>
          <a:bodyPr wrap="square" rtlCol="0">
            <a:spAutoFit/>
          </a:bodyPr>
          <a:lstStyle/>
          <a:p>
            <a:r>
              <a:rPr lang="en-US" b="1" dirty="0"/>
              <a:t>3. Update Cost Book</a:t>
            </a:r>
          </a:p>
          <a:p>
            <a:pPr marL="800100" lvl="1" indent="-342900">
              <a:spcBef>
                <a:spcPts val="600"/>
              </a:spcBef>
              <a:spcAft>
                <a:spcPts val="600"/>
              </a:spcAft>
              <a:buFont typeface="+mj-lt"/>
              <a:buAutoNum type="alphaLcPeriod"/>
            </a:pPr>
            <a:r>
              <a:rPr lang="en-US" dirty="0"/>
              <a:t>Use internal hyperlinks (bookmarks) to allow smoother transitions between main text in document and vendor estimates or other tables.</a:t>
            </a:r>
          </a:p>
          <a:p>
            <a:pPr marL="800100" lvl="1" indent="-342900">
              <a:spcBef>
                <a:spcPts val="600"/>
              </a:spcBef>
              <a:spcAft>
                <a:spcPts val="600"/>
              </a:spcAft>
              <a:buFont typeface="+mj-lt"/>
              <a:buAutoNum type="alphaLcPeriod"/>
            </a:pPr>
            <a:r>
              <a:rPr lang="en-US" dirty="0"/>
              <a:t>Provide more detail In narrative to explain how costs were developed – if necessary provide additional tables showing the summation of separate cost items which clearly roll-up to any totals shown</a:t>
            </a:r>
          </a:p>
          <a:p>
            <a:pPr marL="800100" lvl="1" indent="-342900">
              <a:spcBef>
                <a:spcPts val="600"/>
              </a:spcBef>
              <a:spcAft>
                <a:spcPts val="600"/>
              </a:spcAft>
              <a:buFont typeface="+mj-lt"/>
              <a:buAutoNum type="alphaLcPeriod"/>
            </a:pPr>
            <a:r>
              <a:rPr lang="en-US" dirty="0"/>
              <a:t>Have all other backup and supporting information uploaded to review website and readily accessible</a:t>
            </a:r>
          </a:p>
          <a:p>
            <a:pPr marL="800100" lvl="1" indent="-342900">
              <a:spcBef>
                <a:spcPts val="600"/>
              </a:spcBef>
              <a:spcAft>
                <a:spcPts val="600"/>
              </a:spcAft>
              <a:buFont typeface="+mj-lt"/>
              <a:buAutoNum type="alphaLcPeriod"/>
            </a:pPr>
            <a:r>
              <a:rPr lang="en-US" dirty="0">
                <a:sym typeface="Wingdings" panose="05000000000000000000" pitchFamily="2" charset="2"/>
              </a:rPr>
              <a:t>Can we develop a labor cost estimation strategy for those systems where we do not have backup info</a:t>
            </a:r>
          </a:p>
          <a:p>
            <a:pPr marL="1200150" lvl="2" indent="-285750">
              <a:spcBef>
                <a:spcPts val="600"/>
              </a:spcBef>
              <a:spcAft>
                <a:spcPts val="600"/>
              </a:spcAft>
              <a:buFont typeface="Arial" panose="020B0604020202020204" pitchFamily="34" charset="0"/>
              <a:buChar char="•"/>
            </a:pPr>
            <a:r>
              <a:rPr lang="en-US" dirty="0">
                <a:sym typeface="Wingdings" panose="05000000000000000000" pitchFamily="2" charset="2"/>
              </a:rPr>
              <a:t>For example: We state that we have used the following guidelines to produce a base estimate for the various activities, then the CAM and SME adjusts the numbers to suit the complexity of the activity based on previous experience.</a:t>
            </a:r>
          </a:p>
          <a:p>
            <a:pPr marL="1657350" lvl="3" indent="-285750">
              <a:spcBef>
                <a:spcPts val="600"/>
              </a:spcBef>
              <a:spcAft>
                <a:spcPts val="600"/>
              </a:spcAft>
              <a:buFont typeface="Courier New" panose="02070309020205020404" pitchFamily="49" charset="0"/>
              <a:buChar char="o"/>
            </a:pPr>
            <a:r>
              <a:rPr lang="en-US" dirty="0"/>
              <a:t>EM calcs : EE = x hours, MD = y hours</a:t>
            </a:r>
          </a:p>
          <a:p>
            <a:pPr marL="1657350" lvl="3" indent="-285750">
              <a:spcBef>
                <a:spcPts val="600"/>
              </a:spcBef>
              <a:spcAft>
                <a:spcPts val="600"/>
              </a:spcAft>
              <a:buFont typeface="Courier New" panose="02070309020205020404" pitchFamily="49" charset="0"/>
              <a:buChar char="o"/>
            </a:pPr>
            <a:r>
              <a:rPr lang="en-US" dirty="0"/>
              <a:t>Mechanical FEA: ME = x hours, MD = y hours</a:t>
            </a:r>
          </a:p>
          <a:p>
            <a:pPr marL="1657350" lvl="3" indent="-285750">
              <a:spcBef>
                <a:spcPts val="600"/>
              </a:spcBef>
              <a:spcAft>
                <a:spcPts val="600"/>
              </a:spcAft>
              <a:buFont typeface="Courier New" panose="02070309020205020404" pitchFamily="49" charset="0"/>
              <a:buChar char="o"/>
            </a:pPr>
            <a:r>
              <a:rPr lang="en-US" dirty="0"/>
              <a:t>Assembly of Equip #1: ME = x hours, MT = y hours   and so on</a:t>
            </a:r>
          </a:p>
          <a:p>
            <a:pPr lvl="1" algn="ctr">
              <a:spcBef>
                <a:spcPts val="600"/>
              </a:spcBef>
              <a:spcAft>
                <a:spcPts val="600"/>
              </a:spcAft>
            </a:pPr>
            <a:r>
              <a:rPr lang="en-US" i="1" dirty="0">
                <a:solidFill>
                  <a:srgbClr val="C00000"/>
                </a:solidFill>
              </a:rPr>
              <a:t>See example from Ruben – go to the following link, look at 01_US ITER cost book…, scroll down to Appendix E. Appendix E describes a labor estimating tool that was developed by the CAMs and Technical Leads at PPPL to support their labor estimates in P6. I’m not suggesting that we produce such a sophisticated tool, but we might be able to produce some similar narrative and a simpler tool for the IPR – we should discuss further as to the best approach to take.</a:t>
            </a:r>
          </a:p>
          <a:p>
            <a:pPr lvl="1" algn="ctr">
              <a:spcBef>
                <a:spcPts val="600"/>
              </a:spcBef>
              <a:spcAft>
                <a:spcPts val="600"/>
              </a:spcAft>
            </a:pPr>
            <a:r>
              <a:rPr lang="en-US" dirty="0">
                <a:hlinkClick r:id="rId2"/>
              </a:rPr>
              <a:t>MOLLER - Examples - All Documents (sharepoint.com)</a:t>
            </a:r>
            <a:endParaRPr lang="en-US" i="1" dirty="0">
              <a:solidFill>
                <a:srgbClr val="C00000"/>
              </a:solidFill>
            </a:endParaRPr>
          </a:p>
          <a:p>
            <a:pPr marL="800100" lvl="1" indent="-342900">
              <a:buFont typeface="+mj-lt"/>
              <a:buAutoNum type="alphaLcPeriod"/>
            </a:pPr>
            <a:endParaRPr lang="en-US" dirty="0"/>
          </a:p>
          <a:p>
            <a:pPr marL="800100" lvl="1" indent="-342900">
              <a:buFont typeface="+mj-lt"/>
              <a:buAutoNum type="alphaLcPeriod"/>
            </a:pPr>
            <a:endParaRPr lang="en-US" dirty="0"/>
          </a:p>
        </p:txBody>
      </p:sp>
    </p:spTree>
    <p:extLst>
      <p:ext uri="{BB962C8B-B14F-4D97-AF65-F5344CB8AC3E}">
        <p14:creationId xmlns:p14="http://schemas.microsoft.com/office/powerpoint/2010/main" val="397472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C7BC2B-4132-40A0-8D85-6FF12012CD62}"/>
              </a:ext>
            </a:extLst>
          </p:cNvPr>
          <p:cNvSpPr txBox="1"/>
          <p:nvPr/>
        </p:nvSpPr>
        <p:spPr>
          <a:xfrm>
            <a:off x="609600" y="565150"/>
            <a:ext cx="6320705" cy="369332"/>
          </a:xfrm>
          <a:prstGeom prst="rect">
            <a:avLst/>
          </a:prstGeom>
          <a:noFill/>
        </p:spPr>
        <p:txBody>
          <a:bodyPr wrap="none" rtlCol="0">
            <a:spAutoFit/>
          </a:bodyPr>
          <a:lstStyle/>
          <a:p>
            <a:r>
              <a:rPr lang="en-US" b="1" dirty="0"/>
              <a:t>4. Prepare additional slide pack for CAM Interview/Drill Down</a:t>
            </a:r>
            <a:endParaRPr lang="en-US" i="1" dirty="0">
              <a:solidFill>
                <a:srgbClr val="C00000"/>
              </a:solidFill>
            </a:endParaRPr>
          </a:p>
        </p:txBody>
      </p:sp>
      <p:sp>
        <p:nvSpPr>
          <p:cNvPr id="3" name="Rectangle 2">
            <a:extLst>
              <a:ext uri="{FF2B5EF4-FFF2-40B4-BE49-F238E27FC236}">
                <a16:creationId xmlns:a16="http://schemas.microsoft.com/office/drawing/2014/main" id="{CEA46BD8-E5AD-4DEE-817C-830ADED930F2}"/>
              </a:ext>
            </a:extLst>
          </p:cNvPr>
          <p:cNvSpPr/>
          <p:nvPr/>
        </p:nvSpPr>
        <p:spPr>
          <a:xfrm>
            <a:off x="660400" y="1000581"/>
            <a:ext cx="10217150" cy="6032421"/>
          </a:xfrm>
          <a:prstGeom prst="rect">
            <a:avLst/>
          </a:prstGeom>
        </p:spPr>
        <p:txBody>
          <a:bodyPr wrap="square">
            <a:spAutoFit/>
          </a:bodyPr>
          <a:lstStyle/>
          <a:p>
            <a:pPr lvl="1" algn="ctr">
              <a:spcBef>
                <a:spcPts val="600"/>
              </a:spcBef>
              <a:spcAft>
                <a:spcPts val="600"/>
              </a:spcAft>
            </a:pPr>
            <a:r>
              <a:rPr lang="en-US" i="1" dirty="0">
                <a:solidFill>
                  <a:srgbClr val="C00000"/>
                </a:solidFill>
              </a:rPr>
              <a:t>See example from Ruben – go to the link below, look at IPR Jun 2023…… this slide pack worked very well for the US ITER CD-2/3 review held in June 2023. The CAM interview/drill down took the following form:</a:t>
            </a:r>
          </a:p>
          <a:p>
            <a:pPr marL="800100" lvl="1" indent="-342900">
              <a:spcBef>
                <a:spcPts val="600"/>
              </a:spcBef>
              <a:spcAft>
                <a:spcPts val="600"/>
              </a:spcAft>
              <a:buFont typeface="+mj-lt"/>
              <a:buAutoNum type="arabicPeriod"/>
            </a:pPr>
            <a:r>
              <a:rPr lang="en-US" i="1" dirty="0">
                <a:solidFill>
                  <a:srgbClr val="C00000"/>
                </a:solidFill>
              </a:rPr>
              <a:t>CAM goes through the drill down slides and goes through the example or examples shown (I suggest you prepare 2 examples)</a:t>
            </a:r>
          </a:p>
          <a:p>
            <a:pPr marL="800100" lvl="1" indent="-342900">
              <a:spcBef>
                <a:spcPts val="600"/>
              </a:spcBef>
              <a:spcAft>
                <a:spcPts val="600"/>
              </a:spcAft>
              <a:buFont typeface="+mj-lt"/>
              <a:buAutoNum type="arabicPeriod"/>
            </a:pPr>
            <a:r>
              <a:rPr lang="en-US" i="1" dirty="0">
                <a:solidFill>
                  <a:srgbClr val="C00000"/>
                </a:solidFill>
              </a:rPr>
              <a:t>The CAM goes to their cost book and describes the top level or major costs and if you have vendor estimates in the appendix in your cost book, go to them and ensure that you can match the costs shown.</a:t>
            </a:r>
          </a:p>
          <a:p>
            <a:pPr marL="800100" lvl="1" indent="-342900">
              <a:spcBef>
                <a:spcPts val="600"/>
              </a:spcBef>
              <a:spcAft>
                <a:spcPts val="600"/>
              </a:spcAft>
              <a:buFont typeface="+mj-lt"/>
              <a:buAutoNum type="arabicPeriod"/>
            </a:pPr>
            <a:r>
              <a:rPr lang="en-US" i="1" dirty="0">
                <a:solidFill>
                  <a:srgbClr val="C00000"/>
                </a:solidFill>
              </a:rPr>
              <a:t>The PCA brings up P6 live – with all the control accounts rolled up so the reviewer can see the overall structure of your plan.</a:t>
            </a:r>
          </a:p>
          <a:p>
            <a:pPr marL="800100" lvl="1" indent="-342900">
              <a:spcBef>
                <a:spcPts val="600"/>
              </a:spcBef>
              <a:spcAft>
                <a:spcPts val="600"/>
              </a:spcAft>
              <a:buFont typeface="+mj-lt"/>
              <a:buAutoNum type="arabicPeriod"/>
            </a:pPr>
            <a:r>
              <a:rPr lang="en-US" i="1" dirty="0">
                <a:solidFill>
                  <a:srgbClr val="C00000"/>
                </a:solidFill>
              </a:rPr>
              <a:t>The CAM talks through the overall structure of the plan and un-rolls each control account in turn and describes (at a top level) the activities therein.</a:t>
            </a:r>
          </a:p>
          <a:p>
            <a:pPr marL="800100" lvl="1" indent="-342900">
              <a:spcBef>
                <a:spcPts val="600"/>
              </a:spcBef>
              <a:spcAft>
                <a:spcPts val="600"/>
              </a:spcAft>
              <a:buFont typeface="+mj-lt"/>
              <a:buAutoNum type="arabicPeriod"/>
            </a:pPr>
            <a:r>
              <a:rPr lang="en-US" i="1" dirty="0">
                <a:solidFill>
                  <a:srgbClr val="C00000"/>
                </a:solidFill>
              </a:rPr>
              <a:t>The reviewer then selects a cost (usually materials or procurements) and wants to see that you have backup info that matches the direct (un-escalated and unburdened) costs shown in P6.</a:t>
            </a:r>
          </a:p>
          <a:p>
            <a:pPr marL="800100" lvl="1" indent="-342900">
              <a:spcBef>
                <a:spcPts val="600"/>
              </a:spcBef>
              <a:spcAft>
                <a:spcPts val="600"/>
              </a:spcAft>
              <a:buFont typeface="+mj-lt"/>
              <a:buAutoNum type="arabicPeriod"/>
            </a:pPr>
            <a:r>
              <a:rPr lang="en-US" i="1" dirty="0">
                <a:solidFill>
                  <a:srgbClr val="C00000"/>
                </a:solidFill>
              </a:rPr>
              <a:t>You will notice that for the US ITER cost book, all vendor quotes were stored in separate documents (i.e. not included in the cost book) but also uploaded to the review website.</a:t>
            </a:r>
          </a:p>
          <a:p>
            <a:pPr marL="800100" lvl="1" indent="-342900">
              <a:spcBef>
                <a:spcPts val="600"/>
              </a:spcBef>
              <a:spcAft>
                <a:spcPts val="600"/>
              </a:spcAft>
              <a:buFont typeface="+mj-lt"/>
              <a:buAutoNum type="arabicPeriod"/>
            </a:pPr>
            <a:endParaRPr lang="en-US" i="1" dirty="0">
              <a:solidFill>
                <a:srgbClr val="C00000"/>
              </a:solidFill>
            </a:endParaRPr>
          </a:p>
          <a:p>
            <a:pPr marL="800100" lvl="1" indent="-342900" algn="ctr">
              <a:spcBef>
                <a:spcPts val="600"/>
              </a:spcBef>
              <a:spcAft>
                <a:spcPts val="600"/>
              </a:spcAft>
              <a:buFont typeface="+mj-lt"/>
              <a:buAutoNum type="arabicPeriod"/>
            </a:pPr>
            <a:endParaRPr lang="en-US" i="1" dirty="0">
              <a:solidFill>
                <a:srgbClr val="C00000"/>
              </a:solidFill>
            </a:endParaRPr>
          </a:p>
        </p:txBody>
      </p:sp>
      <p:sp>
        <p:nvSpPr>
          <p:cNvPr id="4" name="Rectangle 3">
            <a:extLst>
              <a:ext uri="{FF2B5EF4-FFF2-40B4-BE49-F238E27FC236}">
                <a16:creationId xmlns:a16="http://schemas.microsoft.com/office/drawing/2014/main" id="{6DE7DC0F-ECA6-46BA-A69C-60F42DD712C4}"/>
              </a:ext>
            </a:extLst>
          </p:cNvPr>
          <p:cNvSpPr/>
          <p:nvPr/>
        </p:nvSpPr>
        <p:spPr>
          <a:xfrm>
            <a:off x="3591151" y="6108184"/>
            <a:ext cx="5225598" cy="369332"/>
          </a:xfrm>
          <a:prstGeom prst="rect">
            <a:avLst/>
          </a:prstGeom>
        </p:spPr>
        <p:txBody>
          <a:bodyPr wrap="none">
            <a:spAutoFit/>
          </a:bodyPr>
          <a:lstStyle/>
          <a:p>
            <a:r>
              <a:rPr lang="en-US" dirty="0">
                <a:hlinkClick r:id="rId2"/>
              </a:rPr>
              <a:t>MOLLER - Examples - All Documents (sharepoint.com)</a:t>
            </a:r>
            <a:endParaRPr lang="en-US" dirty="0"/>
          </a:p>
        </p:txBody>
      </p:sp>
    </p:spTree>
    <p:extLst>
      <p:ext uri="{BB962C8B-B14F-4D97-AF65-F5344CB8AC3E}">
        <p14:creationId xmlns:p14="http://schemas.microsoft.com/office/powerpoint/2010/main" val="1200787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2CCA68-3626-4D15-ABAD-BA5987FFF4D3}"/>
              </a:ext>
            </a:extLst>
          </p:cNvPr>
          <p:cNvSpPr txBox="1"/>
          <p:nvPr/>
        </p:nvSpPr>
        <p:spPr>
          <a:xfrm>
            <a:off x="3067050" y="2730500"/>
            <a:ext cx="5056834" cy="1200329"/>
          </a:xfrm>
          <a:prstGeom prst="rect">
            <a:avLst/>
          </a:prstGeom>
          <a:noFill/>
        </p:spPr>
        <p:txBody>
          <a:bodyPr wrap="none" rtlCol="0">
            <a:spAutoFit/>
          </a:bodyPr>
          <a:lstStyle/>
          <a:p>
            <a:pPr algn="ctr"/>
            <a:r>
              <a:rPr lang="en-US" sz="3600" b="1" dirty="0"/>
              <a:t>APPENDIX</a:t>
            </a:r>
            <a:endParaRPr lang="en-US" b="1" dirty="0"/>
          </a:p>
          <a:p>
            <a:pPr marL="285750" indent="-285750" algn="ctr">
              <a:buFont typeface="Wingdings" panose="05000000000000000000" pitchFamily="2" charset="2"/>
              <a:buChar char="§"/>
            </a:pPr>
            <a:r>
              <a:rPr lang="en-US" dirty="0"/>
              <a:t>Feedback from review panel</a:t>
            </a:r>
          </a:p>
          <a:p>
            <a:pPr marL="285750" indent="-285750" algn="ctr">
              <a:buFont typeface="Wingdings" panose="05000000000000000000" pitchFamily="2" charset="2"/>
              <a:buChar char="§"/>
            </a:pPr>
            <a:r>
              <a:rPr lang="en-US" dirty="0"/>
              <a:t>Feedback from S. Budenstein, M. Dion and C. Gal</a:t>
            </a:r>
          </a:p>
        </p:txBody>
      </p:sp>
    </p:spTree>
    <p:extLst>
      <p:ext uri="{BB962C8B-B14F-4D97-AF65-F5344CB8AC3E}">
        <p14:creationId xmlns:p14="http://schemas.microsoft.com/office/powerpoint/2010/main" val="559359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F8B126D-CB9D-4331-963B-03CA668C2507}"/>
              </a:ext>
            </a:extLst>
          </p:cNvPr>
          <p:cNvSpPr/>
          <p:nvPr/>
        </p:nvSpPr>
        <p:spPr>
          <a:xfrm>
            <a:off x="0" y="43458"/>
            <a:ext cx="11995150" cy="6717223"/>
          </a:xfrm>
          <a:prstGeom prst="rect">
            <a:avLst/>
          </a:prstGeom>
        </p:spPr>
        <p:txBody>
          <a:bodyPr wrap="square">
            <a:spAutoFit/>
          </a:bodyPr>
          <a:lstStyle/>
          <a:p>
            <a:r>
              <a:rPr lang="en-US" dirty="0">
                <a:latin typeface="Calibri" panose="020F0502020204030204" pitchFamily="34" charset="0"/>
                <a:ea typeface="Calibri" panose="020F0502020204030204" pitchFamily="34" charset="0"/>
              </a:rPr>
              <a:t>Informal note from Heather Crawford, Director’s review panel member (08.16.23)</a:t>
            </a:r>
          </a:p>
          <a:p>
            <a:r>
              <a:rPr lang="en-US" dirty="0">
                <a:latin typeface="Calibri" panose="020F0502020204030204" pitchFamily="34" charset="0"/>
                <a:ea typeface="Calibri" panose="020F0502020204030204" pitchFamily="34" charset="0"/>
              </a:rPr>
              <a:t> </a:t>
            </a: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You’ve accomplished a ton - lead with that!</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Given that the upcoming review is for CD-2/3 the CAM presentations could emphasize more the way the cost/schedule was developed.  In particular, more discussion of the breakdown of work by </a:t>
            </a:r>
            <a:r>
              <a:rPr lang="en-US" sz="1600" dirty="0">
                <a:latin typeface="Calibri" panose="020F0502020204030204" pitchFamily="34" charset="0"/>
                <a:ea typeface="Calibri" panose="020F0502020204030204" pitchFamily="34" charset="0"/>
              </a:rPr>
              <a:t>estimate</a:t>
            </a:r>
            <a:r>
              <a:rPr lang="en-US" sz="1600" i="1" dirty="0">
                <a:solidFill>
                  <a:srgbClr val="000000"/>
                </a:solidFill>
                <a:latin typeface="Times New Roman" panose="02020603050405020304" pitchFamily="18" charset="0"/>
                <a:ea typeface="Calibri" panose="020F0502020204030204" pitchFamily="34" charset="0"/>
              </a:rPr>
              <a:t> type (separating labor and materials would be helpful too) and defining start and finish of major constructions.  Key schedule milestones should also be highlighted to help explain how the schedule was developed.</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The color legend on the time-phased FTE charts shown is difficult to see (many colors appear very similar, but I think the bigger impact is that the legend squares are small and have a black outline which makes the color hard to see)</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If possible, make figures consistent -  from same perspective (e.g. slide 8 of KK’s WBS 1.08 talk), or with same color coding (e.g. color of barite concrete blocks in different views)</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Point out and take credit for students who are engaged already on the project, even if not on the DOE scope!  Consistent way of highlighting students across talks might be useful too (e.g. students are highlighted by font color)</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Proof slides carefully - a few noted items were slides indicating only Jim as PM, referencing a speaker not in the review, use of the word ‘man-power’ instead of effort/personnel…</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Streamline messages where you can - we don’t need to know everything you’re thinking about (e.g. the project is planning to buy all new cables, there is no need to mention possibly reusing cables, even if that’s what you end up doing)</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The second talk from Robert Michaels for WBS 1.07 was very repetitive from the talk from Paul King on the first day, except for the last slide - perhaps not needed as a separate talk?</a:t>
            </a:r>
            <a:endParaRPr lang="en-US" sz="1600" dirty="0">
              <a:latin typeface="Calibri" panose="020F0502020204030204" pitchFamily="34" charset="0"/>
              <a:ea typeface="Calibri" panose="020F0502020204030204" pitchFamily="34" charset="0"/>
            </a:endParaRPr>
          </a:p>
          <a:p>
            <a:pPr marL="342900" marR="0" lvl="0" indent="-342900">
              <a:spcBef>
                <a:spcPts val="300"/>
              </a:spcBef>
              <a:spcAft>
                <a:spcPts val="300"/>
              </a:spcAft>
              <a:buSzPts val="1000"/>
              <a:buFont typeface="Symbol" panose="05050102010706020507" pitchFamily="18" charset="2"/>
              <a:buChar char=""/>
              <a:tabLst>
                <a:tab pos="457200" algn="l"/>
              </a:tabLst>
            </a:pPr>
            <a:r>
              <a:rPr lang="en-US" sz="1600" i="1" dirty="0">
                <a:solidFill>
                  <a:srgbClr val="000000"/>
                </a:solidFill>
                <a:latin typeface="Times New Roman" panose="02020603050405020304" pitchFamily="18" charset="0"/>
                <a:ea typeface="Calibri" panose="020F0502020204030204" pitchFamily="34" charset="0"/>
              </a:rPr>
              <a:t>The website was a bit tricky in some aspects - the documents that the project wants the reviewers to see/consider should all be in one place.  And the majority were - on </a:t>
            </a:r>
            <a:r>
              <a:rPr lang="en-US" sz="1600" i="1" u="sng" dirty="0">
                <a:solidFill>
                  <a:srgbClr val="0000FF"/>
                </a:solidFill>
                <a:latin typeface="Times New Roman" panose="02020603050405020304" pitchFamily="18" charset="0"/>
                <a:ea typeface="Calibri" panose="020F0502020204030204" pitchFamily="34" charset="0"/>
                <a:hlinkClick r:id="rId2"/>
              </a:rPr>
              <a:t>https://jeffersonlab.sharepoint.com/sites/MOLLER/SitePages/MOLLER-2023%20CD-2.3%20DR.aspx</a:t>
            </a:r>
            <a:r>
              <a:rPr lang="en-US" sz="1600" i="1" dirty="0">
                <a:solidFill>
                  <a:srgbClr val="000000"/>
                </a:solidFill>
                <a:latin typeface="Times New Roman" panose="02020603050405020304" pitchFamily="18" charset="0"/>
                <a:ea typeface="Calibri" panose="020F0502020204030204" pitchFamily="34" charset="0"/>
              </a:rPr>
              <a:t>.  The tricky part was that we could see and access everything else on the </a:t>
            </a:r>
            <a:r>
              <a:rPr lang="en-US" sz="1600" i="1" dirty="0" err="1">
                <a:solidFill>
                  <a:srgbClr val="000000"/>
                </a:solidFill>
                <a:latin typeface="Times New Roman" panose="02020603050405020304" pitchFamily="18" charset="0"/>
                <a:ea typeface="Calibri" panose="020F0502020204030204" pitchFamily="34" charset="0"/>
              </a:rPr>
              <a:t>Sharepoint</a:t>
            </a:r>
            <a:r>
              <a:rPr lang="en-US" sz="1600" i="1" dirty="0">
                <a:solidFill>
                  <a:srgbClr val="000000"/>
                </a:solidFill>
                <a:latin typeface="Times New Roman" panose="02020603050405020304" pitchFamily="18" charset="0"/>
                <a:ea typeface="Calibri" panose="020F0502020204030204" pitchFamily="34" charset="0"/>
              </a:rPr>
              <a:t> site, and so potentially were looking at documents that were not correct (e.g. MOLLER assumptions document was not on the review page, but we looked at it - if we looked at the correct version?)</a:t>
            </a:r>
            <a:endParaRPr lang="en-US" sz="1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470445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2946</Words>
  <Application>Microsoft Office PowerPoint</Application>
  <PresentationFormat>Widescreen</PresentationFormat>
  <Paragraphs>143</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Courier New</vt:lpstr>
      <vt:lpstr>Segoe UI Emoji</vt:lpstr>
      <vt:lpstr>Symbol</vt:lpstr>
      <vt:lpstr>Times New Roman</vt:lpstr>
      <vt:lpstr>Wingdings</vt:lpstr>
      <vt:lpstr>Office Theme</vt:lpstr>
      <vt:lpstr>MOLLER IPR Oct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MOLLER IPR Oct 2023</dc:title>
  <dc:creator>Ruben Fair</dc:creator>
  <cp:lastModifiedBy>Ruben Fair</cp:lastModifiedBy>
  <cp:revision>56</cp:revision>
  <dcterms:created xsi:type="dcterms:W3CDTF">2023-08-16T14:47:52Z</dcterms:created>
  <dcterms:modified xsi:type="dcterms:W3CDTF">2023-08-21T14:38:23Z</dcterms:modified>
</cp:coreProperties>
</file>