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3"/>
  </p:notesMasterIdLst>
  <p:sldIdLst>
    <p:sldId id="309" r:id="rId5"/>
    <p:sldId id="778" r:id="rId6"/>
    <p:sldId id="842" r:id="rId7"/>
    <p:sldId id="345" r:id="rId8"/>
    <p:sldId id="3929" r:id="rId9"/>
    <p:sldId id="830" r:id="rId10"/>
    <p:sldId id="794" r:id="rId11"/>
    <p:sldId id="344" r:id="rId12"/>
    <p:sldId id="831" r:id="rId13"/>
    <p:sldId id="843" r:id="rId14"/>
    <p:sldId id="841" r:id="rId15"/>
    <p:sldId id="833" r:id="rId16"/>
    <p:sldId id="840" r:id="rId17"/>
    <p:sldId id="837" r:id="rId18"/>
    <p:sldId id="839" r:id="rId19"/>
    <p:sldId id="838" r:id="rId20"/>
    <p:sldId id="855" r:id="rId21"/>
    <p:sldId id="836" r:id="rId22"/>
    <p:sldId id="854" r:id="rId23"/>
    <p:sldId id="853" r:id="rId24"/>
    <p:sldId id="851" r:id="rId25"/>
    <p:sldId id="852" r:id="rId26"/>
    <p:sldId id="850" r:id="rId27"/>
    <p:sldId id="845" r:id="rId28"/>
    <p:sldId id="849" r:id="rId29"/>
    <p:sldId id="848" r:id="rId30"/>
    <p:sldId id="847" r:id="rId31"/>
    <p:sldId id="846" r:id="rId32"/>
    <p:sldId id="860" r:id="rId33"/>
    <p:sldId id="861" r:id="rId34"/>
    <p:sldId id="859" r:id="rId35"/>
    <p:sldId id="857" r:id="rId36"/>
    <p:sldId id="592" r:id="rId37"/>
    <p:sldId id="593" r:id="rId38"/>
    <p:sldId id="858" r:id="rId39"/>
    <p:sldId id="832" r:id="rId40"/>
    <p:sldId id="856" r:id="rId41"/>
    <p:sldId id="86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7FF"/>
    <a:srgbClr val="76D6FF"/>
    <a:srgbClr val="D0E4F3"/>
    <a:srgbClr val="008F00"/>
    <a:srgbClr val="EEFAF7"/>
    <a:srgbClr val="A3ECDE"/>
    <a:srgbClr val="73FDD6"/>
    <a:srgbClr val="73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02" autoAdjust="0"/>
    <p:restoredTop sz="95884" autoAdjust="0"/>
  </p:normalViewPr>
  <p:slideViewPr>
    <p:cSldViewPr snapToGrid="0" snapToObjects="1">
      <p:cViewPr varScale="1">
        <p:scale>
          <a:sx n="111" d="100"/>
          <a:sy n="111" d="100"/>
        </p:scale>
        <p:origin x="732" y="78"/>
      </p:cViewPr>
      <p:guideLst/>
    </p:cSldViewPr>
  </p:slideViewPr>
  <p:outlineViewPr>
    <p:cViewPr>
      <p:scale>
        <a:sx n="33" d="100"/>
        <a:sy n="33" d="100"/>
      </p:scale>
      <p:origin x="0" y="-11706"/>
    </p:cViewPr>
  </p:outlineViewPr>
  <p:notesTextViewPr>
    <p:cViewPr>
      <p:scale>
        <a:sx n="1" d="1"/>
        <a:sy n="1" d="1"/>
      </p:scale>
      <p:origin x="0" y="0"/>
    </p:cViewPr>
  </p:notesText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204995-2B46-4542-9A78-F05EF4C2FE9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9EEFEF7-CAFE-4A9A-A0DB-468C538A681E}">
      <dgm:prSet phldrT="[Text]" custT="1">
        <dgm:style>
          <a:lnRef idx="0">
            <a:schemeClr val="accent2"/>
          </a:lnRef>
          <a:fillRef idx="3">
            <a:schemeClr val="accent2"/>
          </a:fillRef>
          <a:effectRef idx="3">
            <a:schemeClr val="accent2"/>
          </a:effectRef>
          <a:fontRef idx="minor">
            <a:schemeClr val="lt1"/>
          </a:fontRef>
        </dgm:style>
      </dgm:prSet>
      <dgm:spPr/>
      <dgm:t>
        <a:bodyPr anchor="t"/>
        <a:lstStyle/>
        <a:p>
          <a:pPr>
            <a:lnSpc>
              <a:spcPct val="150000"/>
            </a:lnSpc>
          </a:pPr>
          <a:r>
            <a:rPr lang="en-US" sz="3600" dirty="0">
              <a:solidFill>
                <a:schemeClr val="tx1"/>
              </a:solidFill>
            </a:rPr>
            <a:t>Vendor</a:t>
          </a:r>
        </a:p>
      </dgm:t>
    </dgm:pt>
    <dgm:pt modelId="{98559F3E-51E8-4AE2-B9F9-CF9BDFF0747B}" type="parTrans" cxnId="{86A77AB4-211A-4CF5-ABD3-1397B7DB35BB}">
      <dgm:prSet/>
      <dgm:spPr/>
      <dgm:t>
        <a:bodyPr/>
        <a:lstStyle/>
        <a:p>
          <a:endParaRPr lang="en-US"/>
        </a:p>
      </dgm:t>
    </dgm:pt>
    <dgm:pt modelId="{A82D5A70-9A88-4288-BC37-98354530B002}" type="sibTrans" cxnId="{86A77AB4-211A-4CF5-ABD3-1397B7DB35BB}">
      <dgm:prSet/>
      <dgm:spPr/>
      <dgm:t>
        <a:bodyPr/>
        <a:lstStyle/>
        <a:p>
          <a:endParaRPr lang="en-US"/>
        </a:p>
      </dgm:t>
    </dgm:pt>
    <dgm:pt modelId="{DA232DDF-E3B0-402B-9512-869C04C5F058}">
      <dgm:prSet phldrT="[Text]" custT="1">
        <dgm:style>
          <a:lnRef idx="0">
            <a:schemeClr val="dk1"/>
          </a:lnRef>
          <a:fillRef idx="3">
            <a:schemeClr val="dk1"/>
          </a:fillRef>
          <a:effectRef idx="3">
            <a:schemeClr val="dk1"/>
          </a:effectRef>
          <a:fontRef idx="minor">
            <a:schemeClr val="lt1"/>
          </a:fontRef>
        </dgm:style>
      </dgm:prSet>
      <dgm:spPr/>
      <dgm:t>
        <a:bodyPr/>
        <a:lstStyle/>
        <a:p>
          <a:r>
            <a:rPr lang="en-US" sz="1800" dirty="0"/>
            <a:t>Collaborators</a:t>
          </a:r>
        </a:p>
      </dgm:t>
    </dgm:pt>
    <dgm:pt modelId="{A9B9C20B-7F60-47C3-A0E1-AEF9145AB0BE}" type="parTrans" cxnId="{2C6353E3-9343-4489-8E3A-99D79531EE71}">
      <dgm:prSet>
        <dgm:style>
          <a:lnRef idx="0">
            <a:schemeClr val="dk1"/>
          </a:lnRef>
          <a:fillRef idx="3">
            <a:schemeClr val="dk1"/>
          </a:fillRef>
          <a:effectRef idx="3">
            <a:schemeClr val="dk1"/>
          </a:effectRef>
          <a:fontRef idx="minor">
            <a:schemeClr val="lt1"/>
          </a:fontRef>
        </dgm:style>
      </dgm:prSet>
      <dgm:spPr/>
      <dgm:t>
        <a:bodyPr/>
        <a:lstStyle/>
        <a:p>
          <a:endParaRPr lang="en-US"/>
        </a:p>
      </dgm:t>
    </dgm:pt>
    <dgm:pt modelId="{17116AEB-D62E-4D99-B594-B082DD46BEE2}" type="sibTrans" cxnId="{2C6353E3-9343-4489-8E3A-99D79531EE71}">
      <dgm:prSet/>
      <dgm:spPr/>
      <dgm:t>
        <a:bodyPr/>
        <a:lstStyle/>
        <a:p>
          <a:endParaRPr lang="en-US"/>
        </a:p>
      </dgm:t>
    </dgm:pt>
    <dgm:pt modelId="{5D524928-2180-499F-BD53-1832E74EA6B5}">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a:t>Prime Contractor (Purchaser)</a:t>
          </a:r>
        </a:p>
      </dgm:t>
    </dgm:pt>
    <dgm:pt modelId="{4A631626-BD93-4B64-8723-FBF30976BE52}" type="parTrans" cxnId="{FEE60F5C-ACA5-415E-A587-88119814B13E}">
      <dgm:prSet>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967D6BA4-7171-4C58-9F4E-4E9C5443B8CD}" type="sibTrans" cxnId="{FEE60F5C-ACA5-415E-A587-88119814B13E}">
      <dgm:prSet/>
      <dgm:spPr/>
      <dgm:t>
        <a:bodyPr/>
        <a:lstStyle/>
        <a:p>
          <a:endParaRPr lang="en-US"/>
        </a:p>
      </dgm:t>
    </dgm:pt>
    <dgm:pt modelId="{4BE9EB6E-FE4D-4EDB-8ACE-39C93B2C33E2}">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a:t>Ultimate Customer</a:t>
          </a:r>
        </a:p>
      </dgm:t>
    </dgm:pt>
    <dgm:pt modelId="{D086F66F-3D02-4E46-9263-C0554EDD7600}" type="parTrans" cxnId="{50DABC85-5E48-4E70-B80A-9A1FE2A2CE21}">
      <dgm:prSet>
        <dgm:style>
          <a:lnRef idx="0">
            <a:schemeClr val="accent5"/>
          </a:lnRef>
          <a:fillRef idx="3">
            <a:schemeClr val="accent5"/>
          </a:fillRef>
          <a:effectRef idx="3">
            <a:schemeClr val="accent5"/>
          </a:effectRef>
          <a:fontRef idx="minor">
            <a:schemeClr val="lt1"/>
          </a:fontRef>
        </dgm:style>
      </dgm:prSet>
      <dgm:spPr/>
      <dgm:t>
        <a:bodyPr/>
        <a:lstStyle/>
        <a:p>
          <a:endParaRPr lang="en-US"/>
        </a:p>
      </dgm:t>
    </dgm:pt>
    <dgm:pt modelId="{6003CFA5-90B1-4557-A676-94F2301DE84F}" type="sibTrans" cxnId="{50DABC85-5E48-4E70-B80A-9A1FE2A2CE21}">
      <dgm:prSet/>
      <dgm:spPr/>
      <dgm:t>
        <a:bodyPr/>
        <a:lstStyle/>
        <a:p>
          <a:endParaRPr lang="en-US"/>
        </a:p>
      </dgm:t>
    </dgm:pt>
    <dgm:pt modelId="{2C47A769-46C8-46FC-8619-5CA5CE326939}">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1800" dirty="0"/>
            <a:t>Government</a:t>
          </a:r>
        </a:p>
      </dgm:t>
    </dgm:pt>
    <dgm:pt modelId="{8436A2AB-0A84-4397-BEC9-6F5AFA6396C3}" type="parTrans" cxnId="{73B190A7-8705-413D-998F-8FD801BB5696}">
      <dgm:prSet>
        <dgm:style>
          <a:lnRef idx="0">
            <a:schemeClr val="accent6"/>
          </a:lnRef>
          <a:fillRef idx="3">
            <a:schemeClr val="accent6"/>
          </a:fillRef>
          <a:effectRef idx="3">
            <a:schemeClr val="accent6"/>
          </a:effectRef>
          <a:fontRef idx="minor">
            <a:schemeClr val="lt1"/>
          </a:fontRef>
        </dgm:style>
      </dgm:prSet>
      <dgm:spPr/>
      <dgm:t>
        <a:bodyPr/>
        <a:lstStyle/>
        <a:p>
          <a:endParaRPr lang="en-US"/>
        </a:p>
      </dgm:t>
    </dgm:pt>
    <dgm:pt modelId="{7FCAD400-5C82-44A1-A50A-32F30FA3AC82}" type="sibTrans" cxnId="{73B190A7-8705-413D-998F-8FD801BB5696}">
      <dgm:prSet/>
      <dgm:spPr/>
      <dgm:t>
        <a:bodyPr/>
        <a:lstStyle/>
        <a:p>
          <a:endParaRPr lang="en-US"/>
        </a:p>
      </dgm:t>
    </dgm:pt>
    <dgm:pt modelId="{87118D46-3E25-422A-A421-E4ABAE3DB702}">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1800" dirty="0"/>
            <a:t>Third Parties</a:t>
          </a:r>
        </a:p>
      </dgm:t>
    </dgm:pt>
    <dgm:pt modelId="{AE7F75F7-EA68-4E5E-B0FB-A89030F7B160}" type="parTrans" cxnId="{00464523-7F75-46EB-B33A-F79AF8498841}">
      <dgm:prSet>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 modelId="{20A554A1-0C2C-4CA6-A0C7-1878DCB696DD}" type="sibTrans" cxnId="{00464523-7F75-46EB-B33A-F79AF8498841}">
      <dgm:prSet/>
      <dgm:spPr/>
      <dgm:t>
        <a:bodyPr/>
        <a:lstStyle/>
        <a:p>
          <a:endParaRPr lang="en-US"/>
        </a:p>
      </dgm:t>
    </dgm:pt>
    <dgm:pt modelId="{D4FF3727-DCEB-4D7A-84AC-8603089490DD}">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a:t>Logistics Partners</a:t>
          </a:r>
        </a:p>
        <a:p>
          <a:endParaRPr lang="en-US" sz="1800" dirty="0"/>
        </a:p>
      </dgm:t>
    </dgm:pt>
    <dgm:pt modelId="{C610CC2E-C33A-4852-BB64-72F22F1CDDE1}" type="parTrans" cxnId="{D9734197-0502-418B-9DE6-EE5ABD6CFD59}">
      <dgm:prSet>
        <dgm:style>
          <a:lnRef idx="0">
            <a:schemeClr val="accent4"/>
          </a:lnRef>
          <a:fillRef idx="3">
            <a:schemeClr val="accent4"/>
          </a:fillRef>
          <a:effectRef idx="3">
            <a:schemeClr val="accent4"/>
          </a:effectRef>
          <a:fontRef idx="minor">
            <a:schemeClr val="lt1"/>
          </a:fontRef>
        </dgm:style>
      </dgm:prSet>
      <dgm:spPr/>
      <dgm:t>
        <a:bodyPr/>
        <a:lstStyle/>
        <a:p>
          <a:endParaRPr lang="en-US"/>
        </a:p>
      </dgm:t>
    </dgm:pt>
    <dgm:pt modelId="{0E0AA26C-336F-49BC-B020-0B3B98EF1FAC}" type="sibTrans" cxnId="{D9734197-0502-418B-9DE6-EE5ABD6CFD59}">
      <dgm:prSet/>
      <dgm:spPr/>
      <dgm:t>
        <a:bodyPr/>
        <a:lstStyle/>
        <a:p>
          <a:endParaRPr lang="en-US"/>
        </a:p>
      </dgm:t>
    </dgm:pt>
    <dgm:pt modelId="{90DAA181-E2E8-4C97-B0F0-D93776C1100D}" type="pres">
      <dgm:prSet presAssocID="{4E204995-2B46-4542-9A78-F05EF4C2FE9D}" presName="cycle" presStyleCnt="0">
        <dgm:presLayoutVars>
          <dgm:chMax val="1"/>
          <dgm:dir/>
          <dgm:animLvl val="ctr"/>
          <dgm:resizeHandles val="exact"/>
        </dgm:presLayoutVars>
      </dgm:prSet>
      <dgm:spPr/>
    </dgm:pt>
    <dgm:pt modelId="{C664750A-B359-45E9-BCD1-F1AAE4C9D7DD}" type="pres">
      <dgm:prSet presAssocID="{39EEFEF7-CAFE-4A9A-A0DB-468C538A681E}" presName="centerShape" presStyleLbl="node0" presStyleIdx="0" presStyleCnt="1" custScaleX="88019" custScaleY="58913" custLinFactNeighborX="2697" custLinFactNeighborY="-19304"/>
      <dgm:spPr/>
    </dgm:pt>
    <dgm:pt modelId="{6470DB8E-479E-45A8-99BA-C1F9731FBE34}" type="pres">
      <dgm:prSet presAssocID="{A9B9C20B-7F60-47C3-A0E1-AEF9145AB0BE}" presName="parTrans" presStyleLbl="bgSibTrans2D1" presStyleIdx="0" presStyleCnt="6" custAng="14379179" custFlipHor="1" custScaleX="40304" custScaleY="56697" custLinFactNeighborX="24533" custLinFactNeighborY="-24062"/>
      <dgm:spPr/>
    </dgm:pt>
    <dgm:pt modelId="{2C40BCC7-8D7A-4913-AAA0-3F785E961A0C}" type="pres">
      <dgm:prSet presAssocID="{DA232DDF-E3B0-402B-9512-869C04C5F058}" presName="node" presStyleLbl="node1" presStyleIdx="0" presStyleCnt="6" custScaleX="95689" custScaleY="67281" custRadScaleRad="61241" custRadScaleInc="1530">
        <dgm:presLayoutVars>
          <dgm:bulletEnabled val="1"/>
        </dgm:presLayoutVars>
      </dgm:prSet>
      <dgm:spPr/>
    </dgm:pt>
    <dgm:pt modelId="{B8905280-3F1C-49F8-AFE3-B2CDDC6B75C9}" type="pres">
      <dgm:prSet presAssocID="{4A631626-BD93-4B64-8723-FBF30976BE52}" presName="parTrans" presStyleLbl="bgSibTrans2D1" presStyleIdx="1" presStyleCnt="6" custAng="21102556" custScaleX="44826" custScaleY="56697" custLinFactNeighborX="17798" custLinFactNeighborY="25370"/>
      <dgm:spPr/>
    </dgm:pt>
    <dgm:pt modelId="{3C028A6F-FA3E-403C-B61F-013CF008604F}" type="pres">
      <dgm:prSet presAssocID="{5D524928-2180-499F-BD53-1832E74EA6B5}" presName="node" presStyleLbl="node1" presStyleIdx="1" presStyleCnt="6" custScaleX="95689" custScaleY="67281" custRadScaleRad="109606" custRadScaleInc="-6394">
        <dgm:presLayoutVars>
          <dgm:bulletEnabled val="1"/>
        </dgm:presLayoutVars>
      </dgm:prSet>
      <dgm:spPr/>
    </dgm:pt>
    <dgm:pt modelId="{9EA21341-B74F-43F1-BEF3-CD4E23329905}" type="pres">
      <dgm:prSet presAssocID="{D086F66F-3D02-4E46-9263-C0554EDD7600}" presName="parTrans" presStyleLbl="bgSibTrans2D1" presStyleIdx="2" presStyleCnt="6" custScaleX="65381" custScaleY="56697" custLinFactNeighborX="6256" custLinFactNeighborY="32592"/>
      <dgm:spPr/>
    </dgm:pt>
    <dgm:pt modelId="{B14D4486-00A3-4AAF-B637-D04510261570}" type="pres">
      <dgm:prSet presAssocID="{4BE9EB6E-FE4D-4EDB-8ACE-39C93B2C33E2}" presName="node" presStyleLbl="node1" presStyleIdx="2" presStyleCnt="6" custScaleX="95689" custScaleY="67281">
        <dgm:presLayoutVars>
          <dgm:bulletEnabled val="1"/>
        </dgm:presLayoutVars>
      </dgm:prSet>
      <dgm:spPr/>
    </dgm:pt>
    <dgm:pt modelId="{AFF6FA9E-E4C0-44CE-AC9C-C17D124CE528}" type="pres">
      <dgm:prSet presAssocID="{8436A2AB-0A84-4397-BEC9-6F5AFA6396C3}" presName="parTrans" presStyleLbl="bgSibTrans2D1" presStyleIdx="3" presStyleCnt="6" custScaleX="57183" custScaleY="56697" custLinFactNeighborX="-23949" custLinFactNeighborY="7055"/>
      <dgm:spPr/>
    </dgm:pt>
    <dgm:pt modelId="{9C4FC1D4-90A2-4B7D-8B27-E0FD33B9B073}" type="pres">
      <dgm:prSet presAssocID="{2C47A769-46C8-46FC-8619-5CA5CE326939}" presName="node" presStyleLbl="node1" presStyleIdx="3" presStyleCnt="6" custScaleX="95689" custScaleY="67281" custRadScaleRad="111977" custRadScaleInc="59238">
        <dgm:presLayoutVars>
          <dgm:bulletEnabled val="1"/>
        </dgm:presLayoutVars>
      </dgm:prSet>
      <dgm:spPr/>
    </dgm:pt>
    <dgm:pt modelId="{D92CAF88-E73B-4751-879B-CC6DC644C04B}" type="pres">
      <dgm:prSet presAssocID="{AE7F75F7-EA68-4E5E-B0FB-A89030F7B160}" presName="parTrans" presStyleLbl="bgSibTrans2D1" presStyleIdx="4" presStyleCnt="6" custScaleX="56343" custScaleY="56697" custLinFactNeighborX="-16612" custLinFactNeighborY="3956"/>
      <dgm:spPr/>
    </dgm:pt>
    <dgm:pt modelId="{A4D0EFB0-BE33-41C6-B5AA-05F4E8B556DB}" type="pres">
      <dgm:prSet presAssocID="{87118D46-3E25-422A-A421-E4ABAE3DB702}" presName="node" presStyleLbl="node1" presStyleIdx="4" presStyleCnt="6" custScaleX="86564" custScaleY="67281" custRadScaleRad="99304" custRadScaleInc="27148">
        <dgm:presLayoutVars>
          <dgm:bulletEnabled val="1"/>
        </dgm:presLayoutVars>
      </dgm:prSet>
      <dgm:spPr/>
    </dgm:pt>
    <dgm:pt modelId="{98D6ABE8-1598-4AF8-B88F-EA9584ABB464}" type="pres">
      <dgm:prSet presAssocID="{C610CC2E-C33A-4852-BB64-72F22F1CDDE1}" presName="parTrans" presStyleLbl="bgSibTrans2D1" presStyleIdx="5" presStyleCnt="6" custAng="15982953" custFlipVert="1" custScaleX="50716" custScaleY="56697" custLinFactNeighborX="-24789" custLinFactNeighborY="-47848"/>
      <dgm:spPr/>
    </dgm:pt>
    <dgm:pt modelId="{D4C20837-DBC4-4568-9759-3ACC20B2E1F2}" type="pres">
      <dgm:prSet presAssocID="{D4FF3727-DCEB-4D7A-84AC-8603089490DD}" presName="node" presStyleLbl="node1" presStyleIdx="5" presStyleCnt="6" custScaleX="95689" custScaleY="67281" custRadScaleRad="58830" custRadScaleInc="37876">
        <dgm:presLayoutVars>
          <dgm:bulletEnabled val="1"/>
        </dgm:presLayoutVars>
      </dgm:prSet>
      <dgm:spPr/>
    </dgm:pt>
  </dgm:ptLst>
  <dgm:cxnLst>
    <dgm:cxn modelId="{212C8601-5209-4CC1-BBF0-F99D1045E6E4}" type="presOf" srcId="{C610CC2E-C33A-4852-BB64-72F22F1CDDE1}" destId="{98D6ABE8-1598-4AF8-B88F-EA9584ABB464}" srcOrd="0" destOrd="0" presId="urn:microsoft.com/office/officeart/2005/8/layout/radial4"/>
    <dgm:cxn modelId="{736F6B08-2FD3-46C1-AF06-6FE5FE132817}" type="presOf" srcId="{39EEFEF7-CAFE-4A9A-A0DB-468C538A681E}" destId="{C664750A-B359-45E9-BCD1-F1AAE4C9D7DD}" srcOrd="0" destOrd="0" presId="urn:microsoft.com/office/officeart/2005/8/layout/radial4"/>
    <dgm:cxn modelId="{E8881616-754C-4089-8267-EA008BBAB853}" type="presOf" srcId="{A9B9C20B-7F60-47C3-A0E1-AEF9145AB0BE}" destId="{6470DB8E-479E-45A8-99BA-C1F9731FBE34}" srcOrd="0" destOrd="0" presId="urn:microsoft.com/office/officeart/2005/8/layout/radial4"/>
    <dgm:cxn modelId="{00464523-7F75-46EB-B33A-F79AF8498841}" srcId="{39EEFEF7-CAFE-4A9A-A0DB-468C538A681E}" destId="{87118D46-3E25-422A-A421-E4ABAE3DB702}" srcOrd="4" destOrd="0" parTransId="{AE7F75F7-EA68-4E5E-B0FB-A89030F7B160}" sibTransId="{20A554A1-0C2C-4CA6-A0C7-1878DCB696DD}"/>
    <dgm:cxn modelId="{5E854D23-7352-4C90-BE01-16C0309F0C78}" type="presOf" srcId="{D086F66F-3D02-4E46-9263-C0554EDD7600}" destId="{9EA21341-B74F-43F1-BEF3-CD4E23329905}" srcOrd="0" destOrd="0" presId="urn:microsoft.com/office/officeart/2005/8/layout/radial4"/>
    <dgm:cxn modelId="{BA175A31-31D9-410B-A61A-B047188485F2}" type="presOf" srcId="{AE7F75F7-EA68-4E5E-B0FB-A89030F7B160}" destId="{D92CAF88-E73B-4751-879B-CC6DC644C04B}" srcOrd="0" destOrd="0" presId="urn:microsoft.com/office/officeart/2005/8/layout/radial4"/>
    <dgm:cxn modelId="{FEE60F5C-ACA5-415E-A587-88119814B13E}" srcId="{39EEFEF7-CAFE-4A9A-A0DB-468C538A681E}" destId="{5D524928-2180-499F-BD53-1832E74EA6B5}" srcOrd="1" destOrd="0" parTransId="{4A631626-BD93-4B64-8723-FBF30976BE52}" sibTransId="{967D6BA4-7171-4C58-9F4E-4E9C5443B8CD}"/>
    <dgm:cxn modelId="{AF24535C-CEA3-4CC2-896B-373286AC4F3A}" type="presOf" srcId="{87118D46-3E25-422A-A421-E4ABAE3DB702}" destId="{A4D0EFB0-BE33-41C6-B5AA-05F4E8B556DB}" srcOrd="0" destOrd="0" presId="urn:microsoft.com/office/officeart/2005/8/layout/radial4"/>
    <dgm:cxn modelId="{43832363-FBF8-4150-BB57-5DFC290022BA}" type="presOf" srcId="{4A631626-BD93-4B64-8723-FBF30976BE52}" destId="{B8905280-3F1C-49F8-AFE3-B2CDDC6B75C9}" srcOrd="0" destOrd="0" presId="urn:microsoft.com/office/officeart/2005/8/layout/radial4"/>
    <dgm:cxn modelId="{059D8F77-7ABE-4A9F-B2D2-E463819B4852}" type="presOf" srcId="{2C47A769-46C8-46FC-8619-5CA5CE326939}" destId="{9C4FC1D4-90A2-4B7D-8B27-E0FD33B9B073}" srcOrd="0" destOrd="0" presId="urn:microsoft.com/office/officeart/2005/8/layout/radial4"/>
    <dgm:cxn modelId="{50DABC85-5E48-4E70-B80A-9A1FE2A2CE21}" srcId="{39EEFEF7-CAFE-4A9A-A0DB-468C538A681E}" destId="{4BE9EB6E-FE4D-4EDB-8ACE-39C93B2C33E2}" srcOrd="2" destOrd="0" parTransId="{D086F66F-3D02-4E46-9263-C0554EDD7600}" sibTransId="{6003CFA5-90B1-4557-A676-94F2301DE84F}"/>
    <dgm:cxn modelId="{6DF19C93-9123-4D14-BEEC-43BB35C03E8E}" type="presOf" srcId="{4BE9EB6E-FE4D-4EDB-8ACE-39C93B2C33E2}" destId="{B14D4486-00A3-4AAF-B637-D04510261570}" srcOrd="0" destOrd="0" presId="urn:microsoft.com/office/officeart/2005/8/layout/radial4"/>
    <dgm:cxn modelId="{D9734197-0502-418B-9DE6-EE5ABD6CFD59}" srcId="{39EEFEF7-CAFE-4A9A-A0DB-468C538A681E}" destId="{D4FF3727-DCEB-4D7A-84AC-8603089490DD}" srcOrd="5" destOrd="0" parTransId="{C610CC2E-C33A-4852-BB64-72F22F1CDDE1}" sibTransId="{0E0AA26C-336F-49BC-B020-0B3B98EF1FAC}"/>
    <dgm:cxn modelId="{3D62D5A2-5E8D-4CB6-9605-AADCB09AFAD9}" type="presOf" srcId="{DA232DDF-E3B0-402B-9512-869C04C5F058}" destId="{2C40BCC7-8D7A-4913-AAA0-3F785E961A0C}" srcOrd="0" destOrd="0" presId="urn:microsoft.com/office/officeart/2005/8/layout/radial4"/>
    <dgm:cxn modelId="{73B190A7-8705-413D-998F-8FD801BB5696}" srcId="{39EEFEF7-CAFE-4A9A-A0DB-468C538A681E}" destId="{2C47A769-46C8-46FC-8619-5CA5CE326939}" srcOrd="3" destOrd="0" parTransId="{8436A2AB-0A84-4397-BEC9-6F5AFA6396C3}" sibTransId="{7FCAD400-5C82-44A1-A50A-32F30FA3AC82}"/>
    <dgm:cxn modelId="{86A77AB4-211A-4CF5-ABD3-1397B7DB35BB}" srcId="{4E204995-2B46-4542-9A78-F05EF4C2FE9D}" destId="{39EEFEF7-CAFE-4A9A-A0DB-468C538A681E}" srcOrd="0" destOrd="0" parTransId="{98559F3E-51E8-4AE2-B9F9-CF9BDFF0747B}" sibTransId="{A82D5A70-9A88-4288-BC37-98354530B002}"/>
    <dgm:cxn modelId="{6047D3BA-F4E1-4D02-BBAE-EB8FA1586287}" type="presOf" srcId="{4E204995-2B46-4542-9A78-F05EF4C2FE9D}" destId="{90DAA181-E2E8-4C97-B0F0-D93776C1100D}" srcOrd="0" destOrd="0" presId="urn:microsoft.com/office/officeart/2005/8/layout/radial4"/>
    <dgm:cxn modelId="{2BE34FC1-1F1F-4AB0-9F9E-E0C0E120B1F0}" type="presOf" srcId="{8436A2AB-0A84-4397-BEC9-6F5AFA6396C3}" destId="{AFF6FA9E-E4C0-44CE-AC9C-C17D124CE528}" srcOrd="0" destOrd="0" presId="urn:microsoft.com/office/officeart/2005/8/layout/radial4"/>
    <dgm:cxn modelId="{530EB3CD-95A3-45A6-A00C-8F96E1B0B376}" type="presOf" srcId="{5D524928-2180-499F-BD53-1832E74EA6B5}" destId="{3C028A6F-FA3E-403C-B61F-013CF008604F}" srcOrd="0" destOrd="0" presId="urn:microsoft.com/office/officeart/2005/8/layout/radial4"/>
    <dgm:cxn modelId="{2C6353E3-9343-4489-8E3A-99D79531EE71}" srcId="{39EEFEF7-CAFE-4A9A-A0DB-468C538A681E}" destId="{DA232DDF-E3B0-402B-9512-869C04C5F058}" srcOrd="0" destOrd="0" parTransId="{A9B9C20B-7F60-47C3-A0E1-AEF9145AB0BE}" sibTransId="{17116AEB-D62E-4D99-B594-B082DD46BEE2}"/>
    <dgm:cxn modelId="{2C1F85E6-971C-4043-9321-5348BFE47BA1}" type="presOf" srcId="{D4FF3727-DCEB-4D7A-84AC-8603089490DD}" destId="{D4C20837-DBC4-4568-9759-3ACC20B2E1F2}" srcOrd="0" destOrd="0" presId="urn:microsoft.com/office/officeart/2005/8/layout/radial4"/>
    <dgm:cxn modelId="{851BB903-C0C1-4BE9-AD00-FD4E38EA3F30}" type="presParOf" srcId="{90DAA181-E2E8-4C97-B0F0-D93776C1100D}" destId="{C664750A-B359-45E9-BCD1-F1AAE4C9D7DD}" srcOrd="0" destOrd="0" presId="urn:microsoft.com/office/officeart/2005/8/layout/radial4"/>
    <dgm:cxn modelId="{C076248B-0704-46D8-8D90-FB21C12FA2B8}" type="presParOf" srcId="{90DAA181-E2E8-4C97-B0F0-D93776C1100D}" destId="{6470DB8E-479E-45A8-99BA-C1F9731FBE34}" srcOrd="1" destOrd="0" presId="urn:microsoft.com/office/officeart/2005/8/layout/radial4"/>
    <dgm:cxn modelId="{92B34655-7E09-42AD-9CD4-B00EFFE24B6F}" type="presParOf" srcId="{90DAA181-E2E8-4C97-B0F0-D93776C1100D}" destId="{2C40BCC7-8D7A-4913-AAA0-3F785E961A0C}" srcOrd="2" destOrd="0" presId="urn:microsoft.com/office/officeart/2005/8/layout/radial4"/>
    <dgm:cxn modelId="{46AE77A7-51D7-4473-896B-C368019FC297}" type="presParOf" srcId="{90DAA181-E2E8-4C97-B0F0-D93776C1100D}" destId="{B8905280-3F1C-49F8-AFE3-B2CDDC6B75C9}" srcOrd="3" destOrd="0" presId="urn:microsoft.com/office/officeart/2005/8/layout/radial4"/>
    <dgm:cxn modelId="{856F8339-E463-4EEB-9670-921BAE77177B}" type="presParOf" srcId="{90DAA181-E2E8-4C97-B0F0-D93776C1100D}" destId="{3C028A6F-FA3E-403C-B61F-013CF008604F}" srcOrd="4" destOrd="0" presId="urn:microsoft.com/office/officeart/2005/8/layout/radial4"/>
    <dgm:cxn modelId="{A64B65EF-2B0F-41A8-A8DF-D37DF429DDFB}" type="presParOf" srcId="{90DAA181-E2E8-4C97-B0F0-D93776C1100D}" destId="{9EA21341-B74F-43F1-BEF3-CD4E23329905}" srcOrd="5" destOrd="0" presId="urn:microsoft.com/office/officeart/2005/8/layout/radial4"/>
    <dgm:cxn modelId="{8AE3ADD4-B79E-429D-A80D-2799E6D988A5}" type="presParOf" srcId="{90DAA181-E2E8-4C97-B0F0-D93776C1100D}" destId="{B14D4486-00A3-4AAF-B637-D04510261570}" srcOrd="6" destOrd="0" presId="urn:microsoft.com/office/officeart/2005/8/layout/radial4"/>
    <dgm:cxn modelId="{ED9DE92C-963D-42AE-A5BE-8A2F57D90770}" type="presParOf" srcId="{90DAA181-E2E8-4C97-B0F0-D93776C1100D}" destId="{AFF6FA9E-E4C0-44CE-AC9C-C17D124CE528}" srcOrd="7" destOrd="0" presId="urn:microsoft.com/office/officeart/2005/8/layout/radial4"/>
    <dgm:cxn modelId="{7F0D29F7-7C7B-4FEB-851A-77AECF7D2C3E}" type="presParOf" srcId="{90DAA181-E2E8-4C97-B0F0-D93776C1100D}" destId="{9C4FC1D4-90A2-4B7D-8B27-E0FD33B9B073}" srcOrd="8" destOrd="0" presId="urn:microsoft.com/office/officeart/2005/8/layout/radial4"/>
    <dgm:cxn modelId="{EC67F81D-CC32-430C-ACA8-C07CB80985E8}" type="presParOf" srcId="{90DAA181-E2E8-4C97-B0F0-D93776C1100D}" destId="{D92CAF88-E73B-4751-879B-CC6DC644C04B}" srcOrd="9" destOrd="0" presId="urn:microsoft.com/office/officeart/2005/8/layout/radial4"/>
    <dgm:cxn modelId="{4DED62E5-3C8D-418A-9203-97317A4BABC4}" type="presParOf" srcId="{90DAA181-E2E8-4C97-B0F0-D93776C1100D}" destId="{A4D0EFB0-BE33-41C6-B5AA-05F4E8B556DB}" srcOrd="10" destOrd="0" presId="urn:microsoft.com/office/officeart/2005/8/layout/radial4"/>
    <dgm:cxn modelId="{D5FEB7BF-6ECB-49E1-B443-F139A412EB32}" type="presParOf" srcId="{90DAA181-E2E8-4C97-B0F0-D93776C1100D}" destId="{98D6ABE8-1598-4AF8-B88F-EA9584ABB464}" srcOrd="11" destOrd="0" presId="urn:microsoft.com/office/officeart/2005/8/layout/radial4"/>
    <dgm:cxn modelId="{2B846DA4-8611-402E-B992-DD649EC94B53}" type="presParOf" srcId="{90DAA181-E2E8-4C97-B0F0-D93776C1100D}" destId="{D4C20837-DBC4-4568-9759-3ACC20B2E1F2}"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4750A-B359-45E9-BCD1-F1AAE4C9D7DD}">
      <dsp:nvSpPr>
        <dsp:cNvPr id="0" name=""/>
        <dsp:cNvSpPr/>
      </dsp:nvSpPr>
      <dsp:spPr>
        <a:xfrm>
          <a:off x="3494036" y="2034312"/>
          <a:ext cx="1992364" cy="1333532"/>
        </a:xfrm>
        <a:prstGeom prst="ellipse">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22860" tIns="22860" rIns="22860" bIns="22860" numCol="1" spcCol="1270" anchor="t" anchorCtr="0">
          <a:noAutofit/>
        </a:bodyPr>
        <a:lstStyle/>
        <a:p>
          <a:pPr marL="0" lvl="0" indent="0" algn="ctr" defTabSz="1600200">
            <a:lnSpc>
              <a:spcPct val="150000"/>
            </a:lnSpc>
            <a:spcBef>
              <a:spcPct val="0"/>
            </a:spcBef>
            <a:spcAft>
              <a:spcPct val="35000"/>
            </a:spcAft>
            <a:buNone/>
          </a:pPr>
          <a:r>
            <a:rPr lang="en-US" sz="3600" kern="1200" dirty="0">
              <a:solidFill>
                <a:schemeClr val="tx1"/>
              </a:solidFill>
            </a:rPr>
            <a:t>Vendor</a:t>
          </a:r>
        </a:p>
      </dsp:txBody>
      <dsp:txXfrm>
        <a:off x="3785811" y="2229603"/>
        <a:ext cx="1408814" cy="942950"/>
      </dsp:txXfrm>
    </dsp:sp>
    <dsp:sp modelId="{6470DB8E-479E-45A8-99BA-C1F9731FBE34}">
      <dsp:nvSpPr>
        <dsp:cNvPr id="0" name=""/>
        <dsp:cNvSpPr/>
      </dsp:nvSpPr>
      <dsp:spPr>
        <a:xfrm rot="19807123" flipH="1">
          <a:off x="3000251" y="3256969"/>
          <a:ext cx="670051" cy="365760"/>
        </a:xfrm>
        <a:prstGeom prst="leftArrow">
          <a:avLst>
            <a:gd name="adj1" fmla="val 60000"/>
            <a:gd name="adj2" fmla="val 50000"/>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sp>
    <dsp:sp modelId="{2C40BCC7-8D7A-4913-AAA0-3F785E961A0C}">
      <dsp:nvSpPr>
        <dsp:cNvPr id="0" name=""/>
        <dsp:cNvSpPr/>
      </dsp:nvSpPr>
      <dsp:spPr>
        <a:xfrm>
          <a:off x="1447793" y="3581404"/>
          <a:ext cx="1516185" cy="852850"/>
        </a:xfrm>
        <a:prstGeom prst="roundRect">
          <a:avLst>
            <a:gd name="adj" fmla="val 10000"/>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Collaborators</a:t>
          </a:r>
        </a:p>
      </dsp:txBody>
      <dsp:txXfrm>
        <a:off x="1472772" y="3606383"/>
        <a:ext cx="1466227" cy="802892"/>
      </dsp:txXfrm>
    </dsp:sp>
    <dsp:sp modelId="{B8905280-3F1C-49F8-AFE3-B2CDDC6B75C9}">
      <dsp:nvSpPr>
        <dsp:cNvPr id="0" name=""/>
        <dsp:cNvSpPr/>
      </dsp:nvSpPr>
      <dsp:spPr>
        <a:xfrm rot="11103197">
          <a:off x="2201665" y="2164087"/>
          <a:ext cx="1026620" cy="365760"/>
        </a:xfrm>
        <a:prstGeom prst="leftArrow">
          <a:avLst>
            <a:gd name="adj1" fmla="val 60000"/>
            <a:gd name="adj2" fmla="val 50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sp>
    <dsp:sp modelId="{3C028A6F-FA3E-403C-B61F-013CF008604F}">
      <dsp:nvSpPr>
        <dsp:cNvPr id="0" name=""/>
        <dsp:cNvSpPr/>
      </dsp:nvSpPr>
      <dsp:spPr>
        <a:xfrm>
          <a:off x="435066" y="1492586"/>
          <a:ext cx="1516185" cy="852850"/>
        </a:xfrm>
        <a:prstGeom prst="roundRect">
          <a:avLst>
            <a:gd name="adj" fmla="val 10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Prime Contractor (Purchaser)</a:t>
          </a:r>
        </a:p>
      </dsp:txBody>
      <dsp:txXfrm>
        <a:off x="460045" y="1517565"/>
        <a:ext cx="1466227" cy="802892"/>
      </dsp:txXfrm>
    </dsp:sp>
    <dsp:sp modelId="{9EA21341-B74F-43F1-BEF3-CD4E23329905}">
      <dsp:nvSpPr>
        <dsp:cNvPr id="0" name=""/>
        <dsp:cNvSpPr/>
      </dsp:nvSpPr>
      <dsp:spPr>
        <a:xfrm rot="14236929">
          <a:off x="3254704" y="1417331"/>
          <a:ext cx="972537" cy="365760"/>
        </a:xfrm>
        <a:prstGeom prst="leftArrow">
          <a:avLst>
            <a:gd name="adj1" fmla="val 60000"/>
            <a:gd name="adj2" fmla="val 50000"/>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sp>
    <dsp:sp modelId="{B14D4486-00A3-4AAF-B637-D04510261570}">
      <dsp:nvSpPr>
        <dsp:cNvPr id="0" name=""/>
        <dsp:cNvSpPr/>
      </dsp:nvSpPr>
      <dsp:spPr>
        <a:xfrm>
          <a:off x="2487826" y="337785"/>
          <a:ext cx="1516185" cy="852850"/>
        </a:xfrm>
        <a:prstGeom prst="roundRect">
          <a:avLst>
            <a:gd name="adj" fmla="val 10000"/>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Ultimate Customer</a:t>
          </a:r>
        </a:p>
      </dsp:txBody>
      <dsp:txXfrm>
        <a:off x="2512805" y="362764"/>
        <a:ext cx="1466227" cy="802892"/>
      </dsp:txXfrm>
    </dsp:sp>
    <dsp:sp modelId="{AFF6FA9E-E4C0-44CE-AC9C-C17D124CE528}">
      <dsp:nvSpPr>
        <dsp:cNvPr id="0" name=""/>
        <dsp:cNvSpPr/>
      </dsp:nvSpPr>
      <dsp:spPr>
        <a:xfrm rot="19138902">
          <a:off x="4908199" y="1369229"/>
          <a:ext cx="1039630" cy="365760"/>
        </a:xfrm>
        <a:prstGeom prst="leftArrow">
          <a:avLst>
            <a:gd name="adj1" fmla="val 60000"/>
            <a:gd name="adj2" fmla="val 5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sp>
    <dsp:sp modelId="{9C4FC1D4-90A2-4B7D-8B27-E0FD33B9B073}">
      <dsp:nvSpPr>
        <dsp:cNvPr id="0" name=""/>
        <dsp:cNvSpPr/>
      </dsp:nvSpPr>
      <dsp:spPr>
        <a:xfrm>
          <a:off x="5791203" y="483569"/>
          <a:ext cx="1516185" cy="852850"/>
        </a:xfrm>
        <a:prstGeom prst="roundRect">
          <a:avLst>
            <a:gd name="adj" fmla="val 1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Government</a:t>
          </a:r>
        </a:p>
      </dsp:txBody>
      <dsp:txXfrm>
        <a:off x="5816182" y="508548"/>
        <a:ext cx="1466227" cy="802892"/>
      </dsp:txXfrm>
    </dsp:sp>
    <dsp:sp modelId="{D92CAF88-E73B-4751-879B-CC6DC644C04B}">
      <dsp:nvSpPr>
        <dsp:cNvPr id="0" name=""/>
        <dsp:cNvSpPr/>
      </dsp:nvSpPr>
      <dsp:spPr>
        <a:xfrm rot="21275923">
          <a:off x="5664894" y="2358755"/>
          <a:ext cx="983306" cy="365760"/>
        </a:xfrm>
        <a:prstGeom prst="leftArrow">
          <a:avLst>
            <a:gd name="adj1" fmla="val 60000"/>
            <a:gd name="adj2" fmla="val 5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sp>
    <dsp:sp modelId="{A4D0EFB0-BE33-41C6-B5AA-05F4E8B556DB}">
      <dsp:nvSpPr>
        <dsp:cNvPr id="0" name=""/>
        <dsp:cNvSpPr/>
      </dsp:nvSpPr>
      <dsp:spPr>
        <a:xfrm>
          <a:off x="6629395" y="2007550"/>
          <a:ext cx="1371600" cy="852850"/>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Third Parties</a:t>
          </a:r>
        </a:p>
      </dsp:txBody>
      <dsp:txXfrm>
        <a:off x="6654374" y="2032529"/>
        <a:ext cx="1321642" cy="802892"/>
      </dsp:txXfrm>
    </dsp:sp>
    <dsp:sp modelId="{98D6ABE8-1598-4AF8-B88F-EA9584ABB464}">
      <dsp:nvSpPr>
        <dsp:cNvPr id="0" name=""/>
        <dsp:cNvSpPr/>
      </dsp:nvSpPr>
      <dsp:spPr>
        <a:xfrm rot="2986950" flipV="1">
          <a:off x="4901618" y="3375759"/>
          <a:ext cx="812370" cy="365760"/>
        </a:xfrm>
        <a:prstGeom prst="leftArrow">
          <a:avLst>
            <a:gd name="adj1" fmla="val 60000"/>
            <a:gd name="adj2" fmla="val 5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sp>
    <dsp:sp modelId="{D4C20837-DBC4-4568-9759-3ACC20B2E1F2}">
      <dsp:nvSpPr>
        <dsp:cNvPr id="0" name=""/>
        <dsp:cNvSpPr/>
      </dsp:nvSpPr>
      <dsp:spPr>
        <a:xfrm>
          <a:off x="5524501" y="3995579"/>
          <a:ext cx="1516185" cy="852850"/>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Logistics Partners</a:t>
          </a:r>
        </a:p>
        <a:p>
          <a:pPr marL="0" lvl="0" indent="0" algn="ctr" defTabSz="800100">
            <a:lnSpc>
              <a:spcPct val="90000"/>
            </a:lnSpc>
            <a:spcBef>
              <a:spcPct val="0"/>
            </a:spcBef>
            <a:spcAft>
              <a:spcPct val="35000"/>
            </a:spcAft>
            <a:buNone/>
          </a:pPr>
          <a:endParaRPr lang="en-US" sz="1800" kern="1200" dirty="0"/>
        </a:p>
      </dsp:txBody>
      <dsp:txXfrm>
        <a:off x="5549480" y="4020558"/>
        <a:ext cx="1466227" cy="80289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8/22/2023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4</a:t>
            </a:fld>
            <a:endParaRPr lang="en-US"/>
          </a:p>
        </p:txBody>
      </p:sp>
    </p:spTree>
    <p:extLst>
      <p:ext uri="{BB962C8B-B14F-4D97-AF65-F5344CB8AC3E}">
        <p14:creationId xmlns:p14="http://schemas.microsoft.com/office/powerpoint/2010/main" val="4034874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a:p>
        </p:txBody>
      </p:sp>
      <p:sp>
        <p:nvSpPr>
          <p:cNvPr id="4" name="Slide Number Placeholder 3"/>
          <p:cNvSpPr>
            <a:spLocks noGrp="1"/>
          </p:cNvSpPr>
          <p:nvPr>
            <p:ph type="sldNum" sz="quarter" idx="10"/>
          </p:nvPr>
        </p:nvSpPr>
        <p:spPr/>
        <p:txBody>
          <a:bodyPr/>
          <a:lstStyle/>
          <a:p>
            <a:pPr>
              <a:defRPr/>
            </a:pPr>
            <a:fld id="{0BBCFF01-E775-44ED-8DD5-8275B9917C23}"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33839727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072888-4978-C4CA-5DF5-38C7D3BC767F}"/>
              </a:ext>
            </a:extLst>
          </p:cNvPr>
          <p:cNvPicPr>
            <a:picLocks noChangeAspect="1"/>
          </p:cNvPicPr>
          <p:nvPr userDrawn="1"/>
        </p:nvPicPr>
        <p:blipFill>
          <a:blip r:embed="rId2"/>
          <a:stretch>
            <a:fillRect/>
          </a:stretch>
        </p:blipFill>
        <p:spPr>
          <a:xfrm>
            <a:off x="6371910" y="1720793"/>
            <a:ext cx="5681928" cy="361652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4"/>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pic>
        <p:nvPicPr>
          <p:cNvPr id="17" name="Picture Placeholder 8">
            <a:extLst>
              <a:ext uri="{FF2B5EF4-FFF2-40B4-BE49-F238E27FC236}">
                <a16:creationId xmlns:a16="http://schemas.microsoft.com/office/drawing/2014/main" id="{5E934236-E122-7846-84A9-752797FA274A}"/>
              </a:ext>
            </a:extLst>
          </p:cNvPr>
          <p:cNvPicPr>
            <a:picLocks noChangeAspect="1"/>
          </p:cNvPicPr>
          <p:nvPr userDrawn="1"/>
        </p:nvPicPr>
        <p:blipFill>
          <a:blip r:embed="rId8"/>
          <a:stretch>
            <a:fillRect/>
          </a:stretch>
        </p:blipFill>
        <p:spPr>
          <a:xfrm>
            <a:off x="9658109" y="1788295"/>
            <a:ext cx="2298955" cy="10751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949966"/>
          </a:xfrm>
        </p:spPr>
        <p:txBody>
          <a:bodyPr>
            <a:normAutofit/>
          </a:bodyPr>
          <a:lstStyle>
            <a:lvl1pPr>
              <a:defRPr sz="2800" b="1">
                <a:solidFill>
                  <a:srgbClr val="30519D"/>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838200" y="1507131"/>
            <a:ext cx="10515600" cy="4351338"/>
          </a:xfrm>
        </p:spPr>
        <p:txBody>
          <a:bodyPr/>
          <a:lstStyle>
            <a:lvl1pPr>
              <a:defRPr sz="24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sz="1200">
              <a:solidFill>
                <a:prstClr val="white"/>
              </a:solidFill>
              <a:latin typeface="Arial" charset="0"/>
              <a:cs typeface="Arial" charset="0"/>
            </a:endParaRPr>
          </a:p>
        </p:txBody>
      </p:sp>
      <p:sp>
        <p:nvSpPr>
          <p:cNvPr id="5" name="Footer Placeholder 4"/>
          <p:cNvSpPr>
            <a:spLocks noGrp="1"/>
          </p:cNvSpPr>
          <p:nvPr>
            <p:ph type="ftr" sz="quarter" idx="11"/>
          </p:nvPr>
        </p:nvSpPr>
        <p:spPr/>
        <p:txBody>
          <a:bodyPr/>
          <a:lstStyle/>
          <a:p>
            <a:pPr>
              <a:defRPr/>
            </a:pPr>
            <a:endParaRPr lang="en-US">
              <a:solidFill>
                <a:prstClr val="white"/>
              </a:solidFill>
              <a:latin typeface="Arial" charset="0"/>
              <a:cs typeface="Arial" charset="0"/>
            </a:endParaRPr>
          </a:p>
        </p:txBody>
      </p:sp>
    </p:spTree>
    <p:extLst>
      <p:ext uri="{BB962C8B-B14F-4D97-AF65-F5344CB8AC3E}">
        <p14:creationId xmlns:p14="http://schemas.microsoft.com/office/powerpoint/2010/main" val="1555771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MOLLER Project Overview</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MOLLER Project Overview</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MOLLER Project Overview</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MOLLER Project Overview</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MOLLER Project Overview</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MOLLER Project Overview</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MOLLER Project Overview</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MOLLER Project Overview</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MOLLER Project Overview</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isportal.jlab.org/ul/bus_ops/" TargetMode="External"/><Relationship Id="rId2" Type="http://schemas.openxmlformats.org/officeDocument/2006/relationships/hyperlink" Target="https://www.jlab.org/eshq/QACI"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jlab.org/finance/procurement/tr"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1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MOLLER Project</a:t>
            </a:r>
          </a:p>
        </p:txBody>
      </p:sp>
      <p:sp>
        <p:nvSpPr>
          <p:cNvPr id="3" name="Subtitle 2"/>
          <p:cNvSpPr>
            <a:spLocks noGrp="1"/>
          </p:cNvSpPr>
          <p:nvPr>
            <p:ph type="subTitle" idx="1"/>
          </p:nvPr>
        </p:nvSpPr>
        <p:spPr/>
        <p:txBody>
          <a:bodyPr/>
          <a:lstStyle/>
          <a:p>
            <a:r>
              <a:rPr lang="en-US" sz="2400" dirty="0"/>
              <a:t>PROCUREMENT  </a:t>
            </a:r>
            <a:br>
              <a:rPr lang="en-US" sz="2400" dirty="0"/>
            </a:br>
            <a:r>
              <a:rPr lang="en-US" sz="2400" dirty="0"/>
              <a:t>OVERSIGHT</a:t>
            </a:r>
          </a:p>
          <a:p>
            <a:r>
              <a:rPr lang="en-US" dirty="0"/>
              <a:t>Acquisition Process Meeting for TR’s,     CAM’s, and PO’s </a:t>
            </a:r>
          </a:p>
          <a:p>
            <a:endParaRPr lang="en-US" dirty="0"/>
          </a:p>
        </p:txBody>
      </p:sp>
      <p:sp>
        <p:nvSpPr>
          <p:cNvPr id="5" name="Text Placeholder 4"/>
          <p:cNvSpPr>
            <a:spLocks noGrp="1"/>
          </p:cNvSpPr>
          <p:nvPr>
            <p:ph type="body" sz="quarter" idx="14"/>
          </p:nvPr>
        </p:nvSpPr>
        <p:spPr>
          <a:xfrm>
            <a:off x="443182" y="4336027"/>
            <a:ext cx="5875975" cy="1211566"/>
          </a:xfrm>
        </p:spPr>
        <p:txBody>
          <a:bodyPr>
            <a:normAutofit/>
          </a:bodyPr>
          <a:lstStyle/>
          <a:p>
            <a:r>
              <a:rPr lang="en-US" sz="1600" dirty="0">
                <a:solidFill>
                  <a:schemeClr val="tx1"/>
                </a:solidFill>
              </a:rPr>
              <a:t>Mitchell L. Laney</a:t>
            </a:r>
          </a:p>
          <a:p>
            <a:r>
              <a:rPr lang="en-US" sz="1600" dirty="0">
                <a:solidFill>
                  <a:schemeClr val="tx1"/>
                </a:solidFill>
              </a:rPr>
              <a:t>Manager, Strategic Acquisitions Group</a:t>
            </a:r>
          </a:p>
          <a:p>
            <a:r>
              <a:rPr lang="en-US" sz="1600" dirty="0">
                <a:solidFill>
                  <a:schemeClr val="tx1"/>
                </a:solidFill>
              </a:rPr>
              <a:t>Input from:  Ruben Fair</a:t>
            </a:r>
          </a:p>
          <a:p>
            <a:endParaRPr lang="en-US" sz="1600" dirty="0">
              <a:solidFill>
                <a:schemeClr val="tx1"/>
              </a:solidFill>
            </a:endParaRPr>
          </a:p>
        </p:txBody>
      </p:sp>
    </p:spTree>
    <p:extLst>
      <p:ext uri="{BB962C8B-B14F-4D97-AF65-F5344CB8AC3E}">
        <p14:creationId xmlns:p14="http://schemas.microsoft.com/office/powerpoint/2010/main" val="45919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Moller Scope of Procurement</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lstStyle/>
          <a:p>
            <a:pPr lvl="0"/>
            <a:r>
              <a:rPr lang="en-US" sz="2400" dirty="0">
                <a:solidFill>
                  <a:prstClr val="black"/>
                </a:solidFill>
              </a:rPr>
              <a:t>Procure all supplies and services required to support Moller scope</a:t>
            </a:r>
          </a:p>
          <a:p>
            <a:pPr lvl="0"/>
            <a:r>
              <a:rPr lang="en-US" sz="2400" dirty="0">
                <a:solidFill>
                  <a:prstClr val="black"/>
                </a:solidFill>
              </a:rPr>
              <a:t>Follow JSA’s approved Procurement Operations Manual (POM) and Acquisition Policy Manual (APM) </a:t>
            </a:r>
            <a:endParaRPr lang="en-US" sz="2400" dirty="0">
              <a:solidFill>
                <a:srgbClr val="FF0000"/>
              </a:solidFill>
              <a:highlight>
                <a:srgbClr val="FFFF00"/>
              </a:highlight>
            </a:endParaRPr>
          </a:p>
          <a:p>
            <a:pPr lvl="1"/>
            <a:r>
              <a:rPr lang="en-US" sz="2400" dirty="0">
                <a:solidFill>
                  <a:prstClr val="black"/>
                </a:solidFill>
              </a:rPr>
              <a:t>Ensures all JLab procurements adhere to our DOE-approved Purchasing System</a:t>
            </a:r>
          </a:p>
          <a:p>
            <a:pPr lvl="1"/>
            <a:r>
              <a:rPr lang="en-US" sz="2400" dirty="0">
                <a:solidFill>
                  <a:prstClr val="black"/>
                </a:solidFill>
              </a:rPr>
              <a:t>Basis for authority as a company and subsequently assigned individual authorities </a:t>
            </a:r>
          </a:p>
          <a:p>
            <a:pPr lvl="0"/>
            <a:r>
              <a:rPr lang="en-US" sz="2400" dirty="0">
                <a:solidFill>
                  <a:prstClr val="black"/>
                </a:solidFill>
              </a:rPr>
              <a:t>All JLab procurements are on “JSA Paper” and only JSA has “Privity of Contract”</a:t>
            </a:r>
          </a:p>
          <a:p>
            <a:pPr lvl="1"/>
            <a:r>
              <a:rPr lang="en-US" sz="2400" dirty="0">
                <a:solidFill>
                  <a:prstClr val="black"/>
                </a:solidFill>
              </a:rPr>
              <a:t>Only JSA PO’s have authority to issue or change JSA contracts</a:t>
            </a:r>
          </a:p>
          <a:p>
            <a:pPr lvl="1"/>
            <a:r>
              <a:rPr lang="en-US" sz="2400" dirty="0">
                <a:solidFill>
                  <a:prstClr val="black"/>
                </a:solidFill>
              </a:rPr>
              <a:t>Technical collaboration will be maintained with other’s but we must ensure our vendors only get direction from the JSA Procurement Officer (PO)</a:t>
            </a: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10</a:t>
            </a:fld>
            <a:endParaRPr lang="en-US" dirty="0"/>
          </a:p>
        </p:txBody>
      </p:sp>
    </p:spTree>
    <p:extLst>
      <p:ext uri="{BB962C8B-B14F-4D97-AF65-F5344CB8AC3E}">
        <p14:creationId xmlns:p14="http://schemas.microsoft.com/office/powerpoint/2010/main" val="2207861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Procurement Authority</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lstStyle/>
          <a:p>
            <a:pPr marL="342900" lvl="0" indent="-342900" eaLnBrk="0" fontAlgn="base" hangingPunct="0">
              <a:lnSpc>
                <a:spcPct val="100000"/>
              </a:lnSpc>
              <a:spcBef>
                <a:spcPct val="20000"/>
              </a:spcBef>
              <a:spcAft>
                <a:spcPct val="0"/>
              </a:spcAft>
              <a:buFontTx/>
              <a:buChar char="•"/>
            </a:pPr>
            <a:r>
              <a:rPr lang="en-US" sz="2400" b="1" kern="0" dirty="0">
                <a:solidFill>
                  <a:srgbClr val="000000"/>
                </a:solidFill>
                <a:latin typeface="Arial" pitchFamily="34" charset="0"/>
              </a:rPr>
              <a:t>DOE Approved Procurement System</a:t>
            </a:r>
          </a:p>
          <a:p>
            <a:pPr marL="742950" lvl="1" indent="-285750" eaLnBrk="0" fontAlgn="base" hangingPunct="0">
              <a:lnSpc>
                <a:spcPct val="100000"/>
              </a:lnSpc>
              <a:spcBef>
                <a:spcPct val="20000"/>
              </a:spcBef>
              <a:spcAft>
                <a:spcPct val="0"/>
              </a:spcAft>
              <a:buFontTx/>
              <a:buChar char="–"/>
            </a:pPr>
            <a:r>
              <a:rPr lang="en-US" sz="2400" b="1" kern="0" dirty="0">
                <a:solidFill>
                  <a:srgbClr val="FF0000"/>
                </a:solidFill>
                <a:latin typeface="Arial" pitchFamily="34" charset="0"/>
              </a:rPr>
              <a:t>Approval Revised through May 31, 2024 </a:t>
            </a:r>
          </a:p>
          <a:p>
            <a:pPr lvl="2" eaLnBrk="0" fontAlgn="base" hangingPunct="0">
              <a:lnSpc>
                <a:spcPct val="100000"/>
              </a:lnSpc>
              <a:spcBef>
                <a:spcPct val="20000"/>
              </a:spcBef>
              <a:spcAft>
                <a:spcPct val="0"/>
              </a:spcAft>
              <a:buFontTx/>
              <a:buChar char="•"/>
            </a:pPr>
            <a:r>
              <a:rPr lang="en-US" sz="2400" kern="0" dirty="0">
                <a:solidFill>
                  <a:srgbClr val="000000"/>
                </a:solidFill>
                <a:latin typeface="Arial" pitchFamily="34" charset="0"/>
              </a:rPr>
              <a:t>“Attributable to High Performance Evaluations and Balanced   Scorecard Ratings…”</a:t>
            </a:r>
            <a:r>
              <a:rPr lang="en-US" sz="2400" kern="0" dirty="0">
                <a:solidFill>
                  <a:srgbClr val="FF0000"/>
                </a:solidFill>
                <a:latin typeface="Arial" pitchFamily="34" charset="0"/>
              </a:rPr>
              <a:t> </a:t>
            </a:r>
            <a:endParaRPr lang="en-US" sz="2400" kern="0" dirty="0">
              <a:solidFill>
                <a:srgbClr val="000000"/>
              </a:solidFill>
              <a:latin typeface="Arial" pitchFamily="34" charset="0"/>
            </a:endParaRPr>
          </a:p>
          <a:p>
            <a:pPr marL="742950" lvl="1" indent="-285750" eaLnBrk="0" fontAlgn="base" hangingPunct="0">
              <a:lnSpc>
                <a:spcPct val="100000"/>
              </a:lnSpc>
              <a:spcBef>
                <a:spcPct val="20000"/>
              </a:spcBef>
              <a:spcAft>
                <a:spcPct val="0"/>
              </a:spcAft>
              <a:buFontTx/>
              <a:buChar char="–"/>
            </a:pPr>
            <a:r>
              <a:rPr lang="en-US" sz="2400" kern="0" dirty="0">
                <a:solidFill>
                  <a:srgbClr val="000000"/>
                </a:solidFill>
                <a:latin typeface="Arial" pitchFamily="34" charset="0"/>
              </a:rPr>
              <a:t>Acquisition Policy Manual (APM) Establishes Policy</a:t>
            </a:r>
          </a:p>
          <a:p>
            <a:pPr marL="742950" lvl="1" indent="-285750" eaLnBrk="0" fontAlgn="base" hangingPunct="0">
              <a:lnSpc>
                <a:spcPct val="100000"/>
              </a:lnSpc>
              <a:spcBef>
                <a:spcPct val="20000"/>
              </a:spcBef>
              <a:spcAft>
                <a:spcPct val="0"/>
              </a:spcAft>
              <a:buFontTx/>
              <a:buChar char="–"/>
            </a:pPr>
            <a:r>
              <a:rPr lang="en-US" sz="2400" kern="0" dirty="0">
                <a:solidFill>
                  <a:srgbClr val="000000"/>
                </a:solidFill>
                <a:latin typeface="Arial" pitchFamily="34" charset="0"/>
              </a:rPr>
              <a:t>Procurement Operations Manual (POM) Implements Policy</a:t>
            </a:r>
          </a:p>
          <a:p>
            <a:pPr marL="342900" lvl="0" indent="-342900" eaLnBrk="0" fontAlgn="base" hangingPunct="0">
              <a:lnSpc>
                <a:spcPct val="100000"/>
              </a:lnSpc>
              <a:spcBef>
                <a:spcPct val="20000"/>
              </a:spcBef>
              <a:spcAft>
                <a:spcPct val="0"/>
              </a:spcAft>
              <a:buFontTx/>
              <a:buChar char="•"/>
            </a:pPr>
            <a:r>
              <a:rPr lang="en-US" sz="2400" kern="0" dirty="0">
                <a:solidFill>
                  <a:srgbClr val="000000"/>
                </a:solidFill>
                <a:latin typeface="Arial" pitchFamily="34" charset="0"/>
              </a:rPr>
              <a:t>Procurement Authority Delegated by Lab Director</a:t>
            </a:r>
          </a:p>
          <a:p>
            <a:pPr marL="742950" lvl="1" indent="-285750" eaLnBrk="0" fontAlgn="base" hangingPunct="0">
              <a:lnSpc>
                <a:spcPct val="100000"/>
              </a:lnSpc>
              <a:spcBef>
                <a:spcPct val="20000"/>
              </a:spcBef>
              <a:spcAft>
                <a:spcPct val="0"/>
              </a:spcAft>
              <a:buFontTx/>
              <a:buChar char="–"/>
            </a:pPr>
            <a:r>
              <a:rPr lang="en-US" sz="2400" kern="0" dirty="0">
                <a:solidFill>
                  <a:srgbClr val="000000"/>
                </a:solidFill>
                <a:latin typeface="Arial" pitchFamily="34" charset="0"/>
              </a:rPr>
              <a:t>Business and Finance Director $20M</a:t>
            </a:r>
          </a:p>
          <a:p>
            <a:pPr marL="742950" lvl="1" indent="-285750" eaLnBrk="0" fontAlgn="base" hangingPunct="0">
              <a:lnSpc>
                <a:spcPct val="100000"/>
              </a:lnSpc>
              <a:spcBef>
                <a:spcPct val="20000"/>
              </a:spcBef>
              <a:spcAft>
                <a:spcPct val="0"/>
              </a:spcAft>
              <a:buFontTx/>
              <a:buChar char="–"/>
            </a:pPr>
            <a:r>
              <a:rPr lang="en-US" sz="2400" kern="0" dirty="0">
                <a:solidFill>
                  <a:srgbClr val="000000"/>
                </a:solidFill>
                <a:latin typeface="Arial" pitchFamily="34" charset="0"/>
              </a:rPr>
              <a:t>Procurement Manager (PM) $10M</a:t>
            </a:r>
          </a:p>
          <a:p>
            <a:pPr marL="342900" lvl="0" indent="-342900" eaLnBrk="0" fontAlgn="base" hangingPunct="0">
              <a:lnSpc>
                <a:spcPct val="100000"/>
              </a:lnSpc>
              <a:spcBef>
                <a:spcPct val="20000"/>
              </a:spcBef>
              <a:spcAft>
                <a:spcPct val="0"/>
              </a:spcAft>
              <a:buFontTx/>
              <a:buChar char="•"/>
            </a:pPr>
            <a:r>
              <a:rPr lang="en-US" sz="2400" kern="0" dirty="0">
                <a:solidFill>
                  <a:srgbClr val="000000"/>
                </a:solidFill>
                <a:latin typeface="Arial" pitchFamily="34" charset="0"/>
              </a:rPr>
              <a:t>Procurement Authority Delegated by Procurement Manager</a:t>
            </a:r>
          </a:p>
          <a:p>
            <a:pPr marL="742950" lvl="1" indent="-285750" eaLnBrk="0" fontAlgn="base" hangingPunct="0">
              <a:lnSpc>
                <a:spcPct val="100000"/>
              </a:lnSpc>
              <a:spcBef>
                <a:spcPct val="20000"/>
              </a:spcBef>
              <a:spcAft>
                <a:spcPct val="0"/>
              </a:spcAft>
              <a:buFontTx/>
              <a:buChar char="–"/>
            </a:pPr>
            <a:r>
              <a:rPr lang="en-US" sz="2400" kern="0" dirty="0">
                <a:solidFill>
                  <a:srgbClr val="FF0000"/>
                </a:solidFill>
                <a:latin typeface="Arial" pitchFamily="34" charset="0"/>
              </a:rPr>
              <a:t>Group Managers $3M</a:t>
            </a:r>
          </a:p>
          <a:p>
            <a:pPr marL="742950" lvl="1" indent="-285750" eaLnBrk="0" fontAlgn="base" hangingPunct="0">
              <a:lnSpc>
                <a:spcPct val="100000"/>
              </a:lnSpc>
              <a:spcBef>
                <a:spcPct val="20000"/>
              </a:spcBef>
              <a:spcAft>
                <a:spcPct val="0"/>
              </a:spcAft>
              <a:buFontTx/>
              <a:buChar char="–"/>
            </a:pPr>
            <a:r>
              <a:rPr lang="en-US" sz="2400" kern="0" dirty="0">
                <a:solidFill>
                  <a:srgbClr val="FF0000"/>
                </a:solidFill>
                <a:latin typeface="Arial" pitchFamily="34" charset="0"/>
              </a:rPr>
              <a:t>Procurement Officers/Buyers $50K-$1.5M</a:t>
            </a: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11</a:t>
            </a:fld>
            <a:endParaRPr lang="en-US" dirty="0"/>
          </a:p>
        </p:txBody>
      </p:sp>
    </p:spTree>
    <p:extLst>
      <p:ext uri="{BB962C8B-B14F-4D97-AF65-F5344CB8AC3E}">
        <p14:creationId xmlns:p14="http://schemas.microsoft.com/office/powerpoint/2010/main" val="2853671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 Technical Representative</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lstStyle/>
          <a:p>
            <a:pPr lvl="0"/>
            <a:r>
              <a:rPr lang="en-US" dirty="0">
                <a:solidFill>
                  <a:prstClr val="black"/>
                </a:solidFill>
                <a:cs typeface="Arial" charset="0"/>
              </a:rPr>
              <a:t>Oversees technical aspects of the acquisition process</a:t>
            </a:r>
          </a:p>
          <a:p>
            <a:pPr lvl="1">
              <a:buFont typeface="Arial" panose="020B0604020202020204" pitchFamily="34" charset="0"/>
              <a:buChar char="•"/>
            </a:pPr>
            <a:r>
              <a:rPr lang="en-US" dirty="0">
                <a:solidFill>
                  <a:prstClr val="black"/>
                </a:solidFill>
                <a:cs typeface="Arial" charset="0"/>
              </a:rPr>
              <a:t>Serves as PO’s technical lead to process the solicitation</a:t>
            </a:r>
          </a:p>
          <a:p>
            <a:pPr lvl="1">
              <a:buFont typeface="Arial" panose="020B0604020202020204" pitchFamily="34" charset="0"/>
              <a:buChar char="•"/>
            </a:pPr>
            <a:r>
              <a:rPr lang="en-US" dirty="0">
                <a:solidFill>
                  <a:prstClr val="black"/>
                </a:solidFill>
                <a:cs typeface="Arial" charset="0"/>
              </a:rPr>
              <a:t>Generates all pre-solicitation technical and funding documents</a:t>
            </a:r>
          </a:p>
          <a:p>
            <a:pPr lvl="2">
              <a:buFont typeface="Arial" panose="020B0604020202020204" pitchFamily="34" charset="0"/>
              <a:buChar char="•"/>
            </a:pPr>
            <a:r>
              <a:rPr lang="en-US" sz="1700" dirty="0">
                <a:solidFill>
                  <a:prstClr val="black"/>
                </a:solidFill>
                <a:cs typeface="Arial" charset="0"/>
              </a:rPr>
              <a:t>PR, Specifications, Drawings, Recommended Sources</a:t>
            </a:r>
          </a:p>
          <a:p>
            <a:pPr lvl="1">
              <a:buFont typeface="Arial" panose="020B0604020202020204" pitchFamily="34" charset="0"/>
              <a:buChar char="•"/>
            </a:pPr>
            <a:r>
              <a:rPr lang="en-US" dirty="0">
                <a:solidFill>
                  <a:prstClr val="black"/>
                </a:solidFill>
                <a:cs typeface="Arial" charset="0"/>
              </a:rPr>
              <a:t>Assists Subcontracting Officer with Site Visit (if necessary)</a:t>
            </a:r>
          </a:p>
          <a:p>
            <a:pPr lvl="1">
              <a:buFont typeface="Arial" panose="020B0604020202020204" pitchFamily="34" charset="0"/>
              <a:buChar char="•"/>
            </a:pPr>
            <a:r>
              <a:rPr lang="en-US" dirty="0">
                <a:solidFill>
                  <a:prstClr val="black"/>
                </a:solidFill>
                <a:cs typeface="Arial" charset="0"/>
              </a:rPr>
              <a:t>Guides technical processes through subcontract award</a:t>
            </a:r>
          </a:p>
          <a:p>
            <a:pPr lvl="2">
              <a:buFont typeface="Arial" panose="020B0604020202020204" pitchFamily="34" charset="0"/>
              <a:buChar char="•"/>
            </a:pPr>
            <a:r>
              <a:rPr lang="en-US" sz="1700" dirty="0">
                <a:solidFill>
                  <a:prstClr val="black"/>
                </a:solidFill>
                <a:cs typeface="Arial" charset="0"/>
              </a:rPr>
              <a:t>TR for package serves as Technical Chairperson for Source Evaluation Team</a:t>
            </a:r>
          </a:p>
          <a:p>
            <a:pPr lvl="2">
              <a:buFont typeface="Arial" panose="020B0604020202020204" pitchFamily="34" charset="0"/>
              <a:buChar char="•"/>
            </a:pPr>
            <a:r>
              <a:rPr lang="en-US" sz="1700" dirty="0">
                <a:solidFill>
                  <a:prstClr val="black"/>
                </a:solidFill>
                <a:cs typeface="Arial" charset="0"/>
              </a:rPr>
              <a:t>Selects team to assist with review (3 to 5 people)</a:t>
            </a:r>
          </a:p>
          <a:p>
            <a:pPr lvl="0"/>
            <a:r>
              <a:rPr lang="en-US" dirty="0">
                <a:solidFill>
                  <a:prstClr val="black"/>
                </a:solidFill>
                <a:cs typeface="Arial" charset="0"/>
              </a:rPr>
              <a:t>Provides technical oversight of the subcontract</a:t>
            </a:r>
          </a:p>
          <a:p>
            <a:pPr lvl="1">
              <a:buFont typeface="Arial" panose="020B0604020202020204" pitchFamily="34" charset="0"/>
              <a:buChar char="•"/>
            </a:pPr>
            <a:r>
              <a:rPr lang="en-US" dirty="0">
                <a:solidFill>
                  <a:prstClr val="black"/>
                </a:solidFill>
                <a:cs typeface="Arial" charset="0"/>
              </a:rPr>
              <a:t>Ensures ES&amp;H requirements are met (e.g., ES&amp;H 6150)</a:t>
            </a:r>
          </a:p>
          <a:p>
            <a:pPr lvl="1">
              <a:buFont typeface="Arial" panose="020B0604020202020204" pitchFamily="34" charset="0"/>
              <a:buChar char="•"/>
            </a:pPr>
            <a:r>
              <a:rPr lang="en-US" dirty="0">
                <a:solidFill>
                  <a:prstClr val="black"/>
                </a:solidFill>
                <a:cs typeface="Arial" charset="0"/>
              </a:rPr>
              <a:t>Reviews and approves submittals and subcontractor changes</a:t>
            </a:r>
          </a:p>
          <a:p>
            <a:pPr lvl="1">
              <a:buFont typeface="Arial" panose="020B0604020202020204" pitchFamily="34" charset="0"/>
              <a:buChar char="•"/>
            </a:pPr>
            <a:r>
              <a:rPr lang="en-US" dirty="0">
                <a:solidFill>
                  <a:prstClr val="black"/>
                </a:solidFill>
                <a:cs typeface="Arial" charset="0"/>
              </a:rPr>
              <a:t>Performs inspections and tests</a:t>
            </a:r>
          </a:p>
          <a:p>
            <a:pPr lvl="1">
              <a:buFont typeface="Arial" panose="020B0604020202020204" pitchFamily="34" charset="0"/>
              <a:buChar char="•"/>
            </a:pPr>
            <a:r>
              <a:rPr lang="en-US" dirty="0">
                <a:solidFill>
                  <a:prstClr val="black"/>
                </a:solidFill>
                <a:cs typeface="Arial" charset="0"/>
              </a:rPr>
              <a:t>Accepts final work products and services </a:t>
            </a:r>
          </a:p>
          <a:p>
            <a:pPr lvl="1">
              <a:buFont typeface="Arial" panose="020B0604020202020204" pitchFamily="34" charset="0"/>
              <a:buChar char="•"/>
            </a:pPr>
            <a:r>
              <a:rPr lang="en-US" b="1" dirty="0">
                <a:solidFill>
                  <a:srgbClr val="FF0000"/>
                </a:solidFill>
                <a:cs typeface="Arial" charset="0"/>
              </a:rPr>
              <a:t>PO’s and TR’s will accompany each other on vendor visits to maintain constant oversight of the subcontractors</a:t>
            </a: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12</a:t>
            </a:fld>
            <a:endParaRPr lang="en-US" dirty="0"/>
          </a:p>
        </p:txBody>
      </p:sp>
    </p:spTree>
    <p:extLst>
      <p:ext uri="{BB962C8B-B14F-4D97-AF65-F5344CB8AC3E}">
        <p14:creationId xmlns:p14="http://schemas.microsoft.com/office/powerpoint/2010/main" val="3533516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Procurement Officer </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lstStyle/>
          <a:p>
            <a:pPr lvl="0"/>
            <a:r>
              <a:rPr lang="en-US" sz="2400" dirty="0" err="1">
                <a:solidFill>
                  <a:prstClr val="black"/>
                </a:solidFill>
                <a:cs typeface="Arial" charset="0"/>
              </a:rPr>
              <a:t>JLab’s</a:t>
            </a:r>
            <a:r>
              <a:rPr lang="en-US" sz="2400" dirty="0">
                <a:solidFill>
                  <a:prstClr val="black"/>
                </a:solidFill>
                <a:cs typeface="Arial" charset="0"/>
              </a:rPr>
              <a:t> business point of contact</a:t>
            </a:r>
          </a:p>
          <a:p>
            <a:pPr lvl="1">
              <a:buFont typeface="Arial" panose="020B0604020202020204" pitchFamily="34" charset="0"/>
              <a:buChar char="•"/>
            </a:pPr>
            <a:r>
              <a:rPr lang="en-US" sz="2400" dirty="0">
                <a:solidFill>
                  <a:prstClr val="black"/>
                </a:solidFill>
                <a:cs typeface="Arial" charset="0"/>
              </a:rPr>
              <a:t>Leads solicitation process and vendor negotiations</a:t>
            </a:r>
          </a:p>
          <a:p>
            <a:pPr lvl="2">
              <a:buFont typeface="Arial" panose="020B0604020202020204" pitchFamily="34" charset="0"/>
              <a:buChar char="•"/>
            </a:pPr>
            <a:r>
              <a:rPr lang="en-US" sz="2400" dirty="0">
                <a:solidFill>
                  <a:prstClr val="black"/>
                </a:solidFill>
                <a:cs typeface="Arial" charset="0"/>
              </a:rPr>
              <a:t>Issues notice of subcontract award</a:t>
            </a:r>
          </a:p>
          <a:p>
            <a:pPr lvl="0"/>
            <a:r>
              <a:rPr lang="en-US" sz="2400" dirty="0">
                <a:solidFill>
                  <a:prstClr val="black"/>
                </a:solidFill>
                <a:cs typeface="Arial" charset="0"/>
              </a:rPr>
              <a:t>Point of contact for subcontract business issues and changes</a:t>
            </a:r>
          </a:p>
          <a:p>
            <a:pPr lvl="1">
              <a:buFont typeface="Arial" panose="020B0604020202020204" pitchFamily="34" charset="0"/>
              <a:buChar char="•"/>
            </a:pPr>
            <a:r>
              <a:rPr lang="en-US" sz="2400" dirty="0">
                <a:solidFill>
                  <a:prstClr val="black"/>
                </a:solidFill>
                <a:cs typeface="Arial" charset="0"/>
              </a:rPr>
              <a:t>Directs and Negotiates subcontract changes</a:t>
            </a:r>
          </a:p>
          <a:p>
            <a:pPr lvl="1">
              <a:buFont typeface="Arial" panose="020B0604020202020204" pitchFamily="34" charset="0"/>
              <a:buChar char="•"/>
            </a:pPr>
            <a:r>
              <a:rPr lang="en-US" sz="2400" dirty="0">
                <a:solidFill>
                  <a:prstClr val="black"/>
                </a:solidFill>
                <a:cs typeface="Arial" charset="0"/>
              </a:rPr>
              <a:t>Directs and notifies subcontractor to mitigate and/or correct performance issues</a:t>
            </a:r>
          </a:p>
          <a:p>
            <a:pPr lvl="1">
              <a:buFont typeface="Arial" panose="020B0604020202020204" pitchFamily="34" charset="0"/>
              <a:buChar char="•"/>
            </a:pPr>
            <a:r>
              <a:rPr lang="en-US" sz="2400" dirty="0">
                <a:solidFill>
                  <a:prstClr val="black"/>
                </a:solidFill>
                <a:cs typeface="Arial" charset="0"/>
              </a:rPr>
              <a:t>Communicates acceptance to subcontractor</a:t>
            </a:r>
          </a:p>
          <a:p>
            <a:pPr lvl="1">
              <a:buFont typeface="Arial" panose="020B0604020202020204" pitchFamily="34" charset="0"/>
              <a:buChar char="•"/>
            </a:pPr>
            <a:r>
              <a:rPr lang="en-US" sz="2400" dirty="0">
                <a:solidFill>
                  <a:prstClr val="black"/>
                </a:solidFill>
                <a:cs typeface="Arial" charset="0"/>
              </a:rPr>
              <a:t>Enforces warranty and termination provisions</a:t>
            </a: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13</a:t>
            </a:fld>
            <a:endParaRPr lang="en-US" dirty="0"/>
          </a:p>
        </p:txBody>
      </p:sp>
    </p:spTree>
    <p:extLst>
      <p:ext uri="{BB962C8B-B14F-4D97-AF65-F5344CB8AC3E}">
        <p14:creationId xmlns:p14="http://schemas.microsoft.com/office/powerpoint/2010/main" val="2777212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The Acquisition Process</a:t>
            </a:r>
          </a:p>
        </p:txBody>
      </p:sp>
      <p:pic>
        <p:nvPicPr>
          <p:cNvPr id="6" name="Content Placeholder 5">
            <a:extLst>
              <a:ext uri="{FF2B5EF4-FFF2-40B4-BE49-F238E27FC236}">
                <a16:creationId xmlns:a16="http://schemas.microsoft.com/office/drawing/2014/main" id="{2FF58799-C73E-463E-A7D6-046E7A26BBBF}"/>
              </a:ext>
            </a:extLst>
          </p:cNvPr>
          <p:cNvPicPr>
            <a:picLocks noGrp="1" noChangeAspect="1"/>
          </p:cNvPicPr>
          <p:nvPr>
            <p:ph idx="1"/>
          </p:nvPr>
        </p:nvPicPr>
        <p:blipFill>
          <a:blip r:embed="rId2"/>
          <a:stretch>
            <a:fillRect/>
          </a:stretch>
        </p:blipFill>
        <p:spPr>
          <a:xfrm>
            <a:off x="1150448" y="1364208"/>
            <a:ext cx="2389839" cy="4724809"/>
          </a:xfrm>
          <a:prstGeom prst="rect">
            <a:avLst/>
          </a:prstGeom>
        </p:spPr>
      </p:pic>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14</a:t>
            </a:fld>
            <a:endParaRPr lang="en-US" dirty="0"/>
          </a:p>
        </p:txBody>
      </p:sp>
      <p:pic>
        <p:nvPicPr>
          <p:cNvPr id="7" name="Picture 6">
            <a:extLst>
              <a:ext uri="{FF2B5EF4-FFF2-40B4-BE49-F238E27FC236}">
                <a16:creationId xmlns:a16="http://schemas.microsoft.com/office/drawing/2014/main" id="{F5000FC4-D2D7-4200-BE57-F745B8DDF71A}"/>
              </a:ext>
            </a:extLst>
          </p:cNvPr>
          <p:cNvPicPr>
            <a:picLocks noChangeAspect="1"/>
          </p:cNvPicPr>
          <p:nvPr/>
        </p:nvPicPr>
        <p:blipFill>
          <a:blip r:embed="rId3"/>
          <a:stretch>
            <a:fillRect/>
          </a:stretch>
        </p:blipFill>
        <p:spPr>
          <a:xfrm>
            <a:off x="3625092" y="2907166"/>
            <a:ext cx="335309" cy="1164437"/>
          </a:xfrm>
          <a:prstGeom prst="rect">
            <a:avLst/>
          </a:prstGeom>
        </p:spPr>
      </p:pic>
      <p:pic>
        <p:nvPicPr>
          <p:cNvPr id="9" name="Picture 8">
            <a:extLst>
              <a:ext uri="{FF2B5EF4-FFF2-40B4-BE49-F238E27FC236}">
                <a16:creationId xmlns:a16="http://schemas.microsoft.com/office/drawing/2014/main" id="{4509F696-34CC-483D-89B1-1BFB255CEC7D}"/>
              </a:ext>
            </a:extLst>
          </p:cNvPr>
          <p:cNvPicPr>
            <a:picLocks noChangeAspect="1"/>
          </p:cNvPicPr>
          <p:nvPr/>
        </p:nvPicPr>
        <p:blipFill>
          <a:blip r:embed="rId4"/>
          <a:stretch>
            <a:fillRect/>
          </a:stretch>
        </p:blipFill>
        <p:spPr>
          <a:xfrm>
            <a:off x="4189842" y="1364207"/>
            <a:ext cx="2255716" cy="4724809"/>
          </a:xfrm>
          <a:prstGeom prst="rect">
            <a:avLst/>
          </a:prstGeom>
        </p:spPr>
      </p:pic>
      <p:pic>
        <p:nvPicPr>
          <p:cNvPr id="10" name="Picture 9">
            <a:extLst>
              <a:ext uri="{FF2B5EF4-FFF2-40B4-BE49-F238E27FC236}">
                <a16:creationId xmlns:a16="http://schemas.microsoft.com/office/drawing/2014/main" id="{8412E43C-D986-423D-85E0-E9CD2519BFEC}"/>
              </a:ext>
            </a:extLst>
          </p:cNvPr>
          <p:cNvPicPr>
            <a:picLocks noChangeAspect="1"/>
          </p:cNvPicPr>
          <p:nvPr/>
        </p:nvPicPr>
        <p:blipFill>
          <a:blip r:embed="rId3"/>
          <a:stretch>
            <a:fillRect/>
          </a:stretch>
        </p:blipFill>
        <p:spPr>
          <a:xfrm>
            <a:off x="6569928" y="2907166"/>
            <a:ext cx="335309" cy="1164437"/>
          </a:xfrm>
          <a:prstGeom prst="rect">
            <a:avLst/>
          </a:prstGeom>
        </p:spPr>
      </p:pic>
      <p:pic>
        <p:nvPicPr>
          <p:cNvPr id="14" name="Picture 13">
            <a:extLst>
              <a:ext uri="{FF2B5EF4-FFF2-40B4-BE49-F238E27FC236}">
                <a16:creationId xmlns:a16="http://schemas.microsoft.com/office/drawing/2014/main" id="{3EFEE159-E7CD-46CF-AE61-EAC668836378}"/>
              </a:ext>
            </a:extLst>
          </p:cNvPr>
          <p:cNvPicPr>
            <a:picLocks noChangeAspect="1"/>
          </p:cNvPicPr>
          <p:nvPr/>
        </p:nvPicPr>
        <p:blipFill>
          <a:blip r:embed="rId5"/>
          <a:stretch>
            <a:fillRect/>
          </a:stretch>
        </p:blipFill>
        <p:spPr>
          <a:xfrm>
            <a:off x="7029607" y="1364209"/>
            <a:ext cx="2670279" cy="4795052"/>
          </a:xfrm>
          <a:prstGeom prst="rect">
            <a:avLst/>
          </a:prstGeom>
        </p:spPr>
      </p:pic>
    </p:spTree>
    <p:extLst>
      <p:ext uri="{BB962C8B-B14F-4D97-AF65-F5344CB8AC3E}">
        <p14:creationId xmlns:p14="http://schemas.microsoft.com/office/powerpoint/2010/main" val="478352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TJNAF Procurement Strings</a:t>
            </a:r>
          </a:p>
        </p:txBody>
      </p:sp>
      <p:pic>
        <p:nvPicPr>
          <p:cNvPr id="6" name="Content Placeholder 5">
            <a:extLst>
              <a:ext uri="{FF2B5EF4-FFF2-40B4-BE49-F238E27FC236}">
                <a16:creationId xmlns:a16="http://schemas.microsoft.com/office/drawing/2014/main" id="{97DCDB54-F466-480C-8722-840FBBEA7D9B}"/>
              </a:ext>
            </a:extLst>
          </p:cNvPr>
          <p:cNvPicPr>
            <a:picLocks noGrp="1" noChangeAspect="1"/>
          </p:cNvPicPr>
          <p:nvPr>
            <p:ph idx="1"/>
          </p:nvPr>
        </p:nvPicPr>
        <p:blipFill>
          <a:blip r:embed="rId2"/>
          <a:stretch>
            <a:fillRect/>
          </a:stretch>
        </p:blipFill>
        <p:spPr>
          <a:xfrm>
            <a:off x="707366" y="940279"/>
            <a:ext cx="9194269" cy="5365630"/>
          </a:xfrm>
          <a:prstGeom prst="rect">
            <a:avLst/>
          </a:prstGeom>
        </p:spPr>
      </p:pic>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15</a:t>
            </a:fld>
            <a:endParaRPr lang="en-US" dirty="0"/>
          </a:p>
        </p:txBody>
      </p:sp>
    </p:spTree>
    <p:extLst>
      <p:ext uri="{BB962C8B-B14F-4D97-AF65-F5344CB8AC3E}">
        <p14:creationId xmlns:p14="http://schemas.microsoft.com/office/powerpoint/2010/main" val="1253643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Procurement Cycle – 5 Phases</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lstStyle/>
          <a:p>
            <a:pPr lvl="0"/>
            <a:r>
              <a:rPr lang="en-US" sz="2400" b="1" dirty="0">
                <a:solidFill>
                  <a:srgbClr val="FF0000"/>
                </a:solidFill>
                <a:cs typeface="Arial" charset="0"/>
              </a:rPr>
              <a:t>Phase 1 – </a:t>
            </a:r>
            <a:r>
              <a:rPr lang="en-US" sz="2400" b="1" u="sng" dirty="0">
                <a:solidFill>
                  <a:srgbClr val="C00000"/>
                </a:solidFill>
                <a:cs typeface="Arial" charset="0"/>
              </a:rPr>
              <a:t>Planning</a:t>
            </a:r>
            <a:r>
              <a:rPr lang="en-US" sz="2400" b="1" u="sng" dirty="0">
                <a:solidFill>
                  <a:srgbClr val="FF0000"/>
                </a:solidFill>
                <a:cs typeface="Arial" charset="0"/>
              </a:rPr>
              <a:t> –</a:t>
            </a:r>
            <a:r>
              <a:rPr lang="en-US" sz="2400" b="1" dirty="0">
                <a:solidFill>
                  <a:srgbClr val="FF0000"/>
                </a:solidFill>
                <a:cs typeface="Arial" charset="0"/>
              </a:rPr>
              <a:t> Advanced Procurement Planning (APP) – A Plan simply deciding what you want, when you want it, and how you will get it.</a:t>
            </a:r>
          </a:p>
          <a:p>
            <a:pPr lvl="0"/>
            <a:r>
              <a:rPr lang="en-US" sz="2400" dirty="0">
                <a:solidFill>
                  <a:prstClr val="black"/>
                </a:solidFill>
                <a:cs typeface="Arial" charset="0"/>
              </a:rPr>
              <a:t>Phase 2 – </a:t>
            </a:r>
            <a:r>
              <a:rPr lang="en-US" sz="2400" u="sng" dirty="0">
                <a:solidFill>
                  <a:srgbClr val="C00000"/>
                </a:solidFill>
                <a:cs typeface="Arial" charset="0"/>
              </a:rPr>
              <a:t>Solicitation -</a:t>
            </a:r>
            <a:r>
              <a:rPr lang="en-US" sz="2400" dirty="0">
                <a:solidFill>
                  <a:prstClr val="black"/>
                </a:solidFill>
                <a:cs typeface="Arial" charset="0"/>
              </a:rPr>
              <a:t> act of going to subcontractors for pricing, business terms and schedule information, different types depending on complexity/magnitude of procurement (verbal, RFQ, RFP etc.)</a:t>
            </a:r>
          </a:p>
          <a:p>
            <a:pPr lvl="0"/>
            <a:r>
              <a:rPr lang="en-US" sz="2400" dirty="0">
                <a:solidFill>
                  <a:prstClr val="black"/>
                </a:solidFill>
                <a:cs typeface="Arial" charset="0"/>
              </a:rPr>
              <a:t>Phase 3 - </a:t>
            </a:r>
            <a:r>
              <a:rPr lang="en-US" sz="2400" u="sng" dirty="0">
                <a:solidFill>
                  <a:srgbClr val="C00000"/>
                </a:solidFill>
                <a:cs typeface="Arial" charset="0"/>
              </a:rPr>
              <a:t>Evaluation and Award - </a:t>
            </a:r>
            <a:r>
              <a:rPr lang="en-US" sz="2400" dirty="0">
                <a:solidFill>
                  <a:prstClr val="black"/>
                </a:solidFill>
                <a:cs typeface="Arial" charset="0"/>
              </a:rPr>
              <a:t> determine if a meeting of the minds exist and select contractor for award of purchase order/subcontract.</a:t>
            </a:r>
          </a:p>
          <a:p>
            <a:pPr lvl="0"/>
            <a:r>
              <a:rPr lang="en-US" sz="2400" dirty="0">
                <a:solidFill>
                  <a:prstClr val="black"/>
                </a:solidFill>
                <a:cs typeface="Arial" charset="0"/>
              </a:rPr>
              <a:t>Phase 4 – </a:t>
            </a:r>
            <a:r>
              <a:rPr lang="en-US" sz="2400" dirty="0" err="1">
                <a:solidFill>
                  <a:srgbClr val="C00000"/>
                </a:solidFill>
                <a:cs typeface="Arial" charset="0"/>
              </a:rPr>
              <a:t>Sub</a:t>
            </a:r>
            <a:r>
              <a:rPr lang="en-US" sz="2400" u="sng" dirty="0" err="1">
                <a:solidFill>
                  <a:srgbClr val="C00000"/>
                </a:solidFill>
                <a:cs typeface="Arial" charset="0"/>
              </a:rPr>
              <a:t>Contract</a:t>
            </a:r>
            <a:r>
              <a:rPr lang="en-US" sz="2400" u="sng" dirty="0">
                <a:solidFill>
                  <a:srgbClr val="C00000"/>
                </a:solidFill>
                <a:cs typeface="Arial" charset="0"/>
              </a:rPr>
              <a:t> Administration - </a:t>
            </a:r>
            <a:r>
              <a:rPr lang="en-US" sz="2400" dirty="0">
                <a:solidFill>
                  <a:prstClr val="black"/>
                </a:solidFill>
                <a:cs typeface="Arial" charset="0"/>
              </a:rPr>
              <a:t> time where the subcontractor performs and supplies goods or services to meet subcontract requirements</a:t>
            </a:r>
          </a:p>
          <a:p>
            <a:pPr lvl="0"/>
            <a:r>
              <a:rPr lang="en-US" sz="2400" dirty="0">
                <a:solidFill>
                  <a:prstClr val="black"/>
                </a:solidFill>
                <a:cs typeface="Arial" charset="0"/>
              </a:rPr>
              <a:t>Phase 5 – </a:t>
            </a:r>
            <a:r>
              <a:rPr lang="en-US" sz="2400" dirty="0" err="1">
                <a:solidFill>
                  <a:srgbClr val="C00000"/>
                </a:solidFill>
                <a:cs typeface="Arial" charset="0"/>
              </a:rPr>
              <a:t>SubContract</a:t>
            </a:r>
            <a:r>
              <a:rPr lang="en-US" sz="2400" dirty="0">
                <a:solidFill>
                  <a:srgbClr val="C00000"/>
                </a:solidFill>
                <a:cs typeface="Arial" charset="0"/>
              </a:rPr>
              <a:t> Closeout - </a:t>
            </a:r>
            <a:r>
              <a:rPr lang="en-US" sz="2400" dirty="0">
                <a:solidFill>
                  <a:prstClr val="black"/>
                </a:solidFill>
                <a:cs typeface="Arial" charset="0"/>
              </a:rPr>
              <a:t> point where all paperwork is completed, final payment made, and documents executed formally completing the contract.</a:t>
            </a: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16</a:t>
            </a:fld>
            <a:endParaRPr lang="en-US" dirty="0"/>
          </a:p>
        </p:txBody>
      </p:sp>
    </p:spTree>
    <p:extLst>
      <p:ext uri="{BB962C8B-B14F-4D97-AF65-F5344CB8AC3E}">
        <p14:creationId xmlns:p14="http://schemas.microsoft.com/office/powerpoint/2010/main" val="85489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a:xfrm>
            <a:off x="411892" y="87300"/>
            <a:ext cx="11285837" cy="507923"/>
          </a:xfrm>
        </p:spPr>
        <p:txBody>
          <a:bodyPr>
            <a:normAutofit fontScale="90000"/>
          </a:bodyPr>
          <a:lstStyle/>
          <a:p>
            <a:r>
              <a:rPr lang="en-US" dirty="0"/>
              <a:t>Procurement Cycle – 5 Phases (cont.)</a:t>
            </a:r>
            <a:br>
              <a:rPr lang="en-US" dirty="0"/>
            </a:br>
            <a:r>
              <a:rPr lang="en-US" dirty="0"/>
              <a:t>Just a few considerations how you may fit in these cycles</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lstStyle/>
          <a:p>
            <a:pPr marL="285750" lvl="0" indent="-285750"/>
            <a:r>
              <a:rPr lang="en-US" sz="2400" dirty="0">
                <a:solidFill>
                  <a:srgbClr val="000000"/>
                </a:solidFill>
                <a:latin typeface="Arial" panose="020B0604020202020204" pitchFamily="34" charset="0"/>
                <a:cs typeface="Arial" charset="0"/>
              </a:rPr>
              <a:t>All of the phases have different levels of complexity and the JLab approved purchasing system defines what happens.</a:t>
            </a:r>
          </a:p>
          <a:p>
            <a:pPr marL="285750" lvl="0" indent="-285750"/>
            <a:r>
              <a:rPr lang="en-US" sz="2400" dirty="0">
                <a:solidFill>
                  <a:srgbClr val="000000"/>
                </a:solidFill>
                <a:latin typeface="Arial" panose="020B0604020202020204" pitchFamily="34" charset="0"/>
                <a:cs typeface="Arial" charset="0"/>
              </a:rPr>
              <a:t>Understand these processes to know what role you do at each of these stages.</a:t>
            </a:r>
          </a:p>
          <a:p>
            <a:pPr marL="742950" lvl="1" indent="-285750">
              <a:buFont typeface="Arial" panose="020B0604020202020204" pitchFamily="34" charset="0"/>
              <a:buChar char="•"/>
            </a:pPr>
            <a:r>
              <a:rPr lang="en-US" sz="2400" dirty="0">
                <a:solidFill>
                  <a:srgbClr val="000000"/>
                </a:solidFill>
                <a:latin typeface="Arial" panose="020B0604020202020204" pitchFamily="34" charset="0"/>
                <a:cs typeface="Arial" charset="0"/>
              </a:rPr>
              <a:t>Are you involved in planning and writing/reviewing specifications?</a:t>
            </a:r>
          </a:p>
          <a:p>
            <a:pPr marL="742950" lvl="1" indent="-285750">
              <a:buFont typeface="Arial" panose="020B0604020202020204" pitchFamily="34" charset="0"/>
              <a:buChar char="•"/>
            </a:pPr>
            <a:r>
              <a:rPr lang="en-US" sz="2400" dirty="0">
                <a:solidFill>
                  <a:srgbClr val="000000"/>
                </a:solidFill>
                <a:latin typeface="Arial" panose="020B0604020202020204" pitchFamily="34" charset="0"/>
                <a:cs typeface="Arial" charset="0"/>
              </a:rPr>
              <a:t>Do you support procurement personnel answering questions from vendors during the solicitation phase?</a:t>
            </a:r>
          </a:p>
          <a:p>
            <a:pPr marL="742950" lvl="1" indent="-285750">
              <a:buFont typeface="Arial" panose="020B0604020202020204" pitchFamily="34" charset="0"/>
              <a:buChar char="•"/>
            </a:pPr>
            <a:r>
              <a:rPr lang="en-US" sz="2400" dirty="0">
                <a:solidFill>
                  <a:srgbClr val="000000"/>
                </a:solidFill>
                <a:latin typeface="Arial" panose="020B0604020202020204" pitchFamily="34" charset="0"/>
                <a:cs typeface="Arial" charset="0"/>
              </a:rPr>
              <a:t>Are you a part of any formal technical evaluation source selection team?</a:t>
            </a:r>
          </a:p>
          <a:p>
            <a:pPr marL="742950" lvl="1" indent="-285750">
              <a:buFont typeface="Arial" panose="020B0604020202020204" pitchFamily="34" charset="0"/>
              <a:buChar char="•"/>
            </a:pPr>
            <a:r>
              <a:rPr lang="en-US" sz="2400" dirty="0">
                <a:solidFill>
                  <a:srgbClr val="000000"/>
                </a:solidFill>
                <a:latin typeface="Arial" panose="020B0604020202020204" pitchFamily="34" charset="0"/>
                <a:cs typeface="Arial" charset="0"/>
              </a:rPr>
              <a:t>What is your plan if you are the technical person responsible for subcontractor surveillance?  Acceptance criteria, site visits, inspections, certifications, approving progress invoices are just a few considerations</a:t>
            </a:r>
          </a:p>
          <a:p>
            <a:pPr marL="742950" lvl="1" indent="-285750">
              <a:buFont typeface="Arial" panose="020B0604020202020204" pitchFamily="34" charset="0"/>
              <a:buChar char="•"/>
            </a:pPr>
            <a:r>
              <a:rPr lang="en-US" sz="2400" dirty="0">
                <a:solidFill>
                  <a:srgbClr val="000000"/>
                </a:solidFill>
                <a:latin typeface="Arial" panose="020B0604020202020204" pitchFamily="34" charset="0"/>
                <a:cs typeface="Arial" charset="0"/>
              </a:rPr>
              <a:t>What do you need to do to sign off technically on the final subcontract closeout supporting final payment, warranty considerations?</a:t>
            </a:r>
            <a:endParaRPr lang="en-US" sz="2400" dirty="0">
              <a:solidFill>
                <a:prstClr val="black"/>
              </a:solidFill>
              <a:cs typeface="Arial" charset="0"/>
            </a:endParaRP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17</a:t>
            </a:fld>
            <a:endParaRPr lang="en-US" dirty="0"/>
          </a:p>
        </p:txBody>
      </p:sp>
    </p:spTree>
    <p:extLst>
      <p:ext uri="{BB962C8B-B14F-4D97-AF65-F5344CB8AC3E}">
        <p14:creationId xmlns:p14="http://schemas.microsoft.com/office/powerpoint/2010/main" val="1581342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Advance Procurement Planning</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lstStyle/>
          <a:p>
            <a:pPr marL="285750" lvl="0" indent="-285750"/>
            <a:r>
              <a:rPr lang="en-US" sz="2400" dirty="0">
                <a:solidFill>
                  <a:srgbClr val="000000"/>
                </a:solidFill>
                <a:cs typeface="Arial" charset="0"/>
              </a:rPr>
              <a:t>When? </a:t>
            </a:r>
            <a:r>
              <a:rPr lang="en-US" sz="2400" dirty="0">
                <a:solidFill>
                  <a:srgbClr val="FF0000"/>
                </a:solidFill>
                <a:cs typeface="Arial" charset="0"/>
              </a:rPr>
              <a:t>Required for all procurements &gt; $1Million up to $25 Million handled locally &gt;$25Million goes to DOE HQ</a:t>
            </a:r>
          </a:p>
          <a:p>
            <a:pPr marL="285750" lvl="0" indent="-285750"/>
            <a:r>
              <a:rPr lang="en-US" sz="2400" dirty="0">
                <a:solidFill>
                  <a:prstClr val="black"/>
                </a:solidFill>
                <a:cs typeface="Arial" charset="0"/>
              </a:rPr>
              <a:t>Why needed?  </a:t>
            </a:r>
          </a:p>
          <a:p>
            <a:pPr marL="976313" lvl="2" indent="-285750">
              <a:buFont typeface="Arial" panose="020B0604020202020204" pitchFamily="34" charset="0"/>
              <a:buChar char="•"/>
            </a:pPr>
            <a:r>
              <a:rPr lang="en-US" sz="2400" dirty="0">
                <a:solidFill>
                  <a:prstClr val="black"/>
                </a:solidFill>
                <a:cs typeface="Arial" charset="0"/>
              </a:rPr>
              <a:t>Sound business practice communicating with Project technical and business teams when things need to happen to meet schedule</a:t>
            </a:r>
          </a:p>
          <a:p>
            <a:pPr marL="976313" lvl="2" indent="-285750">
              <a:buFont typeface="Arial" panose="020B0604020202020204" pitchFamily="34" charset="0"/>
              <a:buChar char="•"/>
            </a:pPr>
            <a:r>
              <a:rPr lang="en-US" sz="2400" dirty="0">
                <a:solidFill>
                  <a:prstClr val="black"/>
                </a:solidFill>
                <a:cs typeface="Arial" charset="0"/>
              </a:rPr>
              <a:t>Helps entire team understand what is coming and when</a:t>
            </a:r>
          </a:p>
          <a:p>
            <a:pPr marL="976313" lvl="2" indent="-285750">
              <a:buFont typeface="Arial" panose="020B0604020202020204" pitchFamily="34" charset="0"/>
              <a:buChar char="•"/>
            </a:pPr>
            <a:r>
              <a:rPr lang="en-US" sz="2400" dirty="0">
                <a:solidFill>
                  <a:prstClr val="black"/>
                </a:solidFill>
                <a:cs typeface="Arial" charset="0"/>
              </a:rPr>
              <a:t>Efficient use of resources allowing capability to address real urgencies</a:t>
            </a:r>
          </a:p>
          <a:p>
            <a:pPr marL="976313" lvl="2" indent="-285750">
              <a:buFont typeface="Arial" panose="020B0604020202020204" pitchFamily="34" charset="0"/>
              <a:buChar char="•"/>
            </a:pPr>
            <a:r>
              <a:rPr lang="en-US" sz="2400" dirty="0">
                <a:solidFill>
                  <a:srgbClr val="000000"/>
                </a:solidFill>
                <a:latin typeface="Arial" panose="020B0604020202020204" pitchFamily="34" charset="0"/>
                <a:cs typeface="Arial" charset="0"/>
              </a:rPr>
              <a:t>Without APPs, project has trouble understanding status and impacts on schedules, can focus help if necessary to mitigate delays</a:t>
            </a:r>
          </a:p>
          <a:p>
            <a:pPr marL="976313" lvl="2" indent="-285750">
              <a:buFont typeface="Arial" panose="020B0604020202020204" pitchFamily="34" charset="0"/>
              <a:buChar char="•"/>
            </a:pPr>
            <a:r>
              <a:rPr lang="en-US" sz="2400" dirty="0">
                <a:solidFill>
                  <a:srgbClr val="000000"/>
                </a:solidFill>
                <a:latin typeface="Arial" panose="020B0604020202020204" pitchFamily="34" charset="0"/>
                <a:cs typeface="Arial" charset="0"/>
              </a:rPr>
              <a:t>Inadequate planning often causes loss of time and money</a:t>
            </a:r>
            <a:endParaRPr lang="en-US" sz="2400" dirty="0">
              <a:solidFill>
                <a:srgbClr val="000000"/>
              </a:solidFill>
              <a:cs typeface="Arial" charset="0"/>
            </a:endParaRPr>
          </a:p>
          <a:p>
            <a:pPr marL="285750" lvl="0" indent="-285750"/>
            <a:r>
              <a:rPr lang="en-US" sz="2400" dirty="0">
                <a:solidFill>
                  <a:prstClr val="black"/>
                </a:solidFill>
                <a:cs typeface="Arial" charset="0"/>
              </a:rPr>
              <a:t>What else?</a:t>
            </a:r>
          </a:p>
          <a:p>
            <a:pPr lvl="1">
              <a:buFont typeface="Arial" panose="020B0604020202020204" pitchFamily="34" charset="0"/>
              <a:buChar char="•"/>
            </a:pPr>
            <a:r>
              <a:rPr lang="en-US" sz="2400" dirty="0">
                <a:solidFill>
                  <a:prstClr val="black"/>
                </a:solidFill>
                <a:cs typeface="Arial" charset="0"/>
              </a:rPr>
              <a:t>  Progress on APPs discussed at Moller </a:t>
            </a:r>
          </a:p>
          <a:p>
            <a:pPr marL="457200" lvl="1" indent="0">
              <a:buNone/>
            </a:pPr>
            <a:r>
              <a:rPr lang="en-US" sz="2400" dirty="0">
                <a:solidFill>
                  <a:prstClr val="black"/>
                </a:solidFill>
                <a:cs typeface="Arial" charset="0"/>
              </a:rPr>
              <a:t>     Status Meetings</a:t>
            </a: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18</a:t>
            </a:fld>
            <a:endParaRPr lang="en-US" dirty="0"/>
          </a:p>
        </p:txBody>
      </p:sp>
    </p:spTree>
    <p:extLst>
      <p:ext uri="{BB962C8B-B14F-4D97-AF65-F5344CB8AC3E}">
        <p14:creationId xmlns:p14="http://schemas.microsoft.com/office/powerpoint/2010/main" val="2879526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Advance Procurement Planning - Milestones</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lstStyle/>
          <a:p>
            <a:pPr marL="0" lvl="0" indent="0">
              <a:buNone/>
            </a:pPr>
            <a:r>
              <a:rPr lang="en-US" sz="1700" b="1" u="sng" dirty="0">
                <a:solidFill>
                  <a:prstClr val="black"/>
                </a:solidFill>
                <a:cs typeface="Arial" charset="0"/>
              </a:rPr>
              <a:t>APP’s Include the below milestones which are reflected in the </a:t>
            </a:r>
          </a:p>
          <a:p>
            <a:pPr marL="0" lvl="0" indent="0">
              <a:buNone/>
            </a:pPr>
            <a:r>
              <a:rPr lang="en-US" sz="1700" b="1" u="sng" dirty="0">
                <a:solidFill>
                  <a:prstClr val="black"/>
                </a:solidFill>
                <a:cs typeface="Arial" charset="0"/>
              </a:rPr>
              <a:t>Primavera Schedule</a:t>
            </a:r>
          </a:p>
          <a:p>
            <a:pPr lvl="0"/>
            <a:r>
              <a:rPr lang="en-US" sz="1700" b="1" dirty="0">
                <a:solidFill>
                  <a:srgbClr val="FF0000"/>
                </a:solidFill>
                <a:cs typeface="Arial" charset="0"/>
              </a:rPr>
              <a:t>Complete approved Specs, drawings – (Activity)</a:t>
            </a:r>
          </a:p>
          <a:p>
            <a:pPr lvl="0"/>
            <a:r>
              <a:rPr lang="en-US" sz="1700" dirty="0">
                <a:solidFill>
                  <a:prstClr val="black"/>
                </a:solidFill>
                <a:cs typeface="Arial" charset="0"/>
              </a:rPr>
              <a:t>Submission of technical package and Requisition to Procurement</a:t>
            </a:r>
          </a:p>
          <a:p>
            <a:pPr lvl="0"/>
            <a:r>
              <a:rPr lang="en-US" sz="1700" b="1" dirty="0">
                <a:solidFill>
                  <a:srgbClr val="FF0000"/>
                </a:solidFill>
                <a:cs typeface="Arial" charset="0"/>
              </a:rPr>
              <a:t>Prepare RFP – (Activity)</a:t>
            </a:r>
          </a:p>
          <a:p>
            <a:pPr lvl="0"/>
            <a:r>
              <a:rPr lang="en-US" sz="1700" b="1" dirty="0">
                <a:solidFill>
                  <a:prstClr val="black"/>
                </a:solidFill>
                <a:cs typeface="Arial" charset="0"/>
              </a:rPr>
              <a:t>Issue RFP -  (Activity)</a:t>
            </a:r>
          </a:p>
          <a:p>
            <a:pPr lvl="0"/>
            <a:r>
              <a:rPr lang="en-US" sz="1700" dirty="0">
                <a:solidFill>
                  <a:prstClr val="black"/>
                </a:solidFill>
                <a:cs typeface="Arial" charset="0"/>
              </a:rPr>
              <a:t>Vendor Proposal Effort - (90 days or more – depends on complexity)</a:t>
            </a:r>
          </a:p>
          <a:p>
            <a:pPr lvl="0"/>
            <a:r>
              <a:rPr lang="en-US" sz="1700" b="1" dirty="0">
                <a:solidFill>
                  <a:prstClr val="black"/>
                </a:solidFill>
                <a:cs typeface="Arial" charset="0"/>
              </a:rPr>
              <a:t>Receive Proposal: Vendor Proposal - (Activity)</a:t>
            </a:r>
          </a:p>
          <a:p>
            <a:pPr lvl="0"/>
            <a:r>
              <a:rPr lang="en-US" sz="1700" dirty="0">
                <a:solidFill>
                  <a:prstClr val="black"/>
                </a:solidFill>
                <a:cs typeface="Arial" charset="0"/>
              </a:rPr>
              <a:t>Complete technical evaluation</a:t>
            </a:r>
          </a:p>
          <a:p>
            <a:pPr lvl="1">
              <a:buFont typeface="Arial" panose="020B0604020202020204" pitchFamily="34" charset="0"/>
              <a:buChar char="•"/>
            </a:pPr>
            <a:r>
              <a:rPr lang="en-US" sz="1500" dirty="0">
                <a:solidFill>
                  <a:prstClr val="black"/>
                </a:solidFill>
                <a:cs typeface="Arial" charset="0"/>
              </a:rPr>
              <a:t>Negotiations conducted and completed</a:t>
            </a:r>
          </a:p>
          <a:p>
            <a:pPr lvl="0"/>
            <a:r>
              <a:rPr lang="en-US" sz="1700" dirty="0">
                <a:solidFill>
                  <a:prstClr val="black"/>
                </a:solidFill>
                <a:cs typeface="Arial" charset="0"/>
              </a:rPr>
              <a:t>Prepare Award Documents  </a:t>
            </a:r>
          </a:p>
          <a:p>
            <a:pPr lvl="0"/>
            <a:r>
              <a:rPr lang="en-US" sz="1700" b="1" dirty="0">
                <a:solidFill>
                  <a:prstClr val="black"/>
                </a:solidFill>
                <a:cs typeface="Arial" charset="0"/>
              </a:rPr>
              <a:t>DOE Review and Approval </a:t>
            </a:r>
            <a:r>
              <a:rPr lang="en-US" sz="1700" dirty="0">
                <a:solidFill>
                  <a:prstClr val="black"/>
                </a:solidFill>
                <a:cs typeface="Arial" charset="0"/>
              </a:rPr>
              <a:t>- (if &gt;$3M Fixed Price or &gt;$750K sole source or &gt;$500K  foreign vendor/item)</a:t>
            </a:r>
          </a:p>
          <a:p>
            <a:pPr lvl="0"/>
            <a:r>
              <a:rPr lang="en-US" sz="1700" b="1" dirty="0">
                <a:solidFill>
                  <a:srgbClr val="FF0000"/>
                </a:solidFill>
                <a:cs typeface="Arial" charset="0"/>
              </a:rPr>
              <a:t>AWARD: </a:t>
            </a:r>
            <a:r>
              <a:rPr lang="en-US" sz="1700" dirty="0">
                <a:solidFill>
                  <a:srgbClr val="FF0000"/>
                </a:solidFill>
                <a:cs typeface="Arial" charset="0"/>
              </a:rPr>
              <a:t>Subcontract - </a:t>
            </a:r>
            <a:r>
              <a:rPr lang="en-US" sz="1700" b="1" dirty="0">
                <a:solidFill>
                  <a:srgbClr val="FF0000"/>
                </a:solidFill>
                <a:cs typeface="Arial" charset="0"/>
              </a:rPr>
              <a:t>(Activity)</a:t>
            </a:r>
          </a:p>
          <a:p>
            <a:pPr lvl="0"/>
            <a:r>
              <a:rPr lang="en-US" sz="1700" b="1" dirty="0">
                <a:solidFill>
                  <a:prstClr val="black"/>
                </a:solidFill>
                <a:cs typeface="Arial" charset="0"/>
              </a:rPr>
              <a:t>Subcontract Completion Date (Established milestones by vendor)</a:t>
            </a:r>
          </a:p>
          <a:p>
            <a:pPr lvl="0"/>
            <a:r>
              <a:rPr lang="en-US" sz="1700" dirty="0">
                <a:solidFill>
                  <a:prstClr val="black"/>
                </a:solidFill>
                <a:cs typeface="Arial" charset="0"/>
              </a:rPr>
              <a:t>Vendor Effort - Fabrication </a:t>
            </a: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19</a:t>
            </a:fld>
            <a:endParaRPr lang="en-US" dirty="0"/>
          </a:p>
        </p:txBody>
      </p:sp>
    </p:spTree>
    <p:extLst>
      <p:ext uri="{BB962C8B-B14F-4D97-AF65-F5344CB8AC3E}">
        <p14:creationId xmlns:p14="http://schemas.microsoft.com/office/powerpoint/2010/main" val="377137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pPr marL="457200" lvl="1" indent="-223838">
              <a:lnSpc>
                <a:spcPct val="120000"/>
              </a:lnSpc>
              <a:spcBef>
                <a:spcPts val="0"/>
              </a:spcBef>
              <a:buClr>
                <a:srgbClr val="981E32"/>
              </a:buClr>
              <a:buSzPct val="100000"/>
              <a:buFont typeface="Arial" pitchFamily="34" charset="0"/>
              <a:buChar char="•"/>
            </a:pPr>
            <a:r>
              <a:rPr lang="en-US" sz="1700" dirty="0">
                <a:solidFill>
                  <a:srgbClr val="000000"/>
                </a:solidFill>
                <a:latin typeface="Arial" pitchFamily="34" charset="0"/>
                <a:cs typeface="Arial" charset="0"/>
              </a:rPr>
              <a:t>Project Kickoff Meeting </a:t>
            </a:r>
          </a:p>
          <a:p>
            <a:pPr marL="457200" lvl="1" indent="-223838">
              <a:lnSpc>
                <a:spcPct val="120000"/>
              </a:lnSpc>
              <a:spcBef>
                <a:spcPts val="0"/>
              </a:spcBef>
              <a:buClr>
                <a:srgbClr val="981E32"/>
              </a:buClr>
              <a:buSzPct val="100000"/>
              <a:buFont typeface="Arial" pitchFamily="34" charset="0"/>
              <a:buChar char="•"/>
            </a:pPr>
            <a:r>
              <a:rPr lang="en-US" sz="1700" dirty="0">
                <a:solidFill>
                  <a:srgbClr val="000000"/>
                </a:solidFill>
                <a:latin typeface="Arial" pitchFamily="34" charset="0"/>
                <a:cs typeface="Arial" charset="0"/>
              </a:rPr>
              <a:t>About Me </a:t>
            </a:r>
          </a:p>
          <a:p>
            <a:pPr marL="457200" lvl="1" indent="-223838">
              <a:lnSpc>
                <a:spcPct val="120000"/>
              </a:lnSpc>
              <a:spcBef>
                <a:spcPts val="0"/>
              </a:spcBef>
              <a:buClr>
                <a:srgbClr val="981E32"/>
              </a:buClr>
              <a:buSzPct val="100000"/>
              <a:buFont typeface="Arial" pitchFamily="34" charset="0"/>
              <a:buChar char="•"/>
            </a:pPr>
            <a:r>
              <a:rPr lang="en-US" sz="1700" dirty="0">
                <a:solidFill>
                  <a:srgbClr val="000000"/>
                </a:solidFill>
                <a:latin typeface="Arial" pitchFamily="34" charset="0"/>
                <a:cs typeface="Arial" charset="0"/>
              </a:rPr>
              <a:t>Procurement Organization – SAG </a:t>
            </a:r>
          </a:p>
          <a:p>
            <a:pPr marL="457200" lvl="1" indent="-223838">
              <a:lnSpc>
                <a:spcPct val="120000"/>
              </a:lnSpc>
              <a:spcBef>
                <a:spcPts val="0"/>
              </a:spcBef>
              <a:buClr>
                <a:srgbClr val="981E32"/>
              </a:buClr>
              <a:buSzPct val="100000"/>
              <a:buFont typeface="Arial" pitchFamily="34" charset="0"/>
              <a:buChar char="•"/>
            </a:pPr>
            <a:r>
              <a:rPr lang="en-US" sz="1700" dirty="0">
                <a:solidFill>
                  <a:srgbClr val="000000"/>
                </a:solidFill>
                <a:latin typeface="Arial" pitchFamily="34" charset="0"/>
                <a:cs typeface="Arial" charset="0"/>
              </a:rPr>
              <a:t>Moller -  TJNAF Organization</a:t>
            </a:r>
          </a:p>
          <a:p>
            <a:pPr marL="457200" lvl="1" indent="-223838">
              <a:lnSpc>
                <a:spcPct val="120000"/>
              </a:lnSpc>
              <a:spcBef>
                <a:spcPts val="0"/>
              </a:spcBef>
              <a:buClr>
                <a:srgbClr val="981E32"/>
              </a:buClr>
              <a:buSzPct val="100000"/>
              <a:buFont typeface="Arial" pitchFamily="34" charset="0"/>
              <a:buChar char="•"/>
            </a:pPr>
            <a:r>
              <a:rPr lang="en-US" sz="1700" dirty="0">
                <a:solidFill>
                  <a:srgbClr val="000000"/>
                </a:solidFill>
                <a:latin typeface="Arial" pitchFamily="34" charset="0"/>
                <a:cs typeface="Arial" charset="0"/>
              </a:rPr>
              <a:t>Procurement Authority</a:t>
            </a:r>
          </a:p>
          <a:p>
            <a:pPr marL="457200" lvl="1" indent="-223838">
              <a:lnSpc>
                <a:spcPct val="120000"/>
              </a:lnSpc>
              <a:spcBef>
                <a:spcPts val="0"/>
              </a:spcBef>
              <a:buClr>
                <a:srgbClr val="981E32"/>
              </a:buClr>
              <a:buSzPct val="100000"/>
              <a:buFont typeface="Arial" pitchFamily="34" charset="0"/>
              <a:buChar char="•"/>
            </a:pPr>
            <a:r>
              <a:rPr lang="en-US" sz="1700" dirty="0">
                <a:solidFill>
                  <a:srgbClr val="000000"/>
                </a:solidFill>
                <a:latin typeface="Arial" pitchFamily="34" charset="0"/>
                <a:cs typeface="Arial" charset="0"/>
              </a:rPr>
              <a:t>Moller Overall Schedule</a:t>
            </a:r>
          </a:p>
          <a:p>
            <a:pPr marL="457200" lvl="1" indent="-223838">
              <a:lnSpc>
                <a:spcPct val="120000"/>
              </a:lnSpc>
              <a:spcBef>
                <a:spcPts val="0"/>
              </a:spcBef>
              <a:buClr>
                <a:srgbClr val="981E32"/>
              </a:buClr>
              <a:buSzPct val="100000"/>
              <a:buFont typeface="Arial" pitchFamily="34" charset="0"/>
              <a:buChar char="•"/>
            </a:pPr>
            <a:r>
              <a:rPr lang="en-US" sz="1700" dirty="0">
                <a:solidFill>
                  <a:srgbClr val="000000"/>
                </a:solidFill>
                <a:latin typeface="Arial" pitchFamily="34" charset="0"/>
                <a:cs typeface="Arial" charset="0"/>
              </a:rPr>
              <a:t>Moller Scope for Procurement</a:t>
            </a:r>
          </a:p>
          <a:p>
            <a:pPr marL="457200" lvl="1" indent="-223838">
              <a:lnSpc>
                <a:spcPct val="120000"/>
              </a:lnSpc>
              <a:spcBef>
                <a:spcPts val="0"/>
              </a:spcBef>
              <a:buClr>
                <a:srgbClr val="981E32"/>
              </a:buClr>
              <a:buSzPct val="100000"/>
              <a:buFont typeface="Arial" pitchFamily="34" charset="0"/>
              <a:buChar char="•"/>
            </a:pPr>
            <a:r>
              <a:rPr lang="en-US" sz="1700" dirty="0">
                <a:solidFill>
                  <a:srgbClr val="000000"/>
                </a:solidFill>
                <a:latin typeface="Arial" pitchFamily="34" charset="0"/>
                <a:cs typeface="Arial" charset="0"/>
              </a:rPr>
              <a:t>Procurement Authority</a:t>
            </a:r>
          </a:p>
          <a:p>
            <a:pPr marL="457200" lvl="1" indent="-223838">
              <a:lnSpc>
                <a:spcPct val="120000"/>
              </a:lnSpc>
              <a:spcBef>
                <a:spcPts val="0"/>
              </a:spcBef>
              <a:buClr>
                <a:srgbClr val="981E32"/>
              </a:buClr>
              <a:buSzPct val="100000"/>
              <a:buFont typeface="Arial" pitchFamily="34" charset="0"/>
              <a:buChar char="•"/>
            </a:pPr>
            <a:r>
              <a:rPr lang="en-US" sz="1700" dirty="0">
                <a:solidFill>
                  <a:srgbClr val="000000"/>
                </a:solidFill>
                <a:latin typeface="Arial" pitchFamily="34" charset="0"/>
                <a:cs typeface="Arial" charset="0"/>
              </a:rPr>
              <a:t>Procurement Officer Technical Representatives</a:t>
            </a:r>
          </a:p>
          <a:p>
            <a:pPr marL="457200" lvl="1" indent="-223838">
              <a:lnSpc>
                <a:spcPct val="120000"/>
              </a:lnSpc>
              <a:spcBef>
                <a:spcPts val="0"/>
              </a:spcBef>
              <a:buClr>
                <a:srgbClr val="981E32"/>
              </a:buClr>
              <a:buSzPct val="100000"/>
              <a:buFont typeface="Arial" pitchFamily="34" charset="0"/>
              <a:buChar char="•"/>
            </a:pPr>
            <a:r>
              <a:rPr lang="en-US" sz="1700" dirty="0">
                <a:solidFill>
                  <a:srgbClr val="000000"/>
                </a:solidFill>
                <a:latin typeface="Arial" pitchFamily="34" charset="0"/>
                <a:cs typeface="Arial" charset="0"/>
              </a:rPr>
              <a:t>Procurement Officer</a:t>
            </a:r>
          </a:p>
          <a:p>
            <a:pPr marL="457200" lvl="1" indent="-223838">
              <a:lnSpc>
                <a:spcPct val="120000"/>
              </a:lnSpc>
              <a:spcBef>
                <a:spcPts val="0"/>
              </a:spcBef>
              <a:buClr>
                <a:srgbClr val="981E32"/>
              </a:buClr>
              <a:buSzPct val="100000"/>
              <a:buFont typeface="Arial" pitchFamily="34" charset="0"/>
              <a:buChar char="•"/>
            </a:pPr>
            <a:r>
              <a:rPr lang="en-US" sz="1700" dirty="0">
                <a:solidFill>
                  <a:srgbClr val="000000"/>
                </a:solidFill>
                <a:latin typeface="Arial" pitchFamily="34" charset="0"/>
                <a:cs typeface="Arial" charset="0"/>
              </a:rPr>
              <a:t>Acquisition Process/Procurement Cycle</a:t>
            </a:r>
          </a:p>
          <a:p>
            <a:pPr marL="457200" lvl="1" indent="-223838">
              <a:lnSpc>
                <a:spcPct val="120000"/>
              </a:lnSpc>
              <a:spcBef>
                <a:spcPts val="0"/>
              </a:spcBef>
              <a:buClr>
                <a:srgbClr val="981E32"/>
              </a:buClr>
              <a:buSzPct val="100000"/>
              <a:buFont typeface="Arial" pitchFamily="34" charset="0"/>
              <a:buChar char="•"/>
            </a:pPr>
            <a:r>
              <a:rPr lang="en-US" sz="1700" dirty="0">
                <a:solidFill>
                  <a:srgbClr val="000000"/>
                </a:solidFill>
                <a:latin typeface="Arial" pitchFamily="34" charset="0"/>
                <a:cs typeface="Arial" charset="0"/>
              </a:rPr>
              <a:t>Advance Procurement Planning (APP)</a:t>
            </a:r>
          </a:p>
          <a:p>
            <a:pPr marL="457200" lvl="1" indent="-223838">
              <a:lnSpc>
                <a:spcPct val="120000"/>
              </a:lnSpc>
              <a:spcBef>
                <a:spcPts val="0"/>
              </a:spcBef>
              <a:buClr>
                <a:srgbClr val="981E32"/>
              </a:buClr>
              <a:buSzPct val="100000"/>
              <a:buFont typeface="Arial" pitchFamily="34" charset="0"/>
              <a:buChar char="•"/>
            </a:pPr>
            <a:r>
              <a:rPr lang="en-US" sz="1700" dirty="0">
                <a:solidFill>
                  <a:srgbClr val="000000"/>
                </a:solidFill>
                <a:latin typeface="Arial" pitchFamily="34" charset="0"/>
                <a:cs typeface="Arial" charset="0"/>
              </a:rPr>
              <a:t>General Information – Strategies</a:t>
            </a:r>
          </a:p>
          <a:p>
            <a:pPr marL="457200" lvl="1" indent="-223838">
              <a:lnSpc>
                <a:spcPct val="120000"/>
              </a:lnSpc>
              <a:spcBef>
                <a:spcPts val="0"/>
              </a:spcBef>
              <a:buClr>
                <a:srgbClr val="981E32"/>
              </a:buClr>
              <a:buSzPct val="100000"/>
              <a:buFont typeface="Arial" pitchFamily="34" charset="0"/>
              <a:buChar char="•"/>
            </a:pPr>
            <a:r>
              <a:rPr lang="en-US" sz="1700" dirty="0">
                <a:solidFill>
                  <a:srgbClr val="000000"/>
                </a:solidFill>
                <a:latin typeface="Arial" pitchFamily="34" charset="0"/>
                <a:cs typeface="Arial" charset="0"/>
              </a:rPr>
              <a:t>Procurement Mechanisms and terms</a:t>
            </a:r>
          </a:p>
          <a:p>
            <a:pPr marL="457200" lvl="1" indent="-223838">
              <a:lnSpc>
                <a:spcPct val="120000"/>
              </a:lnSpc>
              <a:spcBef>
                <a:spcPts val="0"/>
              </a:spcBef>
              <a:buClr>
                <a:srgbClr val="981E32"/>
              </a:buClr>
              <a:buSzPct val="100000"/>
              <a:buFont typeface="Arial" pitchFamily="34" charset="0"/>
              <a:buChar char="•"/>
            </a:pPr>
            <a:r>
              <a:rPr lang="en-US" sz="1700" dirty="0">
                <a:solidFill>
                  <a:srgbClr val="000000"/>
                </a:solidFill>
                <a:latin typeface="Arial" pitchFamily="34" charset="0"/>
                <a:cs typeface="Arial" charset="0"/>
              </a:rPr>
              <a:t>Preparation for Long Lead Procurements – Long Lead Requirements</a:t>
            </a:r>
          </a:p>
          <a:p>
            <a:pPr marL="457200" lvl="1" indent="-223838">
              <a:lnSpc>
                <a:spcPct val="120000"/>
              </a:lnSpc>
              <a:spcBef>
                <a:spcPts val="0"/>
              </a:spcBef>
              <a:buClr>
                <a:srgbClr val="981E32"/>
              </a:buClr>
              <a:buSzPct val="100000"/>
              <a:buFont typeface="Arial" pitchFamily="34" charset="0"/>
              <a:buChar char="•"/>
            </a:pPr>
            <a:r>
              <a:rPr lang="en-US" sz="1700" dirty="0">
                <a:solidFill>
                  <a:srgbClr val="000000"/>
                </a:solidFill>
                <a:latin typeface="Arial" pitchFamily="34" charset="0"/>
                <a:cs typeface="Arial" charset="0"/>
              </a:rPr>
              <a:t>Vendor Communications</a:t>
            </a:r>
          </a:p>
          <a:p>
            <a:pPr marL="457200" lvl="1" indent="-223838">
              <a:lnSpc>
                <a:spcPct val="120000"/>
              </a:lnSpc>
              <a:spcBef>
                <a:spcPts val="0"/>
              </a:spcBef>
              <a:buClr>
                <a:srgbClr val="981E32"/>
              </a:buClr>
              <a:buSzPct val="100000"/>
              <a:buFont typeface="Arial" pitchFamily="34" charset="0"/>
              <a:buChar char="•"/>
            </a:pPr>
            <a:r>
              <a:rPr lang="en-US" sz="1700" dirty="0">
                <a:solidFill>
                  <a:srgbClr val="000000"/>
                </a:solidFill>
                <a:latin typeface="Arial" pitchFamily="34" charset="0"/>
                <a:cs typeface="Arial" charset="0"/>
              </a:rPr>
              <a:t>Summary</a:t>
            </a:r>
          </a:p>
          <a:p>
            <a:pPr marL="0" indent="0">
              <a:buNone/>
            </a:pPr>
            <a:endParaRPr lang="en-US" dirty="0"/>
          </a:p>
        </p:txBody>
      </p:sp>
      <p:sp>
        <p:nvSpPr>
          <p:cNvPr id="4" name="Footer Placeholder 3"/>
          <p:cNvSpPr>
            <a:spLocks noGrp="1"/>
          </p:cNvSpPr>
          <p:nvPr>
            <p:ph type="ftr" sz="quarter" idx="11"/>
          </p:nvPr>
        </p:nvSpPr>
        <p:spPr/>
        <p:txBody>
          <a:bodyPr/>
          <a:lstStyle/>
          <a:p>
            <a:r>
              <a:rPr lang="en-US" dirty="0"/>
              <a:t>MOLLER Project </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a:t>
            </a:fld>
            <a:endParaRPr lang="en-US" dirty="0"/>
          </a:p>
        </p:txBody>
      </p:sp>
      <p:sp>
        <p:nvSpPr>
          <p:cNvPr id="6" name="Rectangle 5">
            <a:extLst>
              <a:ext uri="{FF2B5EF4-FFF2-40B4-BE49-F238E27FC236}">
                <a16:creationId xmlns:a16="http://schemas.microsoft.com/office/drawing/2014/main" id="{6CB74F5A-B78A-4283-B356-C6D89188BD05}"/>
              </a:ext>
            </a:extLst>
          </p:cNvPr>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493755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Advance Procurement Planning - Continued</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lstStyle/>
          <a:p>
            <a:pPr lvl="0"/>
            <a:r>
              <a:rPr lang="en-US" sz="2400" dirty="0">
                <a:solidFill>
                  <a:prstClr val="black"/>
                </a:solidFill>
                <a:cs typeface="Arial" charset="0"/>
              </a:rPr>
              <a:t>As part of planning the procurement packages are assigned in the preliminary design phases</a:t>
            </a:r>
          </a:p>
          <a:p>
            <a:pPr lvl="1">
              <a:buFont typeface="Arial" panose="020B0604020202020204" pitchFamily="34" charset="0"/>
              <a:buChar char="•"/>
            </a:pPr>
            <a:r>
              <a:rPr lang="en-US" sz="2400" dirty="0">
                <a:solidFill>
                  <a:prstClr val="black"/>
                </a:solidFill>
                <a:cs typeface="Arial" charset="0"/>
              </a:rPr>
              <a:t>PO’s and TR’s will be assigned to that package to start the Procurement Process</a:t>
            </a:r>
          </a:p>
          <a:p>
            <a:pPr lvl="1">
              <a:buFont typeface="Arial" panose="020B0604020202020204" pitchFamily="34" charset="0"/>
              <a:buChar char="•"/>
            </a:pPr>
            <a:r>
              <a:rPr lang="en-US" sz="2400" dirty="0">
                <a:solidFill>
                  <a:prstClr val="black"/>
                </a:solidFill>
                <a:cs typeface="Arial" charset="0"/>
              </a:rPr>
              <a:t>This allows the team to begin working on the requirement</a:t>
            </a:r>
          </a:p>
          <a:p>
            <a:pPr lvl="0"/>
            <a:r>
              <a:rPr lang="en-US" sz="2400" dirty="0">
                <a:solidFill>
                  <a:prstClr val="black"/>
                </a:solidFill>
                <a:cs typeface="Arial" charset="0"/>
              </a:rPr>
              <a:t>PO’s and TR’s will accompany each other on vendor visits to maintain constant oversight of the subcontractors</a:t>
            </a: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20</a:t>
            </a:fld>
            <a:endParaRPr lang="en-US" dirty="0"/>
          </a:p>
        </p:txBody>
      </p:sp>
    </p:spTree>
    <p:extLst>
      <p:ext uri="{BB962C8B-B14F-4D97-AF65-F5344CB8AC3E}">
        <p14:creationId xmlns:p14="http://schemas.microsoft.com/office/powerpoint/2010/main" val="3584335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Advance Procurement Planning - Continued</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lstStyle/>
          <a:p>
            <a:pPr lvl="0"/>
            <a:r>
              <a:rPr lang="en-US" sz="2400" dirty="0">
                <a:solidFill>
                  <a:srgbClr val="000000"/>
                </a:solidFill>
                <a:cs typeface="Arial" charset="0"/>
              </a:rPr>
              <a:t>Lessons learned on previous projects guide the strategy used for procurements on Moller</a:t>
            </a:r>
          </a:p>
          <a:p>
            <a:pPr lvl="1">
              <a:buFont typeface="Arial" panose="020B0604020202020204" pitchFamily="34" charset="0"/>
              <a:buChar char="•"/>
            </a:pPr>
            <a:r>
              <a:rPr lang="en-US" sz="2400" b="1" dirty="0">
                <a:solidFill>
                  <a:srgbClr val="0070C0"/>
                </a:solidFill>
                <a:cs typeface="Arial" charset="0"/>
              </a:rPr>
              <a:t>Best value – (Source Selection and Low Price Technical Acceptable)</a:t>
            </a:r>
            <a:r>
              <a:rPr lang="en-US" sz="2400" dirty="0">
                <a:solidFill>
                  <a:srgbClr val="0070C0"/>
                </a:solidFill>
                <a:cs typeface="Arial" charset="0"/>
              </a:rPr>
              <a:t> </a:t>
            </a:r>
            <a:r>
              <a:rPr lang="en-US" sz="2400" dirty="0">
                <a:solidFill>
                  <a:srgbClr val="FF0000"/>
                </a:solidFill>
                <a:cs typeface="Arial" charset="0"/>
              </a:rPr>
              <a:t>procurement methods shall be used to ensure we get the best possible outcome on the requirements. </a:t>
            </a:r>
            <a:endParaRPr lang="en-US" sz="2400" dirty="0">
              <a:solidFill>
                <a:srgbClr val="000000"/>
              </a:solidFill>
              <a:cs typeface="Arial" charset="0"/>
            </a:endParaRPr>
          </a:p>
          <a:p>
            <a:pPr lvl="1">
              <a:buFont typeface="Arial" panose="020B0604020202020204" pitchFamily="34" charset="0"/>
              <a:buChar char="•"/>
            </a:pPr>
            <a:r>
              <a:rPr lang="en-US" sz="2400" b="1" dirty="0">
                <a:solidFill>
                  <a:srgbClr val="0070C0"/>
                </a:solidFill>
                <a:cs typeface="Arial" charset="0"/>
              </a:rPr>
              <a:t>Options in subcontracts </a:t>
            </a:r>
            <a:r>
              <a:rPr lang="en-US" sz="2400" dirty="0">
                <a:solidFill>
                  <a:srgbClr val="FF0000"/>
                </a:solidFill>
                <a:cs typeface="Arial" charset="0"/>
              </a:rPr>
              <a:t>will be used to reduce duplication of effort  at a later date </a:t>
            </a:r>
            <a:r>
              <a:rPr lang="en-US" sz="2400" dirty="0">
                <a:solidFill>
                  <a:srgbClr val="000000"/>
                </a:solidFill>
                <a:cs typeface="Arial" charset="0"/>
              </a:rPr>
              <a:t>for spare parts if needed while minimizing cost and unused parts</a:t>
            </a:r>
          </a:p>
          <a:p>
            <a:pPr lvl="0"/>
            <a:r>
              <a:rPr lang="en-US" sz="2400" dirty="0">
                <a:solidFill>
                  <a:srgbClr val="FF0000"/>
                </a:solidFill>
                <a:cs typeface="Arial" charset="0"/>
              </a:rPr>
              <a:t>The procurement process will look to obtain </a:t>
            </a:r>
            <a:r>
              <a:rPr lang="en-US" sz="2400" dirty="0">
                <a:solidFill>
                  <a:srgbClr val="000000"/>
                </a:solidFill>
                <a:cs typeface="Arial" charset="0"/>
              </a:rPr>
              <a:t>domestic </a:t>
            </a:r>
            <a:r>
              <a:rPr lang="en-US" sz="2400" dirty="0">
                <a:solidFill>
                  <a:srgbClr val="FF0000"/>
                </a:solidFill>
                <a:cs typeface="Arial" charset="0"/>
              </a:rPr>
              <a:t>vendors (preferably small/large businesses) first before going to foreign sources unless it is absolutely necessary and justified</a:t>
            </a:r>
            <a:r>
              <a:rPr lang="en-US" sz="2400" dirty="0">
                <a:solidFill>
                  <a:srgbClr val="000000"/>
                </a:solidFill>
                <a:cs typeface="Arial" charset="0"/>
              </a:rPr>
              <a:t>, thus avoiding customs fees, exchange rate adjustments, and international shipping issues</a:t>
            </a:r>
          </a:p>
          <a:p>
            <a:pPr lvl="0"/>
            <a:r>
              <a:rPr lang="en-US" sz="2400" dirty="0">
                <a:solidFill>
                  <a:srgbClr val="000000"/>
                </a:solidFill>
                <a:cs typeface="Arial" charset="0"/>
              </a:rPr>
              <a:t>Requirements will be posted in SAM.gov to the maximum extent possible so as to reduce issues with DOE and maximize competition</a:t>
            </a: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21</a:t>
            </a:fld>
            <a:endParaRPr lang="en-US" dirty="0"/>
          </a:p>
        </p:txBody>
      </p:sp>
    </p:spTree>
    <p:extLst>
      <p:ext uri="{BB962C8B-B14F-4D97-AF65-F5344CB8AC3E}">
        <p14:creationId xmlns:p14="http://schemas.microsoft.com/office/powerpoint/2010/main" val="466771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General Information - Strategies</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lstStyle/>
          <a:p>
            <a:pPr marL="342900" lvl="0" indent="-342900">
              <a:lnSpc>
                <a:spcPct val="120000"/>
              </a:lnSpc>
              <a:spcBef>
                <a:spcPts val="0"/>
              </a:spcBef>
              <a:spcAft>
                <a:spcPts val="300"/>
              </a:spcAft>
              <a:buClr>
                <a:srgbClr val="981E32"/>
              </a:buClr>
            </a:pPr>
            <a:r>
              <a:rPr lang="en-US" sz="1400" b="1" dirty="0">
                <a:solidFill>
                  <a:prstClr val="black"/>
                </a:solidFill>
                <a:cs typeface="Arial" charset="0"/>
              </a:rPr>
              <a:t>Use Request for Information (RFI) Process to obtain Budgetary and Schedule information, sources, </a:t>
            </a:r>
          </a:p>
          <a:p>
            <a:pPr marL="342900" lvl="0" indent="-342900">
              <a:lnSpc>
                <a:spcPct val="120000"/>
              </a:lnSpc>
              <a:spcBef>
                <a:spcPts val="0"/>
              </a:spcBef>
              <a:spcAft>
                <a:spcPts val="300"/>
              </a:spcAft>
              <a:buClr>
                <a:srgbClr val="981E32"/>
              </a:buClr>
            </a:pPr>
            <a:r>
              <a:rPr lang="en-US" sz="1400" b="1" dirty="0">
                <a:solidFill>
                  <a:srgbClr val="000000"/>
                </a:solidFill>
                <a:latin typeface="Arial" pitchFamily="34" charset="0"/>
                <a:cs typeface="Arial" charset="0"/>
              </a:rPr>
              <a:t>Methods of Solicitation </a:t>
            </a:r>
          </a:p>
          <a:p>
            <a:pPr marL="342900" lvl="0" indent="-342900">
              <a:lnSpc>
                <a:spcPct val="120000"/>
              </a:lnSpc>
              <a:spcBef>
                <a:spcPts val="0"/>
              </a:spcBef>
              <a:spcAft>
                <a:spcPts val="300"/>
              </a:spcAft>
              <a:buClr>
                <a:srgbClr val="981E32"/>
              </a:buClr>
            </a:pPr>
            <a:r>
              <a:rPr lang="en-US" sz="1400" b="1" dirty="0">
                <a:solidFill>
                  <a:srgbClr val="FF0000"/>
                </a:solidFill>
                <a:latin typeface="Arial" pitchFamily="34" charset="0"/>
                <a:cs typeface="Arial" charset="0"/>
              </a:rPr>
              <a:t>Best Value – Tradeoff Process </a:t>
            </a:r>
            <a:r>
              <a:rPr lang="en-US" sz="1400" b="1" dirty="0">
                <a:solidFill>
                  <a:srgbClr val="000000"/>
                </a:solidFill>
                <a:latin typeface="Arial" pitchFamily="34" charset="0"/>
                <a:cs typeface="Arial" charset="0"/>
              </a:rPr>
              <a:t>- trading off marginal differences in capability and price  and when it is in best interest of Lab to award to other than the low offeror</a:t>
            </a:r>
          </a:p>
          <a:p>
            <a:pPr marL="800100" lvl="1" indent="-342900">
              <a:lnSpc>
                <a:spcPct val="120000"/>
              </a:lnSpc>
              <a:spcBef>
                <a:spcPts val="0"/>
              </a:spcBef>
              <a:spcAft>
                <a:spcPts val="300"/>
              </a:spcAft>
              <a:buClr>
                <a:srgbClr val="981E32"/>
              </a:buClr>
              <a:buFont typeface="Arial" panose="020B0604020202020204" pitchFamily="34" charset="0"/>
              <a:buChar char="•"/>
            </a:pPr>
            <a:r>
              <a:rPr lang="en-US" sz="1400" b="1" dirty="0">
                <a:solidFill>
                  <a:srgbClr val="000000"/>
                </a:solidFill>
                <a:latin typeface="Arial" pitchFamily="34" charset="0"/>
                <a:cs typeface="Arial" charset="0"/>
              </a:rPr>
              <a:t>For Source Selection   Boards</a:t>
            </a:r>
          </a:p>
          <a:p>
            <a:pPr marL="1257300" lvl="2" indent="-342900">
              <a:lnSpc>
                <a:spcPct val="120000"/>
              </a:lnSpc>
              <a:spcBef>
                <a:spcPts val="0"/>
              </a:spcBef>
              <a:spcAft>
                <a:spcPts val="300"/>
              </a:spcAft>
              <a:buClr>
                <a:srgbClr val="981E32"/>
              </a:buClr>
              <a:buFont typeface="Arial" panose="020B0604020202020204" pitchFamily="34" charset="0"/>
              <a:buChar char="•"/>
            </a:pPr>
            <a:r>
              <a:rPr lang="en-US" sz="1300" b="1" dirty="0">
                <a:solidFill>
                  <a:srgbClr val="000000"/>
                </a:solidFill>
                <a:latin typeface="Arial" pitchFamily="34" charset="0"/>
                <a:cs typeface="Arial" charset="0"/>
              </a:rPr>
              <a:t>Need to Know Who Fills These Slots: </a:t>
            </a:r>
          </a:p>
          <a:p>
            <a:pPr marL="1257300" lvl="2" indent="-342900">
              <a:lnSpc>
                <a:spcPct val="120000"/>
              </a:lnSpc>
              <a:spcBef>
                <a:spcPts val="0"/>
              </a:spcBef>
              <a:spcAft>
                <a:spcPts val="300"/>
              </a:spcAft>
              <a:buClr>
                <a:srgbClr val="981E32"/>
              </a:buClr>
              <a:buFont typeface="Arial" panose="020B0604020202020204" pitchFamily="34" charset="0"/>
              <a:buChar char="•"/>
            </a:pPr>
            <a:r>
              <a:rPr lang="en-US" sz="1300" b="1" dirty="0">
                <a:solidFill>
                  <a:srgbClr val="000000"/>
                </a:solidFill>
                <a:latin typeface="Arial" pitchFamily="34" charset="0"/>
                <a:cs typeface="Arial" charset="0"/>
              </a:rPr>
              <a:t>Source Selection Official (SSO): </a:t>
            </a:r>
          </a:p>
          <a:p>
            <a:pPr marL="1257300" lvl="2" indent="-342900">
              <a:lnSpc>
                <a:spcPct val="120000"/>
              </a:lnSpc>
              <a:spcBef>
                <a:spcPts val="0"/>
              </a:spcBef>
              <a:spcAft>
                <a:spcPts val="300"/>
              </a:spcAft>
              <a:buClr>
                <a:srgbClr val="981E32"/>
              </a:buClr>
              <a:buFont typeface="Arial" panose="020B0604020202020204" pitchFamily="34" charset="0"/>
              <a:buChar char="•"/>
            </a:pPr>
            <a:r>
              <a:rPr lang="en-US" sz="1300" b="1" dirty="0">
                <a:solidFill>
                  <a:srgbClr val="000000"/>
                </a:solidFill>
                <a:latin typeface="Arial" pitchFamily="34" charset="0"/>
                <a:cs typeface="Arial" charset="0"/>
              </a:rPr>
              <a:t>Procurement Officer (PO): Various POs</a:t>
            </a:r>
          </a:p>
          <a:p>
            <a:pPr marL="1257300" lvl="2" indent="-342900">
              <a:lnSpc>
                <a:spcPct val="120000"/>
              </a:lnSpc>
              <a:spcBef>
                <a:spcPts val="0"/>
              </a:spcBef>
              <a:spcAft>
                <a:spcPts val="300"/>
              </a:spcAft>
              <a:buClr>
                <a:srgbClr val="981E32"/>
              </a:buClr>
              <a:buFont typeface="Arial" panose="020B0604020202020204" pitchFamily="34" charset="0"/>
              <a:buChar char="•"/>
            </a:pPr>
            <a:r>
              <a:rPr lang="en-US" sz="1300" b="1" dirty="0">
                <a:solidFill>
                  <a:srgbClr val="000000"/>
                </a:solidFill>
                <a:latin typeface="Arial" pitchFamily="34" charset="0"/>
                <a:cs typeface="Arial" charset="0"/>
              </a:rPr>
              <a:t>Technical Representative (TR): Various – </a:t>
            </a:r>
            <a:r>
              <a:rPr lang="en-US" sz="1300" b="1" dirty="0">
                <a:solidFill>
                  <a:srgbClr val="FF0000"/>
                </a:solidFill>
                <a:latin typeface="Arial" pitchFamily="34" charset="0"/>
                <a:cs typeface="Arial" charset="0"/>
              </a:rPr>
              <a:t>May involve other SME personnel</a:t>
            </a:r>
          </a:p>
          <a:p>
            <a:pPr marL="1257300" lvl="2" indent="-342900">
              <a:lnSpc>
                <a:spcPct val="120000"/>
              </a:lnSpc>
              <a:spcBef>
                <a:spcPts val="0"/>
              </a:spcBef>
              <a:spcAft>
                <a:spcPts val="300"/>
              </a:spcAft>
              <a:buClr>
                <a:srgbClr val="981E32"/>
              </a:buClr>
              <a:buFont typeface="Arial" panose="020B0604020202020204" pitchFamily="34" charset="0"/>
              <a:buChar char="•"/>
            </a:pPr>
            <a:r>
              <a:rPr lang="en-US" sz="1300" b="1" dirty="0">
                <a:solidFill>
                  <a:srgbClr val="000000"/>
                </a:solidFill>
                <a:latin typeface="Arial" pitchFamily="34" charset="0"/>
                <a:cs typeface="Arial" charset="0"/>
              </a:rPr>
              <a:t>Technical Evaluation Team (TET) Chairperson: </a:t>
            </a:r>
          </a:p>
          <a:p>
            <a:pPr marL="1257300" lvl="2" indent="-342900">
              <a:lnSpc>
                <a:spcPct val="120000"/>
              </a:lnSpc>
              <a:spcBef>
                <a:spcPts val="0"/>
              </a:spcBef>
              <a:spcAft>
                <a:spcPts val="300"/>
              </a:spcAft>
              <a:buClr>
                <a:srgbClr val="981E32"/>
              </a:buClr>
              <a:buFont typeface="Arial" panose="020B0604020202020204" pitchFamily="34" charset="0"/>
              <a:buChar char="•"/>
            </a:pPr>
            <a:r>
              <a:rPr lang="en-US" sz="1300" b="1" dirty="0">
                <a:solidFill>
                  <a:srgbClr val="000000"/>
                </a:solidFill>
                <a:latin typeface="Arial" pitchFamily="34" charset="0"/>
                <a:cs typeface="Arial" charset="0"/>
              </a:rPr>
              <a:t>TET Members: </a:t>
            </a:r>
          </a:p>
          <a:p>
            <a:pPr marL="1257300" lvl="2" indent="-342900">
              <a:lnSpc>
                <a:spcPct val="120000"/>
              </a:lnSpc>
              <a:spcBef>
                <a:spcPts val="0"/>
              </a:spcBef>
              <a:spcAft>
                <a:spcPts val="300"/>
              </a:spcAft>
              <a:buClr>
                <a:srgbClr val="981E32"/>
              </a:buClr>
              <a:buFont typeface="Arial" panose="020B0604020202020204" pitchFamily="34" charset="0"/>
              <a:buChar char="•"/>
            </a:pPr>
            <a:r>
              <a:rPr lang="en-US" sz="1300" b="1" dirty="0">
                <a:solidFill>
                  <a:srgbClr val="000000"/>
                </a:solidFill>
                <a:latin typeface="Arial" pitchFamily="34" charset="0"/>
                <a:cs typeface="Arial" charset="0"/>
              </a:rPr>
              <a:t>TET Advisors (Non-Voting Members): Mitch Laney and ? </a:t>
            </a:r>
          </a:p>
          <a:p>
            <a:pPr marL="342900" lvl="0" indent="-342900">
              <a:lnSpc>
                <a:spcPct val="120000"/>
              </a:lnSpc>
              <a:spcBef>
                <a:spcPts val="0"/>
              </a:spcBef>
              <a:spcAft>
                <a:spcPts val="300"/>
              </a:spcAft>
              <a:buClr>
                <a:srgbClr val="981E32"/>
              </a:buClr>
            </a:pPr>
            <a:r>
              <a:rPr lang="en-US" sz="1400" b="1" dirty="0">
                <a:solidFill>
                  <a:srgbClr val="FF0000"/>
                </a:solidFill>
                <a:latin typeface="Arial" pitchFamily="34" charset="0"/>
                <a:cs typeface="Arial" charset="0"/>
              </a:rPr>
              <a:t>Best Value - Technical Acceptable Low Price</a:t>
            </a:r>
          </a:p>
          <a:p>
            <a:pPr marL="800100" lvl="1" indent="-342900">
              <a:lnSpc>
                <a:spcPct val="120000"/>
              </a:lnSpc>
              <a:spcBef>
                <a:spcPts val="0"/>
              </a:spcBef>
              <a:spcAft>
                <a:spcPts val="300"/>
              </a:spcAft>
              <a:buClr>
                <a:srgbClr val="981E32"/>
              </a:buClr>
              <a:buFont typeface="Arial" panose="020B0604020202020204" pitchFamily="34" charset="0"/>
              <a:buChar char="•"/>
            </a:pPr>
            <a:r>
              <a:rPr lang="en-US" sz="1300" b="1" dirty="0">
                <a:solidFill>
                  <a:srgbClr val="000000"/>
                </a:solidFill>
                <a:latin typeface="Arial" pitchFamily="34" charset="0"/>
                <a:cs typeface="Arial" charset="0"/>
              </a:rPr>
              <a:t> Lowest Offered Price – responsive, qualified offeror based on establishing requirements of  acceptability</a:t>
            </a:r>
            <a:endParaRPr lang="en-US" sz="1400" dirty="0">
              <a:solidFill>
                <a:prstClr val="black"/>
              </a:solidFill>
              <a:cs typeface="Arial" charset="0"/>
            </a:endParaRPr>
          </a:p>
          <a:p>
            <a:pPr marL="342900" lvl="0" indent="-342900">
              <a:lnSpc>
                <a:spcPct val="120000"/>
              </a:lnSpc>
              <a:spcBef>
                <a:spcPts val="0"/>
              </a:spcBef>
              <a:spcAft>
                <a:spcPts val="300"/>
              </a:spcAft>
              <a:buClr>
                <a:srgbClr val="981E32"/>
              </a:buClr>
            </a:pPr>
            <a:r>
              <a:rPr lang="en-US" sz="1400" b="1" dirty="0">
                <a:solidFill>
                  <a:srgbClr val="000000"/>
                </a:solidFill>
                <a:latin typeface="Arial" pitchFamily="34" charset="0"/>
                <a:cs typeface="Arial" charset="0"/>
              </a:rPr>
              <a:t>Awarding prototype/first articles where possible with production options benefits the project	</a:t>
            </a:r>
          </a:p>
          <a:p>
            <a:pPr marL="800100" lvl="1" indent="-342900">
              <a:lnSpc>
                <a:spcPct val="120000"/>
              </a:lnSpc>
              <a:spcBef>
                <a:spcPts val="0"/>
              </a:spcBef>
              <a:buClr>
                <a:srgbClr val="981E32"/>
              </a:buClr>
              <a:buSzPct val="100000"/>
              <a:buFont typeface="Arial" pitchFamily="34" charset="0"/>
              <a:buChar char="•"/>
            </a:pPr>
            <a:r>
              <a:rPr lang="en-US" sz="1300" dirty="0">
                <a:solidFill>
                  <a:srgbClr val="000000"/>
                </a:solidFill>
                <a:latin typeface="Arial" pitchFamily="34" charset="0"/>
                <a:cs typeface="Arial" charset="0"/>
              </a:rPr>
              <a:t>Eliminate multiple procurement cycles (options vs solicitations), and use resources more effectively</a:t>
            </a:r>
          </a:p>
          <a:p>
            <a:pPr marL="800100" lvl="1" indent="-342900">
              <a:lnSpc>
                <a:spcPct val="120000"/>
              </a:lnSpc>
              <a:spcBef>
                <a:spcPts val="0"/>
              </a:spcBef>
              <a:buClr>
                <a:srgbClr val="981E32"/>
              </a:buClr>
              <a:buSzPct val="100000"/>
              <a:buFont typeface="Arial" pitchFamily="34" charset="0"/>
              <a:buChar char="•"/>
            </a:pPr>
            <a:r>
              <a:rPr lang="en-US" sz="1300" dirty="0">
                <a:solidFill>
                  <a:srgbClr val="000000"/>
                </a:solidFill>
                <a:latin typeface="Arial" pitchFamily="34" charset="0"/>
                <a:cs typeface="Arial" charset="0"/>
              </a:rPr>
              <a:t>Identifies/retires cost risks early in project schedule</a:t>
            </a:r>
          </a:p>
          <a:p>
            <a:pPr marL="800100" lvl="1" indent="-342900">
              <a:lnSpc>
                <a:spcPct val="120000"/>
              </a:lnSpc>
              <a:spcBef>
                <a:spcPts val="0"/>
              </a:spcBef>
              <a:buClr>
                <a:srgbClr val="981E32"/>
              </a:buClr>
              <a:buSzPct val="100000"/>
              <a:buFont typeface="Arial" pitchFamily="34" charset="0"/>
              <a:buChar char="•"/>
            </a:pPr>
            <a:r>
              <a:rPr lang="en-US" sz="1300" dirty="0">
                <a:solidFill>
                  <a:srgbClr val="000000"/>
                </a:solidFill>
                <a:latin typeface="Arial" pitchFamily="34" charset="0"/>
                <a:cs typeface="Arial" charset="0"/>
              </a:rPr>
              <a:t>Allows Project to understand vendor strengths/weaknesses </a:t>
            </a: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22</a:t>
            </a:fld>
            <a:endParaRPr lang="en-US" dirty="0"/>
          </a:p>
        </p:txBody>
      </p:sp>
    </p:spTree>
    <p:extLst>
      <p:ext uri="{BB962C8B-B14F-4D97-AF65-F5344CB8AC3E}">
        <p14:creationId xmlns:p14="http://schemas.microsoft.com/office/powerpoint/2010/main" val="2548580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General Information - Strategies - Continued</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lstStyle/>
          <a:p>
            <a:pPr lvl="0">
              <a:lnSpc>
                <a:spcPct val="100000"/>
              </a:lnSpc>
            </a:pPr>
            <a:r>
              <a:rPr lang="en-US" sz="1800" dirty="0">
                <a:solidFill>
                  <a:prstClr val="black"/>
                </a:solidFill>
                <a:cs typeface="Arial" charset="0"/>
              </a:rPr>
              <a:t>For all packages under the guidance of 10CFR 851 which requires all custom fabrications, piping systems, and pressure vessels to be fabricated and welded in accordance with ASME and/or AWS codes go to </a:t>
            </a:r>
            <a:r>
              <a:rPr lang="en-US" sz="1800" dirty="0">
                <a:solidFill>
                  <a:prstClr val="black"/>
                </a:solidFill>
                <a:cs typeface="Arial" charset="0"/>
                <a:hlinkClick r:id="rId2">
                  <a:extLst>
                    <a:ext uri="{A12FA001-AC4F-418D-AE19-62706E023703}">
                      <ahyp:hlinkClr xmlns:ahyp="http://schemas.microsoft.com/office/drawing/2018/hyperlinkcolor" val="tx"/>
                    </a:ext>
                  </a:extLst>
                </a:hlinkClick>
              </a:rPr>
              <a:t>https://www.jlab.org/eshq/QACI</a:t>
            </a:r>
            <a:r>
              <a:rPr lang="en-US" sz="1800" dirty="0">
                <a:solidFill>
                  <a:prstClr val="black"/>
                </a:solidFill>
                <a:cs typeface="Arial" charset="0"/>
              </a:rPr>
              <a:t> for listing of approved vendors.</a:t>
            </a:r>
          </a:p>
          <a:p>
            <a:pPr lvl="0">
              <a:lnSpc>
                <a:spcPct val="100000"/>
              </a:lnSpc>
            </a:pPr>
            <a:r>
              <a:rPr lang="en-US" sz="1800" dirty="0">
                <a:solidFill>
                  <a:prstClr val="black"/>
                </a:solidFill>
                <a:cs typeface="Arial" charset="0"/>
              </a:rPr>
              <a:t>Each PR is a separate standing requirement and will be   electronically filed—all SOW, specifications, drawings etc. required for that PR need to be added to each PR and submitted at the time the PR is submitted</a:t>
            </a:r>
          </a:p>
          <a:p>
            <a:pPr lvl="0">
              <a:lnSpc>
                <a:spcPct val="100000"/>
              </a:lnSpc>
            </a:pPr>
            <a:r>
              <a:rPr lang="en-US" sz="1800" dirty="0">
                <a:solidFill>
                  <a:srgbClr val="0070C0"/>
                </a:solidFill>
                <a:cs typeface="Arial" charset="0"/>
              </a:rPr>
              <a:t>If a “No Fund” PR is entered –ensure funding will be available fairly soon—as to not let the proposal/quote Bid Acceptance Period expire</a:t>
            </a:r>
          </a:p>
          <a:p>
            <a:pPr lvl="0">
              <a:lnSpc>
                <a:spcPct val="100000"/>
              </a:lnSpc>
            </a:pPr>
            <a:r>
              <a:rPr lang="en-US" sz="1800" dirty="0">
                <a:solidFill>
                  <a:srgbClr val="0070C0"/>
                </a:solidFill>
                <a:cs typeface="Arial" charset="0"/>
              </a:rPr>
              <a:t>Will be doing a sources sought request for Fabrication Vendors in near future.</a:t>
            </a:r>
          </a:p>
          <a:p>
            <a:pPr lvl="0">
              <a:lnSpc>
                <a:spcPct val="100000"/>
              </a:lnSpc>
            </a:pPr>
            <a:r>
              <a:rPr lang="en-US" sz="1800" dirty="0">
                <a:solidFill>
                  <a:srgbClr val="FF0000"/>
                </a:solidFill>
                <a:cs typeface="Arial" charset="0"/>
              </a:rPr>
              <a:t>All requirements over $250K </a:t>
            </a:r>
            <a:r>
              <a:rPr lang="en-US" sz="1800" dirty="0">
                <a:solidFill>
                  <a:prstClr val="black"/>
                </a:solidFill>
                <a:cs typeface="Arial" charset="0"/>
              </a:rPr>
              <a:t>are required to be posted on the Procurement website at </a:t>
            </a:r>
            <a:r>
              <a:rPr lang="en-US" sz="1800" dirty="0">
                <a:solidFill>
                  <a:prstClr val="black"/>
                </a:solidFill>
                <a:cs typeface="Arial" charset="0"/>
                <a:hlinkClick r:id="rId3">
                  <a:extLst>
                    <a:ext uri="{A12FA001-AC4F-418D-AE19-62706E023703}">
                      <ahyp:hlinkClr xmlns:ahyp="http://schemas.microsoft.com/office/drawing/2018/hyperlinkcolor" val="tx"/>
                    </a:ext>
                  </a:extLst>
                </a:hlinkClick>
              </a:rPr>
              <a:t>https://misportal.jlab.org/ul/bus_ops/</a:t>
            </a:r>
            <a:r>
              <a:rPr lang="en-US" sz="1800" dirty="0">
                <a:solidFill>
                  <a:prstClr val="black"/>
                </a:solidFill>
                <a:cs typeface="Arial" charset="0"/>
              </a:rPr>
              <a:t>  </a:t>
            </a:r>
          </a:p>
          <a:p>
            <a:pPr lvl="1">
              <a:lnSpc>
                <a:spcPct val="100000"/>
              </a:lnSpc>
              <a:buFont typeface="Arial" panose="020B0604020202020204" pitchFamily="34" charset="0"/>
              <a:buChar char="•"/>
            </a:pPr>
            <a:r>
              <a:rPr lang="en-US" sz="1800" dirty="0">
                <a:solidFill>
                  <a:prstClr val="black"/>
                </a:solidFill>
                <a:cs typeface="Arial" charset="0"/>
              </a:rPr>
              <a:t>Requirements can be posted at SAM.gov if determined necessary by the PO if not enough sources</a:t>
            </a:r>
          </a:p>
          <a:p>
            <a:pPr marL="342900" lvl="0" indent="-342900">
              <a:lnSpc>
                <a:spcPct val="120000"/>
              </a:lnSpc>
              <a:spcBef>
                <a:spcPts val="0"/>
              </a:spcBef>
              <a:spcAft>
                <a:spcPts val="300"/>
              </a:spcAft>
              <a:buClr>
                <a:srgbClr val="981E32"/>
              </a:buClr>
            </a:pPr>
            <a:r>
              <a:rPr lang="en-US" sz="1800" dirty="0">
                <a:solidFill>
                  <a:srgbClr val="000000"/>
                </a:solidFill>
                <a:latin typeface="Arial" pitchFamily="34" charset="0"/>
                <a:cs typeface="Arial" charset="0"/>
              </a:rPr>
              <a:t>Weekly/Bi-Weekly/Monthly “How Goes it Meetings”  will be put into place as agreed upon with Project Manager</a:t>
            </a:r>
          </a:p>
          <a:p>
            <a:pPr marL="800100" lvl="1" indent="-342900">
              <a:lnSpc>
                <a:spcPct val="120000"/>
              </a:lnSpc>
              <a:spcBef>
                <a:spcPts val="0"/>
              </a:spcBef>
              <a:spcAft>
                <a:spcPts val="300"/>
              </a:spcAft>
              <a:buClr>
                <a:srgbClr val="981E32"/>
              </a:buClr>
              <a:buFont typeface="Arial" panose="020B0604020202020204" pitchFamily="34" charset="0"/>
              <a:buChar char="•"/>
            </a:pPr>
            <a:r>
              <a:rPr lang="en-US" sz="1800" dirty="0">
                <a:solidFill>
                  <a:srgbClr val="000000"/>
                </a:solidFill>
                <a:latin typeface="Arial" pitchFamily="34" charset="0"/>
                <a:cs typeface="Arial" charset="0"/>
              </a:rPr>
              <a:t>During those meetings Procurement will utilize a Procurement Status Sheet Report to status progress on the various Purchase Orders/Subcontracts</a:t>
            </a: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23</a:t>
            </a:fld>
            <a:endParaRPr lang="en-US" dirty="0"/>
          </a:p>
        </p:txBody>
      </p:sp>
    </p:spTree>
    <p:extLst>
      <p:ext uri="{BB962C8B-B14F-4D97-AF65-F5344CB8AC3E}">
        <p14:creationId xmlns:p14="http://schemas.microsoft.com/office/powerpoint/2010/main" val="4060291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General Information - Continued</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lstStyle/>
          <a:p>
            <a:pPr lvl="1">
              <a:lnSpc>
                <a:spcPct val="120000"/>
              </a:lnSpc>
              <a:spcBef>
                <a:spcPts val="0"/>
              </a:spcBef>
              <a:spcAft>
                <a:spcPts val="300"/>
              </a:spcAft>
              <a:buClr>
                <a:srgbClr val="981E32"/>
              </a:buClr>
              <a:buFont typeface="Arial" panose="020B0604020202020204" pitchFamily="34" charset="0"/>
              <a:buChar char="•"/>
            </a:pPr>
            <a:r>
              <a:rPr lang="en-US" sz="1600" dirty="0">
                <a:solidFill>
                  <a:srgbClr val="000000"/>
                </a:solidFill>
                <a:latin typeface="Arial" pitchFamily="34" charset="0"/>
                <a:cs typeface="Arial" charset="0"/>
              </a:rPr>
              <a:t>Documents as described below are needed  as indicated in red </a:t>
            </a:r>
          </a:p>
          <a:p>
            <a:pPr lvl="1">
              <a:lnSpc>
                <a:spcPct val="120000"/>
              </a:lnSpc>
              <a:spcBef>
                <a:spcPts val="0"/>
              </a:spcBef>
              <a:spcAft>
                <a:spcPts val="300"/>
              </a:spcAft>
              <a:buClr>
                <a:srgbClr val="981E32"/>
              </a:buClr>
              <a:buFont typeface="Arial" panose="020B0604020202020204" pitchFamily="34" charset="0"/>
              <a:buChar char="•"/>
            </a:pPr>
            <a:r>
              <a:rPr lang="en-US" sz="1600" dirty="0">
                <a:solidFill>
                  <a:srgbClr val="FF0000"/>
                </a:solidFill>
                <a:latin typeface="Arial" pitchFamily="34" charset="0"/>
                <a:cs typeface="Arial" charset="0"/>
              </a:rPr>
              <a:t>*All documents can be submitted either in two ways: 1 submit with PR or post  at designated folder as dictated by the Project such as </a:t>
            </a:r>
            <a:r>
              <a:rPr lang="en-US" sz="1600" dirty="0" err="1">
                <a:solidFill>
                  <a:srgbClr val="FF0000"/>
                </a:solidFill>
                <a:latin typeface="Arial" pitchFamily="34" charset="0"/>
                <a:cs typeface="Arial" charset="0"/>
              </a:rPr>
              <a:t>Sharepoint</a:t>
            </a:r>
            <a:r>
              <a:rPr lang="en-US" sz="1600" dirty="0">
                <a:solidFill>
                  <a:srgbClr val="FF0000"/>
                </a:solidFill>
                <a:latin typeface="Arial" pitchFamily="34" charset="0"/>
                <a:cs typeface="Arial" charset="0"/>
              </a:rPr>
              <a:t>.</a:t>
            </a:r>
          </a:p>
          <a:p>
            <a:pPr lvl="1">
              <a:lnSpc>
                <a:spcPct val="120000"/>
              </a:lnSpc>
              <a:spcBef>
                <a:spcPts val="0"/>
              </a:spcBef>
              <a:spcAft>
                <a:spcPts val="300"/>
              </a:spcAft>
              <a:buClr>
                <a:srgbClr val="981E32"/>
              </a:buClr>
              <a:buFont typeface="Arial" panose="020B0604020202020204" pitchFamily="34" charset="0"/>
              <a:buChar char="•"/>
            </a:pPr>
            <a:r>
              <a:rPr lang="en-US" sz="1600" dirty="0">
                <a:solidFill>
                  <a:srgbClr val="000000"/>
                </a:solidFill>
                <a:latin typeface="Arial" pitchFamily="34" charset="0"/>
                <a:cs typeface="Arial" charset="0"/>
              </a:rPr>
              <a:t>What documents do we need?</a:t>
            </a:r>
          </a:p>
          <a:p>
            <a:pPr lvl="2">
              <a:lnSpc>
                <a:spcPct val="120000"/>
              </a:lnSpc>
              <a:spcBef>
                <a:spcPts val="0"/>
              </a:spcBef>
              <a:spcAft>
                <a:spcPts val="300"/>
              </a:spcAft>
              <a:buClr>
                <a:srgbClr val="981E32"/>
              </a:buClr>
              <a:buFont typeface="Arial" panose="020B0604020202020204" pitchFamily="34" charset="0"/>
              <a:buChar char="•"/>
            </a:pPr>
            <a:r>
              <a:rPr lang="en-US" sz="1600" dirty="0">
                <a:solidFill>
                  <a:srgbClr val="000000"/>
                </a:solidFill>
                <a:latin typeface="Arial" pitchFamily="34" charset="0"/>
                <a:cs typeface="Arial" charset="0"/>
              </a:rPr>
              <a:t>PR (Funded or Non Funded)</a:t>
            </a:r>
          </a:p>
          <a:p>
            <a:pPr lvl="2">
              <a:lnSpc>
                <a:spcPct val="120000"/>
              </a:lnSpc>
              <a:spcBef>
                <a:spcPts val="0"/>
              </a:spcBef>
              <a:spcAft>
                <a:spcPts val="300"/>
              </a:spcAft>
              <a:buClr>
                <a:srgbClr val="981E32"/>
              </a:buClr>
              <a:buFont typeface="Arial" panose="020B0604020202020204" pitchFamily="34" charset="0"/>
              <a:buChar char="•"/>
            </a:pPr>
            <a:r>
              <a:rPr lang="en-US" sz="1600" dirty="0">
                <a:solidFill>
                  <a:srgbClr val="000000"/>
                </a:solidFill>
                <a:latin typeface="Arial" pitchFamily="34" charset="0"/>
                <a:cs typeface="Arial" charset="0"/>
              </a:rPr>
              <a:t>Specifications </a:t>
            </a:r>
            <a:r>
              <a:rPr lang="en-US" sz="1600" dirty="0">
                <a:solidFill>
                  <a:srgbClr val="FF0000"/>
                </a:solidFill>
                <a:latin typeface="Arial" pitchFamily="34" charset="0"/>
                <a:cs typeface="Arial" charset="0"/>
              </a:rPr>
              <a:t>(with PR)*</a:t>
            </a:r>
          </a:p>
          <a:p>
            <a:pPr lvl="2">
              <a:lnSpc>
                <a:spcPct val="120000"/>
              </a:lnSpc>
              <a:spcBef>
                <a:spcPts val="0"/>
              </a:spcBef>
              <a:spcAft>
                <a:spcPts val="300"/>
              </a:spcAft>
              <a:buClr>
                <a:srgbClr val="981E32"/>
              </a:buClr>
              <a:buFont typeface="Arial" panose="020B0604020202020204" pitchFamily="34" charset="0"/>
              <a:buChar char="•"/>
            </a:pPr>
            <a:r>
              <a:rPr lang="en-US" sz="1600" dirty="0">
                <a:solidFill>
                  <a:srgbClr val="000000"/>
                </a:solidFill>
                <a:latin typeface="Arial" pitchFamily="34" charset="0"/>
                <a:cs typeface="Arial" charset="0"/>
              </a:rPr>
              <a:t>Drawings </a:t>
            </a:r>
            <a:r>
              <a:rPr lang="en-US" sz="1600" dirty="0">
                <a:solidFill>
                  <a:srgbClr val="FF0000"/>
                </a:solidFill>
                <a:latin typeface="Arial" pitchFamily="34" charset="0"/>
                <a:cs typeface="Arial" charset="0"/>
              </a:rPr>
              <a:t>(with PR)*</a:t>
            </a:r>
          </a:p>
          <a:p>
            <a:pPr lvl="2">
              <a:lnSpc>
                <a:spcPct val="120000"/>
              </a:lnSpc>
              <a:spcBef>
                <a:spcPts val="0"/>
              </a:spcBef>
              <a:spcAft>
                <a:spcPts val="300"/>
              </a:spcAft>
              <a:buClr>
                <a:srgbClr val="981E32"/>
              </a:buClr>
              <a:buFont typeface="Arial" panose="020B0604020202020204" pitchFamily="34" charset="0"/>
              <a:buChar char="•"/>
            </a:pPr>
            <a:r>
              <a:rPr lang="en-US" sz="1600" dirty="0">
                <a:solidFill>
                  <a:srgbClr val="000000"/>
                </a:solidFill>
                <a:latin typeface="Arial" pitchFamily="34" charset="0"/>
                <a:cs typeface="Arial" charset="0"/>
              </a:rPr>
              <a:t>Recommended Bidders  based on your market research or taken from approved QA  Listing </a:t>
            </a:r>
            <a:r>
              <a:rPr lang="en-US" sz="1600" dirty="0">
                <a:solidFill>
                  <a:srgbClr val="FF0000"/>
                </a:solidFill>
                <a:latin typeface="Arial" pitchFamily="34" charset="0"/>
                <a:cs typeface="Arial" charset="0"/>
              </a:rPr>
              <a:t>(with PR)*</a:t>
            </a:r>
          </a:p>
          <a:p>
            <a:pPr lvl="2">
              <a:lnSpc>
                <a:spcPct val="120000"/>
              </a:lnSpc>
              <a:spcBef>
                <a:spcPts val="0"/>
              </a:spcBef>
              <a:spcAft>
                <a:spcPts val="300"/>
              </a:spcAft>
              <a:buClr>
                <a:srgbClr val="981E32"/>
              </a:buClr>
              <a:buFont typeface="Arial" panose="020B0604020202020204" pitchFamily="34" charset="0"/>
              <a:buChar char="•"/>
            </a:pPr>
            <a:r>
              <a:rPr lang="en-US" sz="1600" dirty="0">
                <a:solidFill>
                  <a:srgbClr val="000000"/>
                </a:solidFill>
                <a:latin typeface="Arial" pitchFamily="34" charset="0"/>
                <a:cs typeface="Arial" charset="0"/>
              </a:rPr>
              <a:t>Sole source justification (if sole source) </a:t>
            </a:r>
            <a:r>
              <a:rPr lang="en-US" sz="1600" dirty="0">
                <a:solidFill>
                  <a:srgbClr val="FF0000"/>
                </a:solidFill>
                <a:latin typeface="Arial" pitchFamily="34" charset="0"/>
                <a:cs typeface="Arial" charset="0"/>
              </a:rPr>
              <a:t>(needed after discussion with PO) Over 50K PD 14 will need to be done.</a:t>
            </a:r>
          </a:p>
          <a:p>
            <a:pPr lvl="2">
              <a:lnSpc>
                <a:spcPct val="120000"/>
              </a:lnSpc>
              <a:spcBef>
                <a:spcPts val="0"/>
              </a:spcBef>
              <a:spcAft>
                <a:spcPts val="300"/>
              </a:spcAft>
              <a:buClr>
                <a:srgbClr val="981E32"/>
              </a:buClr>
              <a:buFont typeface="Arial" panose="020B0604020202020204" pitchFamily="34" charset="0"/>
              <a:buChar char="•"/>
            </a:pPr>
            <a:r>
              <a:rPr lang="en-US" sz="1600" dirty="0">
                <a:solidFill>
                  <a:srgbClr val="000000"/>
                </a:solidFill>
                <a:latin typeface="Arial" pitchFamily="34" charset="0"/>
                <a:cs typeface="Arial" charset="0"/>
              </a:rPr>
              <a:t>Best Value – tradeoff – will need listing of evaluators and evaluation factors </a:t>
            </a:r>
            <a:r>
              <a:rPr lang="en-US" sz="1600" dirty="0">
                <a:solidFill>
                  <a:srgbClr val="FF0000"/>
                </a:solidFill>
                <a:latin typeface="Arial" pitchFamily="34" charset="0"/>
                <a:cs typeface="Arial" charset="0"/>
              </a:rPr>
              <a:t>(needed after discussion with PO)</a:t>
            </a:r>
          </a:p>
          <a:p>
            <a:pPr lvl="2">
              <a:lnSpc>
                <a:spcPct val="120000"/>
              </a:lnSpc>
              <a:spcBef>
                <a:spcPts val="0"/>
              </a:spcBef>
              <a:spcAft>
                <a:spcPts val="300"/>
              </a:spcAft>
              <a:buClr>
                <a:srgbClr val="981E32"/>
              </a:buClr>
              <a:buFont typeface="Arial" panose="020B0604020202020204" pitchFamily="34" charset="0"/>
              <a:buChar char="•"/>
            </a:pPr>
            <a:r>
              <a:rPr lang="en-US" sz="1600" dirty="0">
                <a:solidFill>
                  <a:srgbClr val="000000"/>
                </a:solidFill>
                <a:latin typeface="Arial" pitchFamily="34" charset="0"/>
                <a:cs typeface="Arial" charset="0"/>
              </a:rPr>
              <a:t>Best Value – Low price technical – will need factors that vendor will need to meet  - its either a yes or no if they met </a:t>
            </a:r>
            <a:r>
              <a:rPr lang="en-US" sz="1600" dirty="0">
                <a:solidFill>
                  <a:srgbClr val="FF0000"/>
                </a:solidFill>
                <a:latin typeface="Arial" pitchFamily="34" charset="0"/>
                <a:cs typeface="Arial" charset="0"/>
              </a:rPr>
              <a:t>(needed after discussion with PO)</a:t>
            </a:r>
          </a:p>
          <a:p>
            <a:pPr lvl="2">
              <a:lnSpc>
                <a:spcPct val="120000"/>
              </a:lnSpc>
              <a:spcBef>
                <a:spcPts val="0"/>
              </a:spcBef>
              <a:spcAft>
                <a:spcPts val="300"/>
              </a:spcAft>
              <a:buClr>
                <a:srgbClr val="981E32"/>
              </a:buClr>
              <a:buFont typeface="Arial" panose="020B0604020202020204" pitchFamily="34" charset="0"/>
              <a:buChar char="•"/>
            </a:pPr>
            <a:r>
              <a:rPr lang="en-US" sz="1600" dirty="0">
                <a:solidFill>
                  <a:srgbClr val="000000"/>
                </a:solidFill>
                <a:latin typeface="Arial" pitchFamily="34" charset="0"/>
                <a:cs typeface="Arial" charset="0"/>
              </a:rPr>
              <a:t>Estimate ( if you have one please provide) </a:t>
            </a:r>
            <a:r>
              <a:rPr lang="en-US" sz="1600" dirty="0">
                <a:solidFill>
                  <a:srgbClr val="FF0000"/>
                </a:solidFill>
                <a:latin typeface="Arial" pitchFamily="34" charset="0"/>
                <a:cs typeface="Arial" charset="0"/>
              </a:rPr>
              <a:t>(with PR)*</a:t>
            </a:r>
          </a:p>
          <a:p>
            <a:pPr lvl="2">
              <a:lnSpc>
                <a:spcPct val="120000"/>
              </a:lnSpc>
              <a:spcBef>
                <a:spcPts val="0"/>
              </a:spcBef>
              <a:spcAft>
                <a:spcPts val="300"/>
              </a:spcAft>
              <a:buClr>
                <a:srgbClr val="981E32"/>
              </a:buClr>
              <a:buFont typeface="Arial" panose="020B0604020202020204" pitchFamily="34" charset="0"/>
              <a:buChar char="•"/>
            </a:pPr>
            <a:r>
              <a:rPr lang="en-US" sz="1600" dirty="0">
                <a:solidFill>
                  <a:srgbClr val="000000"/>
                </a:solidFill>
                <a:latin typeface="Arial" pitchFamily="34" charset="0"/>
                <a:cs typeface="Arial" charset="0"/>
              </a:rPr>
              <a:t>Budgetary Estimates (if you have received, we need to know who you received from and any emails associated with the budgetary request) </a:t>
            </a:r>
            <a:r>
              <a:rPr lang="en-US" sz="1600" dirty="0">
                <a:solidFill>
                  <a:srgbClr val="FF0000"/>
                </a:solidFill>
                <a:latin typeface="Arial" pitchFamily="34" charset="0"/>
                <a:cs typeface="Arial" charset="0"/>
              </a:rPr>
              <a:t>(with PR)*</a:t>
            </a:r>
          </a:p>
          <a:p>
            <a:pPr lvl="2">
              <a:lnSpc>
                <a:spcPct val="120000"/>
              </a:lnSpc>
              <a:spcBef>
                <a:spcPts val="0"/>
              </a:spcBef>
              <a:spcAft>
                <a:spcPts val="300"/>
              </a:spcAft>
              <a:buClr>
                <a:srgbClr val="981E32"/>
              </a:buClr>
              <a:buFont typeface="Arial" panose="020B0604020202020204" pitchFamily="34" charset="0"/>
              <a:buChar char="•"/>
            </a:pPr>
            <a:endParaRPr lang="en-US" sz="1400" dirty="0">
              <a:solidFill>
                <a:srgbClr val="000000"/>
              </a:solidFill>
              <a:latin typeface="Arial" pitchFamily="34" charset="0"/>
              <a:cs typeface="Arial" charset="0"/>
            </a:endParaRP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24</a:t>
            </a:fld>
            <a:endParaRPr lang="en-US" dirty="0"/>
          </a:p>
        </p:txBody>
      </p:sp>
    </p:spTree>
    <p:extLst>
      <p:ext uri="{BB962C8B-B14F-4D97-AF65-F5344CB8AC3E}">
        <p14:creationId xmlns:p14="http://schemas.microsoft.com/office/powerpoint/2010/main" val="2840790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normAutofit fontScale="90000"/>
          </a:bodyPr>
          <a:lstStyle/>
          <a:p>
            <a:r>
              <a:rPr lang="en-US" dirty="0"/>
              <a:t>Procurement Mechanisms/Terms</a:t>
            </a:r>
            <a:br>
              <a:rPr lang="en-US" dirty="0"/>
            </a:br>
            <a:endParaRPr lang="en-US" dirty="0"/>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lstStyle/>
          <a:p>
            <a:pPr lvl="0"/>
            <a:r>
              <a:rPr lang="en-US" sz="2400" dirty="0">
                <a:solidFill>
                  <a:prstClr val="black"/>
                </a:solidFill>
                <a:cs typeface="Arial" charset="0"/>
              </a:rPr>
              <a:t>Conflicts of Interests / Confidentiality Letters</a:t>
            </a:r>
          </a:p>
          <a:p>
            <a:pPr lvl="1">
              <a:buFont typeface="Arial" panose="020B0604020202020204" pitchFamily="34" charset="0"/>
              <a:buChar char="•"/>
            </a:pPr>
            <a:r>
              <a:rPr lang="en-US" sz="2200" dirty="0">
                <a:solidFill>
                  <a:prstClr val="black"/>
                </a:solidFill>
                <a:cs typeface="Arial" charset="0"/>
              </a:rPr>
              <a:t>Required to be signed by all project participants </a:t>
            </a:r>
          </a:p>
          <a:p>
            <a:pPr lvl="1">
              <a:buFont typeface="Arial" panose="020B0604020202020204" pitchFamily="34" charset="0"/>
              <a:buChar char="•"/>
            </a:pPr>
            <a:r>
              <a:rPr lang="en-US" sz="2200" dirty="0">
                <a:solidFill>
                  <a:prstClr val="black"/>
                </a:solidFill>
                <a:cs typeface="Arial" charset="0"/>
              </a:rPr>
              <a:t>Protects the integrity of project activities                                                                     and vendor proprietary data </a:t>
            </a: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25</a:t>
            </a:fld>
            <a:endParaRPr lang="en-US" dirty="0"/>
          </a:p>
        </p:txBody>
      </p:sp>
      <p:graphicFrame>
        <p:nvGraphicFramePr>
          <p:cNvPr id="7" name="Object 6">
            <a:extLst>
              <a:ext uri="{FF2B5EF4-FFF2-40B4-BE49-F238E27FC236}">
                <a16:creationId xmlns:a16="http://schemas.microsoft.com/office/drawing/2014/main" id="{FB913F04-73FD-4206-9F80-54EF238E4F56}"/>
              </a:ext>
            </a:extLst>
          </p:cNvPr>
          <p:cNvGraphicFramePr>
            <a:graphicFrameLocks noChangeAspect="1"/>
          </p:cNvGraphicFramePr>
          <p:nvPr>
            <p:extLst>
              <p:ext uri="{D42A27DB-BD31-4B8C-83A1-F6EECF244321}">
                <p14:modId xmlns:p14="http://schemas.microsoft.com/office/powerpoint/2010/main" val="2074711607"/>
              </p:ext>
            </p:extLst>
          </p:nvPr>
        </p:nvGraphicFramePr>
        <p:xfrm>
          <a:off x="7116792" y="1155940"/>
          <a:ext cx="4244197" cy="5191809"/>
        </p:xfrm>
        <a:graphic>
          <a:graphicData uri="http://schemas.openxmlformats.org/presentationml/2006/ole">
            <mc:AlternateContent xmlns:mc="http://schemas.openxmlformats.org/markup-compatibility/2006">
              <mc:Choice xmlns:v="urn:schemas-microsoft-com:vml" Requires="v">
                <p:oleObj spid="_x0000_s1027" name="Acrobat Document" r:id="rId3" imgW="5829257" imgH="7543568" progId="Acrobat.Document.DC">
                  <p:embed/>
                </p:oleObj>
              </mc:Choice>
              <mc:Fallback>
                <p:oleObj name="Acrobat Document" r:id="rId3" imgW="5829257" imgH="7543568" progId="Acrobat.Document.DC">
                  <p:embed/>
                  <p:pic>
                    <p:nvPicPr>
                      <p:cNvPr id="0" name=""/>
                      <p:cNvPicPr/>
                      <p:nvPr/>
                    </p:nvPicPr>
                    <p:blipFill>
                      <a:blip r:embed="rId4"/>
                      <a:stretch>
                        <a:fillRect/>
                      </a:stretch>
                    </p:blipFill>
                    <p:spPr>
                      <a:xfrm>
                        <a:off x="7116792" y="1155940"/>
                        <a:ext cx="4244197" cy="5191809"/>
                      </a:xfrm>
                      <a:prstGeom prst="rect">
                        <a:avLst/>
                      </a:prstGeom>
                    </p:spPr>
                  </p:pic>
                </p:oleObj>
              </mc:Fallback>
            </mc:AlternateContent>
          </a:graphicData>
        </a:graphic>
      </p:graphicFrame>
    </p:spTree>
    <p:extLst>
      <p:ext uri="{BB962C8B-B14F-4D97-AF65-F5344CB8AC3E}">
        <p14:creationId xmlns:p14="http://schemas.microsoft.com/office/powerpoint/2010/main" val="327746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Preparation for Long Lead Procurements (LLPs)</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lstStyle/>
          <a:p>
            <a:pPr lvl="0">
              <a:lnSpc>
                <a:spcPct val="120000"/>
              </a:lnSpc>
            </a:pPr>
            <a:r>
              <a:rPr lang="en-US" sz="2000" dirty="0">
                <a:solidFill>
                  <a:prstClr val="black"/>
                </a:solidFill>
                <a:cs typeface="Arial" charset="0"/>
              </a:rPr>
              <a:t>Posting Request for Information (RFIs) for all approved Long Lead Items</a:t>
            </a:r>
          </a:p>
          <a:p>
            <a:pPr lvl="1">
              <a:lnSpc>
                <a:spcPct val="120000"/>
              </a:lnSpc>
              <a:buFont typeface="Arial" panose="020B0604020202020204" pitchFamily="34" charset="0"/>
              <a:buChar char="•"/>
            </a:pPr>
            <a:r>
              <a:rPr lang="en-US" dirty="0">
                <a:solidFill>
                  <a:srgbClr val="FF0000"/>
                </a:solidFill>
                <a:cs typeface="Arial" charset="0"/>
              </a:rPr>
              <a:t>SAM.GOV</a:t>
            </a:r>
            <a:r>
              <a:rPr lang="en-US" dirty="0">
                <a:solidFill>
                  <a:srgbClr val="FF0000"/>
                </a:solidFill>
                <a:latin typeface="Arial" panose="020B0604020202020204" pitchFamily="34" charset="0"/>
                <a:cs typeface="Arial" charset="0"/>
              </a:rPr>
              <a:t>. </a:t>
            </a:r>
          </a:p>
          <a:p>
            <a:pPr lvl="1">
              <a:lnSpc>
                <a:spcPct val="120000"/>
              </a:lnSpc>
              <a:buFont typeface="Arial" panose="020B0604020202020204" pitchFamily="34" charset="0"/>
              <a:buChar char="•"/>
            </a:pPr>
            <a:r>
              <a:rPr lang="en-US" dirty="0">
                <a:solidFill>
                  <a:srgbClr val="FF0000"/>
                </a:solidFill>
                <a:cs typeface="Arial" charset="0"/>
              </a:rPr>
              <a:t>TJNAF Bulletin Board - https://misportal.jlab.org/ul/bus_ops/</a:t>
            </a:r>
          </a:p>
          <a:p>
            <a:pPr lvl="0">
              <a:lnSpc>
                <a:spcPct val="120000"/>
              </a:lnSpc>
            </a:pPr>
            <a:r>
              <a:rPr lang="en-US" sz="2000" dirty="0">
                <a:solidFill>
                  <a:prstClr val="black"/>
                </a:solidFill>
                <a:cs typeface="Arial" charset="0"/>
              </a:rPr>
              <a:t>Conduct Advanced Procurement Plan (APP) meetings for all approved procurement over $1million</a:t>
            </a:r>
          </a:p>
          <a:p>
            <a:pPr lvl="0">
              <a:lnSpc>
                <a:spcPct val="120000"/>
              </a:lnSpc>
            </a:pPr>
            <a:r>
              <a:rPr lang="en-US" sz="2000" dirty="0">
                <a:solidFill>
                  <a:prstClr val="black"/>
                </a:solidFill>
                <a:cs typeface="Arial" charset="0"/>
              </a:rPr>
              <a:t>Conduct Weekly Procurement Meeting with the TJNAF Moller Project Team</a:t>
            </a:r>
          </a:p>
          <a:p>
            <a:pPr lvl="1">
              <a:lnSpc>
                <a:spcPct val="120000"/>
              </a:lnSpc>
              <a:buFont typeface="Arial" panose="020B0604020202020204" pitchFamily="34" charset="0"/>
              <a:buChar char="•"/>
            </a:pPr>
            <a:r>
              <a:rPr lang="en-US" dirty="0">
                <a:solidFill>
                  <a:prstClr val="black"/>
                </a:solidFill>
                <a:cs typeface="Arial" charset="0"/>
              </a:rPr>
              <a:t>Funding Updates </a:t>
            </a:r>
          </a:p>
          <a:p>
            <a:pPr lvl="1">
              <a:lnSpc>
                <a:spcPct val="120000"/>
              </a:lnSpc>
              <a:buFont typeface="Arial" panose="020B0604020202020204" pitchFamily="34" charset="0"/>
              <a:buChar char="•"/>
            </a:pPr>
            <a:r>
              <a:rPr lang="en-US" dirty="0">
                <a:solidFill>
                  <a:prstClr val="black"/>
                </a:solidFill>
                <a:cs typeface="Arial" charset="0"/>
              </a:rPr>
              <a:t>Reiterate Moller Procurement Planning Process</a:t>
            </a:r>
          </a:p>
          <a:p>
            <a:pPr lvl="1">
              <a:lnSpc>
                <a:spcPct val="120000"/>
              </a:lnSpc>
              <a:buFont typeface="Arial" panose="020B0604020202020204" pitchFamily="34" charset="0"/>
              <a:buChar char="•"/>
            </a:pPr>
            <a:r>
              <a:rPr lang="en-US" dirty="0">
                <a:solidFill>
                  <a:prstClr val="black"/>
                </a:solidFill>
                <a:cs typeface="Arial" charset="0"/>
              </a:rPr>
              <a:t>Provide a copy of the current Status sheet based on the P6 Schedule</a:t>
            </a:r>
          </a:p>
          <a:p>
            <a:pPr lvl="1">
              <a:lnSpc>
                <a:spcPct val="120000"/>
              </a:lnSpc>
              <a:buFont typeface="Arial" panose="020B0604020202020204" pitchFamily="34" charset="0"/>
              <a:buChar char="•"/>
            </a:pPr>
            <a:r>
              <a:rPr lang="en-US" dirty="0">
                <a:solidFill>
                  <a:prstClr val="black"/>
                </a:solidFill>
                <a:cs typeface="Arial" charset="0"/>
              </a:rPr>
              <a:t>Provide updates on major acquisitions</a:t>
            </a:r>
          </a:p>
          <a:p>
            <a:pPr lvl="1">
              <a:lnSpc>
                <a:spcPct val="120000"/>
              </a:lnSpc>
              <a:buFont typeface="Arial" panose="020B0604020202020204" pitchFamily="34" charset="0"/>
              <a:buChar char="•"/>
            </a:pPr>
            <a:r>
              <a:rPr lang="en-US" dirty="0">
                <a:solidFill>
                  <a:prstClr val="black"/>
                </a:solidFill>
                <a:cs typeface="Arial" charset="0"/>
              </a:rPr>
              <a:t>Identify and report the APPs in progress</a:t>
            </a:r>
          </a:p>
          <a:p>
            <a:pPr lvl="0">
              <a:lnSpc>
                <a:spcPct val="120000"/>
              </a:lnSpc>
            </a:pPr>
            <a:r>
              <a:rPr lang="en-US" sz="2000" dirty="0">
                <a:solidFill>
                  <a:prstClr val="black"/>
                </a:solidFill>
                <a:cs typeface="Arial" charset="0"/>
              </a:rPr>
              <a:t>Will assign a PO in advance to begin working with the TR </a:t>
            </a:r>
            <a:r>
              <a:rPr lang="en-US" sz="2000" dirty="0">
                <a:solidFill>
                  <a:prstClr val="black"/>
                </a:solidFill>
                <a:highlight>
                  <a:srgbClr val="FFFF00"/>
                </a:highlight>
                <a:cs typeface="Arial" charset="0"/>
              </a:rPr>
              <a:t>(see list of Long Lead Requirements)</a:t>
            </a: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26</a:t>
            </a:fld>
            <a:endParaRPr lang="en-US" dirty="0"/>
          </a:p>
        </p:txBody>
      </p:sp>
    </p:spTree>
    <p:extLst>
      <p:ext uri="{BB962C8B-B14F-4D97-AF65-F5344CB8AC3E}">
        <p14:creationId xmlns:p14="http://schemas.microsoft.com/office/powerpoint/2010/main" val="839751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Advance Procurement Plan Example Continued</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lstStyle/>
          <a:p>
            <a:r>
              <a:rPr lang="en-US" sz="2000" dirty="0"/>
              <a:t>Example: </a:t>
            </a:r>
          </a:p>
          <a:p>
            <a:r>
              <a:rPr lang="en-US" sz="2000" dirty="0"/>
              <a:t>APP Document</a:t>
            </a:r>
          </a:p>
          <a:p>
            <a:pPr marL="285750" lvl="0" indent="-285750">
              <a:lnSpc>
                <a:spcPct val="100000"/>
              </a:lnSpc>
              <a:spcBef>
                <a:spcPts val="0"/>
              </a:spcBef>
              <a:spcAft>
                <a:spcPts val="1200"/>
              </a:spcAft>
            </a:pPr>
            <a:r>
              <a:rPr lang="en-US" sz="1800" dirty="0">
                <a:solidFill>
                  <a:prstClr val="black"/>
                </a:solidFill>
                <a:latin typeface="Calibri" panose="020F0502020204030204"/>
                <a:cs typeface="+mn-cs"/>
              </a:rPr>
              <a:t>Once a procurement is identified as                                                                                                                                            an APP candidate the plan is                                                                                                                                           developed and routed for coordination</a:t>
            </a:r>
          </a:p>
          <a:p>
            <a:pPr marL="285750" lvl="0" indent="-285750">
              <a:lnSpc>
                <a:spcPct val="100000"/>
              </a:lnSpc>
              <a:spcBef>
                <a:spcPts val="0"/>
              </a:spcBef>
            </a:pPr>
            <a:r>
              <a:rPr lang="en-US" sz="1800" dirty="0">
                <a:solidFill>
                  <a:prstClr val="black"/>
                </a:solidFill>
                <a:latin typeface="Calibri" panose="020F0502020204030204"/>
                <a:cs typeface="+mn-cs"/>
              </a:rPr>
              <a:t>Pertinent Information  </a:t>
            </a:r>
          </a:p>
          <a:p>
            <a:pPr marL="742950" lvl="1" indent="-285750">
              <a:lnSpc>
                <a:spcPct val="100000"/>
              </a:lnSpc>
              <a:spcBef>
                <a:spcPts val="0"/>
              </a:spcBef>
              <a:buFont typeface="Arial" panose="020B0604020202020204" pitchFamily="34" charset="0"/>
              <a:buChar char="•"/>
            </a:pPr>
            <a:r>
              <a:rPr lang="en-US" sz="1600" dirty="0">
                <a:solidFill>
                  <a:prstClr val="black"/>
                </a:solidFill>
                <a:latin typeface="Calibri" panose="020F0502020204030204"/>
                <a:cs typeface="+mn-cs"/>
              </a:rPr>
              <a:t>Basic Project Funding Info</a:t>
            </a:r>
          </a:p>
          <a:p>
            <a:pPr marL="742950" lvl="1" indent="-285750">
              <a:lnSpc>
                <a:spcPct val="100000"/>
              </a:lnSpc>
              <a:spcBef>
                <a:spcPts val="0"/>
              </a:spcBef>
              <a:buFont typeface="Arial" panose="020B0604020202020204" pitchFamily="34" charset="0"/>
              <a:buChar char="•"/>
            </a:pPr>
            <a:r>
              <a:rPr lang="en-US" sz="1600" dirty="0">
                <a:solidFill>
                  <a:prstClr val="black"/>
                </a:solidFill>
                <a:latin typeface="Calibri" panose="020F0502020204030204"/>
                <a:cs typeface="+mn-cs"/>
              </a:rPr>
              <a:t>Key Procurement Milestones</a:t>
            </a:r>
          </a:p>
          <a:p>
            <a:pPr marL="742950" lvl="1" indent="-285750">
              <a:lnSpc>
                <a:spcPct val="100000"/>
              </a:lnSpc>
              <a:spcBef>
                <a:spcPts val="0"/>
              </a:spcBef>
              <a:buFont typeface="Arial" panose="020B0604020202020204" pitchFamily="34" charset="0"/>
              <a:buChar char="•"/>
            </a:pPr>
            <a:r>
              <a:rPr lang="en-US" sz="1600" dirty="0">
                <a:solidFill>
                  <a:prstClr val="black"/>
                </a:solidFill>
                <a:latin typeface="Calibri" panose="020F0502020204030204"/>
                <a:cs typeface="+mn-cs"/>
              </a:rPr>
              <a:t>Key Stakeholder Approval Routing and Record of Approval</a:t>
            </a:r>
          </a:p>
          <a:p>
            <a:pPr marL="0" lvl="1" indent="0">
              <a:spcBef>
                <a:spcPct val="0"/>
              </a:spcBef>
              <a:buNone/>
            </a:pPr>
            <a:endParaRPr lang="en-US" dirty="0">
              <a:solidFill>
                <a:srgbClr val="30519D"/>
              </a:solidFill>
              <a:cs typeface="Arial" charset="0"/>
            </a:endParaRPr>
          </a:p>
          <a:p>
            <a:pPr marL="0" lvl="0" indent="0">
              <a:spcBef>
                <a:spcPct val="0"/>
              </a:spcBef>
              <a:buNone/>
            </a:pPr>
            <a:r>
              <a:rPr lang="en-US" sz="2000" dirty="0">
                <a:solidFill>
                  <a:srgbClr val="30519D"/>
                </a:solidFill>
                <a:cs typeface="Arial" charset="0"/>
              </a:rPr>
              <a:t>Moller-specific APP is being                                                                                                                         developed (for actions at or above $1,000,000.00.</a:t>
            </a: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27</a:t>
            </a:fld>
            <a:endParaRPr lang="en-US" dirty="0"/>
          </a:p>
        </p:txBody>
      </p:sp>
      <p:pic>
        <p:nvPicPr>
          <p:cNvPr id="6" name="Picture 5">
            <a:extLst>
              <a:ext uri="{FF2B5EF4-FFF2-40B4-BE49-F238E27FC236}">
                <a16:creationId xmlns:a16="http://schemas.microsoft.com/office/drawing/2014/main" id="{93754B0B-00E6-4014-8EEB-D9EC76E630A9}"/>
              </a:ext>
            </a:extLst>
          </p:cNvPr>
          <p:cNvPicPr>
            <a:picLocks noChangeAspect="1"/>
          </p:cNvPicPr>
          <p:nvPr/>
        </p:nvPicPr>
        <p:blipFill>
          <a:blip r:embed="rId2"/>
          <a:stretch>
            <a:fillRect/>
          </a:stretch>
        </p:blipFill>
        <p:spPr>
          <a:xfrm>
            <a:off x="6208791" y="1028664"/>
            <a:ext cx="2619756" cy="3669792"/>
          </a:xfrm>
          <a:prstGeom prst="rect">
            <a:avLst/>
          </a:prstGeom>
        </p:spPr>
      </p:pic>
      <p:pic>
        <p:nvPicPr>
          <p:cNvPr id="7" name="Picture 6">
            <a:extLst>
              <a:ext uri="{FF2B5EF4-FFF2-40B4-BE49-F238E27FC236}">
                <a16:creationId xmlns:a16="http://schemas.microsoft.com/office/drawing/2014/main" id="{E2B05FA7-149B-4024-B952-3032AFC626FC}"/>
              </a:ext>
            </a:extLst>
          </p:cNvPr>
          <p:cNvPicPr>
            <a:picLocks noChangeAspect="1"/>
          </p:cNvPicPr>
          <p:nvPr/>
        </p:nvPicPr>
        <p:blipFill>
          <a:blip r:embed="rId3"/>
          <a:stretch>
            <a:fillRect/>
          </a:stretch>
        </p:blipFill>
        <p:spPr>
          <a:xfrm>
            <a:off x="8792743" y="1664898"/>
            <a:ext cx="2904986" cy="3804249"/>
          </a:xfrm>
          <a:prstGeom prst="rect">
            <a:avLst/>
          </a:prstGeom>
        </p:spPr>
      </p:pic>
    </p:spTree>
    <p:extLst>
      <p:ext uri="{BB962C8B-B14F-4D97-AF65-F5344CB8AC3E}">
        <p14:creationId xmlns:p14="http://schemas.microsoft.com/office/powerpoint/2010/main" val="4125374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Challenges for TJNAF</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lstStyle/>
          <a:p>
            <a:pPr lvl="0"/>
            <a:r>
              <a:rPr lang="en-US" sz="2000" dirty="0">
                <a:solidFill>
                  <a:prstClr val="black"/>
                </a:solidFill>
                <a:cs typeface="Arial" charset="0"/>
              </a:rPr>
              <a:t>Vendor Supply Chain issues – </a:t>
            </a:r>
            <a:r>
              <a:rPr lang="en-US" sz="2000" dirty="0">
                <a:solidFill>
                  <a:prstClr val="black"/>
                </a:solidFill>
                <a:highlight>
                  <a:srgbClr val="FFFF00"/>
                </a:highlight>
                <a:cs typeface="Arial" charset="0"/>
              </a:rPr>
              <a:t>See Vendor Survey Slides)</a:t>
            </a:r>
          </a:p>
          <a:p>
            <a:pPr lvl="1">
              <a:buFont typeface="Arial" panose="020B0604020202020204" pitchFamily="34" charset="0"/>
              <a:buChar char="•"/>
            </a:pPr>
            <a:r>
              <a:rPr lang="en-US" sz="1900" dirty="0">
                <a:solidFill>
                  <a:prstClr val="black"/>
                </a:solidFill>
                <a:cs typeface="Arial" charset="0"/>
              </a:rPr>
              <a:t>Limited number of vendors</a:t>
            </a:r>
          </a:p>
          <a:p>
            <a:pPr lvl="1">
              <a:buFont typeface="Arial" panose="020B0604020202020204" pitchFamily="34" charset="0"/>
              <a:buChar char="•"/>
            </a:pPr>
            <a:r>
              <a:rPr lang="en-US" sz="1900" dirty="0">
                <a:solidFill>
                  <a:prstClr val="black"/>
                </a:solidFill>
                <a:cs typeface="Arial" charset="0"/>
              </a:rPr>
              <a:t>Value  Added Tax (VAT) for foreign vendors</a:t>
            </a:r>
          </a:p>
          <a:p>
            <a:pPr lvl="2">
              <a:buFont typeface="Arial" panose="020B0604020202020204" pitchFamily="34" charset="0"/>
              <a:buChar char="•"/>
            </a:pPr>
            <a:r>
              <a:rPr lang="en-US" sz="1500" dirty="0">
                <a:solidFill>
                  <a:prstClr val="black"/>
                </a:solidFill>
                <a:cs typeface="Arial" charset="0"/>
              </a:rPr>
              <a:t>Germany (19%), Italy (22%), China (13%)</a:t>
            </a:r>
          </a:p>
          <a:p>
            <a:pPr lvl="1">
              <a:buFont typeface="Arial" panose="020B0604020202020204" pitchFamily="34" charset="0"/>
              <a:buChar char="•"/>
            </a:pPr>
            <a:r>
              <a:rPr lang="en-US" sz="1900" dirty="0">
                <a:solidFill>
                  <a:prstClr val="black"/>
                </a:solidFill>
                <a:cs typeface="Arial" charset="0"/>
              </a:rPr>
              <a:t>Long Lead delivery times</a:t>
            </a:r>
          </a:p>
          <a:p>
            <a:pPr lvl="1">
              <a:buFont typeface="Arial" panose="020B0604020202020204" pitchFamily="34" charset="0"/>
              <a:buChar char="•"/>
            </a:pPr>
            <a:r>
              <a:rPr lang="en-US" sz="1900" dirty="0">
                <a:solidFill>
                  <a:prstClr val="black"/>
                </a:solidFill>
                <a:cs typeface="Arial" charset="0"/>
              </a:rPr>
              <a:t>Bid validity time</a:t>
            </a:r>
          </a:p>
          <a:p>
            <a:pPr lvl="1">
              <a:buFont typeface="Arial" panose="020B0604020202020204" pitchFamily="34" charset="0"/>
              <a:buChar char="•"/>
            </a:pPr>
            <a:r>
              <a:rPr lang="en-US" sz="1900" dirty="0">
                <a:solidFill>
                  <a:prstClr val="black"/>
                </a:solidFill>
                <a:cs typeface="Arial" charset="0"/>
              </a:rPr>
              <a:t>COVID-19 Impacts</a:t>
            </a:r>
          </a:p>
          <a:p>
            <a:pPr lvl="2">
              <a:buFont typeface="Arial" panose="020B0604020202020204" pitchFamily="34" charset="0"/>
              <a:buChar char="•"/>
            </a:pPr>
            <a:r>
              <a:rPr lang="en-US" sz="1500" dirty="0">
                <a:solidFill>
                  <a:prstClr val="black"/>
                </a:solidFill>
                <a:cs typeface="Arial" charset="0"/>
              </a:rPr>
              <a:t>Supplier facility shutdown – longer than normal manufacturing schedules</a:t>
            </a:r>
          </a:p>
          <a:p>
            <a:pPr lvl="1">
              <a:buFont typeface="Arial" panose="020B0604020202020204" pitchFamily="34" charset="0"/>
              <a:buChar char="•"/>
            </a:pPr>
            <a:r>
              <a:rPr lang="en-US" sz="1900" dirty="0">
                <a:solidFill>
                  <a:prstClr val="black"/>
                </a:solidFill>
                <a:cs typeface="Arial" charset="0"/>
              </a:rPr>
              <a:t>Limited Funding</a:t>
            </a:r>
          </a:p>
          <a:p>
            <a:pPr lvl="2">
              <a:buFont typeface="Arial" panose="020B0604020202020204" pitchFamily="34" charset="0"/>
              <a:buChar char="•"/>
            </a:pPr>
            <a:r>
              <a:rPr lang="en-US" sz="1500" dirty="0">
                <a:solidFill>
                  <a:prstClr val="black"/>
                </a:solidFill>
                <a:cs typeface="Arial" charset="0"/>
              </a:rPr>
              <a:t>Impacts our ability to award procurement – specifically R&amp;D</a:t>
            </a:r>
          </a:p>
          <a:p>
            <a:pPr lvl="0"/>
            <a:r>
              <a:rPr lang="en-US" sz="2000" dirty="0">
                <a:solidFill>
                  <a:prstClr val="black"/>
                </a:solidFill>
                <a:cs typeface="Arial" charset="0"/>
              </a:rPr>
              <a:t>Inflation</a:t>
            </a:r>
          </a:p>
          <a:p>
            <a:pPr lvl="1">
              <a:buFont typeface="Arial" panose="020B0604020202020204" pitchFamily="34" charset="0"/>
              <a:buChar char="•"/>
            </a:pPr>
            <a:r>
              <a:rPr lang="en-US" sz="1900" dirty="0">
                <a:solidFill>
                  <a:prstClr val="black"/>
                </a:solidFill>
                <a:cs typeface="Arial" charset="0"/>
              </a:rPr>
              <a:t>Price of raw materials</a:t>
            </a:r>
          </a:p>
          <a:p>
            <a:pPr lvl="0"/>
            <a:r>
              <a:rPr lang="en-US" sz="2000" dirty="0">
                <a:solidFill>
                  <a:prstClr val="black"/>
                </a:solidFill>
                <a:cs typeface="Arial" charset="0"/>
              </a:rPr>
              <a:t>Phased Funding and Impacts</a:t>
            </a:r>
          </a:p>
          <a:p>
            <a:pPr lvl="0"/>
            <a:r>
              <a:rPr lang="en-US" sz="2000" dirty="0">
                <a:solidFill>
                  <a:prstClr val="black"/>
                </a:solidFill>
                <a:cs typeface="Arial" charset="0"/>
              </a:rPr>
              <a:t>Procurement Lead Times</a:t>
            </a:r>
          </a:p>
          <a:p>
            <a:pPr lvl="1">
              <a:buFont typeface="Arial" panose="020B0604020202020204" pitchFamily="34" charset="0"/>
              <a:buChar char="•"/>
            </a:pPr>
            <a:r>
              <a:rPr lang="en-US" sz="1900" dirty="0">
                <a:solidFill>
                  <a:prstClr val="black"/>
                </a:solidFill>
                <a:cs typeface="Arial" charset="0"/>
              </a:rPr>
              <a:t>Aligning project schedule with Procurement lead times by approval thresholds</a:t>
            </a: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28</a:t>
            </a:fld>
            <a:endParaRPr lang="en-US" dirty="0"/>
          </a:p>
        </p:txBody>
      </p:sp>
    </p:spTree>
    <p:extLst>
      <p:ext uri="{BB962C8B-B14F-4D97-AF65-F5344CB8AC3E}">
        <p14:creationId xmlns:p14="http://schemas.microsoft.com/office/powerpoint/2010/main" val="1234258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Vendor Survey </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lstStyle/>
          <a:p>
            <a:pPr lvl="0"/>
            <a:r>
              <a:rPr lang="en-US" sz="2400" dirty="0">
                <a:solidFill>
                  <a:prstClr val="black"/>
                </a:solidFill>
                <a:cs typeface="Arial" charset="0"/>
              </a:rPr>
              <a:t>Issued request to 104 Vendors (Fabrication type) on March 23, 2023. Closed responses on May 26, 2023. </a:t>
            </a:r>
          </a:p>
          <a:p>
            <a:pPr lvl="0"/>
            <a:r>
              <a:rPr lang="en-US" sz="2400" dirty="0">
                <a:solidFill>
                  <a:prstClr val="black"/>
                </a:solidFill>
                <a:cs typeface="Arial" charset="0"/>
              </a:rPr>
              <a:t>Thirty One (31) responses were received. </a:t>
            </a:r>
          </a:p>
          <a:p>
            <a:pPr lvl="1">
              <a:buFont typeface="Arial" panose="020B0604020202020204" pitchFamily="34" charset="0"/>
              <a:buChar char="•"/>
            </a:pPr>
            <a:r>
              <a:rPr lang="en-US" sz="2200" dirty="0">
                <a:solidFill>
                  <a:prstClr val="black"/>
                </a:solidFill>
                <a:cs typeface="Arial" charset="0"/>
              </a:rPr>
              <a:t>Machining and Fabrication – 12 received</a:t>
            </a:r>
          </a:p>
          <a:p>
            <a:pPr lvl="1">
              <a:buFont typeface="Arial" panose="020B0604020202020204" pitchFamily="34" charset="0"/>
              <a:buChar char="•"/>
            </a:pPr>
            <a:r>
              <a:rPr lang="en-US" sz="2200" dirty="0">
                <a:solidFill>
                  <a:prstClr val="black"/>
                </a:solidFill>
                <a:cs typeface="Arial" charset="0"/>
              </a:rPr>
              <a:t>Magnets and Coils – 12 received</a:t>
            </a:r>
          </a:p>
          <a:p>
            <a:pPr lvl="1">
              <a:buFont typeface="Arial" panose="020B0604020202020204" pitchFamily="34" charset="0"/>
              <a:buChar char="•"/>
            </a:pPr>
            <a:r>
              <a:rPr lang="en-US" sz="2200" dirty="0">
                <a:solidFill>
                  <a:prstClr val="black"/>
                </a:solidFill>
                <a:cs typeface="Arial" charset="0"/>
              </a:rPr>
              <a:t>Cryogenics – 2 received</a:t>
            </a:r>
          </a:p>
          <a:p>
            <a:pPr lvl="1">
              <a:buFont typeface="Arial" panose="020B0604020202020204" pitchFamily="34" charset="0"/>
              <a:buChar char="•"/>
            </a:pPr>
            <a:r>
              <a:rPr lang="en-US" sz="2200" dirty="0">
                <a:solidFill>
                  <a:prstClr val="black"/>
                </a:solidFill>
                <a:cs typeface="Arial" charset="0"/>
              </a:rPr>
              <a:t>Fabrication and Piping – 2 received</a:t>
            </a:r>
          </a:p>
          <a:p>
            <a:pPr lvl="1">
              <a:buFont typeface="Arial" panose="020B0604020202020204" pitchFamily="34" charset="0"/>
              <a:buChar char="•"/>
            </a:pPr>
            <a:r>
              <a:rPr lang="en-US" sz="2200" dirty="0">
                <a:solidFill>
                  <a:prstClr val="black"/>
                </a:solidFill>
                <a:cs typeface="Arial" charset="0"/>
              </a:rPr>
              <a:t>Magnet Steel – 1 received</a:t>
            </a:r>
          </a:p>
          <a:p>
            <a:pPr lvl="1">
              <a:buFont typeface="Arial" panose="020B0604020202020204" pitchFamily="34" charset="0"/>
              <a:buChar char="•"/>
            </a:pPr>
            <a:r>
              <a:rPr lang="en-US" sz="2200" dirty="0">
                <a:solidFill>
                  <a:prstClr val="black"/>
                </a:solidFill>
                <a:cs typeface="Arial" charset="0"/>
              </a:rPr>
              <a:t>General Industrial – 1 received</a:t>
            </a:r>
          </a:p>
          <a:p>
            <a:pPr lvl="1">
              <a:buFont typeface="Arial" panose="020B0604020202020204" pitchFamily="34" charset="0"/>
              <a:buChar char="•"/>
            </a:pPr>
            <a:r>
              <a:rPr lang="en-US" sz="2200" dirty="0" err="1">
                <a:solidFill>
                  <a:prstClr val="black"/>
                </a:solidFill>
                <a:cs typeface="Arial" charset="0"/>
              </a:rPr>
              <a:t>Compresor</a:t>
            </a:r>
            <a:r>
              <a:rPr lang="en-US" sz="2200" dirty="0">
                <a:solidFill>
                  <a:prstClr val="black"/>
                </a:solidFill>
                <a:cs typeface="Arial" charset="0"/>
              </a:rPr>
              <a:t> services – 1 received</a:t>
            </a: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29</a:t>
            </a:fld>
            <a:endParaRPr lang="en-US" dirty="0"/>
          </a:p>
        </p:txBody>
      </p:sp>
    </p:spTree>
    <p:extLst>
      <p:ext uri="{BB962C8B-B14F-4D97-AF65-F5344CB8AC3E}">
        <p14:creationId xmlns:p14="http://schemas.microsoft.com/office/powerpoint/2010/main" val="119654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Project Kickoff Meeting </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lstStyle/>
          <a:p>
            <a:pPr lvl="0"/>
            <a:r>
              <a:rPr lang="en-US" sz="2400" dirty="0">
                <a:solidFill>
                  <a:prstClr val="black"/>
                </a:solidFill>
                <a:cs typeface="Arial" charset="0"/>
              </a:rPr>
              <a:t>Project Kickoff/Meeting for CAM’s, TR’s and PO’s</a:t>
            </a:r>
          </a:p>
          <a:p>
            <a:pPr lvl="1">
              <a:buFont typeface="Arial" panose="020B0604020202020204" pitchFamily="34" charset="0"/>
              <a:buChar char="•"/>
            </a:pPr>
            <a:r>
              <a:rPr lang="en-US" sz="2400" b="1" u="sng" dirty="0">
                <a:solidFill>
                  <a:srgbClr val="FF0000"/>
                </a:solidFill>
                <a:cs typeface="Arial" charset="0"/>
              </a:rPr>
              <a:t>Initial meeting is today August 23, 2023</a:t>
            </a:r>
          </a:p>
          <a:p>
            <a:pPr lvl="1">
              <a:buFont typeface="Arial" panose="020B0604020202020204" pitchFamily="34" charset="0"/>
              <a:buChar char="•"/>
            </a:pPr>
            <a:r>
              <a:rPr lang="en-US" sz="2400" dirty="0">
                <a:solidFill>
                  <a:prstClr val="black"/>
                </a:solidFill>
                <a:cs typeface="Arial" charset="0"/>
              </a:rPr>
              <a:t>Future Meetings to be held with Control Account Managers (CAMs) and Technical Representatives (TR’s) to discuss various procurement packages monthly</a:t>
            </a:r>
          </a:p>
          <a:p>
            <a:pPr lvl="1">
              <a:buFont typeface="Arial" panose="020B0604020202020204" pitchFamily="34" charset="0"/>
              <a:buChar char="•"/>
            </a:pPr>
            <a:r>
              <a:rPr lang="en-US" sz="2400" dirty="0">
                <a:solidFill>
                  <a:prstClr val="black"/>
                </a:solidFill>
                <a:cs typeface="Arial" charset="0"/>
              </a:rPr>
              <a:t>All Procurement Officer Technical Representatives  (TRs) are trained or will be trained. </a:t>
            </a:r>
          </a:p>
          <a:p>
            <a:pPr lvl="1">
              <a:buFont typeface="Arial" panose="020B0604020202020204" pitchFamily="34" charset="0"/>
              <a:buChar char="•"/>
            </a:pPr>
            <a:r>
              <a:rPr lang="en-US" sz="2400" b="1" dirty="0">
                <a:solidFill>
                  <a:srgbClr val="FF0000"/>
                </a:solidFill>
                <a:cs typeface="Arial" charset="0"/>
              </a:rPr>
              <a:t>Need to sign up for TR class Gen 020 if you haven’t already</a:t>
            </a:r>
          </a:p>
          <a:p>
            <a:pPr lvl="1">
              <a:buFont typeface="Arial" panose="020B0604020202020204" pitchFamily="34" charset="0"/>
              <a:buChar char="•"/>
            </a:pPr>
            <a:r>
              <a:rPr lang="en-US" sz="2400" b="1" dirty="0">
                <a:solidFill>
                  <a:srgbClr val="FF0000"/>
                </a:solidFill>
                <a:cs typeface="Arial" charset="0"/>
              </a:rPr>
              <a:t>Next class is November 6, 2023. (If needed I can set up others before this date)</a:t>
            </a:r>
          </a:p>
          <a:p>
            <a:pPr lvl="1">
              <a:buFont typeface="Arial" panose="020B0604020202020204" pitchFamily="34" charset="0"/>
              <a:buChar char="•"/>
            </a:pPr>
            <a:r>
              <a:rPr lang="en-US" sz="2400" b="1" dirty="0">
                <a:solidFill>
                  <a:srgbClr val="FF0000"/>
                </a:solidFill>
                <a:cs typeface="Arial" charset="0"/>
              </a:rPr>
              <a:t>https://misportal.jlab.org/training/courses/326</a:t>
            </a: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3</a:t>
            </a:fld>
            <a:endParaRPr lang="en-US" dirty="0"/>
          </a:p>
        </p:txBody>
      </p:sp>
    </p:spTree>
    <p:extLst>
      <p:ext uri="{BB962C8B-B14F-4D97-AF65-F5344CB8AC3E}">
        <p14:creationId xmlns:p14="http://schemas.microsoft.com/office/powerpoint/2010/main" val="848851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Vendor Survey - Responses</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normAutofit lnSpcReduction="10000"/>
          </a:bodyPr>
          <a:lstStyle/>
          <a:p>
            <a:pPr lvl="0"/>
            <a:r>
              <a:rPr lang="en-US" sz="1800" dirty="0">
                <a:solidFill>
                  <a:prstClr val="black"/>
                </a:solidFill>
                <a:cs typeface="Arial" charset="0"/>
              </a:rPr>
              <a:t>1. What has been the greatest impact to your company in the last year? Loss of personnel? Material shortages? Loss of work? Other?  </a:t>
            </a:r>
            <a:r>
              <a:rPr lang="en-US" sz="1800" b="1" dirty="0">
                <a:solidFill>
                  <a:srgbClr val="FF0000"/>
                </a:solidFill>
                <a:cs typeface="Arial" charset="0"/>
              </a:rPr>
              <a:t>10 out of 31 – Personnel Shortages. 19 out 0f 31 – Supply Chain – raw material issues</a:t>
            </a:r>
          </a:p>
          <a:p>
            <a:pPr lvl="0"/>
            <a:r>
              <a:rPr lang="en-US" sz="1800" dirty="0">
                <a:solidFill>
                  <a:prstClr val="black"/>
                </a:solidFill>
                <a:cs typeface="Arial" charset="0"/>
              </a:rPr>
              <a:t>2. Are you having difficulties obtaining certain materials and if so what are they? What are some with the longest lead-times?  </a:t>
            </a:r>
            <a:r>
              <a:rPr lang="en-US" sz="1800" b="1" dirty="0">
                <a:solidFill>
                  <a:srgbClr val="FF0000"/>
                </a:solidFill>
                <a:cs typeface="Arial" charset="0"/>
              </a:rPr>
              <a:t>Copper – 3 to 8 month Leadtime, Castings and forgings – 52 week Leadtime, Aluminum, Beryllium, Steel – mill time 8 to 11 weeks,  vacuum pumps, Power supplies – 6 to 12 months Leadtime, </a:t>
            </a:r>
          </a:p>
          <a:p>
            <a:pPr lvl="0"/>
            <a:r>
              <a:rPr lang="en-US" sz="1800" dirty="0">
                <a:solidFill>
                  <a:prstClr val="black"/>
                </a:solidFill>
                <a:cs typeface="Arial" charset="0"/>
              </a:rPr>
              <a:t>3. Are the current supply chain issues affecting your company and if so in what way?  Overseas shipment of material? Delays due to ground transportation?  Reduction of work? Reduced capacity due to reduced personnel or not enough materials? Other? </a:t>
            </a:r>
            <a:r>
              <a:rPr lang="en-US" sz="1800" b="1" dirty="0">
                <a:solidFill>
                  <a:srgbClr val="FF0000"/>
                </a:solidFill>
                <a:cs typeface="Arial" charset="0"/>
              </a:rPr>
              <a:t>Volume restrictions, elevated costs of materials, Loss of personnel – new hires do not have same skills, Had to lengthen deliveries and raise prices, Increase transport costs, </a:t>
            </a:r>
          </a:p>
          <a:p>
            <a:pPr lvl="0"/>
            <a:r>
              <a:rPr lang="en-US" sz="1800" dirty="0">
                <a:solidFill>
                  <a:prstClr val="black"/>
                </a:solidFill>
                <a:cs typeface="Arial" charset="0"/>
              </a:rPr>
              <a:t>4. Based on the supply chain disruptions; what is your company doing to minimize the disruptions? Add more personnel? Material alternatives? Using different carriers for shipping? Other?  </a:t>
            </a:r>
            <a:r>
              <a:rPr lang="en-US" sz="1800" b="1" dirty="0">
                <a:solidFill>
                  <a:srgbClr val="FF0000"/>
                </a:solidFill>
                <a:cs typeface="Arial" charset="0"/>
              </a:rPr>
              <a:t>Looking at alternative carriers, Buying as much up front as possible, material substitutions, order parts a year ahead, look to get forecasting from customers as early as possible, expanded vendor base, </a:t>
            </a:r>
          </a:p>
          <a:p>
            <a:pPr lvl="0"/>
            <a:r>
              <a:rPr lang="en-US" sz="1800" dirty="0">
                <a:solidFill>
                  <a:prstClr val="black"/>
                </a:solidFill>
                <a:cs typeface="Arial" charset="0"/>
              </a:rPr>
              <a:t>5. Do you have any sense as to whether these issues will remain for the long term or do you think they will resolve themselves over time for your company? </a:t>
            </a:r>
            <a:r>
              <a:rPr lang="en-US" sz="1800" b="1" dirty="0">
                <a:solidFill>
                  <a:srgbClr val="FF0000"/>
                </a:solidFill>
                <a:cs typeface="Arial" charset="0"/>
              </a:rPr>
              <a:t>15 to 18 months longer, next two years, pricing will get higher due to inflation issues now, 12 to 18 months,  many feel things are improving  but still with issues. </a:t>
            </a: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30</a:t>
            </a:fld>
            <a:endParaRPr lang="en-US" dirty="0"/>
          </a:p>
        </p:txBody>
      </p:sp>
    </p:spTree>
    <p:extLst>
      <p:ext uri="{BB962C8B-B14F-4D97-AF65-F5344CB8AC3E}">
        <p14:creationId xmlns:p14="http://schemas.microsoft.com/office/powerpoint/2010/main" val="1390492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Vendor Survey - Responses</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normAutofit lnSpcReduction="10000"/>
          </a:bodyPr>
          <a:lstStyle/>
          <a:p>
            <a:pPr lvl="0"/>
            <a:r>
              <a:rPr lang="en-US" sz="1800" dirty="0">
                <a:solidFill>
                  <a:prstClr val="black"/>
                </a:solidFill>
                <a:cs typeface="Arial" charset="0"/>
              </a:rPr>
              <a:t>1. What has been the greatest impact to your company in the last year? Loss of personnel? Material shortages? Loss of work? Other?  </a:t>
            </a:r>
            <a:r>
              <a:rPr lang="en-US" sz="1800" b="1" dirty="0">
                <a:solidFill>
                  <a:srgbClr val="FF0000"/>
                </a:solidFill>
                <a:cs typeface="Arial" charset="0"/>
              </a:rPr>
              <a:t>10 out of 31 – Personnel Shortages. 19 out 0f 31 – Supply Chain – raw material issues</a:t>
            </a:r>
          </a:p>
          <a:p>
            <a:pPr lvl="0"/>
            <a:r>
              <a:rPr lang="en-US" sz="1800" dirty="0">
                <a:solidFill>
                  <a:prstClr val="black"/>
                </a:solidFill>
                <a:cs typeface="Arial" charset="0"/>
              </a:rPr>
              <a:t>2. Are you having difficulties obtaining certain materials and if so what are they? What are some with the longest lead-times?  </a:t>
            </a:r>
            <a:r>
              <a:rPr lang="en-US" sz="1800" b="1" dirty="0">
                <a:solidFill>
                  <a:srgbClr val="FF0000"/>
                </a:solidFill>
                <a:cs typeface="Arial" charset="0"/>
              </a:rPr>
              <a:t>Copper – 3 to 8 month Leadtime, Castings and forgings – 52 week Leadtime, Aluminum, Beryllium, Steel – mill time 8 to 11 weeks,  vacuum pumps, Power supplies – 6 to 12 months Leadtime, </a:t>
            </a:r>
          </a:p>
          <a:p>
            <a:pPr lvl="0"/>
            <a:r>
              <a:rPr lang="en-US" sz="1800" dirty="0">
                <a:solidFill>
                  <a:prstClr val="black"/>
                </a:solidFill>
                <a:cs typeface="Arial" charset="0"/>
              </a:rPr>
              <a:t>3. Are the current supply chain issues affecting your company and if so in what way?  Overseas shipment of material? Delays due to ground transportation?  Reduction of work? Reduced capacity due to reduced personnel or not enough materials? Other? </a:t>
            </a:r>
            <a:r>
              <a:rPr lang="en-US" sz="1800" b="1" dirty="0">
                <a:solidFill>
                  <a:srgbClr val="FF0000"/>
                </a:solidFill>
                <a:cs typeface="Arial" charset="0"/>
              </a:rPr>
              <a:t>Volume restrictions, elevated costs of materials, Loss of personnel – new hires do not have same skills, Had to lengthen deliveries and raise prices, Increase transport costs, </a:t>
            </a:r>
          </a:p>
          <a:p>
            <a:pPr lvl="0"/>
            <a:r>
              <a:rPr lang="en-US" sz="1800" dirty="0">
                <a:solidFill>
                  <a:prstClr val="black"/>
                </a:solidFill>
                <a:cs typeface="Arial" charset="0"/>
              </a:rPr>
              <a:t>4. Based on the supply chain disruptions; what is your company doing to minimize the disruptions? Add more personnel? Material alternatives? Using different carriers for shipping? Other?  </a:t>
            </a:r>
            <a:r>
              <a:rPr lang="en-US" sz="1800" b="1" dirty="0">
                <a:solidFill>
                  <a:srgbClr val="FF0000"/>
                </a:solidFill>
                <a:cs typeface="Arial" charset="0"/>
              </a:rPr>
              <a:t>Looking at alternative carriers, Buying as much up front as possible, material substitutions, order parts a year ahead, look to get forecasting from customers as early as possible, expanded vendor base, </a:t>
            </a:r>
          </a:p>
          <a:p>
            <a:pPr lvl="0"/>
            <a:r>
              <a:rPr lang="en-US" sz="1800" dirty="0">
                <a:solidFill>
                  <a:prstClr val="black"/>
                </a:solidFill>
                <a:cs typeface="Arial" charset="0"/>
              </a:rPr>
              <a:t>5. Do you have any sense as to whether these issues will remain for the long term or do you think they will resolve themselves over time for your company? </a:t>
            </a:r>
            <a:r>
              <a:rPr lang="en-US" sz="1800" b="1" dirty="0">
                <a:solidFill>
                  <a:srgbClr val="FF0000"/>
                </a:solidFill>
                <a:cs typeface="Arial" charset="0"/>
              </a:rPr>
              <a:t>15 to 18 months longer, next two years, pricing will get higher due to inflation issues now, 12 to 18 months,  many feel things are improving  but still with issues. </a:t>
            </a: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31</a:t>
            </a:fld>
            <a:endParaRPr lang="en-US" dirty="0"/>
          </a:p>
        </p:txBody>
      </p:sp>
    </p:spTree>
    <p:extLst>
      <p:ext uri="{BB962C8B-B14F-4D97-AF65-F5344CB8AC3E}">
        <p14:creationId xmlns:p14="http://schemas.microsoft.com/office/powerpoint/2010/main" val="3430343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Purchase Order/Subcontract Accruals</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lstStyle/>
          <a:p>
            <a:pPr lvl="0"/>
            <a:r>
              <a:rPr lang="en-US" sz="2000" dirty="0">
                <a:solidFill>
                  <a:srgbClr val="FF0000"/>
                </a:solidFill>
                <a:cs typeface="Arial" charset="0"/>
              </a:rPr>
              <a:t>Go to: </a:t>
            </a:r>
            <a:r>
              <a:rPr lang="en-US" sz="2000" dirty="0">
                <a:solidFill>
                  <a:srgbClr val="FF0000"/>
                </a:solidFill>
                <a:cs typeface="Arial" charset="0"/>
                <a:hlinkClick r:id="rId2">
                  <a:extLst>
                    <a:ext uri="{A12FA001-AC4F-418D-AE19-62706E023703}">
                      <ahyp:hlinkClr xmlns:ahyp="http://schemas.microsoft.com/office/drawing/2018/hyperlinkcolor" val="tx"/>
                    </a:ext>
                  </a:extLst>
                </a:hlinkClick>
              </a:rPr>
              <a:t>https://www.jlab.org/finance/procurement/tr</a:t>
            </a:r>
            <a:endParaRPr lang="en-US" sz="2000" dirty="0">
              <a:solidFill>
                <a:srgbClr val="FF0000"/>
              </a:solidFill>
              <a:cs typeface="Arial" charset="0"/>
            </a:endParaRPr>
          </a:p>
          <a:p>
            <a:pPr lvl="1">
              <a:buFont typeface="Arial" panose="020B0604020202020204" pitchFamily="34" charset="0"/>
              <a:buChar char="•"/>
            </a:pPr>
            <a:r>
              <a:rPr lang="en-US" dirty="0">
                <a:solidFill>
                  <a:prstClr val="black"/>
                </a:solidFill>
                <a:cs typeface="Arial" charset="0"/>
              </a:rPr>
              <a:t>Look for Technical Representative Guidelines  and then Purchase Order Accrual Guide</a:t>
            </a:r>
          </a:p>
          <a:p>
            <a:pPr lvl="1">
              <a:buFont typeface="Arial" panose="020B0604020202020204" pitchFamily="34" charset="0"/>
              <a:buChar char="•"/>
            </a:pPr>
            <a:r>
              <a:rPr lang="en-US" dirty="0">
                <a:solidFill>
                  <a:prstClr val="black"/>
                </a:solidFill>
                <a:cs typeface="Arial" charset="0"/>
              </a:rPr>
              <a:t>Accruals definition: Accounting method where expenses are recorded when a transaction liability occurs rather than when payment is made. </a:t>
            </a:r>
          </a:p>
          <a:p>
            <a:pPr lvl="1">
              <a:buFont typeface="Arial" panose="020B0604020202020204" pitchFamily="34" charset="0"/>
              <a:buChar char="•"/>
            </a:pPr>
            <a:r>
              <a:rPr lang="en-US" dirty="0">
                <a:solidFill>
                  <a:prstClr val="black"/>
                </a:solidFill>
                <a:cs typeface="Arial" charset="0"/>
              </a:rPr>
              <a:t>Why Accruals are Needed: To record the expenses and their related liabilities which were incurred during the month, but the transactions (Invoice, receipt, etc..) had not been recorded in the Accounting books as of the end of the month.</a:t>
            </a:r>
          </a:p>
          <a:p>
            <a:pPr lvl="1">
              <a:buFont typeface="Arial" panose="020B0604020202020204" pitchFamily="34" charset="0"/>
              <a:buChar char="•"/>
            </a:pPr>
            <a:r>
              <a:rPr lang="en-US" dirty="0">
                <a:solidFill>
                  <a:prstClr val="black"/>
                </a:solidFill>
                <a:cs typeface="Arial" charset="0"/>
              </a:rPr>
              <a:t>Delivery does not drive Accrual. The value of the work performed by the vendor, needs to be accrued monthly</a:t>
            </a:r>
          </a:p>
          <a:p>
            <a:pPr lvl="1">
              <a:buFont typeface="Arial" panose="020B0604020202020204" pitchFamily="34" charset="0"/>
              <a:buChar char="•"/>
            </a:pPr>
            <a:r>
              <a:rPr lang="en-US" dirty="0">
                <a:solidFill>
                  <a:prstClr val="black"/>
                </a:solidFill>
                <a:cs typeface="Arial" charset="0"/>
              </a:rPr>
              <a:t>See examples in guide. </a:t>
            </a:r>
          </a:p>
          <a:p>
            <a:pPr lvl="1">
              <a:buFont typeface="Arial" panose="020B0604020202020204" pitchFamily="34" charset="0"/>
              <a:buChar char="•"/>
            </a:pPr>
            <a:r>
              <a:rPr lang="en-US" dirty="0">
                <a:solidFill>
                  <a:prstClr val="black"/>
                </a:solidFill>
                <a:cs typeface="Arial" charset="0"/>
              </a:rPr>
              <a:t>Connie Adams will send out a request after that month is completed to have accrual back  usually by the 5</a:t>
            </a:r>
            <a:r>
              <a:rPr lang="en-US" baseline="30000" dirty="0">
                <a:solidFill>
                  <a:prstClr val="black"/>
                </a:solidFill>
                <a:cs typeface="Arial" charset="0"/>
              </a:rPr>
              <a:t>th</a:t>
            </a:r>
            <a:r>
              <a:rPr lang="en-US" dirty="0">
                <a:solidFill>
                  <a:prstClr val="black"/>
                </a:solidFill>
                <a:cs typeface="Arial" charset="0"/>
              </a:rPr>
              <a:t>. </a:t>
            </a:r>
          </a:p>
          <a:p>
            <a:pPr lvl="1">
              <a:buFont typeface="Arial" panose="020B0604020202020204" pitchFamily="34" charset="0"/>
              <a:buChar char="•"/>
            </a:pPr>
            <a:r>
              <a:rPr lang="en-US" dirty="0">
                <a:solidFill>
                  <a:prstClr val="black"/>
                </a:solidFill>
                <a:cs typeface="Arial" charset="0"/>
              </a:rPr>
              <a:t> </a:t>
            </a:r>
            <a:r>
              <a:rPr lang="en-US" dirty="0">
                <a:solidFill>
                  <a:srgbClr val="FF0000"/>
                </a:solidFill>
                <a:cs typeface="Arial" charset="0"/>
              </a:rPr>
              <a:t>Call #: 757-269-5108 Email: cadams@ljab.org (Connie Adams) or mccallum@jlab.org (Shareen </a:t>
            </a:r>
            <a:r>
              <a:rPr lang="en-US" dirty="0" err="1">
                <a:solidFill>
                  <a:srgbClr val="FF0000"/>
                </a:solidFill>
                <a:cs typeface="Arial" charset="0"/>
              </a:rPr>
              <a:t>Mccallum</a:t>
            </a:r>
            <a:r>
              <a:rPr lang="en-US" dirty="0">
                <a:solidFill>
                  <a:srgbClr val="FF0000"/>
                </a:solidFill>
                <a:cs typeface="Arial" charset="0"/>
              </a:rPr>
              <a:t>) if any questions.</a:t>
            </a: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32</a:t>
            </a:fld>
            <a:endParaRPr lang="en-US" dirty="0"/>
          </a:p>
        </p:txBody>
      </p:sp>
    </p:spTree>
    <p:extLst>
      <p:ext uri="{BB962C8B-B14F-4D97-AF65-F5344CB8AC3E}">
        <p14:creationId xmlns:p14="http://schemas.microsoft.com/office/powerpoint/2010/main" val="3558923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8766048" cy="990600"/>
          </a:xfrm>
        </p:spPr>
        <p:txBody>
          <a:bodyPr>
            <a:noAutofit/>
          </a:bodyPr>
          <a:lstStyle/>
          <a:p>
            <a:r>
              <a:rPr lang="en-US" sz="3200" dirty="0"/>
              <a:t>Subcontract Administration – Vendor Communication</a:t>
            </a:r>
          </a:p>
        </p:txBody>
      </p:sp>
      <p:graphicFrame>
        <p:nvGraphicFramePr>
          <p:cNvPr id="8" name="Content Placeholder 7"/>
          <p:cNvGraphicFramePr>
            <a:graphicFrameLocks noGrp="1"/>
          </p:cNvGraphicFramePr>
          <p:nvPr>
            <p:ph sz="quarter" idx="1"/>
            <p:extLst/>
          </p:nvPr>
        </p:nvGraphicFramePr>
        <p:xfrm>
          <a:off x="1790700" y="1394460"/>
          <a:ext cx="8610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 name="Picture 101"/>
          <p:cNvPicPr>
            <a:picLocks noChangeAspect="1"/>
          </p:cNvPicPr>
          <p:nvPr/>
        </p:nvPicPr>
        <p:blipFill>
          <a:blip r:embed="rId8"/>
          <a:stretch>
            <a:fillRect/>
          </a:stretch>
        </p:blipFill>
        <p:spPr>
          <a:xfrm>
            <a:off x="4516999" y="2901702"/>
            <a:ext cx="3158002" cy="2475191"/>
          </a:xfrm>
          <a:prstGeom prst="rect">
            <a:avLst/>
          </a:prstGeom>
        </p:spPr>
      </p:pic>
      <p:cxnSp>
        <p:nvCxnSpPr>
          <p:cNvPr id="119" name="Straight Connector 118"/>
          <p:cNvCxnSpPr/>
          <p:nvPr/>
        </p:nvCxnSpPr>
        <p:spPr>
          <a:xfrm flipV="1">
            <a:off x="2725423" y="1778431"/>
            <a:ext cx="2188064" cy="4276313"/>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2751415" y="1695169"/>
            <a:ext cx="3068298" cy="4359575"/>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3394377" y="1695167"/>
            <a:ext cx="2425336" cy="4903754"/>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3425895" y="1603174"/>
            <a:ext cx="3574288" cy="4942725"/>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319345" y="1603172"/>
            <a:ext cx="2680839" cy="5118874"/>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4368888" y="1603172"/>
            <a:ext cx="3503768" cy="5118875"/>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6475665" y="1695166"/>
            <a:ext cx="2339984" cy="5026881"/>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6488668" y="1778430"/>
            <a:ext cx="3228631" cy="4912484"/>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7491676" y="2276964"/>
            <a:ext cx="2909625" cy="4355408"/>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8451738" y="2374410"/>
            <a:ext cx="1838311" cy="4316504"/>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8524464" y="3657600"/>
            <a:ext cx="1926380" cy="2974772"/>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9345187" y="3810001"/>
            <a:ext cx="986435" cy="2788921"/>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9394730" y="5334000"/>
            <a:ext cx="1032562" cy="1172924"/>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10187541" y="5334000"/>
            <a:ext cx="175235" cy="1242060"/>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7471406" y="1828800"/>
            <a:ext cx="2202245" cy="4862114"/>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2178665" y="1828801"/>
            <a:ext cx="2686268" cy="3505201"/>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V="1">
            <a:off x="2222273" y="1611904"/>
            <a:ext cx="1724749" cy="3592556"/>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1741157" y="1733594"/>
            <a:ext cx="2153187" cy="2721074"/>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V="1">
            <a:off x="1734541" y="1634596"/>
            <a:ext cx="1138591" cy="2778492"/>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V="1">
            <a:off x="1602869" y="1638388"/>
            <a:ext cx="1257266" cy="1448822"/>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V="1">
            <a:off x="5823732" y="1826717"/>
            <a:ext cx="2285026" cy="5081083"/>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5507895" y="1529184"/>
            <a:ext cx="3503768" cy="5118875"/>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1734540" y="5393167"/>
            <a:ext cx="8453000" cy="1088627"/>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a:off x="1790701" y="4264879"/>
            <a:ext cx="8364449" cy="1049098"/>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flipV="1">
            <a:off x="1764708" y="3599058"/>
            <a:ext cx="8542842" cy="818222"/>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a:off x="1790701" y="2225769"/>
            <a:ext cx="8432339" cy="1406700"/>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H="1" flipV="1">
            <a:off x="1708548" y="2085597"/>
            <a:ext cx="8666892" cy="292573"/>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57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down)">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9"/>
                                        </p:tgtEl>
                                        <p:attrNameLst>
                                          <p:attrName>style.visibility</p:attrName>
                                        </p:attrNameLst>
                                      </p:cBhvr>
                                      <p:to>
                                        <p:strVal val="visible"/>
                                      </p:to>
                                    </p:set>
                                    <p:animEffect transition="in" filter="wipe(down)">
                                      <p:cBhvr>
                                        <p:cTn id="12" dur="100"/>
                                        <p:tgtEl>
                                          <p:spTgt spid="199"/>
                                        </p:tgtEl>
                                      </p:cBhvr>
                                    </p:animEffect>
                                  </p:childTnLst>
                                </p:cTn>
                              </p:par>
                            </p:childTnLst>
                          </p:cTn>
                        </p:par>
                        <p:par>
                          <p:cTn id="13" fill="hold">
                            <p:stCondLst>
                              <p:cond delay="100"/>
                            </p:stCondLst>
                            <p:childTnLst>
                              <p:par>
                                <p:cTn id="14" presetID="22" presetClass="entr" presetSubtype="1" fill="hold" nodeType="afterEffect">
                                  <p:stCondLst>
                                    <p:cond delay="0"/>
                                  </p:stCondLst>
                                  <p:childTnLst>
                                    <p:set>
                                      <p:cBhvr>
                                        <p:cTn id="15" dur="1" fill="hold">
                                          <p:stCondLst>
                                            <p:cond delay="0"/>
                                          </p:stCondLst>
                                        </p:cTn>
                                        <p:tgtEl>
                                          <p:spTgt spid="196"/>
                                        </p:tgtEl>
                                        <p:attrNameLst>
                                          <p:attrName>style.visibility</p:attrName>
                                        </p:attrNameLst>
                                      </p:cBhvr>
                                      <p:to>
                                        <p:strVal val="visible"/>
                                      </p:to>
                                    </p:set>
                                    <p:animEffect transition="in" filter="wipe(up)">
                                      <p:cBhvr>
                                        <p:cTn id="16" dur="100"/>
                                        <p:tgtEl>
                                          <p:spTgt spid="196"/>
                                        </p:tgtEl>
                                      </p:cBhvr>
                                    </p:animEffect>
                                  </p:childTnLst>
                                </p:cTn>
                              </p:par>
                            </p:childTnLst>
                          </p:cTn>
                        </p:par>
                        <p:par>
                          <p:cTn id="17" fill="hold">
                            <p:stCondLst>
                              <p:cond delay="200"/>
                            </p:stCondLst>
                            <p:childTnLst>
                              <p:par>
                                <p:cTn id="18" presetID="22" presetClass="entr" presetSubtype="4" fill="hold" nodeType="afterEffect">
                                  <p:stCondLst>
                                    <p:cond delay="0"/>
                                  </p:stCondLst>
                                  <p:childTnLst>
                                    <p:set>
                                      <p:cBhvr>
                                        <p:cTn id="19" dur="1" fill="hold">
                                          <p:stCondLst>
                                            <p:cond delay="0"/>
                                          </p:stCondLst>
                                        </p:cTn>
                                        <p:tgtEl>
                                          <p:spTgt spid="193"/>
                                        </p:tgtEl>
                                        <p:attrNameLst>
                                          <p:attrName>style.visibility</p:attrName>
                                        </p:attrNameLst>
                                      </p:cBhvr>
                                      <p:to>
                                        <p:strVal val="visible"/>
                                      </p:to>
                                    </p:set>
                                    <p:animEffect transition="in" filter="wipe(down)">
                                      <p:cBhvr>
                                        <p:cTn id="20" dur="100"/>
                                        <p:tgtEl>
                                          <p:spTgt spid="193"/>
                                        </p:tgtEl>
                                      </p:cBhvr>
                                    </p:animEffect>
                                  </p:childTnLst>
                                </p:cTn>
                              </p:par>
                            </p:childTnLst>
                          </p:cTn>
                        </p:par>
                        <p:par>
                          <p:cTn id="21" fill="hold">
                            <p:stCondLst>
                              <p:cond delay="300"/>
                            </p:stCondLst>
                            <p:childTnLst>
                              <p:par>
                                <p:cTn id="22" presetID="22" presetClass="entr" presetSubtype="1" fill="hold" nodeType="afterEffect">
                                  <p:stCondLst>
                                    <p:cond delay="0"/>
                                  </p:stCondLst>
                                  <p:childTnLst>
                                    <p:set>
                                      <p:cBhvr>
                                        <p:cTn id="23" dur="1" fill="hold">
                                          <p:stCondLst>
                                            <p:cond delay="0"/>
                                          </p:stCondLst>
                                        </p:cTn>
                                        <p:tgtEl>
                                          <p:spTgt spid="190"/>
                                        </p:tgtEl>
                                        <p:attrNameLst>
                                          <p:attrName>style.visibility</p:attrName>
                                        </p:attrNameLst>
                                      </p:cBhvr>
                                      <p:to>
                                        <p:strVal val="visible"/>
                                      </p:to>
                                    </p:set>
                                    <p:animEffect transition="in" filter="wipe(up)">
                                      <p:cBhvr>
                                        <p:cTn id="24" dur="100"/>
                                        <p:tgtEl>
                                          <p:spTgt spid="190"/>
                                        </p:tgtEl>
                                      </p:cBhvr>
                                    </p:animEffect>
                                  </p:childTnLst>
                                </p:cTn>
                              </p:par>
                            </p:childTnLst>
                          </p:cTn>
                        </p:par>
                        <p:par>
                          <p:cTn id="25" fill="hold">
                            <p:stCondLst>
                              <p:cond delay="400"/>
                            </p:stCondLst>
                            <p:childTnLst>
                              <p:par>
                                <p:cTn id="26" presetID="22" presetClass="entr" presetSubtype="4" fill="hold" nodeType="afterEffect">
                                  <p:stCondLst>
                                    <p:cond delay="0"/>
                                  </p:stCondLst>
                                  <p:childTnLst>
                                    <p:set>
                                      <p:cBhvr>
                                        <p:cTn id="27" dur="1" fill="hold">
                                          <p:stCondLst>
                                            <p:cond delay="0"/>
                                          </p:stCondLst>
                                        </p:cTn>
                                        <p:tgtEl>
                                          <p:spTgt spid="187"/>
                                        </p:tgtEl>
                                        <p:attrNameLst>
                                          <p:attrName>style.visibility</p:attrName>
                                        </p:attrNameLst>
                                      </p:cBhvr>
                                      <p:to>
                                        <p:strVal val="visible"/>
                                      </p:to>
                                    </p:set>
                                    <p:animEffect transition="in" filter="wipe(down)">
                                      <p:cBhvr>
                                        <p:cTn id="28" dur="100"/>
                                        <p:tgtEl>
                                          <p:spTgt spid="187"/>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wipe(up)">
                                      <p:cBhvr>
                                        <p:cTn id="32" dur="100"/>
                                        <p:tgtEl>
                                          <p:spTgt spid="119"/>
                                        </p:tgtEl>
                                      </p:cBhvr>
                                    </p:animEffect>
                                  </p:childTnLst>
                                </p:cTn>
                              </p:par>
                            </p:childTnLst>
                          </p:cTn>
                        </p:par>
                        <p:par>
                          <p:cTn id="33" fill="hold">
                            <p:stCondLst>
                              <p:cond delay="600"/>
                            </p:stCondLst>
                            <p:childTnLst>
                              <p:par>
                                <p:cTn id="34" presetID="22" presetClass="entr" presetSubtype="4" fill="hold" nodeType="afterEffect">
                                  <p:stCondLst>
                                    <p:cond delay="0"/>
                                  </p:stCondLst>
                                  <p:childTnLst>
                                    <p:set>
                                      <p:cBhvr>
                                        <p:cTn id="35" dur="1" fill="hold">
                                          <p:stCondLst>
                                            <p:cond delay="0"/>
                                          </p:stCondLst>
                                        </p:cTn>
                                        <p:tgtEl>
                                          <p:spTgt spid="122"/>
                                        </p:tgtEl>
                                        <p:attrNameLst>
                                          <p:attrName>style.visibility</p:attrName>
                                        </p:attrNameLst>
                                      </p:cBhvr>
                                      <p:to>
                                        <p:strVal val="visible"/>
                                      </p:to>
                                    </p:set>
                                    <p:animEffect transition="in" filter="wipe(down)">
                                      <p:cBhvr>
                                        <p:cTn id="36" dur="100"/>
                                        <p:tgtEl>
                                          <p:spTgt spid="122"/>
                                        </p:tgtEl>
                                      </p:cBhvr>
                                    </p:animEffect>
                                  </p:childTnLst>
                                </p:cTn>
                              </p:par>
                            </p:childTnLst>
                          </p:cTn>
                        </p:par>
                        <p:par>
                          <p:cTn id="37" fill="hold">
                            <p:stCondLst>
                              <p:cond delay="700"/>
                            </p:stCondLst>
                            <p:childTnLst>
                              <p:par>
                                <p:cTn id="38" presetID="22" presetClass="entr" presetSubtype="1" fill="hold" nodeType="afterEffect">
                                  <p:stCondLst>
                                    <p:cond delay="0"/>
                                  </p:stCondLst>
                                  <p:childTnLst>
                                    <p:set>
                                      <p:cBhvr>
                                        <p:cTn id="39" dur="1" fill="hold">
                                          <p:stCondLst>
                                            <p:cond delay="0"/>
                                          </p:stCondLst>
                                        </p:cTn>
                                        <p:tgtEl>
                                          <p:spTgt spid="125"/>
                                        </p:tgtEl>
                                        <p:attrNameLst>
                                          <p:attrName>style.visibility</p:attrName>
                                        </p:attrNameLst>
                                      </p:cBhvr>
                                      <p:to>
                                        <p:strVal val="visible"/>
                                      </p:to>
                                    </p:set>
                                    <p:animEffect transition="in" filter="wipe(up)">
                                      <p:cBhvr>
                                        <p:cTn id="40" dur="100"/>
                                        <p:tgtEl>
                                          <p:spTgt spid="125"/>
                                        </p:tgtEl>
                                      </p:cBhvr>
                                    </p:animEffect>
                                  </p:childTnLst>
                                </p:cTn>
                              </p:par>
                            </p:childTnLst>
                          </p:cTn>
                        </p:par>
                        <p:par>
                          <p:cTn id="41" fill="hold">
                            <p:stCondLst>
                              <p:cond delay="800"/>
                            </p:stCondLst>
                            <p:childTnLst>
                              <p:par>
                                <p:cTn id="42" presetID="22" presetClass="entr" presetSubtype="4" fill="hold" nodeType="afterEffect">
                                  <p:stCondLst>
                                    <p:cond delay="0"/>
                                  </p:stCondLst>
                                  <p:childTnLst>
                                    <p:set>
                                      <p:cBhvr>
                                        <p:cTn id="43" dur="1" fill="hold">
                                          <p:stCondLst>
                                            <p:cond delay="0"/>
                                          </p:stCondLst>
                                        </p:cTn>
                                        <p:tgtEl>
                                          <p:spTgt spid="128"/>
                                        </p:tgtEl>
                                        <p:attrNameLst>
                                          <p:attrName>style.visibility</p:attrName>
                                        </p:attrNameLst>
                                      </p:cBhvr>
                                      <p:to>
                                        <p:strVal val="visible"/>
                                      </p:to>
                                    </p:set>
                                    <p:animEffect transition="in" filter="wipe(down)">
                                      <p:cBhvr>
                                        <p:cTn id="44" dur="100"/>
                                        <p:tgtEl>
                                          <p:spTgt spid="128"/>
                                        </p:tgtEl>
                                      </p:cBhvr>
                                    </p:animEffect>
                                  </p:childTnLst>
                                </p:cTn>
                              </p:par>
                            </p:childTnLst>
                          </p:cTn>
                        </p:par>
                        <p:par>
                          <p:cTn id="45" fill="hold">
                            <p:stCondLst>
                              <p:cond delay="900"/>
                            </p:stCondLst>
                            <p:childTnLst>
                              <p:par>
                                <p:cTn id="46" presetID="22" presetClass="entr" presetSubtype="1" fill="hold" nodeType="afterEffect">
                                  <p:stCondLst>
                                    <p:cond delay="0"/>
                                  </p:stCondLst>
                                  <p:childTnLst>
                                    <p:set>
                                      <p:cBhvr>
                                        <p:cTn id="47" dur="1" fill="hold">
                                          <p:stCondLst>
                                            <p:cond delay="0"/>
                                          </p:stCondLst>
                                        </p:cTn>
                                        <p:tgtEl>
                                          <p:spTgt spid="131"/>
                                        </p:tgtEl>
                                        <p:attrNameLst>
                                          <p:attrName>style.visibility</p:attrName>
                                        </p:attrNameLst>
                                      </p:cBhvr>
                                      <p:to>
                                        <p:strVal val="visible"/>
                                      </p:to>
                                    </p:set>
                                    <p:animEffect transition="in" filter="wipe(up)">
                                      <p:cBhvr>
                                        <p:cTn id="48" dur="100"/>
                                        <p:tgtEl>
                                          <p:spTgt spid="131"/>
                                        </p:tgtEl>
                                      </p:cBhvr>
                                    </p:animEffect>
                                  </p:childTnLst>
                                </p:cTn>
                              </p:par>
                            </p:childTnLst>
                          </p:cTn>
                        </p:par>
                        <p:par>
                          <p:cTn id="49" fill="hold">
                            <p:stCondLst>
                              <p:cond delay="1000"/>
                            </p:stCondLst>
                            <p:childTnLst>
                              <p:par>
                                <p:cTn id="50" presetID="22" presetClass="entr" presetSubtype="4" fill="hold"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down)">
                                      <p:cBhvr>
                                        <p:cTn id="52" dur="100"/>
                                        <p:tgtEl>
                                          <p:spTgt spid="134"/>
                                        </p:tgtEl>
                                      </p:cBhvr>
                                    </p:animEffect>
                                  </p:childTnLst>
                                </p:cTn>
                              </p:par>
                            </p:childTnLst>
                          </p:cTn>
                        </p:par>
                        <p:par>
                          <p:cTn id="53" fill="hold">
                            <p:stCondLst>
                              <p:cond delay="1100"/>
                            </p:stCondLst>
                            <p:childTnLst>
                              <p:par>
                                <p:cTn id="54" presetID="22" presetClass="entr" presetSubtype="1" fill="hold" nodeType="afterEffect">
                                  <p:stCondLst>
                                    <p:cond delay="0"/>
                                  </p:stCondLst>
                                  <p:childTnLst>
                                    <p:set>
                                      <p:cBhvr>
                                        <p:cTn id="55" dur="1" fill="hold">
                                          <p:stCondLst>
                                            <p:cond delay="0"/>
                                          </p:stCondLst>
                                        </p:cTn>
                                        <p:tgtEl>
                                          <p:spTgt spid="202"/>
                                        </p:tgtEl>
                                        <p:attrNameLst>
                                          <p:attrName>style.visibility</p:attrName>
                                        </p:attrNameLst>
                                      </p:cBhvr>
                                      <p:to>
                                        <p:strVal val="visible"/>
                                      </p:to>
                                    </p:set>
                                    <p:animEffect transition="in" filter="wipe(up)">
                                      <p:cBhvr>
                                        <p:cTn id="56" dur="100"/>
                                        <p:tgtEl>
                                          <p:spTgt spid="202"/>
                                        </p:tgtEl>
                                      </p:cBhvr>
                                    </p:animEffect>
                                  </p:childTnLst>
                                </p:cTn>
                              </p:par>
                            </p:childTnLst>
                          </p:cTn>
                        </p:par>
                        <p:par>
                          <p:cTn id="57" fill="hold">
                            <p:stCondLst>
                              <p:cond delay="1200"/>
                            </p:stCondLst>
                            <p:childTnLst>
                              <p:par>
                                <p:cTn id="58" presetID="22" presetClass="entr" presetSubtype="4" fill="hold" nodeType="afterEffect">
                                  <p:stCondLst>
                                    <p:cond delay="0"/>
                                  </p:stCondLst>
                                  <p:childTnLst>
                                    <p:set>
                                      <p:cBhvr>
                                        <p:cTn id="59" dur="1" fill="hold">
                                          <p:stCondLst>
                                            <p:cond delay="0"/>
                                          </p:stCondLst>
                                        </p:cTn>
                                        <p:tgtEl>
                                          <p:spTgt spid="204"/>
                                        </p:tgtEl>
                                        <p:attrNameLst>
                                          <p:attrName>style.visibility</p:attrName>
                                        </p:attrNameLst>
                                      </p:cBhvr>
                                      <p:to>
                                        <p:strVal val="visible"/>
                                      </p:to>
                                    </p:set>
                                    <p:animEffect transition="in" filter="wipe(down)">
                                      <p:cBhvr>
                                        <p:cTn id="60" dur="100"/>
                                        <p:tgtEl>
                                          <p:spTgt spid="204"/>
                                        </p:tgtEl>
                                      </p:cBhvr>
                                    </p:animEffect>
                                  </p:childTnLst>
                                </p:cTn>
                              </p:par>
                            </p:childTnLst>
                          </p:cTn>
                        </p:par>
                        <p:par>
                          <p:cTn id="61" fill="hold">
                            <p:stCondLst>
                              <p:cond delay="1300"/>
                            </p:stCondLst>
                            <p:childTnLst>
                              <p:par>
                                <p:cTn id="62" presetID="22" presetClass="entr" presetSubtype="1" fill="hold" nodeType="afterEffect">
                                  <p:stCondLst>
                                    <p:cond delay="0"/>
                                  </p:stCondLst>
                                  <p:childTnLst>
                                    <p:set>
                                      <p:cBhvr>
                                        <p:cTn id="63" dur="1" fill="hold">
                                          <p:stCondLst>
                                            <p:cond delay="0"/>
                                          </p:stCondLst>
                                        </p:cTn>
                                        <p:tgtEl>
                                          <p:spTgt spid="143"/>
                                        </p:tgtEl>
                                        <p:attrNameLst>
                                          <p:attrName>style.visibility</p:attrName>
                                        </p:attrNameLst>
                                      </p:cBhvr>
                                      <p:to>
                                        <p:strVal val="visible"/>
                                      </p:to>
                                    </p:set>
                                    <p:animEffect transition="in" filter="wipe(up)">
                                      <p:cBhvr>
                                        <p:cTn id="64" dur="100"/>
                                        <p:tgtEl>
                                          <p:spTgt spid="143"/>
                                        </p:tgtEl>
                                      </p:cBhvr>
                                    </p:animEffect>
                                  </p:childTnLst>
                                </p:cTn>
                              </p:par>
                            </p:childTnLst>
                          </p:cTn>
                        </p:par>
                        <p:par>
                          <p:cTn id="65" fill="hold">
                            <p:stCondLst>
                              <p:cond delay="1400"/>
                            </p:stCondLst>
                            <p:childTnLst>
                              <p:par>
                                <p:cTn id="66" presetID="22" presetClass="entr" presetSubtype="4" fill="hold" nodeType="afterEffect">
                                  <p:stCondLst>
                                    <p:cond delay="0"/>
                                  </p:stCondLst>
                                  <p:childTnLst>
                                    <p:set>
                                      <p:cBhvr>
                                        <p:cTn id="67" dur="1" fill="hold">
                                          <p:stCondLst>
                                            <p:cond delay="0"/>
                                          </p:stCondLst>
                                        </p:cTn>
                                        <p:tgtEl>
                                          <p:spTgt spid="146"/>
                                        </p:tgtEl>
                                        <p:attrNameLst>
                                          <p:attrName>style.visibility</p:attrName>
                                        </p:attrNameLst>
                                      </p:cBhvr>
                                      <p:to>
                                        <p:strVal val="visible"/>
                                      </p:to>
                                    </p:set>
                                    <p:animEffect transition="in" filter="wipe(down)">
                                      <p:cBhvr>
                                        <p:cTn id="68" dur="100"/>
                                        <p:tgtEl>
                                          <p:spTgt spid="146"/>
                                        </p:tgtEl>
                                      </p:cBhvr>
                                    </p:animEffect>
                                  </p:childTnLst>
                                </p:cTn>
                              </p:par>
                            </p:childTnLst>
                          </p:cTn>
                        </p:par>
                        <p:par>
                          <p:cTn id="69" fill="hold">
                            <p:stCondLst>
                              <p:cond delay="1500"/>
                            </p:stCondLst>
                            <p:childTnLst>
                              <p:par>
                                <p:cTn id="70" presetID="22" presetClass="entr" presetSubtype="1" fill="hold" nodeType="afterEffect">
                                  <p:stCondLst>
                                    <p:cond delay="0"/>
                                  </p:stCondLst>
                                  <p:childTnLst>
                                    <p:set>
                                      <p:cBhvr>
                                        <p:cTn id="71" dur="1" fill="hold">
                                          <p:stCondLst>
                                            <p:cond delay="0"/>
                                          </p:stCondLst>
                                        </p:cTn>
                                        <p:tgtEl>
                                          <p:spTgt spid="149"/>
                                        </p:tgtEl>
                                        <p:attrNameLst>
                                          <p:attrName>style.visibility</p:attrName>
                                        </p:attrNameLst>
                                      </p:cBhvr>
                                      <p:to>
                                        <p:strVal val="visible"/>
                                      </p:to>
                                    </p:set>
                                    <p:animEffect transition="in" filter="wipe(up)">
                                      <p:cBhvr>
                                        <p:cTn id="72" dur="100"/>
                                        <p:tgtEl>
                                          <p:spTgt spid="149"/>
                                        </p:tgtEl>
                                      </p:cBhvr>
                                    </p:animEffect>
                                  </p:childTnLst>
                                </p:cTn>
                              </p:par>
                            </p:childTnLst>
                          </p:cTn>
                        </p:par>
                        <p:par>
                          <p:cTn id="73" fill="hold">
                            <p:stCondLst>
                              <p:cond delay="1600"/>
                            </p:stCondLst>
                            <p:childTnLst>
                              <p:par>
                                <p:cTn id="74" presetID="22" presetClass="entr" presetSubtype="4" fill="hold" nodeType="afterEffect">
                                  <p:stCondLst>
                                    <p:cond delay="0"/>
                                  </p:stCondLst>
                                  <p:childTnLst>
                                    <p:set>
                                      <p:cBhvr>
                                        <p:cTn id="75" dur="1" fill="hold">
                                          <p:stCondLst>
                                            <p:cond delay="0"/>
                                          </p:stCondLst>
                                        </p:cTn>
                                        <p:tgtEl>
                                          <p:spTgt spid="152"/>
                                        </p:tgtEl>
                                        <p:attrNameLst>
                                          <p:attrName>style.visibility</p:attrName>
                                        </p:attrNameLst>
                                      </p:cBhvr>
                                      <p:to>
                                        <p:strVal val="visible"/>
                                      </p:to>
                                    </p:set>
                                    <p:animEffect transition="in" filter="wipe(down)">
                                      <p:cBhvr>
                                        <p:cTn id="76" dur="100"/>
                                        <p:tgtEl>
                                          <p:spTgt spid="152"/>
                                        </p:tgtEl>
                                      </p:cBhvr>
                                    </p:animEffect>
                                  </p:childTnLst>
                                </p:cTn>
                              </p:par>
                            </p:childTnLst>
                          </p:cTn>
                        </p:par>
                        <p:par>
                          <p:cTn id="77" fill="hold">
                            <p:stCondLst>
                              <p:cond delay="1700"/>
                            </p:stCondLst>
                            <p:childTnLst>
                              <p:par>
                                <p:cTn id="78" presetID="22" presetClass="entr" presetSubtype="1" fill="hold" nodeType="afterEffect">
                                  <p:stCondLst>
                                    <p:cond delay="0"/>
                                  </p:stCondLst>
                                  <p:childTnLst>
                                    <p:set>
                                      <p:cBhvr>
                                        <p:cTn id="79" dur="1" fill="hold">
                                          <p:stCondLst>
                                            <p:cond delay="0"/>
                                          </p:stCondLst>
                                        </p:cTn>
                                        <p:tgtEl>
                                          <p:spTgt spid="155"/>
                                        </p:tgtEl>
                                        <p:attrNameLst>
                                          <p:attrName>style.visibility</p:attrName>
                                        </p:attrNameLst>
                                      </p:cBhvr>
                                      <p:to>
                                        <p:strVal val="visible"/>
                                      </p:to>
                                    </p:set>
                                    <p:animEffect transition="in" filter="wipe(up)">
                                      <p:cBhvr>
                                        <p:cTn id="80" dur="100"/>
                                        <p:tgtEl>
                                          <p:spTgt spid="155"/>
                                        </p:tgtEl>
                                      </p:cBhvr>
                                    </p:animEffect>
                                  </p:childTnLst>
                                </p:cTn>
                              </p:par>
                            </p:childTnLst>
                          </p:cTn>
                        </p:par>
                        <p:par>
                          <p:cTn id="81" fill="hold">
                            <p:stCondLst>
                              <p:cond delay="1800"/>
                            </p:stCondLst>
                            <p:childTnLst>
                              <p:par>
                                <p:cTn id="82" presetID="22" presetClass="entr" presetSubtype="4" fill="hold" nodeType="afterEffect">
                                  <p:stCondLst>
                                    <p:cond delay="0"/>
                                  </p:stCondLst>
                                  <p:childTnLst>
                                    <p:set>
                                      <p:cBhvr>
                                        <p:cTn id="83" dur="1" fill="hold">
                                          <p:stCondLst>
                                            <p:cond delay="0"/>
                                          </p:stCondLst>
                                        </p:cTn>
                                        <p:tgtEl>
                                          <p:spTgt spid="158"/>
                                        </p:tgtEl>
                                        <p:attrNameLst>
                                          <p:attrName>style.visibility</p:attrName>
                                        </p:attrNameLst>
                                      </p:cBhvr>
                                      <p:to>
                                        <p:strVal val="visible"/>
                                      </p:to>
                                    </p:set>
                                    <p:animEffect transition="in" filter="wipe(down)">
                                      <p:cBhvr>
                                        <p:cTn id="84" dur="100"/>
                                        <p:tgtEl>
                                          <p:spTgt spid="158"/>
                                        </p:tgtEl>
                                      </p:cBhvr>
                                    </p:animEffect>
                                  </p:childTnLst>
                                </p:cTn>
                              </p:par>
                            </p:childTnLst>
                          </p:cTn>
                        </p:par>
                        <p:par>
                          <p:cTn id="85" fill="hold">
                            <p:stCondLst>
                              <p:cond delay="1900"/>
                            </p:stCondLst>
                            <p:childTnLst>
                              <p:par>
                                <p:cTn id="86" presetID="22" presetClass="entr" presetSubtype="1" fill="hold" nodeType="afterEffect">
                                  <p:stCondLst>
                                    <p:cond delay="0"/>
                                  </p:stCondLst>
                                  <p:childTnLst>
                                    <p:set>
                                      <p:cBhvr>
                                        <p:cTn id="87" dur="1" fill="hold">
                                          <p:stCondLst>
                                            <p:cond delay="0"/>
                                          </p:stCondLst>
                                        </p:cTn>
                                        <p:tgtEl>
                                          <p:spTgt spid="161"/>
                                        </p:tgtEl>
                                        <p:attrNameLst>
                                          <p:attrName>style.visibility</p:attrName>
                                        </p:attrNameLst>
                                      </p:cBhvr>
                                      <p:to>
                                        <p:strVal val="visible"/>
                                      </p:to>
                                    </p:set>
                                    <p:animEffect transition="in" filter="wipe(up)">
                                      <p:cBhvr>
                                        <p:cTn id="88" dur="100"/>
                                        <p:tgtEl>
                                          <p:spTgt spid="161"/>
                                        </p:tgtEl>
                                      </p:cBhvr>
                                    </p:animEffect>
                                  </p:childTnLst>
                                </p:cTn>
                              </p:par>
                            </p:childTnLst>
                          </p:cTn>
                        </p:par>
                        <p:par>
                          <p:cTn id="89" fill="hold">
                            <p:stCondLst>
                              <p:cond delay="2000"/>
                            </p:stCondLst>
                            <p:childTnLst>
                              <p:par>
                                <p:cTn id="90" presetID="22" presetClass="entr" presetSubtype="4" fill="hold" nodeType="afterEffect">
                                  <p:stCondLst>
                                    <p:cond delay="0"/>
                                  </p:stCondLst>
                                  <p:childTnLst>
                                    <p:set>
                                      <p:cBhvr>
                                        <p:cTn id="91" dur="1" fill="hold">
                                          <p:stCondLst>
                                            <p:cond delay="0"/>
                                          </p:stCondLst>
                                        </p:cTn>
                                        <p:tgtEl>
                                          <p:spTgt spid="164"/>
                                        </p:tgtEl>
                                        <p:attrNameLst>
                                          <p:attrName>style.visibility</p:attrName>
                                        </p:attrNameLst>
                                      </p:cBhvr>
                                      <p:to>
                                        <p:strVal val="visible"/>
                                      </p:to>
                                    </p:set>
                                    <p:animEffect transition="in" filter="wipe(down)">
                                      <p:cBhvr>
                                        <p:cTn id="92" dur="100"/>
                                        <p:tgtEl>
                                          <p:spTgt spid="164"/>
                                        </p:tgtEl>
                                      </p:cBhvr>
                                    </p:animEffect>
                                  </p:childTnLst>
                                </p:cTn>
                              </p:par>
                            </p:childTnLst>
                          </p:cTn>
                        </p:par>
                        <p:par>
                          <p:cTn id="93" fill="hold">
                            <p:stCondLst>
                              <p:cond delay="2100"/>
                            </p:stCondLst>
                            <p:childTnLst>
                              <p:par>
                                <p:cTn id="94" presetID="22" presetClass="entr" presetSubtype="1" fill="hold" nodeType="afterEffect">
                                  <p:stCondLst>
                                    <p:cond delay="0"/>
                                  </p:stCondLst>
                                  <p:childTnLst>
                                    <p:set>
                                      <p:cBhvr>
                                        <p:cTn id="95" dur="1" fill="hold">
                                          <p:stCondLst>
                                            <p:cond delay="0"/>
                                          </p:stCondLst>
                                        </p:cTn>
                                        <p:tgtEl>
                                          <p:spTgt spid="168"/>
                                        </p:tgtEl>
                                        <p:attrNameLst>
                                          <p:attrName>style.visibility</p:attrName>
                                        </p:attrNameLst>
                                      </p:cBhvr>
                                      <p:to>
                                        <p:strVal val="visible"/>
                                      </p:to>
                                    </p:set>
                                    <p:animEffect transition="in" filter="wipe(up)">
                                      <p:cBhvr>
                                        <p:cTn id="96" dur="100"/>
                                        <p:tgtEl>
                                          <p:spTgt spid="168"/>
                                        </p:tgtEl>
                                      </p:cBhvr>
                                    </p:animEffect>
                                  </p:childTnLst>
                                </p:cTn>
                              </p:par>
                            </p:childTnLst>
                          </p:cTn>
                        </p:par>
                        <p:par>
                          <p:cTn id="97" fill="hold">
                            <p:stCondLst>
                              <p:cond delay="2200"/>
                            </p:stCondLst>
                            <p:childTnLst>
                              <p:par>
                                <p:cTn id="98" presetID="22" presetClass="entr" presetSubtype="2" fill="hold" nodeType="afterEffect">
                                  <p:stCondLst>
                                    <p:cond delay="0"/>
                                  </p:stCondLst>
                                  <p:childTnLst>
                                    <p:set>
                                      <p:cBhvr>
                                        <p:cTn id="99" dur="1" fill="hold">
                                          <p:stCondLst>
                                            <p:cond delay="0"/>
                                          </p:stCondLst>
                                        </p:cTn>
                                        <p:tgtEl>
                                          <p:spTgt spid="206"/>
                                        </p:tgtEl>
                                        <p:attrNameLst>
                                          <p:attrName>style.visibility</p:attrName>
                                        </p:attrNameLst>
                                      </p:cBhvr>
                                      <p:to>
                                        <p:strVal val="visible"/>
                                      </p:to>
                                    </p:set>
                                    <p:animEffect transition="in" filter="wipe(right)">
                                      <p:cBhvr>
                                        <p:cTn id="100" dur="100"/>
                                        <p:tgtEl>
                                          <p:spTgt spid="206"/>
                                        </p:tgtEl>
                                      </p:cBhvr>
                                    </p:animEffect>
                                  </p:childTnLst>
                                </p:cTn>
                              </p:par>
                            </p:childTnLst>
                          </p:cTn>
                        </p:par>
                        <p:par>
                          <p:cTn id="101" fill="hold">
                            <p:stCondLst>
                              <p:cond delay="2300"/>
                            </p:stCondLst>
                            <p:childTnLst>
                              <p:par>
                                <p:cTn id="102" presetID="22" presetClass="entr" presetSubtype="8" fill="hold" nodeType="afterEffect">
                                  <p:stCondLst>
                                    <p:cond delay="0"/>
                                  </p:stCondLst>
                                  <p:childTnLst>
                                    <p:set>
                                      <p:cBhvr>
                                        <p:cTn id="103" dur="1" fill="hold">
                                          <p:stCondLst>
                                            <p:cond delay="0"/>
                                          </p:stCondLst>
                                        </p:cTn>
                                        <p:tgtEl>
                                          <p:spTgt spid="207"/>
                                        </p:tgtEl>
                                        <p:attrNameLst>
                                          <p:attrName>style.visibility</p:attrName>
                                        </p:attrNameLst>
                                      </p:cBhvr>
                                      <p:to>
                                        <p:strVal val="visible"/>
                                      </p:to>
                                    </p:set>
                                    <p:animEffect transition="in" filter="wipe(left)">
                                      <p:cBhvr>
                                        <p:cTn id="104" dur="100"/>
                                        <p:tgtEl>
                                          <p:spTgt spid="207"/>
                                        </p:tgtEl>
                                      </p:cBhvr>
                                    </p:animEffect>
                                  </p:childTnLst>
                                </p:cTn>
                              </p:par>
                            </p:childTnLst>
                          </p:cTn>
                        </p:par>
                        <p:par>
                          <p:cTn id="105" fill="hold">
                            <p:stCondLst>
                              <p:cond delay="2400"/>
                            </p:stCondLst>
                            <p:childTnLst>
                              <p:par>
                                <p:cTn id="106" presetID="22" presetClass="entr" presetSubtype="2" fill="hold" nodeType="afterEffect">
                                  <p:stCondLst>
                                    <p:cond delay="0"/>
                                  </p:stCondLst>
                                  <p:childTnLst>
                                    <p:set>
                                      <p:cBhvr>
                                        <p:cTn id="107" dur="1" fill="hold">
                                          <p:stCondLst>
                                            <p:cond delay="0"/>
                                          </p:stCondLst>
                                        </p:cTn>
                                        <p:tgtEl>
                                          <p:spTgt spid="209"/>
                                        </p:tgtEl>
                                        <p:attrNameLst>
                                          <p:attrName>style.visibility</p:attrName>
                                        </p:attrNameLst>
                                      </p:cBhvr>
                                      <p:to>
                                        <p:strVal val="visible"/>
                                      </p:to>
                                    </p:set>
                                    <p:animEffect transition="in" filter="wipe(right)">
                                      <p:cBhvr>
                                        <p:cTn id="108" dur="100"/>
                                        <p:tgtEl>
                                          <p:spTgt spid="209"/>
                                        </p:tgtEl>
                                      </p:cBhvr>
                                    </p:animEffect>
                                  </p:childTnLst>
                                </p:cTn>
                              </p:par>
                            </p:childTnLst>
                          </p:cTn>
                        </p:par>
                        <p:par>
                          <p:cTn id="109" fill="hold">
                            <p:stCondLst>
                              <p:cond delay="2500"/>
                            </p:stCondLst>
                            <p:childTnLst>
                              <p:par>
                                <p:cTn id="110" presetID="22" presetClass="entr" presetSubtype="8" fill="hold" nodeType="afterEffect">
                                  <p:stCondLst>
                                    <p:cond delay="0"/>
                                  </p:stCondLst>
                                  <p:childTnLst>
                                    <p:set>
                                      <p:cBhvr>
                                        <p:cTn id="111" dur="1" fill="hold">
                                          <p:stCondLst>
                                            <p:cond delay="0"/>
                                          </p:stCondLst>
                                        </p:cTn>
                                        <p:tgtEl>
                                          <p:spTgt spid="211"/>
                                        </p:tgtEl>
                                        <p:attrNameLst>
                                          <p:attrName>style.visibility</p:attrName>
                                        </p:attrNameLst>
                                      </p:cBhvr>
                                      <p:to>
                                        <p:strVal val="visible"/>
                                      </p:to>
                                    </p:set>
                                    <p:animEffect transition="in" filter="wipe(left)">
                                      <p:cBhvr>
                                        <p:cTn id="112" dur="100"/>
                                        <p:tgtEl>
                                          <p:spTgt spid="211"/>
                                        </p:tgtEl>
                                      </p:cBhvr>
                                    </p:animEffect>
                                  </p:childTnLst>
                                </p:cTn>
                              </p:par>
                            </p:childTnLst>
                          </p:cTn>
                        </p:par>
                        <p:par>
                          <p:cTn id="113" fill="hold">
                            <p:stCondLst>
                              <p:cond delay="2600"/>
                            </p:stCondLst>
                            <p:childTnLst>
                              <p:par>
                                <p:cTn id="114" presetID="22" presetClass="entr" presetSubtype="2" fill="hold" nodeType="afterEffect">
                                  <p:stCondLst>
                                    <p:cond delay="0"/>
                                  </p:stCondLst>
                                  <p:childTnLst>
                                    <p:set>
                                      <p:cBhvr>
                                        <p:cTn id="115" dur="1" fill="hold">
                                          <p:stCondLst>
                                            <p:cond delay="0"/>
                                          </p:stCondLst>
                                        </p:cTn>
                                        <p:tgtEl>
                                          <p:spTgt spid="213"/>
                                        </p:tgtEl>
                                        <p:attrNameLst>
                                          <p:attrName>style.visibility</p:attrName>
                                        </p:attrNameLst>
                                      </p:cBhvr>
                                      <p:to>
                                        <p:strVal val="visible"/>
                                      </p:to>
                                    </p:set>
                                    <p:animEffect transition="in" filter="wipe(right)">
                                      <p:cBhvr>
                                        <p:cTn id="116" dur="1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Freeform 105"/>
          <p:cNvSpPr/>
          <p:nvPr/>
        </p:nvSpPr>
        <p:spPr>
          <a:xfrm>
            <a:off x="5105400" y="4768198"/>
            <a:ext cx="2452452" cy="667024"/>
          </a:xfrm>
          <a:custGeom>
            <a:avLst/>
            <a:gdLst>
              <a:gd name="connsiteX0" fmla="*/ 0 w 1645922"/>
              <a:gd name="connsiteY0" fmla="*/ 726948 h 1453895"/>
              <a:gd name="connsiteX1" fmla="*/ 822961 w 1645922"/>
              <a:gd name="connsiteY1" fmla="*/ 0 h 1453895"/>
              <a:gd name="connsiteX2" fmla="*/ 1645922 w 1645922"/>
              <a:gd name="connsiteY2" fmla="*/ 726948 h 1453895"/>
              <a:gd name="connsiteX3" fmla="*/ 822961 w 1645922"/>
              <a:gd name="connsiteY3" fmla="*/ 1453896 h 1453895"/>
              <a:gd name="connsiteX4" fmla="*/ 0 w 1645922"/>
              <a:gd name="connsiteY4" fmla="*/ 726948 h 145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2" h="1453895">
                <a:moveTo>
                  <a:pt x="0" y="726948"/>
                </a:moveTo>
                <a:cubicBezTo>
                  <a:pt x="0" y="325466"/>
                  <a:pt x="368452" y="0"/>
                  <a:pt x="822961" y="0"/>
                </a:cubicBezTo>
                <a:cubicBezTo>
                  <a:pt x="1277470" y="0"/>
                  <a:pt x="1645922" y="325466"/>
                  <a:pt x="1645922" y="726948"/>
                </a:cubicBezTo>
                <a:cubicBezTo>
                  <a:pt x="1645922" y="1128430"/>
                  <a:pt x="1277470" y="1453896"/>
                  <a:pt x="822961" y="1453896"/>
                </a:cubicBezTo>
                <a:cubicBezTo>
                  <a:pt x="368452" y="1453896"/>
                  <a:pt x="0" y="1128430"/>
                  <a:pt x="0" y="726948"/>
                </a:cubicBezTo>
                <a:close/>
              </a:path>
            </a:pathLst>
          </a:custGeom>
          <a:gradFill>
            <a:gsLst>
              <a:gs pos="0">
                <a:schemeClr val="accent3">
                  <a:shade val="60000"/>
                  <a:alpha val="16000"/>
                </a:schemeClr>
              </a:gs>
              <a:gs pos="33000">
                <a:schemeClr val="accent3">
                  <a:tint val="86500"/>
                </a:schemeClr>
              </a:gs>
              <a:gs pos="46750">
                <a:schemeClr val="accent3">
                  <a:tint val="71000"/>
                  <a:satMod val="112000"/>
                </a:schemeClr>
              </a:gs>
              <a:gs pos="53000">
                <a:schemeClr val="accent3">
                  <a:tint val="71000"/>
                  <a:satMod val="112000"/>
                </a:schemeClr>
              </a:gs>
              <a:gs pos="68000">
                <a:schemeClr val="accent3">
                  <a:tint val="86000"/>
                </a:schemeClr>
              </a:gs>
              <a:gs pos="100000">
                <a:schemeClr val="accent3">
                  <a:shade val="60000"/>
                </a:schemeClr>
              </a:gs>
            </a:gsLst>
          </a:gradFill>
        </p:spPr>
        <p:style>
          <a:lnRef idx="0">
            <a:schemeClr val="accent3"/>
          </a:lnRef>
          <a:fillRef idx="3">
            <a:schemeClr val="accent3"/>
          </a:fillRef>
          <a:effectRef idx="3">
            <a:schemeClr val="accent3"/>
          </a:effectRef>
          <a:fontRef idx="minor">
            <a:schemeClr val="lt1"/>
          </a:fontRef>
        </p:style>
        <p:txBody>
          <a:bodyPr spcFirstLastPara="0" vert="horz" wrap="square" lIns="376168" tIns="348046" rIns="376168" bIns="348046" numCol="1" spcCol="1270" anchor="ctr" anchorCtr="0">
            <a:noAutofit/>
          </a:bodyPr>
          <a:lstStyle/>
          <a:p>
            <a:pPr algn="ctr" defTabSz="844550">
              <a:lnSpc>
                <a:spcPct val="90000"/>
              </a:lnSpc>
              <a:spcAft>
                <a:spcPct val="35000"/>
              </a:spcAft>
            </a:pPr>
            <a:r>
              <a:rPr lang="en-US" sz="1900" b="1" dirty="0">
                <a:solidFill>
                  <a:srgbClr val="0000FF"/>
                </a:solidFill>
              </a:rPr>
              <a:t>Procurement Officer/TR</a:t>
            </a:r>
          </a:p>
        </p:txBody>
      </p:sp>
      <p:sp>
        <p:nvSpPr>
          <p:cNvPr id="2" name="Title 1"/>
          <p:cNvSpPr>
            <a:spLocks noGrp="1"/>
          </p:cNvSpPr>
          <p:nvPr>
            <p:ph type="title"/>
          </p:nvPr>
        </p:nvSpPr>
        <p:spPr>
          <a:xfrm>
            <a:off x="1531382" y="-14944"/>
            <a:ext cx="8766048" cy="990600"/>
          </a:xfrm>
        </p:spPr>
        <p:txBody>
          <a:bodyPr>
            <a:normAutofit/>
          </a:bodyPr>
          <a:lstStyle/>
          <a:p>
            <a:r>
              <a:rPr lang="en-US" dirty="0"/>
              <a:t>Subcontract Administration – Vendor Communication</a:t>
            </a:r>
          </a:p>
        </p:txBody>
      </p:sp>
      <p:grpSp>
        <p:nvGrpSpPr>
          <p:cNvPr id="21" name="Group 20"/>
          <p:cNvGrpSpPr/>
          <p:nvPr/>
        </p:nvGrpSpPr>
        <p:grpSpPr>
          <a:xfrm>
            <a:off x="2751169" y="717202"/>
            <a:ext cx="7007373" cy="4156426"/>
            <a:chOff x="803138" y="174373"/>
            <a:chExt cx="7772419" cy="5523832"/>
          </a:xfrm>
        </p:grpSpPr>
        <p:grpSp>
          <p:nvGrpSpPr>
            <p:cNvPr id="7" name="Group 6"/>
            <p:cNvGrpSpPr/>
            <p:nvPr/>
          </p:nvGrpSpPr>
          <p:grpSpPr>
            <a:xfrm>
              <a:off x="803138" y="177335"/>
              <a:ext cx="7772419" cy="5520870"/>
              <a:chOff x="803129" y="163658"/>
              <a:chExt cx="7772419" cy="5520870"/>
            </a:xfrm>
          </p:grpSpPr>
          <p:sp>
            <p:nvSpPr>
              <p:cNvPr id="8" name="Oval 7"/>
              <p:cNvSpPr/>
              <p:nvPr/>
            </p:nvSpPr>
            <p:spPr>
              <a:xfrm>
                <a:off x="2594165" y="1690116"/>
                <a:ext cx="4177665" cy="1450848"/>
              </a:xfrm>
              <a:prstGeom prst="ellipse">
                <a:avLst/>
              </a:prstGeom>
              <a:noFill/>
              <a:ln>
                <a:noFill/>
              </a:ln>
              <a:scene3d>
                <a:camera prst="orthographicFront">
                  <a:rot lat="0" lon="0" rev="0"/>
                </a:camera>
                <a:lightRig rig="contrasting" dir="t">
                  <a:rot lat="0" lon="0" rev="1200000"/>
                </a:lightRig>
              </a:scene3d>
              <a:sp3d z="-152400" prstMaterial="matte"/>
            </p:spPr>
            <p:style>
              <a:lnRef idx="1">
                <a:scrgbClr r="0" g="0" b="0"/>
              </a:lnRef>
              <a:fillRef idx="1">
                <a:scrgbClr r="0" g="0" b="0"/>
              </a:fillRef>
              <a:effectRef idx="0">
                <a:schemeClr val="accent4">
                  <a:tint val="50000"/>
                  <a:alpha val="40000"/>
                  <a:hueOff val="0"/>
                  <a:satOff val="0"/>
                  <a:lumOff val="0"/>
                  <a:alphaOff val="0"/>
                </a:schemeClr>
              </a:effectRef>
              <a:fontRef idx="minor">
                <a:schemeClr val="lt1">
                  <a:hueOff val="0"/>
                  <a:satOff val="0"/>
                  <a:lumOff val="0"/>
                  <a:alphaOff val="0"/>
                </a:schemeClr>
              </a:fontRef>
            </p:style>
          </p:sp>
          <p:sp>
            <p:nvSpPr>
              <p:cNvPr id="14" name="Shape 13"/>
              <p:cNvSpPr/>
              <p:nvPr/>
            </p:nvSpPr>
            <p:spPr>
              <a:xfrm>
                <a:off x="803129" y="2866336"/>
                <a:ext cx="7772419" cy="2818192"/>
              </a:xfrm>
              <a:prstGeom prst="funnel">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4">
                  <a:hueOff val="0"/>
                  <a:satOff val="0"/>
                  <a:lumOff val="0"/>
                  <a:alphaOff val="0"/>
                </a:schemeClr>
              </a:lnRef>
              <a:fillRef idx="1">
                <a:schemeClr val="lt1">
                  <a:alpha val="40000"/>
                  <a:hueOff val="0"/>
                  <a:satOff val="0"/>
                  <a:lumOff val="0"/>
                  <a:alphaOff val="0"/>
                </a:schemeClr>
              </a:fillRef>
              <a:effectRef idx="1">
                <a:schemeClr val="lt1">
                  <a:alpha val="4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1322136" y="1413819"/>
                <a:ext cx="1457325" cy="1457325"/>
              </a:xfrm>
              <a:custGeom>
                <a:avLst/>
                <a:gdLst>
                  <a:gd name="connsiteX0" fmla="*/ 0 w 1457325"/>
                  <a:gd name="connsiteY0" fmla="*/ 728663 h 1457325"/>
                  <a:gd name="connsiteX1" fmla="*/ 728663 w 1457325"/>
                  <a:gd name="connsiteY1" fmla="*/ 0 h 1457325"/>
                  <a:gd name="connsiteX2" fmla="*/ 1457326 w 1457325"/>
                  <a:gd name="connsiteY2" fmla="*/ 728663 h 1457325"/>
                  <a:gd name="connsiteX3" fmla="*/ 728663 w 1457325"/>
                  <a:gd name="connsiteY3" fmla="*/ 1457326 h 1457325"/>
                  <a:gd name="connsiteX4" fmla="*/ 0 w 1457325"/>
                  <a:gd name="connsiteY4" fmla="*/ 728663 h 145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325" h="1457325">
                    <a:moveTo>
                      <a:pt x="0" y="728663"/>
                    </a:moveTo>
                    <a:cubicBezTo>
                      <a:pt x="0" y="326234"/>
                      <a:pt x="326234" y="0"/>
                      <a:pt x="728663" y="0"/>
                    </a:cubicBezTo>
                    <a:cubicBezTo>
                      <a:pt x="1131092" y="0"/>
                      <a:pt x="1457326" y="326234"/>
                      <a:pt x="1457326" y="728663"/>
                    </a:cubicBezTo>
                    <a:cubicBezTo>
                      <a:pt x="1457326" y="1131092"/>
                      <a:pt x="1131092" y="1457326"/>
                      <a:pt x="728663" y="1457326"/>
                    </a:cubicBezTo>
                    <a:cubicBezTo>
                      <a:pt x="326234" y="1457326"/>
                      <a:pt x="0" y="1131092"/>
                      <a:pt x="0" y="728663"/>
                    </a:cubicBez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238820" tIns="238820" rIns="238820" bIns="238820" numCol="1" spcCol="1270" anchor="ctr" anchorCtr="0">
                <a:noAutofit/>
              </a:bodyPr>
              <a:lstStyle/>
              <a:p>
                <a:pPr algn="ctr" defTabSz="889000">
                  <a:lnSpc>
                    <a:spcPct val="90000"/>
                  </a:lnSpc>
                  <a:spcAft>
                    <a:spcPct val="35000"/>
                  </a:spcAft>
                </a:pPr>
                <a:r>
                  <a:rPr lang="en-US" sz="2000" dirty="0">
                    <a:ln w="0"/>
                    <a:solidFill>
                      <a:prstClr val="black"/>
                    </a:solidFill>
                    <a:effectLst>
                      <a:outerShdw blurRad="38100" dist="19050" dir="2700000" algn="tl" rotWithShape="0">
                        <a:prstClr val="black">
                          <a:alpha val="40000"/>
                        </a:prstClr>
                      </a:outerShdw>
                    </a:effectLst>
                  </a:rPr>
                  <a:t>Users</a:t>
                </a:r>
              </a:p>
            </p:txBody>
          </p:sp>
          <p:sp>
            <p:nvSpPr>
              <p:cNvPr id="10" name="Freeform 9"/>
              <p:cNvSpPr/>
              <p:nvPr/>
            </p:nvSpPr>
            <p:spPr>
              <a:xfrm>
                <a:off x="4659738" y="163658"/>
                <a:ext cx="2112092" cy="1473685"/>
              </a:xfrm>
              <a:custGeom>
                <a:avLst/>
                <a:gdLst>
                  <a:gd name="connsiteX0" fmla="*/ 0 w 1645922"/>
                  <a:gd name="connsiteY0" fmla="*/ 726948 h 1453895"/>
                  <a:gd name="connsiteX1" fmla="*/ 822961 w 1645922"/>
                  <a:gd name="connsiteY1" fmla="*/ 0 h 1453895"/>
                  <a:gd name="connsiteX2" fmla="*/ 1645922 w 1645922"/>
                  <a:gd name="connsiteY2" fmla="*/ 726948 h 1453895"/>
                  <a:gd name="connsiteX3" fmla="*/ 822961 w 1645922"/>
                  <a:gd name="connsiteY3" fmla="*/ 1453896 h 1453895"/>
                  <a:gd name="connsiteX4" fmla="*/ 0 w 1645922"/>
                  <a:gd name="connsiteY4" fmla="*/ 726948 h 145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2" h="1453895">
                    <a:moveTo>
                      <a:pt x="0" y="726948"/>
                    </a:moveTo>
                    <a:cubicBezTo>
                      <a:pt x="0" y="325466"/>
                      <a:pt x="368452" y="0"/>
                      <a:pt x="822961" y="0"/>
                    </a:cubicBezTo>
                    <a:cubicBezTo>
                      <a:pt x="1277470" y="0"/>
                      <a:pt x="1645922" y="325466"/>
                      <a:pt x="1645922" y="726948"/>
                    </a:cubicBezTo>
                    <a:cubicBezTo>
                      <a:pt x="1645922" y="1128430"/>
                      <a:pt x="1277470" y="1453896"/>
                      <a:pt x="822961" y="1453896"/>
                    </a:cubicBezTo>
                    <a:cubicBezTo>
                      <a:pt x="368452" y="1453896"/>
                      <a:pt x="0" y="1128430"/>
                      <a:pt x="0" y="726948"/>
                    </a:cubicBez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376168" tIns="348046" rIns="376168" bIns="348046" numCol="1" spcCol="1270" anchor="ctr" anchorCtr="0">
                <a:noAutofit/>
              </a:bodyPr>
              <a:lstStyle/>
              <a:p>
                <a:pPr algn="ctr" defTabSz="844550">
                  <a:lnSpc>
                    <a:spcPct val="90000"/>
                  </a:lnSpc>
                  <a:spcAft>
                    <a:spcPct val="35000"/>
                  </a:spcAft>
                </a:pPr>
                <a:r>
                  <a:rPr lang="en-US" sz="1900" dirty="0">
                    <a:ln w="0"/>
                    <a:solidFill>
                      <a:prstClr val="black"/>
                    </a:solidFill>
                    <a:effectLst>
                      <a:outerShdw blurRad="38100" dist="19050" dir="2700000" algn="tl" rotWithShape="0">
                        <a:prstClr val="black">
                          <a:alpha val="40000"/>
                        </a:prstClr>
                      </a:outerShdw>
                    </a:effectLst>
                  </a:rPr>
                  <a:t>Customer</a:t>
                </a:r>
              </a:p>
            </p:txBody>
          </p:sp>
          <p:sp>
            <p:nvSpPr>
              <p:cNvPr id="11" name="Freeform 10"/>
              <p:cNvSpPr/>
              <p:nvPr/>
            </p:nvSpPr>
            <p:spPr>
              <a:xfrm>
                <a:off x="4777012" y="2538779"/>
                <a:ext cx="1457325" cy="1457325"/>
              </a:xfrm>
              <a:custGeom>
                <a:avLst/>
                <a:gdLst>
                  <a:gd name="connsiteX0" fmla="*/ 0 w 1457325"/>
                  <a:gd name="connsiteY0" fmla="*/ 728663 h 1457325"/>
                  <a:gd name="connsiteX1" fmla="*/ 728663 w 1457325"/>
                  <a:gd name="connsiteY1" fmla="*/ 0 h 1457325"/>
                  <a:gd name="connsiteX2" fmla="*/ 1457326 w 1457325"/>
                  <a:gd name="connsiteY2" fmla="*/ 728663 h 1457325"/>
                  <a:gd name="connsiteX3" fmla="*/ 728663 w 1457325"/>
                  <a:gd name="connsiteY3" fmla="*/ 1457326 h 1457325"/>
                  <a:gd name="connsiteX4" fmla="*/ 0 w 1457325"/>
                  <a:gd name="connsiteY4" fmla="*/ 728663 h 145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325" h="1457325">
                    <a:moveTo>
                      <a:pt x="0" y="728663"/>
                    </a:moveTo>
                    <a:cubicBezTo>
                      <a:pt x="0" y="326234"/>
                      <a:pt x="326234" y="0"/>
                      <a:pt x="728663" y="0"/>
                    </a:cubicBezTo>
                    <a:cubicBezTo>
                      <a:pt x="1131092" y="0"/>
                      <a:pt x="1457326" y="326234"/>
                      <a:pt x="1457326" y="728663"/>
                    </a:cubicBezTo>
                    <a:cubicBezTo>
                      <a:pt x="1457326" y="1131092"/>
                      <a:pt x="1131092" y="1457326"/>
                      <a:pt x="728663" y="1457326"/>
                    </a:cubicBezTo>
                    <a:cubicBezTo>
                      <a:pt x="326234" y="1457326"/>
                      <a:pt x="0" y="1131092"/>
                      <a:pt x="0" y="728663"/>
                    </a:cubicBez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243900" tIns="243900" rIns="243900" bIns="243900" numCol="1" spcCol="1270" anchor="ctr" anchorCtr="0">
                <a:noAutofit/>
              </a:bodyPr>
              <a:lstStyle/>
              <a:p>
                <a:pPr algn="ctr" defTabSz="1066800">
                  <a:lnSpc>
                    <a:spcPct val="90000"/>
                  </a:lnSpc>
                  <a:spcAft>
                    <a:spcPct val="35000"/>
                  </a:spcAft>
                </a:pPr>
                <a:r>
                  <a:rPr lang="en-US" sz="2000" dirty="0">
                    <a:ln w="0"/>
                    <a:solidFill>
                      <a:prstClr val="black"/>
                    </a:solidFill>
                    <a:effectLst>
                      <a:outerShdw blurRad="38100" dist="19050" dir="2700000" algn="tl" rotWithShape="0">
                        <a:prstClr val="black">
                          <a:alpha val="40000"/>
                        </a:prstClr>
                      </a:outerShdw>
                    </a:effectLst>
                  </a:rPr>
                  <a:t>Industry Experts</a:t>
                </a:r>
                <a:endParaRPr lang="en-US" sz="2400" dirty="0">
                  <a:ln w="0"/>
                  <a:solidFill>
                    <a:prstClr val="black"/>
                  </a:solidFill>
                  <a:effectLst>
                    <a:outerShdw blurRad="38100" dist="19050" dir="2700000" algn="tl" rotWithShape="0">
                      <a:prstClr val="black">
                        <a:alpha val="40000"/>
                      </a:prstClr>
                    </a:outerShdw>
                  </a:effectLst>
                </a:endParaRPr>
              </a:p>
            </p:txBody>
          </p:sp>
          <p:sp>
            <p:nvSpPr>
              <p:cNvPr id="12" name="Freeform 11"/>
              <p:cNvSpPr/>
              <p:nvPr/>
            </p:nvSpPr>
            <p:spPr>
              <a:xfrm>
                <a:off x="2852102" y="2563206"/>
                <a:ext cx="1457325" cy="1457325"/>
              </a:xfrm>
              <a:custGeom>
                <a:avLst/>
                <a:gdLst>
                  <a:gd name="connsiteX0" fmla="*/ 0 w 1457325"/>
                  <a:gd name="connsiteY0" fmla="*/ 728663 h 1457325"/>
                  <a:gd name="connsiteX1" fmla="*/ 728663 w 1457325"/>
                  <a:gd name="connsiteY1" fmla="*/ 0 h 1457325"/>
                  <a:gd name="connsiteX2" fmla="*/ 1457326 w 1457325"/>
                  <a:gd name="connsiteY2" fmla="*/ 728663 h 1457325"/>
                  <a:gd name="connsiteX3" fmla="*/ 728663 w 1457325"/>
                  <a:gd name="connsiteY3" fmla="*/ 1457326 h 1457325"/>
                  <a:gd name="connsiteX4" fmla="*/ 0 w 1457325"/>
                  <a:gd name="connsiteY4" fmla="*/ 728663 h 145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325" h="1457325">
                    <a:moveTo>
                      <a:pt x="0" y="728663"/>
                    </a:moveTo>
                    <a:cubicBezTo>
                      <a:pt x="0" y="326234"/>
                      <a:pt x="326234" y="0"/>
                      <a:pt x="728663" y="0"/>
                    </a:cubicBezTo>
                    <a:cubicBezTo>
                      <a:pt x="1131092" y="0"/>
                      <a:pt x="1457326" y="326234"/>
                      <a:pt x="1457326" y="728663"/>
                    </a:cubicBezTo>
                    <a:cubicBezTo>
                      <a:pt x="1457326" y="1131092"/>
                      <a:pt x="1131092" y="1457326"/>
                      <a:pt x="728663" y="1457326"/>
                    </a:cubicBezTo>
                    <a:cubicBezTo>
                      <a:pt x="326234" y="1457326"/>
                      <a:pt x="0" y="1131092"/>
                      <a:pt x="0" y="728663"/>
                    </a:cubicBez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238820" tIns="238820" rIns="238820" bIns="238820" numCol="1" spcCol="1270" anchor="ctr" anchorCtr="0">
                <a:noAutofit/>
              </a:bodyPr>
              <a:lstStyle/>
              <a:p>
                <a:pPr algn="ctr" defTabSz="889000">
                  <a:lnSpc>
                    <a:spcPct val="90000"/>
                  </a:lnSpc>
                  <a:spcAft>
                    <a:spcPct val="35000"/>
                  </a:spcAft>
                </a:pPr>
                <a:r>
                  <a:rPr lang="en-US" sz="2000" dirty="0">
                    <a:ln w="0"/>
                    <a:solidFill>
                      <a:prstClr val="black"/>
                    </a:solidFill>
                    <a:effectLst>
                      <a:outerShdw blurRad="38100" dist="19050" dir="2700000" algn="tl" rotWithShape="0">
                        <a:prstClr val="black">
                          <a:alpha val="40000"/>
                        </a:prstClr>
                      </a:outerShdw>
                    </a:effectLst>
                  </a:rPr>
                  <a:t>Partner A</a:t>
                </a:r>
              </a:p>
            </p:txBody>
          </p:sp>
        </p:grpSp>
        <p:sp>
          <p:nvSpPr>
            <p:cNvPr id="15" name="Freeform 14"/>
            <p:cNvSpPr/>
            <p:nvPr/>
          </p:nvSpPr>
          <p:spPr>
            <a:xfrm>
              <a:off x="2157774" y="174373"/>
              <a:ext cx="2217677" cy="1453895"/>
            </a:xfrm>
            <a:custGeom>
              <a:avLst/>
              <a:gdLst>
                <a:gd name="connsiteX0" fmla="*/ 0 w 1645922"/>
                <a:gd name="connsiteY0" fmla="*/ 726948 h 1453895"/>
                <a:gd name="connsiteX1" fmla="*/ 822961 w 1645922"/>
                <a:gd name="connsiteY1" fmla="*/ 0 h 1453895"/>
                <a:gd name="connsiteX2" fmla="*/ 1645922 w 1645922"/>
                <a:gd name="connsiteY2" fmla="*/ 726948 h 1453895"/>
                <a:gd name="connsiteX3" fmla="*/ 822961 w 1645922"/>
                <a:gd name="connsiteY3" fmla="*/ 1453896 h 1453895"/>
                <a:gd name="connsiteX4" fmla="*/ 0 w 1645922"/>
                <a:gd name="connsiteY4" fmla="*/ 726948 h 145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2" h="1453895">
                  <a:moveTo>
                    <a:pt x="0" y="726948"/>
                  </a:moveTo>
                  <a:cubicBezTo>
                    <a:pt x="0" y="325466"/>
                    <a:pt x="368452" y="0"/>
                    <a:pt x="822961" y="0"/>
                  </a:cubicBezTo>
                  <a:cubicBezTo>
                    <a:pt x="1277470" y="0"/>
                    <a:pt x="1645922" y="325466"/>
                    <a:pt x="1645922" y="726948"/>
                  </a:cubicBezTo>
                  <a:cubicBezTo>
                    <a:pt x="1645922" y="1128430"/>
                    <a:pt x="1277470" y="1453896"/>
                    <a:pt x="822961" y="1453896"/>
                  </a:cubicBezTo>
                  <a:cubicBezTo>
                    <a:pt x="368452" y="1453896"/>
                    <a:pt x="0" y="1128430"/>
                    <a:pt x="0" y="726948"/>
                  </a:cubicBez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376168" tIns="348046" rIns="376168" bIns="348046" numCol="1" spcCol="1270" anchor="ctr" anchorCtr="0">
              <a:noAutofit/>
            </a:bodyPr>
            <a:lstStyle/>
            <a:p>
              <a:pPr algn="ctr" defTabSz="844550">
                <a:lnSpc>
                  <a:spcPct val="90000"/>
                </a:lnSpc>
                <a:spcAft>
                  <a:spcPct val="35000"/>
                </a:spcAft>
              </a:pPr>
              <a:r>
                <a:rPr lang="en-US" sz="1900" dirty="0">
                  <a:ln w="0"/>
                  <a:solidFill>
                    <a:prstClr val="black"/>
                  </a:solidFill>
                  <a:effectLst>
                    <a:outerShdw blurRad="38100" dist="19050" dir="2700000" algn="tl" rotWithShape="0">
                      <a:prstClr val="black">
                        <a:alpha val="40000"/>
                      </a:prstClr>
                    </a:outerShdw>
                  </a:effectLst>
                </a:rPr>
                <a:t>Government</a:t>
              </a:r>
            </a:p>
          </p:txBody>
        </p:sp>
      </p:grpSp>
      <p:sp>
        <p:nvSpPr>
          <p:cNvPr id="6" name="Oval 5"/>
          <p:cNvSpPr/>
          <p:nvPr/>
        </p:nvSpPr>
        <p:spPr>
          <a:xfrm>
            <a:off x="7645318" y="1696123"/>
            <a:ext cx="1541068" cy="128452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a:ln w="0"/>
                <a:solidFill>
                  <a:prstClr val="black"/>
                </a:solidFill>
                <a:effectLst>
                  <a:outerShdw blurRad="38100" dist="19050" dir="2700000" algn="tl" rotWithShape="0">
                    <a:prstClr val="black">
                      <a:alpha val="40000"/>
                    </a:prstClr>
                  </a:outerShdw>
                </a:effectLst>
              </a:rPr>
              <a:t>Partner B</a:t>
            </a:r>
          </a:p>
        </p:txBody>
      </p:sp>
      <p:sp>
        <p:nvSpPr>
          <p:cNvPr id="107" name="Rectangle 106"/>
          <p:cNvSpPr/>
          <p:nvPr/>
        </p:nvSpPr>
        <p:spPr>
          <a:xfrm>
            <a:off x="5467747" y="5995147"/>
            <a:ext cx="1698832" cy="766686"/>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376168" tIns="348046" rIns="376168" bIns="348046" numCol="1" spcCol="1270" anchor="ctr" anchorCtr="0">
            <a:noAutofit/>
          </a:bodyPr>
          <a:lstStyle/>
          <a:p>
            <a:pPr algn="ctr" defTabSz="844550">
              <a:lnSpc>
                <a:spcPct val="90000"/>
              </a:lnSpc>
              <a:spcAft>
                <a:spcPct val="35000"/>
              </a:spcAft>
            </a:pPr>
            <a:r>
              <a:rPr lang="en-US" sz="2400" b="1" dirty="0">
                <a:solidFill>
                  <a:prstClr val="white"/>
                </a:solidFill>
              </a:rPr>
              <a:t>Vendor</a:t>
            </a:r>
            <a:endParaRPr lang="en-US" sz="1900" b="1" dirty="0">
              <a:solidFill>
                <a:prstClr val="white"/>
              </a:solidFill>
            </a:endParaRPr>
          </a:p>
        </p:txBody>
      </p:sp>
      <p:cxnSp>
        <p:nvCxnSpPr>
          <p:cNvPr id="9" name="Straight Arrow Connector 8"/>
          <p:cNvCxnSpPr/>
          <p:nvPr/>
        </p:nvCxnSpPr>
        <p:spPr>
          <a:xfrm flipV="1">
            <a:off x="4565996" y="2316959"/>
            <a:ext cx="3006578" cy="32195"/>
          </a:xfrm>
          <a:prstGeom prst="straightConnector1">
            <a:avLst/>
          </a:prstGeom>
          <a:ln w="28575">
            <a:solidFill>
              <a:srgbClr val="8B073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497202" y="1881727"/>
            <a:ext cx="2105166" cy="337388"/>
          </a:xfrm>
          <a:prstGeom prst="straightConnector1">
            <a:avLst/>
          </a:prstGeom>
          <a:ln w="28575">
            <a:solidFill>
              <a:srgbClr val="8B073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5704298" y="2413833"/>
            <a:ext cx="1853555" cy="372133"/>
          </a:xfrm>
          <a:prstGeom prst="straightConnector1">
            <a:avLst/>
          </a:prstGeom>
          <a:ln w="28575">
            <a:solidFill>
              <a:srgbClr val="8B073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289129" y="2442152"/>
            <a:ext cx="338801" cy="310855"/>
          </a:xfrm>
          <a:prstGeom prst="straightConnector1">
            <a:avLst/>
          </a:prstGeom>
          <a:ln w="28575">
            <a:solidFill>
              <a:srgbClr val="8B073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325682" y="1857779"/>
            <a:ext cx="319637" cy="221728"/>
          </a:xfrm>
          <a:prstGeom prst="straightConnector1">
            <a:avLst/>
          </a:prstGeom>
          <a:ln w="28575">
            <a:solidFill>
              <a:srgbClr val="8B073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529907" y="2471673"/>
            <a:ext cx="1969802" cy="249647"/>
          </a:xfrm>
          <a:prstGeom prst="straightConnector1">
            <a:avLst/>
          </a:prstGeom>
          <a:ln w="28575">
            <a:solidFill>
              <a:srgbClr val="8B073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459831" y="2539707"/>
            <a:ext cx="404411" cy="173409"/>
          </a:xfrm>
          <a:prstGeom prst="straightConnector1">
            <a:avLst/>
          </a:prstGeom>
          <a:ln w="28575">
            <a:solidFill>
              <a:srgbClr val="8B073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4565996" y="1917775"/>
            <a:ext cx="1937012" cy="364319"/>
          </a:xfrm>
          <a:prstGeom prst="straightConnector1">
            <a:avLst/>
          </a:prstGeom>
          <a:ln w="28575">
            <a:solidFill>
              <a:srgbClr val="8B073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4466276" y="1961789"/>
            <a:ext cx="304907" cy="149959"/>
          </a:xfrm>
          <a:prstGeom prst="straightConnector1">
            <a:avLst/>
          </a:prstGeom>
          <a:ln w="28575">
            <a:solidFill>
              <a:srgbClr val="8B073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15" idx="3"/>
          </p:cNvCxnSpPr>
          <p:nvPr/>
        </p:nvCxnSpPr>
        <p:spPr>
          <a:xfrm flipH="1" flipV="1">
            <a:off x="4972161" y="1811191"/>
            <a:ext cx="227538" cy="615102"/>
          </a:xfrm>
          <a:prstGeom prst="straightConnector1">
            <a:avLst/>
          </a:prstGeom>
          <a:ln w="28575">
            <a:solidFill>
              <a:srgbClr val="8B073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flipV="1">
            <a:off x="5173211" y="1961791"/>
            <a:ext cx="1482393" cy="673951"/>
          </a:xfrm>
          <a:prstGeom prst="straightConnector1">
            <a:avLst/>
          </a:prstGeom>
          <a:ln w="28575">
            <a:solidFill>
              <a:srgbClr val="8B073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flipV="1">
            <a:off x="5699145" y="1678561"/>
            <a:ext cx="664683" cy="17562"/>
          </a:xfrm>
          <a:prstGeom prst="straightConnector1">
            <a:avLst/>
          </a:prstGeom>
          <a:ln w="28575">
            <a:solidFill>
              <a:srgbClr val="8B073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flipV="1">
            <a:off x="6853921" y="1953040"/>
            <a:ext cx="26848" cy="615101"/>
          </a:xfrm>
          <a:prstGeom prst="straightConnector1">
            <a:avLst/>
          </a:prstGeom>
          <a:ln w="28575">
            <a:solidFill>
              <a:srgbClr val="8B073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5515418" y="1924771"/>
            <a:ext cx="1129599" cy="783540"/>
          </a:xfrm>
          <a:prstGeom prst="straightConnector1">
            <a:avLst/>
          </a:prstGeom>
          <a:ln w="28575">
            <a:solidFill>
              <a:srgbClr val="8B073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flipV="1">
            <a:off x="5652481" y="2930877"/>
            <a:ext cx="664683" cy="17562"/>
          </a:xfrm>
          <a:prstGeom prst="straightConnector1">
            <a:avLst/>
          </a:prstGeom>
          <a:ln w="28575">
            <a:solidFill>
              <a:srgbClr val="8B073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6" name="Left-Right Arrow 85"/>
          <p:cNvSpPr/>
          <p:nvPr/>
        </p:nvSpPr>
        <p:spPr>
          <a:xfrm rot="16200000">
            <a:off x="5704947" y="3852837"/>
            <a:ext cx="1099816" cy="609600"/>
          </a:xfrm>
          <a:prstGeom prst="leftRightArrow">
            <a:avLst/>
          </a:prstGeom>
          <a:solidFill>
            <a:srgbClr val="FFB3B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Left-Right Arrow 100"/>
          <p:cNvSpPr/>
          <p:nvPr/>
        </p:nvSpPr>
        <p:spPr>
          <a:xfrm rot="16200000">
            <a:off x="5856626" y="5412059"/>
            <a:ext cx="817441" cy="609600"/>
          </a:xfrm>
          <a:prstGeom prst="leftRightArrow">
            <a:avLst/>
          </a:prstGeom>
          <a:solidFill>
            <a:srgbClr val="FFB3B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5379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normAutofit/>
          </a:bodyPr>
          <a:lstStyle/>
          <a:p>
            <a:r>
              <a:rPr lang="en-US" dirty="0"/>
              <a:t>Four (4) Guidelines for Effective Vendor Communication </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normAutofit lnSpcReduction="10000"/>
          </a:bodyPr>
          <a:lstStyle/>
          <a:p>
            <a:pPr marL="365760" lvl="1" indent="-457200">
              <a:spcBef>
                <a:spcPts val="1200"/>
              </a:spcBef>
              <a:buNone/>
            </a:pPr>
            <a:r>
              <a:rPr lang="en-US" sz="2400" dirty="0">
                <a:solidFill>
                  <a:prstClr val="black"/>
                </a:solidFill>
                <a:cs typeface="Arial" charset="0"/>
              </a:rPr>
              <a:t>1. Maintain a single funnel/filter for all vendor communication.</a:t>
            </a:r>
          </a:p>
          <a:p>
            <a:pPr marL="457200" lvl="1" indent="-285750">
              <a:buFont typeface="Arial" panose="020B0604020202020204" pitchFamily="34" charset="0"/>
              <a:buChar char="•"/>
            </a:pPr>
            <a:r>
              <a:rPr lang="en-US" sz="2400" dirty="0">
                <a:solidFill>
                  <a:srgbClr val="0000FF"/>
                </a:solidFill>
                <a:cs typeface="Arial" charset="0"/>
              </a:rPr>
              <a:t>Involve the Procurement Officer &amp; TR in every email or phone call with the vendors.  </a:t>
            </a:r>
          </a:p>
          <a:p>
            <a:pPr marL="457200" lvl="1" indent="-285750">
              <a:buFont typeface="Arial" panose="020B0604020202020204" pitchFamily="34" charset="0"/>
              <a:buChar char="•"/>
            </a:pPr>
            <a:r>
              <a:rPr lang="en-US" sz="2400" dirty="0">
                <a:solidFill>
                  <a:srgbClr val="0000FF"/>
                </a:solidFill>
                <a:cs typeface="Arial" charset="0"/>
              </a:rPr>
              <a:t>Do not contact the vendor without guidance from the TR &amp;/or Procurement Officer.</a:t>
            </a:r>
            <a:endParaRPr lang="en-US" sz="2400" dirty="0">
              <a:solidFill>
                <a:prstClr val="black"/>
              </a:solidFill>
              <a:cs typeface="Arial" charset="0"/>
            </a:endParaRPr>
          </a:p>
          <a:p>
            <a:pPr marL="365760" lvl="1" indent="-457200">
              <a:spcBef>
                <a:spcPts val="1200"/>
              </a:spcBef>
              <a:buNone/>
            </a:pPr>
            <a:r>
              <a:rPr lang="en-US" sz="2400" dirty="0">
                <a:solidFill>
                  <a:prstClr val="black"/>
                </a:solidFill>
                <a:cs typeface="Arial" charset="0"/>
              </a:rPr>
              <a:t>2. Never argue in front of the vendor. </a:t>
            </a:r>
            <a:endParaRPr lang="en-US" sz="2400" dirty="0">
              <a:solidFill>
                <a:srgbClr val="0000FF"/>
              </a:solidFill>
              <a:cs typeface="Arial" charset="0"/>
            </a:endParaRPr>
          </a:p>
          <a:p>
            <a:pPr marL="457200" lvl="1" indent="-285750">
              <a:buFont typeface="Arial" panose="020B0604020202020204" pitchFamily="34" charset="0"/>
              <a:buChar char="•"/>
            </a:pPr>
            <a:r>
              <a:rPr lang="en-US" sz="2400" dirty="0">
                <a:solidFill>
                  <a:srgbClr val="0000FF"/>
                </a:solidFill>
                <a:cs typeface="Arial" charset="0"/>
              </a:rPr>
              <a:t>If on call, ask to press "mute".  </a:t>
            </a:r>
          </a:p>
          <a:p>
            <a:pPr marL="457200" lvl="1" indent="-285750">
              <a:buFont typeface="Arial" panose="020B0604020202020204" pitchFamily="34" charset="0"/>
              <a:buChar char="•"/>
            </a:pPr>
            <a:r>
              <a:rPr lang="en-US" sz="2400" dirty="0">
                <a:solidFill>
                  <a:srgbClr val="0000FF"/>
                </a:solidFill>
                <a:cs typeface="Arial" charset="0"/>
              </a:rPr>
              <a:t>If in person, wait for a break.  If urgent, ask for a break &amp; discuss offline.</a:t>
            </a:r>
          </a:p>
          <a:p>
            <a:pPr marL="457200" lvl="1" indent="-285750">
              <a:buFont typeface="Arial" panose="020B0604020202020204" pitchFamily="34" charset="0"/>
              <a:buChar char="•"/>
            </a:pPr>
            <a:r>
              <a:rPr lang="en-US" sz="2400" dirty="0">
                <a:solidFill>
                  <a:srgbClr val="0000FF"/>
                </a:solidFill>
                <a:cs typeface="Arial" charset="0"/>
              </a:rPr>
              <a:t>If you have a question that may be controversial, run it by the TR first (if technical) &amp; the Procurement Officer (if of a business nature).</a:t>
            </a:r>
            <a:endParaRPr lang="en-US" sz="2400" dirty="0">
              <a:solidFill>
                <a:prstClr val="black"/>
              </a:solidFill>
              <a:cs typeface="Arial" charset="0"/>
            </a:endParaRPr>
          </a:p>
          <a:p>
            <a:pPr marL="365760" lvl="1" indent="-457200">
              <a:spcBef>
                <a:spcPts val="1200"/>
              </a:spcBef>
              <a:buNone/>
            </a:pPr>
            <a:r>
              <a:rPr lang="en-US" sz="2400" dirty="0">
                <a:solidFill>
                  <a:prstClr val="black"/>
                </a:solidFill>
                <a:cs typeface="Arial" charset="0"/>
              </a:rPr>
              <a:t>3. Avoid using: "You should...", "You need to..", "You will..." (Unless you are the Procurement Officer or have the Procurement Officer’s concurrence).  </a:t>
            </a:r>
          </a:p>
          <a:p>
            <a:pPr marL="457200" lvl="1" indent="-285750">
              <a:buFont typeface="Arial" panose="020B0604020202020204" pitchFamily="34" charset="0"/>
              <a:buChar char="•"/>
            </a:pPr>
            <a:r>
              <a:rPr lang="en-US" sz="2400" dirty="0">
                <a:solidFill>
                  <a:srgbClr val="0000FF"/>
                </a:solidFill>
                <a:cs typeface="Arial" charset="0"/>
              </a:rPr>
              <a:t>The direction may be considered a “directed change” and increase subcontract scope. </a:t>
            </a:r>
            <a:endParaRPr lang="en-US" sz="2400" dirty="0">
              <a:solidFill>
                <a:prstClr val="black"/>
              </a:solidFill>
              <a:cs typeface="Arial" charset="0"/>
            </a:endParaRP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35</a:t>
            </a:fld>
            <a:endParaRPr lang="en-US" dirty="0"/>
          </a:p>
        </p:txBody>
      </p:sp>
    </p:spTree>
    <p:extLst>
      <p:ext uri="{BB962C8B-B14F-4D97-AF65-F5344CB8AC3E}">
        <p14:creationId xmlns:p14="http://schemas.microsoft.com/office/powerpoint/2010/main" val="2005171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normAutofit fontScale="90000"/>
          </a:bodyPr>
          <a:lstStyle/>
          <a:p>
            <a:r>
              <a:rPr lang="en-US" dirty="0"/>
              <a:t>Four (4) Guidelines for Effective Vendor Communication </a:t>
            </a:r>
            <a:br>
              <a:rPr lang="en-US" dirty="0"/>
            </a:br>
            <a:endParaRPr lang="en-US" dirty="0"/>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lstStyle/>
          <a:p>
            <a:pPr marL="365760" lvl="1" indent="-457200">
              <a:buNone/>
            </a:pPr>
            <a:r>
              <a:rPr lang="en-US" sz="2400" dirty="0">
                <a:solidFill>
                  <a:prstClr val="black"/>
                </a:solidFill>
                <a:cs typeface="Arial" charset="0"/>
              </a:rPr>
              <a:t>4. Don’t lay all of your cards on the table. </a:t>
            </a:r>
          </a:p>
          <a:p>
            <a:pPr lvl="1" indent="-365760">
              <a:buClr>
                <a:srgbClr val="0000FF"/>
              </a:buClr>
              <a:buFont typeface="Wingdings" panose="05000000000000000000" pitchFamily="2" charset="2"/>
              <a:buChar char="Ø"/>
            </a:pPr>
            <a:r>
              <a:rPr lang="en-US" sz="2400" dirty="0">
                <a:solidFill>
                  <a:srgbClr val="0000FF"/>
                </a:solidFill>
                <a:cs typeface="Arial" charset="0"/>
              </a:rPr>
              <a:t>Do not discuss the project (P6) schedule.  </a:t>
            </a:r>
          </a:p>
          <a:p>
            <a:pPr marL="822960" lvl="0">
              <a:spcBef>
                <a:spcPts val="0"/>
              </a:spcBef>
              <a:buClr>
                <a:srgbClr val="0000FF"/>
              </a:buClr>
            </a:pPr>
            <a:r>
              <a:rPr lang="en-US" sz="2400" dirty="0">
                <a:solidFill>
                  <a:srgbClr val="E7E6E6">
                    <a:lumMod val="25000"/>
                  </a:srgbClr>
                </a:solidFill>
                <a:cs typeface="Arial" charset="0"/>
              </a:rPr>
              <a:t>If there is float, keep it to yourself or your float will soon disappear.</a:t>
            </a:r>
          </a:p>
          <a:p>
            <a:pPr marL="822960" lvl="0">
              <a:spcBef>
                <a:spcPts val="0"/>
              </a:spcBef>
              <a:buClr>
                <a:srgbClr val="0000FF"/>
              </a:buClr>
            </a:pPr>
            <a:r>
              <a:rPr lang="en-US" sz="2400" dirty="0">
                <a:solidFill>
                  <a:srgbClr val="E7E6E6">
                    <a:lumMod val="25000"/>
                  </a:srgbClr>
                </a:solidFill>
                <a:cs typeface="Arial" charset="0"/>
              </a:rPr>
              <a:t>The vendor is accountable to the subcontract schedule, not P6.</a:t>
            </a:r>
          </a:p>
          <a:p>
            <a:pPr marL="640080" lvl="0" indent="-365760">
              <a:buClr>
                <a:srgbClr val="0000FF"/>
              </a:buClr>
              <a:buFont typeface="Wingdings" panose="05000000000000000000" pitchFamily="2" charset="2"/>
              <a:buChar char="Ø"/>
            </a:pPr>
            <a:r>
              <a:rPr lang="en-US" sz="2400" dirty="0">
                <a:solidFill>
                  <a:srgbClr val="0000FF"/>
                </a:solidFill>
                <a:cs typeface="Arial" charset="0"/>
              </a:rPr>
              <a:t>Never agree to changes, impacts to cost or schedule without consideration.</a:t>
            </a:r>
          </a:p>
          <a:p>
            <a:pPr marL="822960" lvl="0">
              <a:spcBef>
                <a:spcPts val="0"/>
              </a:spcBef>
              <a:buClr>
                <a:srgbClr val="0000FF"/>
              </a:buClr>
            </a:pPr>
            <a:r>
              <a:rPr lang="en-US" sz="2400" dirty="0">
                <a:solidFill>
                  <a:srgbClr val="E7E6E6">
                    <a:lumMod val="25000"/>
                  </a:srgbClr>
                </a:solidFill>
                <a:cs typeface="Arial" charset="0"/>
              </a:rPr>
              <a:t>If the vendor suggests possible cost increases, or schedule extension……ask “What is the impact?”</a:t>
            </a:r>
          </a:p>
          <a:p>
            <a:pPr marL="822960" lvl="0" indent="-285750">
              <a:spcBef>
                <a:spcPts val="0"/>
              </a:spcBef>
              <a:buClr>
                <a:srgbClr val="0000FF"/>
              </a:buClr>
            </a:pPr>
            <a:r>
              <a:rPr lang="en-US" sz="2400" dirty="0">
                <a:solidFill>
                  <a:srgbClr val="E7E6E6">
                    <a:lumMod val="25000"/>
                  </a:srgbClr>
                </a:solidFill>
                <a:cs typeface="Arial" charset="0"/>
              </a:rPr>
              <a:t>Take the discussion offline with Procurement Officer, CAM, STL for final decision</a:t>
            </a: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36</a:t>
            </a:fld>
            <a:endParaRPr lang="en-US" dirty="0"/>
          </a:p>
        </p:txBody>
      </p:sp>
    </p:spTree>
    <p:extLst>
      <p:ext uri="{BB962C8B-B14F-4D97-AF65-F5344CB8AC3E}">
        <p14:creationId xmlns:p14="http://schemas.microsoft.com/office/powerpoint/2010/main" val="2635939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lstStyle/>
          <a:p>
            <a:pPr lvl="0">
              <a:lnSpc>
                <a:spcPct val="120000"/>
              </a:lnSpc>
            </a:pPr>
            <a:r>
              <a:rPr lang="en-US" sz="2000" dirty="0">
                <a:solidFill>
                  <a:srgbClr val="FF0000"/>
                </a:solidFill>
                <a:cs typeface="Arial" charset="0"/>
              </a:rPr>
              <a:t>The Procurement Team is aware of current Market status with regard to Personnel, Inflation, Supply Chain Issues</a:t>
            </a:r>
          </a:p>
          <a:p>
            <a:pPr lvl="0">
              <a:lnSpc>
                <a:spcPct val="120000"/>
              </a:lnSpc>
            </a:pPr>
            <a:r>
              <a:rPr lang="en-US" sz="2000" dirty="0">
                <a:solidFill>
                  <a:srgbClr val="FF0000"/>
                </a:solidFill>
                <a:cs typeface="Arial" charset="0"/>
              </a:rPr>
              <a:t>The Procurement Team is aware of what requirements make up the Long Lead Items</a:t>
            </a:r>
          </a:p>
          <a:p>
            <a:pPr lvl="0">
              <a:lnSpc>
                <a:spcPct val="120000"/>
              </a:lnSpc>
            </a:pPr>
            <a:r>
              <a:rPr lang="en-US" sz="2000" dirty="0">
                <a:solidFill>
                  <a:prstClr val="black"/>
                </a:solidFill>
                <a:cs typeface="Arial" charset="0"/>
              </a:rPr>
              <a:t>The TJNAF procurement team are very experienced and already engaged with the Moller estimators, Engineers and Physicists</a:t>
            </a:r>
          </a:p>
          <a:p>
            <a:pPr lvl="0">
              <a:lnSpc>
                <a:spcPct val="120000"/>
              </a:lnSpc>
            </a:pPr>
            <a:r>
              <a:rPr lang="en-US" sz="2000" dirty="0">
                <a:solidFill>
                  <a:prstClr val="black"/>
                </a:solidFill>
                <a:cs typeface="Arial" charset="0"/>
              </a:rPr>
              <a:t>Current Procedures/processes will allow for the immediate processing of Long Lead Procurements as requirements are provided to Procurement</a:t>
            </a:r>
          </a:p>
          <a:p>
            <a:pPr lvl="1">
              <a:lnSpc>
                <a:spcPct val="120000"/>
              </a:lnSpc>
              <a:buFont typeface="Arial" panose="020B0604020202020204" pitchFamily="34" charset="0"/>
              <a:buChar char="•"/>
            </a:pPr>
            <a:r>
              <a:rPr lang="en-US" dirty="0">
                <a:solidFill>
                  <a:prstClr val="black"/>
                </a:solidFill>
                <a:cs typeface="Arial" charset="0"/>
              </a:rPr>
              <a:t>Communication is paramount in a partnership to reduce vendor confusion  </a:t>
            </a:r>
          </a:p>
          <a:p>
            <a:pPr lvl="0">
              <a:lnSpc>
                <a:spcPct val="120000"/>
              </a:lnSpc>
            </a:pPr>
            <a:r>
              <a:rPr lang="en-US" sz="2000" dirty="0">
                <a:solidFill>
                  <a:prstClr val="black"/>
                </a:solidFill>
                <a:cs typeface="Arial" charset="0"/>
              </a:rPr>
              <a:t>We are actively engaged in the process of staffing up and ready to support Moller</a:t>
            </a: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37</a:t>
            </a:fld>
            <a:endParaRPr lang="en-US" dirty="0"/>
          </a:p>
        </p:txBody>
      </p:sp>
    </p:spTree>
    <p:extLst>
      <p:ext uri="{BB962C8B-B14F-4D97-AF65-F5344CB8AC3E}">
        <p14:creationId xmlns:p14="http://schemas.microsoft.com/office/powerpoint/2010/main" val="3671600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Closing</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lstStyle/>
          <a:p>
            <a:pPr marL="0" lvl="0" indent="0" algn="ctr">
              <a:buNone/>
            </a:pPr>
            <a:r>
              <a:rPr lang="en-US" sz="4000" dirty="0">
                <a:solidFill>
                  <a:srgbClr val="0070C0"/>
                </a:solidFill>
                <a:cs typeface="Arial" charset="0"/>
              </a:rPr>
              <a:t>Thank You</a:t>
            </a:r>
          </a:p>
          <a:p>
            <a:pPr marL="0" lvl="0" indent="0" algn="ctr">
              <a:buNone/>
            </a:pPr>
            <a:endParaRPr lang="en-US" sz="4000" dirty="0">
              <a:solidFill>
                <a:srgbClr val="0070C0"/>
              </a:solidFill>
              <a:cs typeface="Arial" charset="0"/>
            </a:endParaRPr>
          </a:p>
          <a:p>
            <a:pPr marL="0" lvl="0" indent="0" algn="ctr">
              <a:buNone/>
            </a:pPr>
            <a:r>
              <a:rPr lang="en-US" sz="4000" dirty="0">
                <a:solidFill>
                  <a:srgbClr val="0070C0"/>
                </a:solidFill>
                <a:cs typeface="Arial" charset="0"/>
              </a:rPr>
              <a:t>Questions?</a:t>
            </a: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38</a:t>
            </a:fld>
            <a:endParaRPr lang="en-US" dirty="0"/>
          </a:p>
        </p:txBody>
      </p:sp>
    </p:spTree>
    <p:extLst>
      <p:ext uri="{BB962C8B-B14F-4D97-AF65-F5344CB8AC3E}">
        <p14:creationId xmlns:p14="http://schemas.microsoft.com/office/powerpoint/2010/main" val="691713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86C68-D597-B947-8C9C-E85569174698}"/>
              </a:ext>
            </a:extLst>
          </p:cNvPr>
          <p:cNvSpPr>
            <a:spLocks noGrp="1"/>
          </p:cNvSpPr>
          <p:nvPr>
            <p:ph type="title"/>
          </p:nvPr>
        </p:nvSpPr>
        <p:spPr/>
        <p:txBody>
          <a:bodyPr>
            <a:normAutofit/>
          </a:bodyPr>
          <a:lstStyle/>
          <a:p>
            <a:r>
              <a:rPr lang="en-US" dirty="0"/>
              <a:t>About me</a:t>
            </a:r>
          </a:p>
        </p:txBody>
      </p:sp>
      <p:sp>
        <p:nvSpPr>
          <p:cNvPr id="8" name="Content Placeholder 7">
            <a:extLst>
              <a:ext uri="{FF2B5EF4-FFF2-40B4-BE49-F238E27FC236}">
                <a16:creationId xmlns:a16="http://schemas.microsoft.com/office/drawing/2014/main" id="{99E3968F-9AE1-CE47-A4BA-F029DBB917AE}"/>
              </a:ext>
            </a:extLst>
          </p:cNvPr>
          <p:cNvSpPr>
            <a:spLocks noGrp="1"/>
          </p:cNvSpPr>
          <p:nvPr>
            <p:ph idx="1"/>
          </p:nvPr>
        </p:nvSpPr>
        <p:spPr>
          <a:xfrm>
            <a:off x="411893" y="981234"/>
            <a:ext cx="11498934" cy="5247037"/>
          </a:xfrm>
        </p:spPr>
        <p:txBody>
          <a:bodyPr>
            <a:normAutofit/>
          </a:bodyPr>
          <a:lstStyle/>
          <a:p>
            <a:pPr marL="0" lvl="0" indent="0">
              <a:lnSpc>
                <a:spcPct val="100000"/>
              </a:lnSpc>
              <a:spcBef>
                <a:spcPts val="0"/>
              </a:spcBef>
              <a:buNone/>
            </a:pPr>
            <a:r>
              <a:rPr lang="en-US" sz="2000" dirty="0">
                <a:solidFill>
                  <a:prstClr val="black"/>
                </a:solidFill>
                <a:latin typeface="Arial" panose="020B0604020202020204" pitchFamily="34" charset="0"/>
              </a:rPr>
              <a:t>Mitchell  L. Laney</a:t>
            </a:r>
          </a:p>
          <a:p>
            <a:pPr marL="285750" lvl="0" indent="-285750">
              <a:lnSpc>
                <a:spcPct val="100000"/>
              </a:lnSpc>
              <a:spcBef>
                <a:spcPts val="0"/>
              </a:spcBef>
            </a:pPr>
            <a:r>
              <a:rPr lang="en-US" sz="2000" dirty="0">
                <a:solidFill>
                  <a:prstClr val="black"/>
                </a:solidFill>
                <a:latin typeface="Arial" panose="020B0604020202020204" pitchFamily="34" charset="0"/>
              </a:rPr>
              <a:t>Strategic Acquisitions Group Manager</a:t>
            </a:r>
            <a:r>
              <a:rPr lang="en-US" sz="2000" dirty="0">
                <a:solidFill>
                  <a:prstClr val="black"/>
                </a:solidFill>
                <a:latin typeface="Calibri" panose="020F0502020204030204"/>
              </a:rPr>
              <a:t> </a:t>
            </a:r>
          </a:p>
          <a:p>
            <a:pPr marL="0" lvl="0" indent="0">
              <a:lnSpc>
                <a:spcPct val="100000"/>
              </a:lnSpc>
              <a:spcBef>
                <a:spcPts val="0"/>
              </a:spcBef>
              <a:buNone/>
            </a:pPr>
            <a:r>
              <a:rPr lang="en-US" sz="2000" dirty="0">
                <a:solidFill>
                  <a:prstClr val="black"/>
                </a:solidFill>
                <a:latin typeface="Calibri" panose="020F0502020204030204"/>
              </a:rPr>
              <a:t>     </a:t>
            </a:r>
          </a:p>
          <a:p>
            <a:pPr marL="285750" lvl="0" indent="-285750">
              <a:lnSpc>
                <a:spcPct val="100000"/>
              </a:lnSpc>
              <a:spcBef>
                <a:spcPts val="0"/>
              </a:spcBef>
            </a:pPr>
            <a:r>
              <a:rPr lang="en-US" sz="2000" dirty="0">
                <a:solidFill>
                  <a:prstClr val="black"/>
                </a:solidFill>
                <a:latin typeface="Arial" panose="020B0604020202020204" pitchFamily="34" charset="0"/>
              </a:rPr>
              <a:t>Relevant Experience:</a:t>
            </a:r>
          </a:p>
          <a:p>
            <a:pPr marL="0" lvl="0" indent="0">
              <a:lnSpc>
                <a:spcPct val="100000"/>
              </a:lnSpc>
              <a:spcBef>
                <a:spcPts val="0"/>
              </a:spcBef>
              <a:buNone/>
            </a:pPr>
            <a:endParaRPr lang="en-US" sz="2000" dirty="0">
              <a:solidFill>
                <a:prstClr val="black"/>
              </a:solidFill>
              <a:latin typeface="Arial" panose="020B0604020202020204" pitchFamily="34" charset="0"/>
            </a:endParaRPr>
          </a:p>
          <a:p>
            <a:pPr marL="1200150" lvl="2" indent="-285750">
              <a:lnSpc>
                <a:spcPct val="100000"/>
              </a:lnSpc>
              <a:spcBef>
                <a:spcPts val="0"/>
              </a:spcBef>
            </a:pPr>
            <a:r>
              <a:rPr lang="en-US" b="1" dirty="0">
                <a:solidFill>
                  <a:prstClr val="black"/>
                </a:solidFill>
                <a:latin typeface="Calibri" panose="020F0502020204030204"/>
              </a:rPr>
              <a:t>Experience spans 51 years in the DOD, DOE, DOS and commercial communities</a:t>
            </a:r>
          </a:p>
          <a:p>
            <a:pPr marL="1200150" lvl="2" indent="-285750">
              <a:lnSpc>
                <a:spcPct val="100000"/>
              </a:lnSpc>
              <a:spcBef>
                <a:spcPts val="0"/>
              </a:spcBef>
            </a:pPr>
            <a:r>
              <a:rPr lang="en-US" dirty="0">
                <a:solidFill>
                  <a:prstClr val="black"/>
                </a:solidFill>
                <a:latin typeface="Calibri" panose="020F0502020204030204"/>
              </a:rPr>
              <a:t>Thomas Jefferson National Accelerator Facility – 21 yrs.</a:t>
            </a:r>
          </a:p>
          <a:p>
            <a:pPr lvl="3">
              <a:lnSpc>
                <a:spcPct val="100000"/>
              </a:lnSpc>
              <a:spcBef>
                <a:spcPts val="0"/>
              </a:spcBef>
            </a:pPr>
            <a:r>
              <a:rPr lang="en-US" b="1" dirty="0">
                <a:solidFill>
                  <a:prstClr val="black"/>
                </a:solidFill>
                <a:latin typeface="Calibri" panose="020F0502020204030204"/>
              </a:rPr>
              <a:t>Strategic Acquisitions Group Manager</a:t>
            </a:r>
          </a:p>
          <a:p>
            <a:pPr marL="1200150" lvl="2" indent="-285750">
              <a:lnSpc>
                <a:spcPct val="100000"/>
              </a:lnSpc>
              <a:spcBef>
                <a:spcPts val="0"/>
              </a:spcBef>
            </a:pPr>
            <a:r>
              <a:rPr lang="en-US" dirty="0">
                <a:solidFill>
                  <a:prstClr val="black"/>
                </a:solidFill>
                <a:latin typeface="Calibri" panose="020F0502020204030204"/>
              </a:rPr>
              <a:t>Oak Ridge National Laboratory – 2 years on SNS Project</a:t>
            </a:r>
          </a:p>
          <a:p>
            <a:pPr marL="1200150" lvl="2" indent="-285750">
              <a:lnSpc>
                <a:spcPct val="100000"/>
              </a:lnSpc>
              <a:spcBef>
                <a:spcPts val="0"/>
              </a:spcBef>
            </a:pPr>
            <a:r>
              <a:rPr lang="en-US" dirty="0">
                <a:solidFill>
                  <a:prstClr val="black"/>
                </a:solidFill>
                <a:latin typeface="Calibri" panose="020F0502020204030204"/>
              </a:rPr>
              <a:t>Procurement Manager – Shaw Group – Mixed Oxide Fuel Job at Savannah River Site – 4 years</a:t>
            </a:r>
          </a:p>
          <a:p>
            <a:pPr marL="1200150" lvl="2" indent="-285750">
              <a:lnSpc>
                <a:spcPct val="100000"/>
              </a:lnSpc>
              <a:spcBef>
                <a:spcPts val="0"/>
              </a:spcBef>
            </a:pPr>
            <a:r>
              <a:rPr lang="en-US" dirty="0">
                <a:solidFill>
                  <a:prstClr val="black"/>
                </a:solidFill>
                <a:latin typeface="Calibri" panose="020F0502020204030204"/>
              </a:rPr>
              <a:t>Procurement Manager – DynCorp International – 2 years</a:t>
            </a:r>
          </a:p>
          <a:p>
            <a:pPr marL="1200150" lvl="2" indent="-285750">
              <a:lnSpc>
                <a:spcPct val="100000"/>
              </a:lnSpc>
              <a:spcBef>
                <a:spcPts val="0"/>
              </a:spcBef>
            </a:pPr>
            <a:r>
              <a:rPr lang="en-US" dirty="0">
                <a:solidFill>
                  <a:prstClr val="black"/>
                </a:solidFill>
                <a:latin typeface="Calibri" panose="020F0502020204030204"/>
              </a:rPr>
              <a:t>Procurement Officer – Delta T Corporation – 2 years</a:t>
            </a:r>
          </a:p>
          <a:p>
            <a:pPr marL="1200150" lvl="2" indent="-285750">
              <a:lnSpc>
                <a:spcPct val="100000"/>
              </a:lnSpc>
              <a:spcBef>
                <a:spcPts val="0"/>
              </a:spcBef>
            </a:pPr>
            <a:r>
              <a:rPr lang="en-US" dirty="0">
                <a:solidFill>
                  <a:prstClr val="black"/>
                </a:solidFill>
                <a:latin typeface="Calibri" panose="020F0502020204030204"/>
              </a:rPr>
              <a:t>US Air Force Contracting Squadron Commander – 20 years</a:t>
            </a:r>
          </a:p>
          <a:p>
            <a:pPr marL="1200150" lvl="2" indent="-285750">
              <a:lnSpc>
                <a:spcPct val="100000"/>
              </a:lnSpc>
              <a:spcBef>
                <a:spcPts val="0"/>
              </a:spcBef>
            </a:pPr>
            <a:r>
              <a:rPr lang="en-US" dirty="0">
                <a:solidFill>
                  <a:prstClr val="black"/>
                </a:solidFill>
                <a:latin typeface="Calibri" panose="020F0502020204030204"/>
              </a:rPr>
              <a:t>University of South Carolina (B.S 1981)</a:t>
            </a:r>
          </a:p>
          <a:p>
            <a:endParaRPr lang="en-US" dirty="0"/>
          </a:p>
        </p:txBody>
      </p:sp>
      <p:sp>
        <p:nvSpPr>
          <p:cNvPr id="4" name="Footer Placeholder 3">
            <a:extLst>
              <a:ext uri="{FF2B5EF4-FFF2-40B4-BE49-F238E27FC236}">
                <a16:creationId xmlns:a16="http://schemas.microsoft.com/office/drawing/2014/main" id="{9539890B-D90E-4C47-B9E7-99ADE79116E7}"/>
              </a:ext>
            </a:extLst>
          </p:cNvPr>
          <p:cNvSpPr>
            <a:spLocks noGrp="1"/>
          </p:cNvSpPr>
          <p:nvPr>
            <p:ph type="ftr" sz="quarter" idx="11"/>
          </p:nvPr>
        </p:nvSpPr>
        <p:spPr/>
        <p:txBody>
          <a:bodyPr/>
          <a:lstStyle/>
          <a:p>
            <a:r>
              <a:rPr lang="en-US" dirty="0"/>
              <a:t>MOLLER Project </a:t>
            </a:r>
          </a:p>
        </p:txBody>
      </p:sp>
      <p:sp>
        <p:nvSpPr>
          <p:cNvPr id="5" name="Slide Number Placeholder 4">
            <a:extLst>
              <a:ext uri="{FF2B5EF4-FFF2-40B4-BE49-F238E27FC236}">
                <a16:creationId xmlns:a16="http://schemas.microsoft.com/office/drawing/2014/main" id="{F0EDD5BC-55C7-504C-9F6F-797A1D30D9A4}"/>
              </a:ext>
            </a:extLst>
          </p:cNvPr>
          <p:cNvSpPr>
            <a:spLocks noGrp="1"/>
          </p:cNvSpPr>
          <p:nvPr>
            <p:ph type="sldNum" sz="quarter" idx="12"/>
          </p:nvPr>
        </p:nvSpPr>
        <p:spPr/>
        <p:txBody>
          <a:bodyPr/>
          <a:lstStyle/>
          <a:p>
            <a:fld id="{07E1C93C-5050-FC42-8F10-D22D4F119D13}" type="slidenum">
              <a:rPr lang="en-US" smtClean="0"/>
              <a:pPr/>
              <a:t>4</a:t>
            </a:fld>
            <a:endParaRPr lang="en-US" dirty="0"/>
          </a:p>
        </p:txBody>
      </p:sp>
      <p:pic>
        <p:nvPicPr>
          <p:cNvPr id="9" name="Picture 8">
            <a:extLst>
              <a:ext uri="{FF2B5EF4-FFF2-40B4-BE49-F238E27FC236}">
                <a16:creationId xmlns:a16="http://schemas.microsoft.com/office/drawing/2014/main" id="{E0A766A4-A131-4732-8E86-CA4DFA45A80C}"/>
              </a:ext>
            </a:extLst>
          </p:cNvPr>
          <p:cNvPicPr>
            <a:picLocks noChangeAspect="1"/>
          </p:cNvPicPr>
          <p:nvPr/>
        </p:nvPicPr>
        <p:blipFill>
          <a:blip r:embed="rId3"/>
          <a:stretch>
            <a:fillRect/>
          </a:stretch>
        </p:blipFill>
        <p:spPr>
          <a:xfrm>
            <a:off x="9795577" y="981234"/>
            <a:ext cx="1365622" cy="1713124"/>
          </a:xfrm>
          <a:prstGeom prst="rect">
            <a:avLst/>
          </a:prstGeom>
        </p:spPr>
      </p:pic>
    </p:spTree>
    <p:extLst>
      <p:ext uri="{BB962C8B-B14F-4D97-AF65-F5344CB8AC3E}">
        <p14:creationId xmlns:p14="http://schemas.microsoft.com/office/powerpoint/2010/main" val="275764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8097626" cy="949966"/>
          </a:xfrm>
        </p:spPr>
        <p:txBody>
          <a:bodyPr>
            <a:noAutofit/>
          </a:bodyPr>
          <a:lstStyle/>
          <a:p>
            <a:r>
              <a:rPr lang="en-US" sz="3600" dirty="0">
                <a:solidFill>
                  <a:schemeClr val="tx1"/>
                </a:solidFill>
              </a:rPr>
              <a:t>Moller Procurement Readiness – Strategic Acquisitions  Group (SAG)</a:t>
            </a:r>
          </a:p>
        </p:txBody>
      </p:sp>
      <p:pic>
        <p:nvPicPr>
          <p:cNvPr id="6" name="Picture 5">
            <a:extLst>
              <a:ext uri="{FF2B5EF4-FFF2-40B4-BE49-F238E27FC236}">
                <a16:creationId xmlns:a16="http://schemas.microsoft.com/office/drawing/2014/main" id="{18258EB0-F2DD-48C4-B927-A9D47242F20A}"/>
              </a:ext>
            </a:extLst>
          </p:cNvPr>
          <p:cNvPicPr>
            <a:picLocks noChangeAspect="1"/>
          </p:cNvPicPr>
          <p:nvPr/>
        </p:nvPicPr>
        <p:blipFill>
          <a:blip r:embed="rId2"/>
          <a:stretch>
            <a:fillRect/>
          </a:stretch>
        </p:blipFill>
        <p:spPr>
          <a:xfrm>
            <a:off x="5075003" y="1495953"/>
            <a:ext cx="1694835" cy="1786283"/>
          </a:xfrm>
          <a:prstGeom prst="rect">
            <a:avLst/>
          </a:prstGeom>
        </p:spPr>
      </p:pic>
      <p:pic>
        <p:nvPicPr>
          <p:cNvPr id="7" name="Picture 6">
            <a:extLst>
              <a:ext uri="{FF2B5EF4-FFF2-40B4-BE49-F238E27FC236}">
                <a16:creationId xmlns:a16="http://schemas.microsoft.com/office/drawing/2014/main" id="{88761202-AFBA-49AF-85D2-BC6F58F06CEE}"/>
              </a:ext>
            </a:extLst>
          </p:cNvPr>
          <p:cNvPicPr>
            <a:picLocks noChangeAspect="1"/>
          </p:cNvPicPr>
          <p:nvPr/>
        </p:nvPicPr>
        <p:blipFill>
          <a:blip r:embed="rId3"/>
          <a:stretch>
            <a:fillRect/>
          </a:stretch>
        </p:blipFill>
        <p:spPr>
          <a:xfrm>
            <a:off x="5507856" y="2181053"/>
            <a:ext cx="829128" cy="975445"/>
          </a:xfrm>
          <a:prstGeom prst="rect">
            <a:avLst/>
          </a:prstGeom>
        </p:spPr>
      </p:pic>
      <p:pic>
        <p:nvPicPr>
          <p:cNvPr id="8" name="Picture 7">
            <a:extLst>
              <a:ext uri="{FF2B5EF4-FFF2-40B4-BE49-F238E27FC236}">
                <a16:creationId xmlns:a16="http://schemas.microsoft.com/office/drawing/2014/main" id="{17711735-2097-4BF3-B07F-C4E7B7DB6D2C}"/>
              </a:ext>
            </a:extLst>
          </p:cNvPr>
          <p:cNvPicPr>
            <a:picLocks noChangeAspect="1"/>
          </p:cNvPicPr>
          <p:nvPr/>
        </p:nvPicPr>
        <p:blipFill>
          <a:blip r:embed="rId4"/>
          <a:stretch>
            <a:fillRect/>
          </a:stretch>
        </p:blipFill>
        <p:spPr>
          <a:xfrm>
            <a:off x="1727525" y="3821948"/>
            <a:ext cx="8602202" cy="2194750"/>
          </a:xfrm>
          <a:prstGeom prst="rect">
            <a:avLst/>
          </a:prstGeom>
        </p:spPr>
      </p:pic>
      <p:pic>
        <p:nvPicPr>
          <p:cNvPr id="9" name="Picture 8">
            <a:extLst>
              <a:ext uri="{FF2B5EF4-FFF2-40B4-BE49-F238E27FC236}">
                <a16:creationId xmlns:a16="http://schemas.microsoft.com/office/drawing/2014/main" id="{D7C2471D-ED3A-4C79-9DF7-AF5C1222D512}"/>
              </a:ext>
            </a:extLst>
          </p:cNvPr>
          <p:cNvPicPr>
            <a:picLocks noChangeAspect="1"/>
          </p:cNvPicPr>
          <p:nvPr/>
        </p:nvPicPr>
        <p:blipFill>
          <a:blip r:embed="rId5"/>
          <a:stretch>
            <a:fillRect/>
          </a:stretch>
        </p:blipFill>
        <p:spPr>
          <a:xfrm>
            <a:off x="1824358" y="4094440"/>
            <a:ext cx="1322947" cy="1548518"/>
          </a:xfrm>
          <a:prstGeom prst="rect">
            <a:avLst/>
          </a:prstGeom>
        </p:spPr>
      </p:pic>
      <p:pic>
        <p:nvPicPr>
          <p:cNvPr id="10" name="Picture 9">
            <a:extLst>
              <a:ext uri="{FF2B5EF4-FFF2-40B4-BE49-F238E27FC236}">
                <a16:creationId xmlns:a16="http://schemas.microsoft.com/office/drawing/2014/main" id="{40E75783-9B0F-46AC-9A67-60D77FDE4005}"/>
              </a:ext>
            </a:extLst>
          </p:cNvPr>
          <p:cNvPicPr>
            <a:picLocks noChangeAspect="1"/>
          </p:cNvPicPr>
          <p:nvPr/>
        </p:nvPicPr>
        <p:blipFill>
          <a:blip r:embed="rId6"/>
          <a:stretch>
            <a:fillRect/>
          </a:stretch>
        </p:blipFill>
        <p:spPr>
          <a:xfrm>
            <a:off x="2068218" y="4400197"/>
            <a:ext cx="835224" cy="1146147"/>
          </a:xfrm>
          <a:prstGeom prst="rect">
            <a:avLst/>
          </a:prstGeom>
        </p:spPr>
      </p:pic>
      <p:pic>
        <p:nvPicPr>
          <p:cNvPr id="11" name="Picture 10">
            <a:extLst>
              <a:ext uri="{FF2B5EF4-FFF2-40B4-BE49-F238E27FC236}">
                <a16:creationId xmlns:a16="http://schemas.microsoft.com/office/drawing/2014/main" id="{D32B6701-B92C-422D-8DC3-3A356D2ECDDE}"/>
              </a:ext>
            </a:extLst>
          </p:cNvPr>
          <p:cNvPicPr>
            <a:picLocks noChangeAspect="1"/>
          </p:cNvPicPr>
          <p:nvPr/>
        </p:nvPicPr>
        <p:blipFill>
          <a:blip r:embed="rId7"/>
          <a:stretch>
            <a:fillRect/>
          </a:stretch>
        </p:blipFill>
        <p:spPr>
          <a:xfrm>
            <a:off x="2670584" y="3416807"/>
            <a:ext cx="6937017" cy="45719"/>
          </a:xfrm>
          <a:prstGeom prst="rect">
            <a:avLst/>
          </a:prstGeom>
        </p:spPr>
      </p:pic>
      <p:pic>
        <p:nvPicPr>
          <p:cNvPr id="13" name="Picture 12">
            <a:extLst>
              <a:ext uri="{FF2B5EF4-FFF2-40B4-BE49-F238E27FC236}">
                <a16:creationId xmlns:a16="http://schemas.microsoft.com/office/drawing/2014/main" id="{894DD373-9693-4640-B335-1579BD61BC12}"/>
              </a:ext>
            </a:extLst>
          </p:cNvPr>
          <p:cNvPicPr>
            <a:picLocks noChangeAspect="1"/>
          </p:cNvPicPr>
          <p:nvPr/>
        </p:nvPicPr>
        <p:blipFill>
          <a:blip r:embed="rId8"/>
          <a:stretch>
            <a:fillRect/>
          </a:stretch>
        </p:blipFill>
        <p:spPr>
          <a:xfrm>
            <a:off x="3284787" y="4088344"/>
            <a:ext cx="1329043" cy="1548518"/>
          </a:xfrm>
          <a:prstGeom prst="rect">
            <a:avLst/>
          </a:prstGeom>
        </p:spPr>
      </p:pic>
      <p:pic>
        <p:nvPicPr>
          <p:cNvPr id="14" name="Picture 13">
            <a:extLst>
              <a:ext uri="{FF2B5EF4-FFF2-40B4-BE49-F238E27FC236}">
                <a16:creationId xmlns:a16="http://schemas.microsoft.com/office/drawing/2014/main" id="{1AE9D526-BBA9-4D0D-9E25-5CD539C9F174}"/>
              </a:ext>
            </a:extLst>
          </p:cNvPr>
          <p:cNvPicPr>
            <a:picLocks noChangeAspect="1"/>
          </p:cNvPicPr>
          <p:nvPr/>
        </p:nvPicPr>
        <p:blipFill>
          <a:blip r:embed="rId9"/>
          <a:stretch>
            <a:fillRect/>
          </a:stretch>
        </p:blipFill>
        <p:spPr>
          <a:xfrm>
            <a:off x="3529004" y="4413408"/>
            <a:ext cx="877900" cy="1109568"/>
          </a:xfrm>
          <a:prstGeom prst="rect">
            <a:avLst/>
          </a:prstGeom>
        </p:spPr>
      </p:pic>
      <p:pic>
        <p:nvPicPr>
          <p:cNvPr id="15" name="Picture 14">
            <a:extLst>
              <a:ext uri="{FF2B5EF4-FFF2-40B4-BE49-F238E27FC236}">
                <a16:creationId xmlns:a16="http://schemas.microsoft.com/office/drawing/2014/main" id="{34B7CED5-B3D5-45EE-8B85-08D2BA9B7812}"/>
              </a:ext>
            </a:extLst>
          </p:cNvPr>
          <p:cNvPicPr>
            <a:picLocks noChangeAspect="1"/>
          </p:cNvPicPr>
          <p:nvPr/>
        </p:nvPicPr>
        <p:blipFill>
          <a:blip r:embed="rId10"/>
          <a:stretch>
            <a:fillRect/>
          </a:stretch>
        </p:blipFill>
        <p:spPr>
          <a:xfrm>
            <a:off x="4745620" y="4094441"/>
            <a:ext cx="1322947" cy="1536325"/>
          </a:xfrm>
          <a:prstGeom prst="rect">
            <a:avLst/>
          </a:prstGeom>
        </p:spPr>
      </p:pic>
      <p:pic>
        <p:nvPicPr>
          <p:cNvPr id="16" name="Picture 15">
            <a:extLst>
              <a:ext uri="{FF2B5EF4-FFF2-40B4-BE49-F238E27FC236}">
                <a16:creationId xmlns:a16="http://schemas.microsoft.com/office/drawing/2014/main" id="{8BE98A12-94F5-45A4-AFD4-54F41814AB71}"/>
              </a:ext>
            </a:extLst>
          </p:cNvPr>
          <p:cNvPicPr>
            <a:picLocks noChangeAspect="1"/>
          </p:cNvPicPr>
          <p:nvPr/>
        </p:nvPicPr>
        <p:blipFill>
          <a:blip r:embed="rId11"/>
          <a:stretch>
            <a:fillRect/>
          </a:stretch>
        </p:blipFill>
        <p:spPr>
          <a:xfrm>
            <a:off x="6148574" y="4136644"/>
            <a:ext cx="1322947" cy="1542422"/>
          </a:xfrm>
          <a:prstGeom prst="rect">
            <a:avLst/>
          </a:prstGeom>
        </p:spPr>
      </p:pic>
      <p:pic>
        <p:nvPicPr>
          <p:cNvPr id="17" name="Picture 16">
            <a:extLst>
              <a:ext uri="{FF2B5EF4-FFF2-40B4-BE49-F238E27FC236}">
                <a16:creationId xmlns:a16="http://schemas.microsoft.com/office/drawing/2014/main" id="{2CBCC210-841C-4CD5-9C2A-6DBBA8B600EC}"/>
              </a:ext>
            </a:extLst>
          </p:cNvPr>
          <p:cNvPicPr>
            <a:picLocks noChangeAspect="1"/>
          </p:cNvPicPr>
          <p:nvPr/>
        </p:nvPicPr>
        <p:blipFill>
          <a:blip r:embed="rId12"/>
          <a:stretch>
            <a:fillRect/>
          </a:stretch>
        </p:blipFill>
        <p:spPr>
          <a:xfrm>
            <a:off x="4980335" y="4455688"/>
            <a:ext cx="853514" cy="1121761"/>
          </a:xfrm>
          <a:prstGeom prst="rect">
            <a:avLst/>
          </a:prstGeom>
        </p:spPr>
      </p:pic>
      <p:pic>
        <p:nvPicPr>
          <p:cNvPr id="18" name="Picture 17">
            <a:extLst>
              <a:ext uri="{FF2B5EF4-FFF2-40B4-BE49-F238E27FC236}">
                <a16:creationId xmlns:a16="http://schemas.microsoft.com/office/drawing/2014/main" id="{7BFFA121-2B4E-4A91-BA59-9C771383AB92}"/>
              </a:ext>
            </a:extLst>
          </p:cNvPr>
          <p:cNvPicPr>
            <a:picLocks noChangeAspect="1"/>
          </p:cNvPicPr>
          <p:nvPr/>
        </p:nvPicPr>
        <p:blipFill>
          <a:blip r:embed="rId13"/>
          <a:stretch>
            <a:fillRect/>
          </a:stretch>
        </p:blipFill>
        <p:spPr>
          <a:xfrm>
            <a:off x="7579987" y="4136644"/>
            <a:ext cx="1322947" cy="1548518"/>
          </a:xfrm>
          <a:prstGeom prst="rect">
            <a:avLst/>
          </a:prstGeom>
        </p:spPr>
      </p:pic>
      <p:pic>
        <p:nvPicPr>
          <p:cNvPr id="19" name="Picture 18">
            <a:extLst>
              <a:ext uri="{FF2B5EF4-FFF2-40B4-BE49-F238E27FC236}">
                <a16:creationId xmlns:a16="http://schemas.microsoft.com/office/drawing/2014/main" id="{EDE03996-E95F-42CC-ABEB-CB5B47E08D06}"/>
              </a:ext>
            </a:extLst>
          </p:cNvPr>
          <p:cNvPicPr>
            <a:picLocks noChangeAspect="1"/>
          </p:cNvPicPr>
          <p:nvPr/>
        </p:nvPicPr>
        <p:blipFill>
          <a:blip r:embed="rId14"/>
          <a:stretch>
            <a:fillRect/>
          </a:stretch>
        </p:blipFill>
        <p:spPr>
          <a:xfrm>
            <a:off x="7781171" y="4449590"/>
            <a:ext cx="920576" cy="1133954"/>
          </a:xfrm>
          <a:prstGeom prst="rect">
            <a:avLst/>
          </a:prstGeom>
        </p:spPr>
      </p:pic>
      <p:pic>
        <p:nvPicPr>
          <p:cNvPr id="21" name="Picture 20">
            <a:extLst>
              <a:ext uri="{FF2B5EF4-FFF2-40B4-BE49-F238E27FC236}">
                <a16:creationId xmlns:a16="http://schemas.microsoft.com/office/drawing/2014/main" id="{724EE8B1-30DA-4C18-AFD8-9B08CC895BBC}"/>
              </a:ext>
            </a:extLst>
          </p:cNvPr>
          <p:cNvPicPr>
            <a:picLocks noChangeAspect="1"/>
          </p:cNvPicPr>
          <p:nvPr/>
        </p:nvPicPr>
        <p:blipFill>
          <a:blip r:embed="rId15"/>
          <a:stretch>
            <a:fillRect/>
          </a:stretch>
        </p:blipFill>
        <p:spPr>
          <a:xfrm>
            <a:off x="8954120" y="4136644"/>
            <a:ext cx="1296157" cy="1548518"/>
          </a:xfrm>
          <a:prstGeom prst="rect">
            <a:avLst/>
          </a:prstGeom>
        </p:spPr>
      </p:pic>
      <p:pic>
        <p:nvPicPr>
          <p:cNvPr id="22" name="Picture 21">
            <a:extLst>
              <a:ext uri="{FF2B5EF4-FFF2-40B4-BE49-F238E27FC236}">
                <a16:creationId xmlns:a16="http://schemas.microsoft.com/office/drawing/2014/main" id="{B101E0D8-6687-4D34-9D92-C5164EA33B24}"/>
              </a:ext>
            </a:extLst>
          </p:cNvPr>
          <p:cNvPicPr>
            <a:picLocks noChangeAspect="1"/>
          </p:cNvPicPr>
          <p:nvPr/>
        </p:nvPicPr>
        <p:blipFill>
          <a:blip r:embed="rId16"/>
          <a:stretch>
            <a:fillRect/>
          </a:stretch>
        </p:blipFill>
        <p:spPr>
          <a:xfrm>
            <a:off x="9186940" y="4465805"/>
            <a:ext cx="841321" cy="1146147"/>
          </a:xfrm>
          <a:prstGeom prst="rect">
            <a:avLst/>
          </a:prstGeom>
        </p:spPr>
      </p:pic>
      <p:pic>
        <p:nvPicPr>
          <p:cNvPr id="23" name="Picture 22">
            <a:extLst>
              <a:ext uri="{FF2B5EF4-FFF2-40B4-BE49-F238E27FC236}">
                <a16:creationId xmlns:a16="http://schemas.microsoft.com/office/drawing/2014/main" id="{58314BE0-CCD0-4D4F-8750-4925F5A69400}"/>
              </a:ext>
            </a:extLst>
          </p:cNvPr>
          <p:cNvPicPr>
            <a:picLocks noChangeAspect="1"/>
          </p:cNvPicPr>
          <p:nvPr/>
        </p:nvPicPr>
        <p:blipFill>
          <a:blip r:embed="rId17"/>
          <a:stretch>
            <a:fillRect/>
          </a:stretch>
        </p:blipFill>
        <p:spPr>
          <a:xfrm>
            <a:off x="5913274" y="3158967"/>
            <a:ext cx="18290" cy="627942"/>
          </a:xfrm>
          <a:prstGeom prst="rect">
            <a:avLst/>
          </a:prstGeom>
        </p:spPr>
      </p:pic>
      <p:sp>
        <p:nvSpPr>
          <p:cNvPr id="24" name="Content Placeholder 23">
            <a:extLst>
              <a:ext uri="{FF2B5EF4-FFF2-40B4-BE49-F238E27FC236}">
                <a16:creationId xmlns:a16="http://schemas.microsoft.com/office/drawing/2014/main" id="{2E2887FA-7F25-42CA-A2B4-7AD4B4FA1356}"/>
              </a:ext>
            </a:extLst>
          </p:cNvPr>
          <p:cNvSpPr>
            <a:spLocks noGrp="1"/>
          </p:cNvSpPr>
          <p:nvPr>
            <p:ph idx="1"/>
          </p:nvPr>
        </p:nvSpPr>
        <p:spPr>
          <a:xfrm>
            <a:off x="1727525" y="1509338"/>
            <a:ext cx="8602202" cy="4043578"/>
          </a:xfrm>
        </p:spPr>
        <p:txBody>
          <a:bodyPr/>
          <a:lstStyle/>
          <a:p>
            <a:endParaRPr lang="en-US" dirty="0"/>
          </a:p>
        </p:txBody>
      </p:sp>
    </p:spTree>
    <p:extLst>
      <p:ext uri="{BB962C8B-B14F-4D97-AF65-F5344CB8AC3E}">
        <p14:creationId xmlns:p14="http://schemas.microsoft.com/office/powerpoint/2010/main" val="648419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B2E-119B-488A-8580-F9FF483CC72B}"/>
              </a:ext>
            </a:extLst>
          </p:cNvPr>
          <p:cNvSpPr>
            <a:spLocks noGrp="1"/>
          </p:cNvSpPr>
          <p:nvPr>
            <p:ph type="title"/>
          </p:nvPr>
        </p:nvSpPr>
        <p:spPr/>
        <p:txBody>
          <a:bodyPr/>
          <a:lstStyle/>
          <a:p>
            <a:r>
              <a:rPr lang="en-US" dirty="0"/>
              <a:t>Moller Procurement Readiness: TJNAF Team - SAG</a:t>
            </a:r>
          </a:p>
        </p:txBody>
      </p:sp>
      <p:sp>
        <p:nvSpPr>
          <p:cNvPr id="3" name="Content Placeholder 2">
            <a:extLst>
              <a:ext uri="{FF2B5EF4-FFF2-40B4-BE49-F238E27FC236}">
                <a16:creationId xmlns:a16="http://schemas.microsoft.com/office/drawing/2014/main" id="{8B4857FA-9F74-4EA1-A3CF-D6D61B4AB8CF}"/>
              </a:ext>
            </a:extLst>
          </p:cNvPr>
          <p:cNvSpPr>
            <a:spLocks noGrp="1"/>
          </p:cNvSpPr>
          <p:nvPr>
            <p:ph idx="1"/>
          </p:nvPr>
        </p:nvSpPr>
        <p:spPr/>
        <p:txBody>
          <a:bodyPr/>
          <a:lstStyle/>
          <a:p>
            <a:r>
              <a:rPr lang="en-US" sz="2400" dirty="0"/>
              <a:t>Current procurement staff and near-term increase plan</a:t>
            </a:r>
          </a:p>
          <a:p>
            <a:pPr lvl="1"/>
            <a:r>
              <a:rPr lang="en-US" sz="1700" dirty="0"/>
              <a:t>Small but experienced staff; currently have 18 Procurement Officers (POs) </a:t>
            </a:r>
          </a:p>
          <a:p>
            <a:pPr lvl="2"/>
            <a:r>
              <a:rPr lang="en-US" sz="1600" dirty="0"/>
              <a:t>Average time at JLab is 12.5 years</a:t>
            </a:r>
          </a:p>
          <a:p>
            <a:pPr lvl="1"/>
            <a:r>
              <a:rPr lang="en-US" sz="1700" dirty="0"/>
              <a:t>Projecting to hire 2 new POs each year for the next 3 years based on current projected spending increases across the lab portfolio</a:t>
            </a:r>
          </a:p>
          <a:p>
            <a:pPr lvl="1"/>
            <a:r>
              <a:rPr lang="en-US" sz="1700" b="1" dirty="0">
                <a:solidFill>
                  <a:srgbClr val="FF0000"/>
                </a:solidFill>
              </a:rPr>
              <a:t>In Process of hiring a SA II now</a:t>
            </a:r>
          </a:p>
          <a:p>
            <a:r>
              <a:rPr lang="en-US" sz="2400" dirty="0"/>
              <a:t>Current staff has extensive recent experience supporting “Non-Normal” project procurements</a:t>
            </a:r>
          </a:p>
          <a:p>
            <a:pPr lvl="1"/>
            <a:r>
              <a:rPr lang="en-US" sz="1700" dirty="0"/>
              <a:t>12GeV Upgrade = ~$215M over 8-10 years (completed 2018)</a:t>
            </a:r>
          </a:p>
          <a:p>
            <a:pPr lvl="1"/>
            <a:r>
              <a:rPr lang="en-US" sz="1700" dirty="0"/>
              <a:t>LCLS-II = ~$105M over 5 years (TJNAF procurement effort completed 2020)</a:t>
            </a:r>
          </a:p>
          <a:p>
            <a:pPr lvl="1"/>
            <a:r>
              <a:rPr lang="en-US" sz="1700" dirty="0"/>
              <a:t>LCLS-II HE = ~$15M over 4 years (TJNAF procurement effort on going)</a:t>
            </a:r>
          </a:p>
          <a:p>
            <a:pPr lvl="1"/>
            <a:r>
              <a:rPr lang="en-US" sz="1700" dirty="0"/>
              <a:t>SNS PPU = ~$10M over 4 Years (TJNAF procurement effort on going)</a:t>
            </a:r>
          </a:p>
          <a:p>
            <a:r>
              <a:rPr lang="en-US" sz="2400" dirty="0"/>
              <a:t>Small Business Liaison Officer: Renee Carte</a:t>
            </a:r>
            <a:r>
              <a:rPr lang="en-US" dirty="0"/>
              <a:t>r</a:t>
            </a:r>
          </a:p>
          <a:p>
            <a:pPr marL="457200" lvl="1" indent="0">
              <a:spcBef>
                <a:spcPts val="0"/>
              </a:spcBef>
              <a:buNone/>
            </a:pPr>
            <a:endParaRPr lang="en-US" dirty="0"/>
          </a:p>
        </p:txBody>
      </p:sp>
      <p:sp>
        <p:nvSpPr>
          <p:cNvPr id="4" name="Footer Placeholder 3">
            <a:extLst>
              <a:ext uri="{FF2B5EF4-FFF2-40B4-BE49-F238E27FC236}">
                <a16:creationId xmlns:a16="http://schemas.microsoft.com/office/drawing/2014/main" id="{8C813F7D-FD74-45C6-80DD-208FCE99A0A4}"/>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18CA0B06-6C02-495A-A981-DB93226A1978}"/>
              </a:ext>
            </a:extLst>
          </p:cNvPr>
          <p:cNvSpPr>
            <a:spLocks noGrp="1"/>
          </p:cNvSpPr>
          <p:nvPr>
            <p:ph type="sldNum" sz="quarter" idx="12"/>
          </p:nvPr>
        </p:nvSpPr>
        <p:spPr/>
        <p:txBody>
          <a:bodyPr/>
          <a:lstStyle/>
          <a:p>
            <a:fld id="{07E1C93C-5050-FC42-8F10-D22D4F119D13}" type="slidenum">
              <a:rPr lang="en-US" smtClean="0"/>
              <a:pPr/>
              <a:t>6</a:t>
            </a:fld>
            <a:endParaRPr lang="en-US" dirty="0"/>
          </a:p>
        </p:txBody>
      </p:sp>
    </p:spTree>
    <p:extLst>
      <p:ext uri="{BB962C8B-B14F-4D97-AF65-F5344CB8AC3E}">
        <p14:creationId xmlns:p14="http://schemas.microsoft.com/office/powerpoint/2010/main" val="2959807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TJNAF Procurement Organization</a:t>
            </a:r>
          </a:p>
        </p:txBody>
      </p:sp>
      <p:pic>
        <p:nvPicPr>
          <p:cNvPr id="6" name="Content Placeholder 5">
            <a:extLst>
              <a:ext uri="{FF2B5EF4-FFF2-40B4-BE49-F238E27FC236}">
                <a16:creationId xmlns:a16="http://schemas.microsoft.com/office/drawing/2014/main" id="{DD923B88-DA3B-4AFC-AECB-0D9FBF9E38ED}"/>
              </a:ext>
            </a:extLst>
          </p:cNvPr>
          <p:cNvPicPr>
            <a:picLocks noGrp="1" noChangeAspect="1"/>
          </p:cNvPicPr>
          <p:nvPr>
            <p:ph idx="1"/>
          </p:nvPr>
        </p:nvPicPr>
        <p:blipFill>
          <a:blip r:embed="rId2"/>
          <a:stretch>
            <a:fillRect/>
          </a:stretch>
        </p:blipFill>
        <p:spPr>
          <a:xfrm>
            <a:off x="2085885" y="978176"/>
            <a:ext cx="7937680" cy="5358848"/>
          </a:xfrm>
          <a:prstGeom prst="rect">
            <a:avLst/>
          </a:prstGeom>
        </p:spPr>
      </p:pic>
      <p:sp>
        <p:nvSpPr>
          <p:cNvPr id="4" name="Footer Placeholder 3"/>
          <p:cNvSpPr>
            <a:spLocks noGrp="1"/>
          </p:cNvSpPr>
          <p:nvPr>
            <p:ph type="ftr" sz="quarter" idx="11"/>
          </p:nvPr>
        </p:nvSpPr>
        <p:spPr/>
        <p:txBody>
          <a:bodyPr/>
          <a:lstStyle/>
          <a:p>
            <a:r>
              <a:rPr lang="en-US" dirty="0"/>
              <a:t>MOLLER Project</a:t>
            </a:r>
          </a:p>
        </p:txBody>
      </p:sp>
      <p:sp>
        <p:nvSpPr>
          <p:cNvPr id="5" name="Slide Number Placeholder 4"/>
          <p:cNvSpPr>
            <a:spLocks noGrp="1"/>
          </p:cNvSpPr>
          <p:nvPr>
            <p:ph type="sldNum" sz="quarter" idx="12"/>
          </p:nvPr>
        </p:nvSpPr>
        <p:spPr/>
        <p:txBody>
          <a:bodyPr/>
          <a:lstStyle/>
          <a:p>
            <a:fld id="{07E1C93C-5050-FC42-8F10-D22D4F119D13}" type="slidenum">
              <a:rPr lang="en-US" smtClean="0"/>
              <a:pPr/>
              <a:t>7</a:t>
            </a:fld>
            <a:endParaRPr lang="en-US" dirty="0"/>
          </a:p>
        </p:txBody>
      </p:sp>
    </p:spTree>
    <p:extLst>
      <p:ext uri="{BB962C8B-B14F-4D97-AF65-F5344CB8AC3E}">
        <p14:creationId xmlns:p14="http://schemas.microsoft.com/office/powerpoint/2010/main" val="1890310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86C68-D597-B947-8C9C-E85569174698}"/>
              </a:ext>
            </a:extLst>
          </p:cNvPr>
          <p:cNvSpPr>
            <a:spLocks noGrp="1"/>
          </p:cNvSpPr>
          <p:nvPr>
            <p:ph type="title"/>
          </p:nvPr>
        </p:nvSpPr>
        <p:spPr/>
        <p:txBody>
          <a:bodyPr>
            <a:normAutofit/>
          </a:bodyPr>
          <a:lstStyle/>
          <a:p>
            <a:r>
              <a:rPr lang="en-US" dirty="0"/>
              <a:t>Project Team</a:t>
            </a:r>
          </a:p>
        </p:txBody>
      </p:sp>
      <p:sp>
        <p:nvSpPr>
          <p:cNvPr id="13" name="Content Placeholder 12">
            <a:extLst>
              <a:ext uri="{FF2B5EF4-FFF2-40B4-BE49-F238E27FC236}">
                <a16:creationId xmlns:a16="http://schemas.microsoft.com/office/drawing/2014/main" id="{CB2B4A13-4DA0-D544-9680-835E20DDF00A}"/>
              </a:ext>
            </a:extLst>
          </p:cNvPr>
          <p:cNvSpPr>
            <a:spLocks noGrp="1"/>
          </p:cNvSpPr>
          <p:nvPr>
            <p:ph idx="1"/>
          </p:nvPr>
        </p:nvSpPr>
        <p:spPr>
          <a:xfrm>
            <a:off x="1676705" y="945638"/>
            <a:ext cx="3917888" cy="1366784"/>
          </a:xfrm>
          <a:solidFill>
            <a:srgbClr val="00B0F0">
              <a:alpha val="20000"/>
            </a:srgbClr>
          </a:solidFill>
        </p:spPr>
        <p:txBody>
          <a:bodyPr wrap="square">
            <a:spAutoFit/>
          </a:bodyPr>
          <a:lstStyle/>
          <a:p>
            <a:pPr marL="0" indent="0">
              <a:buNone/>
            </a:pPr>
            <a:r>
              <a:rPr lang="en-US" sz="1350" u="sng" dirty="0"/>
              <a:t>Integrated Project Team (IPT)</a:t>
            </a:r>
          </a:p>
          <a:p>
            <a:pPr marL="171450" lvl="1"/>
            <a:r>
              <a:rPr lang="en-US" sz="1200" dirty="0"/>
              <a:t>Federal Program Manager (Elizabeth Bartosz; ONP)</a:t>
            </a:r>
          </a:p>
          <a:p>
            <a:pPr marL="171450" lvl="1"/>
            <a:r>
              <a:rPr lang="en-US" sz="1200" dirty="0"/>
              <a:t>Federal Project Director (Bryan Foley; TJSO)</a:t>
            </a:r>
          </a:p>
          <a:p>
            <a:pPr marL="171450" lvl="1"/>
            <a:r>
              <a:rPr lang="en-US" sz="1200" dirty="0"/>
              <a:t>Contracting Officer (Wayne Skinner; TJSO)</a:t>
            </a:r>
          </a:p>
          <a:p>
            <a:pPr marL="171450" lvl="1"/>
            <a:r>
              <a:rPr lang="en-US" sz="1200" dirty="0"/>
              <a:t>Contractor Project Manager (Ruben Fair; JLab)</a:t>
            </a:r>
          </a:p>
        </p:txBody>
      </p:sp>
      <p:sp>
        <p:nvSpPr>
          <p:cNvPr id="4" name="Footer Placeholder 3">
            <a:extLst>
              <a:ext uri="{FF2B5EF4-FFF2-40B4-BE49-F238E27FC236}">
                <a16:creationId xmlns:a16="http://schemas.microsoft.com/office/drawing/2014/main" id="{9539890B-D90E-4C47-B9E7-99ADE79116E7}"/>
              </a:ext>
            </a:extLst>
          </p:cNvPr>
          <p:cNvSpPr>
            <a:spLocks noGrp="1"/>
          </p:cNvSpPr>
          <p:nvPr>
            <p:ph type="ftr" sz="quarter" idx="11"/>
          </p:nvPr>
        </p:nvSpPr>
        <p:spPr/>
        <p:txBody>
          <a:bodyPr/>
          <a:lstStyle/>
          <a:p>
            <a:r>
              <a:rPr lang="en-US" dirty="0"/>
              <a:t>MOLLER Project</a:t>
            </a:r>
          </a:p>
        </p:txBody>
      </p:sp>
      <p:sp>
        <p:nvSpPr>
          <p:cNvPr id="5" name="Slide Number Placeholder 4">
            <a:extLst>
              <a:ext uri="{FF2B5EF4-FFF2-40B4-BE49-F238E27FC236}">
                <a16:creationId xmlns:a16="http://schemas.microsoft.com/office/drawing/2014/main" id="{F0EDD5BC-55C7-504C-9F6F-797A1D30D9A4}"/>
              </a:ext>
            </a:extLst>
          </p:cNvPr>
          <p:cNvSpPr>
            <a:spLocks noGrp="1"/>
          </p:cNvSpPr>
          <p:nvPr>
            <p:ph type="sldNum" sz="quarter" idx="12"/>
          </p:nvPr>
        </p:nvSpPr>
        <p:spPr/>
        <p:txBody>
          <a:bodyPr/>
          <a:lstStyle/>
          <a:p>
            <a:fld id="{07E1C93C-5050-FC42-8F10-D22D4F119D13}" type="slidenum">
              <a:rPr lang="en-US" smtClean="0"/>
              <a:pPr/>
              <a:t>8</a:t>
            </a:fld>
            <a:endParaRPr lang="en-US" dirty="0"/>
          </a:p>
        </p:txBody>
      </p:sp>
      <p:sp>
        <p:nvSpPr>
          <p:cNvPr id="7" name="Content Placeholder 12">
            <a:extLst>
              <a:ext uri="{FF2B5EF4-FFF2-40B4-BE49-F238E27FC236}">
                <a16:creationId xmlns:a16="http://schemas.microsoft.com/office/drawing/2014/main" id="{E2D82F12-AA7B-DF49-8EEA-C05FF3E1AC83}"/>
              </a:ext>
            </a:extLst>
          </p:cNvPr>
          <p:cNvSpPr txBox="1">
            <a:spLocks/>
          </p:cNvSpPr>
          <p:nvPr/>
        </p:nvSpPr>
        <p:spPr>
          <a:xfrm>
            <a:off x="1676705" y="2710958"/>
            <a:ext cx="3094919" cy="3357842"/>
          </a:xfrm>
          <a:prstGeom prst="rect">
            <a:avLst/>
          </a:prstGeom>
          <a:solidFill>
            <a:schemeClr val="bg1">
              <a:lumMod val="95000"/>
            </a:schemeClr>
          </a:solidFill>
          <a:ln>
            <a:noFill/>
          </a:ln>
        </p:spPr>
        <p:txBody>
          <a:bodyPr vert="horz" wrap="square" lIns="68580" tIns="34290" rIns="68580" bIns="3429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u="sng" dirty="0"/>
              <a:t>Project Management Team Responsibilities</a:t>
            </a:r>
          </a:p>
          <a:p>
            <a:pPr marL="171450" lvl="1"/>
            <a:r>
              <a:rPr lang="en-US" sz="1050" dirty="0"/>
              <a:t>PM (</a:t>
            </a:r>
            <a:r>
              <a:rPr lang="en-US" sz="1050" dirty="0">
                <a:solidFill>
                  <a:srgbClr val="008F00"/>
                </a:solidFill>
              </a:rPr>
              <a:t>Ruben Fair </a:t>
            </a:r>
            <a:r>
              <a:rPr lang="en-US" sz="1050" dirty="0"/>
              <a:t>– incoming, Jim Fast emeritus)</a:t>
            </a:r>
          </a:p>
          <a:p>
            <a:pPr marL="514350" lvl="2"/>
            <a:r>
              <a:rPr lang="en-US" sz="900" dirty="0"/>
              <a:t>Delivery of project on schedule/budget </a:t>
            </a:r>
          </a:p>
          <a:p>
            <a:pPr marL="514350" lvl="2"/>
            <a:r>
              <a:rPr lang="en-US" sz="900" dirty="0"/>
              <a:t>Technical management of physics goals</a:t>
            </a:r>
          </a:p>
          <a:p>
            <a:pPr marL="514350" lvl="2"/>
            <a:r>
              <a:rPr lang="en-US" sz="900" dirty="0"/>
              <a:t>Change Control</a:t>
            </a:r>
          </a:p>
          <a:p>
            <a:pPr marL="171450" lvl="1"/>
            <a:r>
              <a:rPr lang="en-US" sz="1050" dirty="0"/>
              <a:t>DPM (</a:t>
            </a:r>
            <a:r>
              <a:rPr lang="en-US" sz="1050" dirty="0">
                <a:solidFill>
                  <a:srgbClr val="008F00"/>
                </a:solidFill>
              </a:rPr>
              <a:t>Klaus </a:t>
            </a:r>
            <a:r>
              <a:rPr lang="en-US" sz="1050" dirty="0" err="1">
                <a:solidFill>
                  <a:srgbClr val="008F00"/>
                </a:solidFill>
              </a:rPr>
              <a:t>Demhelt</a:t>
            </a:r>
            <a:r>
              <a:rPr lang="en-US" sz="1050" dirty="0">
                <a:solidFill>
                  <a:srgbClr val="008F00"/>
                </a:solidFill>
              </a:rPr>
              <a:t> </a:t>
            </a:r>
            <a:r>
              <a:rPr lang="en-US" sz="1050" dirty="0"/>
              <a:t>– starts 9/1/23)</a:t>
            </a:r>
          </a:p>
          <a:p>
            <a:pPr marL="514350" lvl="2"/>
            <a:r>
              <a:rPr lang="en-US" sz="900" dirty="0"/>
              <a:t>Risk management</a:t>
            </a:r>
          </a:p>
          <a:p>
            <a:pPr marL="171450" lvl="1"/>
            <a:r>
              <a:rPr lang="en-US" sz="1050" dirty="0"/>
              <a:t>PE (Robin Wines)</a:t>
            </a:r>
          </a:p>
          <a:p>
            <a:pPr marL="514350" lvl="2"/>
            <a:r>
              <a:rPr lang="en-US" sz="900" dirty="0"/>
              <a:t>Requirements and Interface management</a:t>
            </a:r>
          </a:p>
          <a:p>
            <a:pPr marL="514350" lvl="2"/>
            <a:r>
              <a:rPr lang="en-US" sz="900" dirty="0"/>
              <a:t>Engineering coordination and integration</a:t>
            </a:r>
          </a:p>
          <a:p>
            <a:pPr marL="171450" lvl="1"/>
            <a:r>
              <a:rPr lang="en-US" sz="1050" dirty="0"/>
              <a:t>PCA (Lisa </a:t>
            </a:r>
            <a:r>
              <a:rPr lang="en-US" sz="1050" dirty="0" err="1"/>
              <a:t>Loewus</a:t>
            </a:r>
            <a:r>
              <a:rPr lang="en-US" sz="1050" dirty="0"/>
              <a:t>)</a:t>
            </a:r>
          </a:p>
          <a:p>
            <a:pPr marL="514350" lvl="2"/>
            <a:r>
              <a:rPr lang="en-US" sz="900" dirty="0"/>
              <a:t>Baseline management in P6</a:t>
            </a:r>
          </a:p>
          <a:p>
            <a:pPr marL="514350" lvl="2"/>
            <a:r>
              <a:rPr lang="en-US" sz="900" dirty="0"/>
              <a:t>Earned Value management</a:t>
            </a:r>
          </a:p>
          <a:p>
            <a:pPr marL="171450" lvl="1"/>
            <a:r>
              <a:rPr lang="en-US" sz="1050" dirty="0"/>
              <a:t>Procurement Coordination </a:t>
            </a:r>
            <a:r>
              <a:rPr lang="en-US" sz="1050" dirty="0">
                <a:solidFill>
                  <a:srgbClr val="FF0000"/>
                </a:solidFill>
              </a:rPr>
              <a:t>(Mitch Laney)</a:t>
            </a:r>
          </a:p>
          <a:p>
            <a:pPr marL="171450" lvl="1"/>
            <a:r>
              <a:rPr lang="en-US" sz="1050" dirty="0"/>
              <a:t>EH&amp;S (</a:t>
            </a:r>
            <a:r>
              <a:rPr lang="en-US" sz="1050" dirty="0">
                <a:solidFill>
                  <a:srgbClr val="008F00"/>
                </a:solidFill>
              </a:rPr>
              <a:t>Bill Rainey</a:t>
            </a:r>
            <a:r>
              <a:rPr lang="en-US" sz="1050" dirty="0"/>
              <a:t>)</a:t>
            </a:r>
          </a:p>
          <a:p>
            <a:pPr marL="171450" lvl="1"/>
            <a:r>
              <a:rPr lang="en-US" sz="1050" dirty="0"/>
              <a:t>Quality (</a:t>
            </a:r>
            <a:r>
              <a:rPr lang="en-US" sz="1050" dirty="0">
                <a:solidFill>
                  <a:srgbClr val="008F00"/>
                </a:solidFill>
              </a:rPr>
              <a:t>Jacob Harris </a:t>
            </a:r>
            <a:r>
              <a:rPr lang="en-US" sz="1050" dirty="0"/>
              <a:t>- acting)</a:t>
            </a:r>
          </a:p>
        </p:txBody>
      </p:sp>
      <p:pic>
        <p:nvPicPr>
          <p:cNvPr id="42" name="Picture 41">
            <a:extLst>
              <a:ext uri="{FF2B5EF4-FFF2-40B4-BE49-F238E27FC236}">
                <a16:creationId xmlns:a16="http://schemas.microsoft.com/office/drawing/2014/main" id="{0D3DC1B1-9606-F92A-3110-EFE3DBBB2C92}"/>
              </a:ext>
            </a:extLst>
          </p:cNvPr>
          <p:cNvPicPr>
            <a:picLocks noChangeAspect="1"/>
          </p:cNvPicPr>
          <p:nvPr/>
        </p:nvPicPr>
        <p:blipFill>
          <a:blip r:embed="rId2"/>
          <a:stretch>
            <a:fillRect/>
          </a:stretch>
        </p:blipFill>
        <p:spPr>
          <a:xfrm>
            <a:off x="5020573" y="1854679"/>
            <a:ext cx="6314535" cy="4321834"/>
          </a:xfrm>
          <a:prstGeom prst="rect">
            <a:avLst/>
          </a:prstGeom>
        </p:spPr>
      </p:pic>
    </p:spTree>
    <p:extLst>
      <p:ext uri="{BB962C8B-B14F-4D97-AF65-F5344CB8AC3E}">
        <p14:creationId xmlns:p14="http://schemas.microsoft.com/office/powerpoint/2010/main" val="876411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35F6D-4326-439A-9752-305A77F769BA}"/>
              </a:ext>
            </a:extLst>
          </p:cNvPr>
          <p:cNvSpPr>
            <a:spLocks noGrp="1"/>
          </p:cNvSpPr>
          <p:nvPr>
            <p:ph type="title"/>
          </p:nvPr>
        </p:nvSpPr>
        <p:spPr/>
        <p:txBody>
          <a:bodyPr/>
          <a:lstStyle/>
          <a:p>
            <a:r>
              <a:rPr lang="en-US" dirty="0"/>
              <a:t>Moller Kickoff Meeting - Schedule</a:t>
            </a:r>
          </a:p>
        </p:txBody>
      </p:sp>
      <p:sp>
        <p:nvSpPr>
          <p:cNvPr id="3" name="Content Placeholder 2">
            <a:extLst>
              <a:ext uri="{FF2B5EF4-FFF2-40B4-BE49-F238E27FC236}">
                <a16:creationId xmlns:a16="http://schemas.microsoft.com/office/drawing/2014/main" id="{C46AF406-B95A-4BF1-9BD3-9A5DC9CC84D3}"/>
              </a:ext>
            </a:extLst>
          </p:cNvPr>
          <p:cNvSpPr>
            <a:spLocks noGrp="1"/>
          </p:cNvSpPr>
          <p:nvPr>
            <p:ph idx="1"/>
          </p:nvPr>
        </p:nvSpPr>
        <p:spPr/>
        <p:txBody>
          <a:bodyPr/>
          <a:lstStyle/>
          <a:p>
            <a:pPr lvl="1">
              <a:spcBef>
                <a:spcPts val="0"/>
              </a:spcBef>
              <a:buFont typeface="Arial" panose="020B0604020202020204" pitchFamily="34" charset="0"/>
              <a:buChar char="•"/>
            </a:pPr>
            <a:r>
              <a:rPr lang="en-US" sz="2200" dirty="0">
                <a:solidFill>
                  <a:srgbClr val="00B050"/>
                </a:solidFill>
                <a:latin typeface="Arial" panose="020B0604020202020204" pitchFamily="34" charset="0"/>
                <a:cs typeface="Arial" charset="0"/>
              </a:rPr>
              <a:t>CD-1 was approved in December 2020​</a:t>
            </a:r>
          </a:p>
          <a:p>
            <a:pPr lvl="1">
              <a:spcBef>
                <a:spcPts val="0"/>
              </a:spcBef>
              <a:buFont typeface="Arial" panose="020B0604020202020204" pitchFamily="34" charset="0"/>
              <a:buChar char="•"/>
            </a:pPr>
            <a:r>
              <a:rPr lang="en-US" sz="2200" dirty="0">
                <a:solidFill>
                  <a:srgbClr val="00B050"/>
                </a:solidFill>
                <a:latin typeface="Arial" panose="020B0604020202020204" pitchFamily="34" charset="0"/>
                <a:cs typeface="Arial" charset="0"/>
              </a:rPr>
              <a:t>CD-3A was approved in May 2023</a:t>
            </a:r>
            <a:r>
              <a:rPr lang="en-US" sz="2200" dirty="0">
                <a:solidFill>
                  <a:srgbClr val="000000"/>
                </a:solidFill>
                <a:latin typeface="Arial" panose="020B0604020202020204" pitchFamily="34" charset="0"/>
                <a:cs typeface="Arial" charset="0"/>
              </a:rPr>
              <a:t>​</a:t>
            </a:r>
          </a:p>
          <a:p>
            <a:pPr lvl="1">
              <a:spcBef>
                <a:spcPts val="0"/>
              </a:spcBef>
              <a:buFont typeface="Arial" panose="020B0604020202020204" pitchFamily="34" charset="0"/>
              <a:buChar char="•"/>
            </a:pPr>
            <a:r>
              <a:rPr lang="en-US" sz="2200" dirty="0">
                <a:solidFill>
                  <a:srgbClr val="000000"/>
                </a:solidFill>
                <a:latin typeface="Arial" panose="020B0604020202020204" pitchFamily="34" charset="0"/>
                <a:cs typeface="Arial" charset="0"/>
              </a:rPr>
              <a:t>CD-2/CD-3 is planned for end of CY 2023 [IPR is scheduled for October 3-5]​</a:t>
            </a:r>
          </a:p>
          <a:p>
            <a:pPr lvl="1">
              <a:spcBef>
                <a:spcPts val="0"/>
              </a:spcBef>
              <a:buFont typeface="Arial" panose="020B0604020202020204" pitchFamily="34" charset="0"/>
              <a:buChar char="•"/>
            </a:pPr>
            <a:r>
              <a:rPr lang="en-US" sz="2200" dirty="0">
                <a:solidFill>
                  <a:srgbClr val="000000"/>
                </a:solidFill>
                <a:latin typeface="Arial" panose="020B0604020202020204" pitchFamily="34" charset="0"/>
                <a:cs typeface="Arial" charset="0"/>
              </a:rPr>
              <a:t>CD-4 Critical path runs through completion of SBS operations​</a:t>
            </a:r>
          </a:p>
          <a:p>
            <a:pPr lvl="1">
              <a:spcBef>
                <a:spcPts val="0"/>
              </a:spcBef>
              <a:buFont typeface="Arial" panose="020B0604020202020204" pitchFamily="34" charset="0"/>
              <a:buChar char="•"/>
            </a:pPr>
            <a:r>
              <a:rPr lang="en-US" sz="2200" dirty="0">
                <a:solidFill>
                  <a:srgbClr val="000000"/>
                </a:solidFill>
                <a:latin typeface="Arial" panose="020B0604020202020204" pitchFamily="34" charset="0"/>
                <a:cs typeface="Arial" charset="0"/>
              </a:rPr>
              <a:t>Restart after recent SAD was delayed several months due to new hazardous work controls​</a:t>
            </a:r>
          </a:p>
          <a:p>
            <a:endParaRPr lang="en-US" dirty="0"/>
          </a:p>
        </p:txBody>
      </p:sp>
      <p:sp>
        <p:nvSpPr>
          <p:cNvPr id="4" name="Footer Placeholder 3">
            <a:extLst>
              <a:ext uri="{FF2B5EF4-FFF2-40B4-BE49-F238E27FC236}">
                <a16:creationId xmlns:a16="http://schemas.microsoft.com/office/drawing/2014/main" id="{58A85159-E48D-4D68-B51D-CF7530C8BFC3}"/>
              </a:ext>
            </a:extLst>
          </p:cNvPr>
          <p:cNvSpPr>
            <a:spLocks noGrp="1"/>
          </p:cNvSpPr>
          <p:nvPr>
            <p:ph type="ftr" sz="quarter" idx="11"/>
          </p:nvPr>
        </p:nvSpPr>
        <p:spPr/>
        <p:txBody>
          <a:bodyPr/>
          <a:lstStyle/>
          <a:p>
            <a:r>
              <a:rPr lang="en-US" dirty="0"/>
              <a:t>MOLLER Project </a:t>
            </a:r>
          </a:p>
        </p:txBody>
      </p:sp>
      <p:sp>
        <p:nvSpPr>
          <p:cNvPr id="5" name="Slide Number Placeholder 4">
            <a:extLst>
              <a:ext uri="{FF2B5EF4-FFF2-40B4-BE49-F238E27FC236}">
                <a16:creationId xmlns:a16="http://schemas.microsoft.com/office/drawing/2014/main" id="{ADC56EE4-9F7D-4B27-8942-3DF963306215}"/>
              </a:ext>
            </a:extLst>
          </p:cNvPr>
          <p:cNvSpPr>
            <a:spLocks noGrp="1"/>
          </p:cNvSpPr>
          <p:nvPr>
            <p:ph type="sldNum" sz="quarter" idx="12"/>
          </p:nvPr>
        </p:nvSpPr>
        <p:spPr/>
        <p:txBody>
          <a:bodyPr/>
          <a:lstStyle/>
          <a:p>
            <a:fld id="{07E1C93C-5050-FC42-8F10-D22D4F119D13}" type="slidenum">
              <a:rPr lang="en-US" smtClean="0"/>
              <a:pPr/>
              <a:t>9</a:t>
            </a:fld>
            <a:endParaRPr lang="en-US" dirty="0"/>
          </a:p>
        </p:txBody>
      </p:sp>
      <p:pic>
        <p:nvPicPr>
          <p:cNvPr id="6" name="Picture 5">
            <a:extLst>
              <a:ext uri="{FF2B5EF4-FFF2-40B4-BE49-F238E27FC236}">
                <a16:creationId xmlns:a16="http://schemas.microsoft.com/office/drawing/2014/main" id="{615C3A2A-7523-4396-B437-57829C44D892}"/>
              </a:ext>
            </a:extLst>
          </p:cNvPr>
          <p:cNvPicPr>
            <a:picLocks noChangeAspect="1"/>
          </p:cNvPicPr>
          <p:nvPr/>
        </p:nvPicPr>
        <p:blipFill>
          <a:blip r:embed="rId2"/>
          <a:stretch>
            <a:fillRect/>
          </a:stretch>
        </p:blipFill>
        <p:spPr>
          <a:xfrm>
            <a:off x="1194533" y="3078839"/>
            <a:ext cx="7870618" cy="2219136"/>
          </a:xfrm>
          <a:prstGeom prst="rect">
            <a:avLst/>
          </a:prstGeom>
        </p:spPr>
      </p:pic>
    </p:spTree>
    <p:extLst>
      <p:ext uri="{BB962C8B-B14F-4D97-AF65-F5344CB8AC3E}">
        <p14:creationId xmlns:p14="http://schemas.microsoft.com/office/powerpoint/2010/main" val="3088106922"/>
      </p:ext>
    </p:extLst>
  </p:cSld>
  <p:clrMapOvr>
    <a:masterClrMapping/>
  </p:clrMapOvr>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LLER22" id="{7D852318-B66D-D548-B230-42B768B2C6CB}" vid="{2B78BD5A-1867-D346-B348-5AA6733149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9BB2855408CD43A91836C3C7367A4C" ma:contentTypeVersion="20" ma:contentTypeDescription="Create a new document." ma:contentTypeScope="" ma:versionID="50b9b3a875602dfc22da7d6572579d4d">
  <xsd:schema xmlns:xsd="http://www.w3.org/2001/XMLSchema" xmlns:xs="http://www.w3.org/2001/XMLSchema" xmlns:p="http://schemas.microsoft.com/office/2006/metadata/properties" xmlns:ns2="d9b38298-6679-47c0-8a4c-297cb3434de8" xmlns:ns3="9fdee2bc-9293-48cc-b756-85f5c14e8a2a" targetNamespace="http://schemas.microsoft.com/office/2006/metadata/properties" ma:root="true" ma:fieldsID="f81b83036661a3ae1036160ec8822996" ns2:_="" ns3:_="">
    <xsd:import namespace="d9b38298-6679-47c0-8a4c-297cb3434de8"/>
    <xsd:import namespace="9fdee2bc-9293-48cc-b756-85f5c14e8a2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order0" minOccurs="0"/>
                <xsd:element ref="ns3:TaxCatchAll" minOccurs="0"/>
                <xsd:element ref="ns2:lcf76f155ced4ddcb4097134ff3c332f" minOccurs="0"/>
                <xsd:element ref="ns2:Notes"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38298-6679-47c0-8a4c-297cb3434d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order0" ma:index="17" nillable="true" ma:displayName="order" ma:format="Dropdown" ma:internalName="order0" ma:percentage="FALSE">
      <xsd:simpleType>
        <xsd:restriction base="dms:Number"/>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4b97cb4-2f5e-48a1-816a-9019d04dc3c7" ma:termSetId="09814cd3-568e-fe90-9814-8d621ff8fb84" ma:anchorId="fba54fb3-c3e1-fe81-a776-ca4b69148c4d" ma:open="true" ma:isKeyword="false">
      <xsd:complexType>
        <xsd:sequence>
          <xsd:element ref="pc:Terms" minOccurs="0" maxOccurs="1"/>
        </xsd:sequence>
      </xsd:complexType>
    </xsd:element>
    <xsd:element name="Notes" ma:index="21" nillable="true" ma:displayName="Notes" ma:description="Passcode: +V8cy34F" ma:format="Dropdown" ma:internalName="Notes">
      <xsd:simpleType>
        <xsd:restriction base="dms:Text">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dee2bc-9293-48cc-b756-85f5c14e8a2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9fe7b30-ccdb-4f7b-890c-e4714ded0ee8}" ma:internalName="TaxCatchAll" ma:showField="CatchAllData" ma:web="9fdee2bc-9293-48cc-b756-85f5c14e8a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fdee2bc-9293-48cc-b756-85f5c14e8a2a" xsi:nil="true"/>
    <Notes xmlns="d9b38298-6679-47c0-8a4c-297cb3434de8" xsi:nil="true"/>
    <lcf76f155ced4ddcb4097134ff3c332f xmlns="d9b38298-6679-47c0-8a4c-297cb3434de8">
      <Terms xmlns="http://schemas.microsoft.com/office/infopath/2007/PartnerControls"/>
    </lcf76f155ced4ddcb4097134ff3c332f>
    <order0 xmlns="d9b38298-6679-47c0-8a4c-297cb3434de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A62AC3-7065-4D02-86D8-A086196B00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38298-6679-47c0-8a4c-297cb3434de8"/>
    <ds:schemaRef ds:uri="9fdee2bc-9293-48cc-b756-85f5c14e8a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0F0B71-CA3C-456E-B418-1E03E5DE8252}">
  <ds:schemaRefs>
    <ds:schemaRef ds:uri="http://purl.org/dc/dcmitype/"/>
    <ds:schemaRef ds:uri="9fdee2bc-9293-48cc-b756-85f5c14e8a2a"/>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d9b38298-6679-47c0-8a4c-297cb3434de8"/>
    <ds:schemaRef ds:uri="http://schemas.microsoft.com/office/2006/metadata/properties"/>
  </ds:schemaRefs>
</ds:datastoreItem>
</file>

<file path=customXml/itemProps3.xml><?xml version="1.0" encoding="utf-8"?>
<ds:datastoreItem xmlns:ds="http://schemas.openxmlformats.org/officeDocument/2006/customXml" ds:itemID="{D08B331A-B45E-434C-8115-BD6A00C405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3401</TotalTime>
  <Words>4093</Words>
  <Application>Microsoft Office PowerPoint</Application>
  <PresentationFormat>Widescreen</PresentationFormat>
  <Paragraphs>417</Paragraphs>
  <Slides>38</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.PingFangSC-Regular</vt:lpstr>
      <vt:lpstr>Arial</vt:lpstr>
      <vt:lpstr>Calibri</vt:lpstr>
      <vt:lpstr>PingFangSC-Regular</vt:lpstr>
      <vt:lpstr>Wingdings</vt:lpstr>
      <vt:lpstr>Office Theme</vt:lpstr>
      <vt:lpstr>Adobe Acrobat Document</vt:lpstr>
      <vt:lpstr>The MOLLER Project</vt:lpstr>
      <vt:lpstr>Outline</vt:lpstr>
      <vt:lpstr>Project Kickoff Meeting </vt:lpstr>
      <vt:lpstr>About me</vt:lpstr>
      <vt:lpstr>Moller Procurement Readiness – Strategic Acquisitions  Group (SAG)</vt:lpstr>
      <vt:lpstr>Moller Procurement Readiness: TJNAF Team - SAG</vt:lpstr>
      <vt:lpstr>TJNAF Procurement Organization</vt:lpstr>
      <vt:lpstr>Project Team</vt:lpstr>
      <vt:lpstr>Moller Kickoff Meeting - Schedule</vt:lpstr>
      <vt:lpstr>Moller Scope of Procurement</vt:lpstr>
      <vt:lpstr>Procurement Authority</vt:lpstr>
      <vt:lpstr> Technical Representative</vt:lpstr>
      <vt:lpstr>Procurement Officer </vt:lpstr>
      <vt:lpstr>The Acquisition Process</vt:lpstr>
      <vt:lpstr>TJNAF Procurement Strings</vt:lpstr>
      <vt:lpstr>Procurement Cycle – 5 Phases</vt:lpstr>
      <vt:lpstr>Procurement Cycle – 5 Phases (cont.) Just a few considerations how you may fit in these cycles</vt:lpstr>
      <vt:lpstr>Advance Procurement Planning</vt:lpstr>
      <vt:lpstr>Advance Procurement Planning - Milestones</vt:lpstr>
      <vt:lpstr>Advance Procurement Planning - Continued</vt:lpstr>
      <vt:lpstr>Advance Procurement Planning - Continued</vt:lpstr>
      <vt:lpstr>General Information - Strategies</vt:lpstr>
      <vt:lpstr>General Information - Strategies - Continued</vt:lpstr>
      <vt:lpstr>General Information - Continued</vt:lpstr>
      <vt:lpstr>Procurement Mechanisms/Terms </vt:lpstr>
      <vt:lpstr>Preparation for Long Lead Procurements (LLPs)</vt:lpstr>
      <vt:lpstr>Advance Procurement Plan Example Continued</vt:lpstr>
      <vt:lpstr>Challenges for TJNAF</vt:lpstr>
      <vt:lpstr>Vendor Survey </vt:lpstr>
      <vt:lpstr>Vendor Survey - Responses</vt:lpstr>
      <vt:lpstr>Vendor Survey - Responses</vt:lpstr>
      <vt:lpstr>Purchase Order/Subcontract Accruals</vt:lpstr>
      <vt:lpstr>Subcontract Administration – Vendor Communication</vt:lpstr>
      <vt:lpstr>Subcontract Administration – Vendor Communication</vt:lpstr>
      <vt:lpstr>Four (4) Guidelines for Effective Vendor Communication </vt:lpstr>
      <vt:lpstr>Four (4) Guidelines for Effective Vendor Communication  </vt:lpstr>
      <vt:lpstr>Summary</vt:lpstr>
      <vt:lpstr>Closing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Agenda</dc:title>
  <dc:creator>James Fast</dc:creator>
  <cp:lastModifiedBy>Mitchell Laney</cp:lastModifiedBy>
  <cp:revision>86</cp:revision>
  <dcterms:created xsi:type="dcterms:W3CDTF">2022-10-12T16:16:17Z</dcterms:created>
  <dcterms:modified xsi:type="dcterms:W3CDTF">2023-08-23T11:43:34Z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0x010100829BB2855408CD43A91836C3C7367A4C</vt:lpwstr>
  </property>
  <property fmtid="{D5CDD505-2E9C-101B-9397-08002B2CF9AE}" pid="3" name="MediaServiceImageTags">
    <vt:lpwstr/>
  </property>
</Properties>
</file>