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85" r:id="rId13"/>
    <p:sldId id="284" r:id="rId14"/>
    <p:sldId id="283" r:id="rId15"/>
    <p:sldId id="282" r:id="rId16"/>
    <p:sldId id="268" r:id="rId17"/>
    <p:sldId id="269" r:id="rId18"/>
    <p:sldId id="272" r:id="rId19"/>
    <p:sldId id="271" r:id="rId20"/>
    <p:sldId id="270" r:id="rId21"/>
    <p:sldId id="273" r:id="rId22"/>
    <p:sldId id="274" r:id="rId23"/>
    <p:sldId id="275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2F8C1-BB8B-4739-8086-10D86AE4525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130F-21F8-4B4C-ADB1-72E415E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</a:t>
            </a:r>
            <a:r>
              <a:rPr lang="en-US" baseline="0" dirty="0" smtClean="0"/>
              <a:t> bullets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Segmented needs 15% more current due to reduced coil straight lengths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5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6EF6-EFA0-4A14-BFE3-BA2F97F5F7D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4094-28CA-4D8B-B0E2-A08A587B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MOLLER Spectrometer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Downstream Coil Design Down Select</a:t>
            </a:r>
            <a:br>
              <a:rPr lang="en-US" sz="4400" dirty="0" smtClean="0"/>
            </a:br>
            <a:r>
              <a:rPr lang="en-US" sz="4400" dirty="0" smtClean="0"/>
              <a:t>- The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130" y="3602038"/>
            <a:ext cx="10187188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R. Fair</a:t>
            </a:r>
          </a:p>
          <a:p>
            <a:r>
              <a:rPr lang="en-US" dirty="0"/>
              <a:t>v</a:t>
            </a:r>
            <a:r>
              <a:rPr lang="en-US" dirty="0" smtClean="0"/>
              <a:t>1.00 – 12.02.20 – First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(with support from the </a:t>
            </a:r>
            <a:r>
              <a:rPr lang="en-US" dirty="0" err="1" smtClean="0"/>
              <a:t>JLab</a:t>
            </a:r>
            <a:r>
              <a:rPr lang="en-US" dirty="0" smtClean="0"/>
              <a:t> Magnet Group, J. </a:t>
            </a:r>
            <a:r>
              <a:rPr lang="en-US" dirty="0" err="1" smtClean="0"/>
              <a:t>Mammei</a:t>
            </a:r>
            <a:r>
              <a:rPr lang="en-US" dirty="0" smtClean="0"/>
              <a:t>, K. Kumar and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703" y="336264"/>
            <a:ext cx="3867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happens next…….?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33" y="1250350"/>
            <a:ext cx="113978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  </a:t>
            </a:r>
            <a:r>
              <a:rPr lang="en-US" sz="3200" dirty="0" smtClean="0"/>
              <a:t>All team members to review the Pugh Matrix Excel Worksheet (in particular the weights) – </a:t>
            </a:r>
            <a:r>
              <a:rPr lang="en-US" sz="3200" i="1" dirty="0" smtClean="0"/>
              <a:t>by Friday 4</a:t>
            </a:r>
            <a:r>
              <a:rPr lang="en-US" sz="3200" i="1" baseline="30000" dirty="0" smtClean="0"/>
              <a:t>th</a:t>
            </a:r>
            <a:r>
              <a:rPr lang="en-US" sz="3200" i="1" dirty="0" smtClean="0"/>
              <a:t> Dec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Friday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Dec – detailed review of the Pugh Matrix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sym typeface="Wingdings" panose="05000000000000000000" pitchFamily="2" charset="2"/>
              </a:rPr>
              <a:t>make the down select</a:t>
            </a:r>
            <a:endParaRPr lang="en-US" sz="3200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Write </a:t>
            </a:r>
            <a:r>
              <a:rPr lang="en-US" sz="3200" dirty="0" smtClean="0"/>
              <a:t>a report summarizing the </a:t>
            </a:r>
            <a:r>
              <a:rPr lang="en-US" sz="3200" dirty="0" smtClean="0"/>
              <a:t>decision – </a:t>
            </a:r>
            <a:r>
              <a:rPr lang="en-US" sz="3200" i="1" dirty="0" smtClean="0"/>
              <a:t>Ruben, Juliette, KK</a:t>
            </a:r>
            <a:endParaRPr lang="en-US" sz="3200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Convene the Change Control </a:t>
            </a:r>
            <a:r>
              <a:rPr lang="en-US" sz="3200" dirty="0" smtClean="0"/>
              <a:t>Board (by 12.15.20 ?) – </a:t>
            </a:r>
            <a:r>
              <a:rPr lang="en-US" sz="3200" i="1" dirty="0" smtClean="0"/>
              <a:t>Jim Fast</a:t>
            </a:r>
            <a:endParaRPr lang="en-US" sz="3200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Present and defend the </a:t>
            </a:r>
            <a:r>
              <a:rPr lang="en-US" sz="3200" dirty="0" smtClean="0"/>
              <a:t>decision – </a:t>
            </a:r>
            <a:r>
              <a:rPr lang="en-US" sz="3200" i="1" dirty="0" smtClean="0"/>
              <a:t>Ruben, Juliette, KK</a:t>
            </a:r>
            <a:endParaRPr lang="en-US" sz="3200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Formalize the </a:t>
            </a:r>
            <a:r>
              <a:rPr lang="en-US" sz="3200" dirty="0" smtClean="0"/>
              <a:t>decision – </a:t>
            </a:r>
            <a:r>
              <a:rPr lang="en-US" sz="3200" i="1" dirty="0" smtClean="0"/>
              <a:t>Jim Fast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240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706" y="2759849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</a:t>
            </a:r>
            <a:r>
              <a:rPr lang="en-US" sz="2800" b="1" dirty="0" smtClean="0"/>
              <a:t>– SYSTEM OVERVIEW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2615" y="928856"/>
            <a:ext cx="11543323" cy="5173930"/>
            <a:chOff x="0" y="928856"/>
            <a:chExt cx="9134265" cy="517393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928856"/>
              <a:ext cx="9134265" cy="5173930"/>
              <a:chOff x="0" y="928856"/>
              <a:chExt cx="9134265" cy="517393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8856"/>
                <a:ext cx="9134265" cy="5173930"/>
                <a:chOff x="-32419" y="924700"/>
                <a:chExt cx="9134265" cy="517393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32419" y="1159912"/>
                  <a:ext cx="9134265" cy="2413438"/>
                </a:xfrm>
                <a:prstGeom prst="rect">
                  <a:avLst/>
                </a:prstGeom>
              </p:spPr>
            </p:pic>
            <p:grpSp>
              <p:nvGrpSpPr>
                <p:cNvPr id="18" name="Group 17"/>
                <p:cNvGrpSpPr/>
                <p:nvPr/>
              </p:nvGrpSpPr>
              <p:grpSpPr>
                <a:xfrm>
                  <a:off x="0" y="924700"/>
                  <a:ext cx="9101846" cy="5173930"/>
                  <a:chOff x="0" y="924700"/>
                  <a:chExt cx="9101846" cy="517393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0" y="924700"/>
                    <a:ext cx="9101846" cy="5173930"/>
                    <a:chOff x="0" y="924700"/>
                    <a:chExt cx="9101846" cy="5173930"/>
                  </a:xfrm>
                </p:grpSpPr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V="1">
                      <a:off x="787879" y="1207606"/>
                      <a:ext cx="8183593" cy="1537"/>
                    </a:xfrm>
                    <a:prstGeom prst="straightConnector1">
                      <a:avLst/>
                    </a:prstGeom>
                    <a:ln w="25400">
                      <a:solidFill>
                        <a:srgbClr val="FFFF00"/>
                      </a:solidFill>
                      <a:headEnd type="triangle" w="med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255199" y="953690"/>
                      <a:ext cx="4315891" cy="253916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900" dirty="0"/>
                        <a:t>Extent of Spectrometer Scope </a:t>
                      </a:r>
                      <a:r>
                        <a:rPr lang="en-US" sz="1050" dirty="0"/>
                        <a:t>+ beam pipes to the dump</a:t>
                      </a: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0" y="924700"/>
                      <a:ext cx="726481" cy="23083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900" b="1" i="1" dirty="0"/>
                        <a:t>UPSTREAM</a:t>
                      </a: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165035" y="926408"/>
                      <a:ext cx="920445" cy="23083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900" b="1" i="1" dirty="0"/>
                        <a:t>DOWNSTREAM</a:t>
                      </a: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6182" y="1279003"/>
                      <a:ext cx="1373350" cy="754053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69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dirty="0"/>
                        <a:t>Scattering Chamber and Target</a:t>
                      </a:r>
                    </a:p>
                    <a:p>
                      <a:pPr algn="ctr"/>
                      <a:r>
                        <a:rPr lang="en-US" sz="1050" i="1" dirty="0"/>
                        <a:t>(not included in Spectrometer scope)</a:t>
                      </a: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28658" y="3842997"/>
                      <a:ext cx="1683250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Blockers #6 and #7</a:t>
                      </a:r>
                      <a:endParaRPr lang="en-US" sz="1050" dirty="0"/>
                    </a:p>
                    <a:p>
                      <a:pPr algn="ctr"/>
                      <a:r>
                        <a:rPr lang="en-US" sz="1050" i="1" dirty="0"/>
                        <a:t>(for calibration and</a:t>
                      </a:r>
                      <a:r>
                        <a:rPr lang="en-US" sz="1050" b="1" i="1" dirty="0"/>
                        <a:t> </a:t>
                      </a:r>
                      <a:r>
                        <a:rPr lang="en-US" sz="1050" i="1" dirty="0"/>
                        <a:t>background checks)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79688" y="4715800"/>
                      <a:ext cx="1568279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#1</a:t>
                      </a:r>
                      <a:endParaRPr lang="en-US" sz="1200" b="1" dirty="0"/>
                    </a:p>
                    <a:p>
                      <a:pPr algn="ctr"/>
                      <a:r>
                        <a:rPr lang="en-US" sz="1050" i="1" dirty="0"/>
                        <a:t>(Primary beam intercepting collimator)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664194" y="5521549"/>
                      <a:ext cx="1382203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#2</a:t>
                      </a:r>
                    </a:p>
                    <a:p>
                      <a:pPr algn="ctr"/>
                      <a:r>
                        <a:rPr lang="en-US" sz="1050" i="1" dirty="0"/>
                        <a:t>(Primary acceptance defining collimator)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425239" y="3872765"/>
                      <a:ext cx="1432379" cy="58477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#4</a:t>
                      </a:r>
                    </a:p>
                    <a:p>
                      <a:pPr algn="ctr"/>
                      <a:r>
                        <a:rPr lang="en-US" sz="1050" i="1" dirty="0"/>
                        <a:t>(Secondary acceptance defining collimator)</a:t>
                      </a: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4494886" y="4661024"/>
                      <a:ext cx="1692371" cy="57708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1.03.02 Downstream Torus</a:t>
                      </a:r>
                    </a:p>
                    <a:p>
                      <a:pPr algn="ctr"/>
                      <a:r>
                        <a:rPr lang="en-US" sz="1050" i="1" dirty="0"/>
                        <a:t>(Focusing and separation of particles)</a:t>
                      </a: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746391" y="5506160"/>
                      <a:ext cx="1576644" cy="59247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1.03.06 Collimator #5</a:t>
                      </a:r>
                    </a:p>
                    <a:p>
                      <a:pPr algn="ctr"/>
                      <a:r>
                        <a:rPr lang="en-US" sz="1050" i="1" dirty="0"/>
                        <a:t>(Photon-blocking collimator</a:t>
                      </a:r>
                      <a:r>
                        <a:rPr lang="en-US" sz="1100" i="1" dirty="0"/>
                        <a:t>) and Lintels</a:t>
                      </a: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811638" y="3967904"/>
                      <a:ext cx="2828018" cy="25391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b="1" dirty="0"/>
                        <a:t>1.03.07 Downstream Beam Pipes and Windows</a:t>
                      </a: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6635314" y="4949564"/>
                      <a:ext cx="2424062" cy="76174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u="sng" dirty="0"/>
                        <a:t>Not shown here</a:t>
                      </a:r>
                      <a:r>
                        <a:rPr lang="en-US" sz="1200" dirty="0"/>
                        <a:t>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1.03.04 Field measurement system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1.03.05 Water chiller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050" b="1" dirty="0"/>
                        <a:t>1.03.08 Shielding supports</a:t>
                      </a: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2104606" y="4715800"/>
                      <a:ext cx="1698123" cy="415498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b="1" dirty="0"/>
                        <a:t>1.03.03 Upstream Torus</a:t>
                      </a:r>
                    </a:p>
                    <a:p>
                      <a:pPr algn="ctr"/>
                      <a:r>
                        <a:rPr lang="en-US" sz="1050" i="1" dirty="0"/>
                        <a:t>(Pre-bending of particles)</a:t>
                      </a:r>
                      <a:endParaRPr lang="en-US" sz="1200" i="1" dirty="0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flipH="1" flipV="1">
                      <a:off x="1788222" y="2750038"/>
                      <a:ext cx="5945" cy="109296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 flipH="1" flipV="1">
                      <a:off x="1900580" y="2686215"/>
                      <a:ext cx="19873" cy="202958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H="1" flipV="1">
                      <a:off x="1967804" y="2750038"/>
                      <a:ext cx="30887" cy="277151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H="1" flipV="1">
                      <a:off x="2273684" y="2836072"/>
                      <a:ext cx="25745" cy="187310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H="1" flipV="1">
                      <a:off x="2621386" y="2750037"/>
                      <a:ext cx="17068" cy="110903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 flipH="1" flipV="1">
                      <a:off x="4653881" y="3188000"/>
                      <a:ext cx="24798" cy="147302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 flipH="1" flipV="1">
                      <a:off x="3866337" y="2836073"/>
                      <a:ext cx="24850" cy="262838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H="1" flipV="1">
                      <a:off x="5998342" y="3014123"/>
                      <a:ext cx="23715" cy="96732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185832" y="5727660"/>
                      <a:ext cx="188818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i="1" dirty="0"/>
                        <a:t>[Note: There is no Collimator #3]</a:t>
                      </a:r>
                    </a:p>
                  </p:txBody>
                </p:sp>
                <p:sp>
                  <p:nvSpPr>
                    <p:cNvPr id="55" name="Right Arrow 54"/>
                    <p:cNvSpPr/>
                    <p:nvPr/>
                  </p:nvSpPr>
                  <p:spPr>
                    <a:xfrm>
                      <a:off x="1212284" y="2760946"/>
                      <a:ext cx="407772" cy="217300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1077261" y="2934084"/>
                      <a:ext cx="683447" cy="4154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50" i="1" dirty="0">
                          <a:solidFill>
                            <a:schemeClr val="bg1"/>
                          </a:solidFill>
                        </a:rPr>
                        <a:t>Electron beam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57" name="Straight Arrow Connector 56"/>
                    <p:cNvCxnSpPr>
                      <a:stCxn id="43" idx="0"/>
                    </p:cNvCxnSpPr>
                    <p:nvPr/>
                  </p:nvCxnSpPr>
                  <p:spPr>
                    <a:xfrm flipV="1">
                      <a:off x="6225648" y="2865382"/>
                      <a:ext cx="586583" cy="110252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7678787" y="3558994"/>
                      <a:ext cx="1423059" cy="600164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  <a:alpha val="69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dirty="0"/>
                        <a:t>Detectors</a:t>
                      </a:r>
                    </a:p>
                    <a:p>
                      <a:pPr algn="ctr"/>
                      <a:r>
                        <a:rPr lang="en-US" sz="1100" i="1" dirty="0"/>
                        <a:t>(Not included in Spectrometer scope)</a:t>
                      </a:r>
                    </a:p>
                  </p:txBody>
                </p: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04575" y="3223257"/>
                    <a:ext cx="102972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Target Lead Wall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389442" y="1261421"/>
                    <a:ext cx="101793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Hybrid Lead Wall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572000" y="1258587"/>
                    <a:ext cx="127394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Lead Collar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63371" y="1269020"/>
                    <a:ext cx="127394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</a:rPr>
                      <a:t>Lead Collar</a:t>
                    </a:r>
                    <a:endParaRPr lang="en-US" sz="1050" i="1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2884158" y="1530630"/>
                    <a:ext cx="0" cy="7559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5160752" y="1489441"/>
                    <a:ext cx="0" cy="93737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6870868" y="1530630"/>
                    <a:ext cx="18325" cy="7559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361371" y="2256438"/>
                  <a:ext cx="12739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Drift Pipe</a:t>
                  </a:r>
                  <a:endParaRPr lang="en-US" sz="1050" i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85147" y="2539315"/>
                  <a:ext cx="118578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Detector Pipe</a:t>
                  </a:r>
                  <a:endParaRPr lang="en-US" sz="105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361371" y="2560910"/>
                  <a:ext cx="12739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Drift Pipe</a:t>
                  </a:r>
                  <a:endParaRPr lang="en-US" sz="1050" i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" name="Straight Arrow Connector 21"/>
                <p:cNvCxnSpPr>
                  <a:endCxn id="20" idx="1"/>
                </p:cNvCxnSpPr>
                <p:nvPr/>
              </p:nvCxnSpPr>
              <p:spPr>
                <a:xfrm flipV="1">
                  <a:off x="6722990" y="2670120"/>
                  <a:ext cx="662157" cy="13113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7022987" y="2750038"/>
                  <a:ext cx="1540630" cy="12314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1218857" y="1302019"/>
                <a:ext cx="12739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Lead Collar</a:t>
                </a:r>
                <a:endParaRPr lang="en-US" sz="105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434885" y="1532873"/>
                <a:ext cx="372724" cy="1105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851339" y="1866546"/>
                <a:ext cx="10179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</a:rPr>
                  <a:t>Shield Pipes</a:t>
                </a:r>
                <a:endParaRPr lang="en-US" sz="105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015666" y="2072588"/>
                <a:ext cx="342611" cy="601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358277" y="2072588"/>
                <a:ext cx="627809" cy="6276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9270" y="1980885"/>
              <a:ext cx="1428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Primary beam window</a:t>
              </a:r>
              <a:endParaRPr lang="en-US" sz="1050" i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13048" y="2411772"/>
              <a:ext cx="38015" cy="262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ABC36748-3C39-E641-B982-871E09B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2" y="6467336"/>
            <a:ext cx="5223851" cy="311322"/>
          </a:xfrm>
        </p:spPr>
        <p:txBody>
          <a:bodyPr/>
          <a:lstStyle/>
          <a:p>
            <a:r>
              <a:rPr lang="en-US" dirty="0"/>
              <a:t>WBS 1.03 Spectrometer</a:t>
            </a:r>
          </a:p>
        </p:txBody>
      </p:sp>
    </p:spTree>
    <p:extLst>
      <p:ext uri="{BB962C8B-B14F-4D97-AF65-F5344CB8AC3E}">
        <p14:creationId xmlns:p14="http://schemas.microsoft.com/office/powerpoint/2010/main" val="3290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706" y="2759849"/>
            <a:ext cx="246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</a:t>
            </a:r>
            <a:r>
              <a:rPr lang="en-US" sz="2800" b="1" dirty="0" smtClean="0"/>
              <a:t>KPPs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37" y="193183"/>
            <a:ext cx="8464753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362" y="2399241"/>
            <a:ext cx="695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Coil Hydraulic and Electrical Design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66" y="3038429"/>
            <a:ext cx="11420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O:\Magnet_Design_Tools\Magnet Projects\MOLLER - Hall A\6. Engineering Calculations-Analyses-Simulations\Mechanical\Coil DP </a:t>
            </a:r>
            <a:r>
              <a:rPr lang="en-US" sz="1600" dirty="0" err="1"/>
              <a:t>calcs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41362" y="3668752"/>
            <a:ext cx="6219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Filename: CDT </a:t>
            </a:r>
            <a:r>
              <a:rPr lang="en-US" dirty="0"/>
              <a:t>110percent - Sept 2020 100psi </a:t>
            </a:r>
            <a:r>
              <a:rPr lang="en-US" dirty="0" err="1"/>
              <a:t>w_KPP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SC </a:t>
            </a:r>
            <a:r>
              <a:rPr lang="en-US" dirty="0" smtClean="0"/>
              <a:t>4.xls</a:t>
            </a:r>
          </a:p>
          <a:p>
            <a:r>
              <a:rPr lang="en-US" dirty="0" smtClean="0"/>
              <a:t>Worksheet: Release Sheet_V2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16" y="430949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3" y="2478706"/>
            <a:ext cx="545782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99" y="2507280"/>
            <a:ext cx="5457825" cy="311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03" y="345688"/>
            <a:ext cx="161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UPSTREAM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52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0" y="1838209"/>
            <a:ext cx="5457825" cy="311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58" y="1838209"/>
            <a:ext cx="5457825" cy="311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603" y="345688"/>
            <a:ext cx="15696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74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2" y="2340013"/>
            <a:ext cx="5457825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35" y="2340012"/>
            <a:ext cx="5457825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603" y="345688"/>
            <a:ext cx="15696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HYBRID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16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70" y="1080739"/>
            <a:ext cx="4918269" cy="281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176" y="1080739"/>
            <a:ext cx="4963668" cy="2815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230" y="4043372"/>
            <a:ext cx="4840210" cy="2762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3" y="345688"/>
            <a:ext cx="219996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SEGMENTED 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442" y="1623837"/>
            <a:ext cx="963763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/>
              <a:t>  Introduction to the two DS coil designs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 How do we use the Pugh Matrix?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 Extract from the matrix for the coil down select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/>
              <a:t>  What </a:t>
            </a:r>
            <a:r>
              <a:rPr lang="en-US" sz="3600" dirty="0" smtClean="0"/>
              <a:t>happens next…….?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99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3" y="0"/>
            <a:ext cx="545782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2123378"/>
            <a:ext cx="545782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58" y="2123378"/>
            <a:ext cx="5457825" cy="311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03" y="345688"/>
            <a:ext cx="219996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SEGMENTED 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4999" y="1627949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turns per pancake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8170" y="1631254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turns per pancake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362" y="2399241"/>
            <a:ext cx="653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</a:t>
            </a:r>
            <a:r>
              <a:rPr lang="en-US" sz="2800" b="1" dirty="0" smtClean="0"/>
              <a:t>Clearances to Particle Envelopes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66" y="3038429"/>
            <a:ext cx="1171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O:\Magnet_Design_Tools\Magnet Projects\MOLLER - Hall A\5. Preliminary Drawings - uncontrolled\Beamline Cad\ENVELOPE CLEARANCES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56845" y="3836020"/>
            <a:ext cx="432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Filename: </a:t>
            </a:r>
            <a:r>
              <a:rPr lang="en-US" dirty="0"/>
              <a:t>COIL CLEARANCES </a:t>
            </a:r>
            <a:r>
              <a:rPr lang="en-US" dirty="0" smtClean="0"/>
              <a:t>2_RRW_dk.xlsx</a:t>
            </a:r>
          </a:p>
          <a:p>
            <a:r>
              <a:rPr lang="en-US" dirty="0" smtClean="0"/>
              <a:t>Worksheet</a:t>
            </a:r>
            <a:r>
              <a:rPr lang="en-US" dirty="0" smtClean="0"/>
              <a:t>: </a:t>
            </a:r>
            <a:r>
              <a:rPr lang="en-US" dirty="0" smtClean="0"/>
              <a:t>Nov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839" y="514350"/>
            <a:ext cx="12030208" cy="4392187"/>
            <a:chOff x="35839" y="514350"/>
            <a:chExt cx="12030208" cy="4392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9" y="1929161"/>
              <a:ext cx="12030208" cy="29773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08760" y="514350"/>
              <a:ext cx="2018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UPSTREAM TOROID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6070" y="514350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DOWNSTREAM TOROID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911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160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4092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89667" y="9641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SC4</a:t>
              </a:r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4982850" y="1424809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5855341" y="1453701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6692668" y="1424809"/>
              <a:ext cx="663438" cy="530916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5400000">
              <a:off x="8745011" y="152133"/>
              <a:ext cx="663438" cy="2890618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6" y="1178271"/>
            <a:ext cx="10550932" cy="4849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603" y="345688"/>
            <a:ext cx="161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UPSTREAM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39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</a:t>
            </a:r>
            <a:r>
              <a:rPr lang="en-US" sz="2400" b="1" dirty="0" smtClean="0"/>
              <a:t>STREAM – SC1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1030309"/>
            <a:ext cx="9781978" cy="50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</a:t>
            </a:r>
            <a:r>
              <a:rPr lang="en-US" sz="2400" b="1" dirty="0" smtClean="0"/>
              <a:t>STREAM – SC2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2" y="1007505"/>
            <a:ext cx="9574627" cy="51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</a:t>
            </a:r>
            <a:r>
              <a:rPr lang="en-US" sz="2400" b="1" dirty="0" smtClean="0"/>
              <a:t>STREAM – SC3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014188"/>
            <a:ext cx="9968248" cy="53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603" y="345688"/>
            <a:ext cx="289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</a:t>
            </a:r>
            <a:r>
              <a:rPr lang="en-US" sz="2400" b="1" dirty="0" smtClean="0"/>
              <a:t>STREAM – SC4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071"/>
            <a:ext cx="12192000" cy="3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375" y="156117"/>
            <a:ext cx="595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Introduction to the two DS coil designs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3346" y="888643"/>
            <a:ext cx="8987675" cy="5789054"/>
            <a:chOff x="361308" y="938538"/>
            <a:chExt cx="8665003" cy="55747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909" y="972724"/>
              <a:ext cx="8425402" cy="24690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1308" y="938538"/>
              <a:ext cx="3899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 Hybrid Torus: Co-wound coils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936" y="4024527"/>
              <a:ext cx="8010838" cy="22435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1308" y="3655195"/>
              <a:ext cx="456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 Segmented Torus: Independent coils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1639229"/>
              <a:ext cx="2419815" cy="152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199" y="4985590"/>
              <a:ext cx="2419815" cy="152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Engineering -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 appropriate design </a:t>
            </a:r>
            <a:r>
              <a:rPr lang="en-US" dirty="0" smtClean="0"/>
              <a:t>goals</a:t>
            </a:r>
            <a:r>
              <a:rPr lang="en-US" dirty="0" smtClean="0"/>
              <a:t> </a:t>
            </a:r>
            <a:r>
              <a:rPr lang="en-US" sz="2400" baseline="30000" dirty="0"/>
              <a:t>[1] </a:t>
            </a:r>
            <a:endParaRPr lang="en-US" baseline="30000" dirty="0" smtClean="0"/>
          </a:p>
          <a:p>
            <a:pPr lvl="1"/>
            <a:r>
              <a:rPr lang="en-US" sz="1800" dirty="0" smtClean="0"/>
              <a:t>Current density: 20 A/mm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  <a:p>
            <a:pPr lvl="1"/>
            <a:r>
              <a:rPr lang="en-US" sz="1800" dirty="0" smtClean="0"/>
              <a:t>Water Flow Velocity: 15 </a:t>
            </a:r>
            <a:r>
              <a:rPr lang="en-US" sz="1800" dirty="0" err="1" smtClean="0"/>
              <a:t>ft</a:t>
            </a:r>
            <a:r>
              <a:rPr lang="en-US" sz="1800" dirty="0" smtClean="0"/>
              <a:t>/sec</a:t>
            </a:r>
          </a:p>
          <a:p>
            <a:pPr lvl="1"/>
            <a:r>
              <a:rPr lang="en-US" sz="1800" dirty="0" smtClean="0"/>
              <a:t>Water temperature rise: 35 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 smtClean="0"/>
              <a:t> ( note coolant supply 30 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Choose a operating differential pressure 100 </a:t>
            </a:r>
            <a:r>
              <a:rPr lang="en-US" dirty="0" err="1" smtClean="0"/>
              <a:t>psid</a:t>
            </a:r>
            <a:r>
              <a:rPr lang="en-US" dirty="0" smtClean="0"/>
              <a:t> (chosen to allow increase if needed to create flow but not limiting fitting or hose type choice)</a:t>
            </a:r>
          </a:p>
          <a:p>
            <a:r>
              <a:rPr lang="en-US" b="1" dirty="0" smtClean="0"/>
              <a:t>Nominal</a:t>
            </a:r>
            <a:r>
              <a:rPr lang="en-US" dirty="0" smtClean="0"/>
              <a:t> Current (Ampere Turns) by zone provided by collaboration)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Design</a:t>
            </a:r>
            <a:r>
              <a:rPr lang="en-US" dirty="0" smtClean="0"/>
              <a:t> current is 110% of nominal value provided by the collaboration</a:t>
            </a:r>
          </a:p>
          <a:p>
            <a:r>
              <a:rPr lang="en-US" dirty="0"/>
              <a:t>Choose a conductor size (</a:t>
            </a:r>
            <a:r>
              <a:rPr lang="en-US" dirty="0" smtClean="0"/>
              <a:t>H x W x </a:t>
            </a:r>
            <a:r>
              <a:rPr lang="en-US" dirty="0" err="1" smtClean="0"/>
              <a:t>dia</a:t>
            </a:r>
            <a:r>
              <a:rPr lang="en-US" dirty="0"/>
              <a:t>) </a:t>
            </a:r>
            <a:r>
              <a:rPr lang="en-US" dirty="0" smtClean="0"/>
              <a:t>for each coil type and </a:t>
            </a:r>
            <a:r>
              <a:rPr lang="en-US" dirty="0"/>
              <a:t>create </a:t>
            </a:r>
            <a:r>
              <a:rPr lang="en-US" dirty="0" smtClean="0"/>
              <a:t>wind-able </a:t>
            </a:r>
            <a:r>
              <a:rPr lang="en-US" dirty="0"/>
              <a:t>design to </a:t>
            </a:r>
            <a:r>
              <a:rPr lang="en-US" dirty="0" smtClean="0"/>
              <a:t>match</a:t>
            </a:r>
            <a:r>
              <a:rPr lang="en-US" dirty="0"/>
              <a:t> collaboration requested current placement geometry </a:t>
            </a:r>
            <a:r>
              <a:rPr lang="en-US" dirty="0" smtClean="0"/>
              <a:t>and to clear particle tracks</a:t>
            </a:r>
            <a:endParaRPr lang="en-US" dirty="0"/>
          </a:p>
          <a:p>
            <a:r>
              <a:rPr lang="en-US" dirty="0" smtClean="0"/>
              <a:t>Provide simplified (blocky model) of winding layout to collaboration for evaluation of particle tracking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Spectrometer Engineering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85106"/>
              </p:ext>
            </p:extLst>
          </p:nvPr>
        </p:nvGraphicFramePr>
        <p:xfrm>
          <a:off x="780584" y="3266897"/>
          <a:ext cx="108055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792">
                  <a:extLst>
                    <a:ext uri="{9D8B030D-6E8A-4147-A177-3AD203B41FA5}">
                      <a16:colId xmlns:a16="http://schemas.microsoft.com/office/drawing/2014/main" val="3909434552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856796487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941799510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7487672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46410389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val="517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1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Hybrid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(15% More than Hybrid DS</a:t>
                      </a:r>
                      <a:r>
                        <a:rPr lang="en-US" baseline="0" dirty="0" smtClean="0"/>
                        <a:t> coil)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342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14233" y="1069965"/>
            <a:ext cx="48694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– Based on review of water-cooled magnets at </a:t>
            </a:r>
            <a:r>
              <a:rPr lang="en-US" sz="1400" dirty="0" err="1" smtClean="0"/>
              <a:t>JLab</a:t>
            </a:r>
            <a:r>
              <a:rPr lang="en-US" sz="1400" dirty="0" smtClean="0"/>
              <a:t> and SLAC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8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947" y="104602"/>
            <a:ext cx="372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is a Pugh Matrix 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218" y="1501386"/>
            <a:ext cx="11153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It is a framework which formalizes decision-making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It allows us to identify the strengths and weaknesses of one solution </a:t>
            </a:r>
            <a:r>
              <a:rPr lang="en-US" sz="2400" b="1" dirty="0" smtClean="0"/>
              <a:t>compared to </a:t>
            </a:r>
            <a:r>
              <a:rPr lang="en-US" sz="2400" b="1" dirty="0" smtClean="0"/>
              <a:t>another</a:t>
            </a: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It also allows us to record how we made the decision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It works best when the whole team participates</a:t>
            </a:r>
            <a:endParaRPr lang="en-US" sz="24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97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37" y="101359"/>
            <a:ext cx="9226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do we use the Pugh Matrix – </a:t>
            </a:r>
            <a:r>
              <a:rPr lang="en-US" sz="2800" b="1" dirty="0" smtClean="0">
                <a:solidFill>
                  <a:srgbClr val="00B050"/>
                </a:solidFill>
              </a:rPr>
              <a:t>this </a:t>
            </a:r>
            <a:r>
              <a:rPr lang="en-US" sz="2800" b="1" dirty="0" smtClean="0">
                <a:solidFill>
                  <a:srgbClr val="00B050"/>
                </a:solidFill>
              </a:rPr>
              <a:t>MUST be </a:t>
            </a:r>
            <a:r>
              <a:rPr lang="en-US" sz="2800" b="1" dirty="0" smtClean="0">
                <a:solidFill>
                  <a:srgbClr val="00B050"/>
                </a:solidFill>
              </a:rPr>
              <a:t>a team </a:t>
            </a:r>
            <a:r>
              <a:rPr lang="en-US" sz="2800" b="1" dirty="0" smtClean="0">
                <a:solidFill>
                  <a:srgbClr val="00B050"/>
                </a:solidFill>
              </a:rPr>
              <a:t>effort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05" y="627822"/>
            <a:ext cx="11185753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Enter Critical to Quality (CTQs)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For the Moller spectrometer, the main requirement (obviously) is being able to perform the physics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top level requirement can be broken down further to include the engineering requirements. We have divided it into DESIGN, FABRICATION, ASSEMBLY and OPERATION</a:t>
            </a:r>
          </a:p>
          <a:p>
            <a:pPr lvl="2"/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Give each CTQ a weight </a:t>
            </a:r>
            <a:r>
              <a:rPr lang="en-US" sz="2400" dirty="0" smtClean="0"/>
              <a:t>– i.e. ask ourselves how important is each CTQ to satisfying the physics requirements? The weights are usually rated from 1 to 10.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dirty="0" smtClean="0"/>
              <a:t>Rate each alternative design </a:t>
            </a:r>
            <a:r>
              <a:rPr lang="en-US" sz="2400" dirty="0" smtClean="0"/>
              <a:t>as better (1), worse (-1) or the same (0) as the ‘baseline design’.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Here we have selected the ‘baseline design’ to be the Hybrid coil design and the segmented coil design as the alternative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10" y="3559394"/>
            <a:ext cx="6805925" cy="13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13"/>
            <a:ext cx="12192000" cy="36491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23514" y="2562896"/>
            <a:ext cx="618187" cy="21894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20624" y="2562895"/>
            <a:ext cx="618187" cy="21894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5510" y="24876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23514" y="2781836"/>
            <a:ext cx="618187" cy="225380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20624" y="2781835"/>
            <a:ext cx="618187" cy="225380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Arrow 6"/>
          <p:cNvSpPr/>
          <p:nvPr/>
        </p:nvSpPr>
        <p:spPr>
          <a:xfrm>
            <a:off x="7431109" y="5473521"/>
            <a:ext cx="4314423" cy="82424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  <p:bldP spid="8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981075"/>
            <a:ext cx="123253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20" y="168996"/>
            <a:ext cx="912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Extract from the Pugh Matrix for the coil design down select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245"/>
            <a:ext cx="12192000" cy="5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878</Words>
  <Application>Microsoft Office PowerPoint</Application>
  <PresentationFormat>Widescreen</PresentationFormat>
  <Paragraphs>149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PingFangSC-Regular</vt:lpstr>
      <vt:lpstr>Wingdings</vt:lpstr>
      <vt:lpstr>Office Theme</vt:lpstr>
      <vt:lpstr>MOLLER Spectrometer Downstream Coil Design Down Select - The Process</vt:lpstr>
      <vt:lpstr>PowerPoint Presentation</vt:lpstr>
      <vt:lpstr>PowerPoint Presentation</vt:lpstr>
      <vt:lpstr>Coil Engineering -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Subsystem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Spectrometer Downstream Coil Design Down Select</dc:title>
  <dc:creator>Ruben Fair</dc:creator>
  <cp:lastModifiedBy>Ruben Fair</cp:lastModifiedBy>
  <cp:revision>66</cp:revision>
  <dcterms:created xsi:type="dcterms:W3CDTF">2020-11-20T21:30:36Z</dcterms:created>
  <dcterms:modified xsi:type="dcterms:W3CDTF">2020-12-02T14:44:14Z</dcterms:modified>
</cp:coreProperties>
</file>