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32" r:id="rId5"/>
    <p:sldMasterId id="2147484042" r:id="rId6"/>
    <p:sldMasterId id="2147484052" r:id="rId7"/>
    <p:sldMasterId id="2147484062" r:id="rId8"/>
    <p:sldMasterId id="2147484070" r:id="rId9"/>
  </p:sldMasterIdLst>
  <p:notesMasterIdLst>
    <p:notesMasterId r:id="rId19"/>
  </p:notesMasterIdLst>
  <p:handoutMasterIdLst>
    <p:handoutMasterId r:id="rId20"/>
  </p:handoutMasterIdLst>
  <p:sldIdLst>
    <p:sldId id="662" r:id="rId10"/>
    <p:sldId id="1055" r:id="rId11"/>
    <p:sldId id="1048" r:id="rId12"/>
    <p:sldId id="1047" r:id="rId13"/>
    <p:sldId id="1058" r:id="rId14"/>
    <p:sldId id="1050" r:id="rId15"/>
    <p:sldId id="1060" r:id="rId16"/>
    <p:sldId id="1062" r:id="rId17"/>
    <p:sldId id="891" r:id="rId1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FC000"/>
    <a:srgbClr val="BF9000"/>
    <a:srgbClr val="FFBAC6"/>
    <a:srgbClr val="66CCFF"/>
    <a:srgbClr val="A4001D"/>
    <a:srgbClr val="669900"/>
    <a:srgbClr val="FF0000"/>
    <a:srgbClr val="0000FF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43" autoAdjust="0"/>
    <p:restoredTop sz="89680" autoAdjust="0"/>
  </p:normalViewPr>
  <p:slideViewPr>
    <p:cSldViewPr snapToGrid="0">
      <p:cViewPr varScale="1">
        <p:scale>
          <a:sx n="131" d="100"/>
          <a:sy n="131" d="100"/>
        </p:scale>
        <p:origin x="96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31" y="0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31" y="8841737"/>
            <a:ext cx="3043979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5" tIns="45772" rIns="91545" bIns="457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59"/>
            <a:ext cx="5617208" cy="418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3253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3327"/>
            <a:ext cx="304397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3253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7550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png"/><Relationship Id="rId7" Type="http://schemas.openxmlformats.org/officeDocument/2006/relationships/image" Target="../media/image22.tif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21.png"/><Relationship Id="rId9" Type="http://schemas.openxmlformats.org/officeDocument/2006/relationships/image" Target="../media/image8.gif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12.png"/><Relationship Id="rId9" Type="http://schemas.openxmlformats.org/officeDocument/2006/relationships/image" Target="../media/image8.gi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41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2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3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1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86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7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4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1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48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97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18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997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0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288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B804F-ECBB-413F-8FD6-B024F80B3F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73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4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25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0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21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64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6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20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22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1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53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2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1" y="3876677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7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4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755013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1" y="4371977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3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006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57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65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2" y="1074382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1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48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2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7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85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56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0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46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00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7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4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6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2" y="3876683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83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7" y="536583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7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7" y="2755019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7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4" y="4371983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0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" y="1074388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1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CM FDR, May 12-14,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31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2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3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>
                <a:solidFill>
                  <a:srgbClr val="000000"/>
                </a:solidFill>
              </a:rPr>
              <a:t>Jlab</a:t>
            </a:r>
            <a:r>
              <a:rPr lang="en-US" dirty="0" smtClean="0">
                <a:solidFill>
                  <a:srgbClr val="000000"/>
                </a:solidFill>
              </a:rPr>
              <a:t> LCLS-II Production Readiness Review, 10 January 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D36294-2849-48A8-8531-5354CF3095D2}" type="slidenum">
              <a:rPr lang="en-US" smtClean="0">
                <a:solidFill>
                  <a:srgbClr val="000000"/>
                </a:solidFill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678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9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</a:t>
            </a:r>
            <a:r>
              <a:rPr lang="en-US" dirty="0" err="1" smtClean="0"/>
              <a:t>Cryomodule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57217" y="2906837"/>
            <a:ext cx="7989887" cy="2927043"/>
          </a:xfrm>
        </p:spPr>
        <p:txBody>
          <a:bodyPr/>
          <a:lstStyle/>
          <a:p>
            <a:r>
              <a:rPr lang="en-US" dirty="0" smtClean="0"/>
              <a:t>J. Fischer  / T. Reilly / N. </a:t>
            </a:r>
            <a:r>
              <a:rPr lang="en-US" dirty="0" err="1" smtClean="0"/>
              <a:t>Huque</a:t>
            </a:r>
            <a:endParaRPr lang="en-US" dirty="0" smtClean="0"/>
          </a:p>
          <a:p>
            <a:r>
              <a:rPr lang="en-US" dirty="0" smtClean="0"/>
              <a:t>04</a:t>
            </a:r>
            <a:r>
              <a:rPr lang="en-US" dirty="0" smtClean="0"/>
              <a:t> November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6325566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73923" y="1500245"/>
            <a:ext cx="8108950" cy="50655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Cryomodule status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Cryomodule locations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Retrofit Work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CM </a:t>
            </a:r>
            <a:r>
              <a:rPr lang="en-US" dirty="0" err="1" smtClean="0"/>
              <a:t>Assy</a:t>
            </a:r>
            <a:r>
              <a:rPr lang="en-US" dirty="0" smtClean="0"/>
              <a:t> Traveler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 week Outlook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59" y="3754069"/>
            <a:ext cx="36576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9859" y="581146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J1.3-07  Shipping 11/08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748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J1.3-21 through -16  Status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05442" y="1311663"/>
            <a:ext cx="8989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7625" indent="-1317625">
              <a:spcAft>
                <a:spcPts val="0"/>
              </a:spcAft>
              <a:defRPr/>
            </a:pPr>
            <a:r>
              <a:rPr lang="en-US" sz="2400" b="1" dirty="0" smtClean="0"/>
              <a:t>J1.3-21- </a:t>
            </a:r>
            <a:r>
              <a:rPr lang="en-US" sz="2400" dirty="0" smtClean="0"/>
              <a:t>WS4- Instrumentation, RF Cables</a:t>
            </a:r>
            <a:endParaRPr lang="en-US" sz="2400" dirty="0" smtClean="0"/>
          </a:p>
          <a:p>
            <a:pPr marL="1317625" indent="-1317625">
              <a:spcAft>
                <a:spcPts val="0"/>
              </a:spcAft>
              <a:defRPr/>
            </a:pPr>
            <a:r>
              <a:rPr lang="en-US" sz="2400" b="1" dirty="0" smtClean="0"/>
              <a:t>J1.3-20- </a:t>
            </a:r>
            <a:r>
              <a:rPr lang="en-US" sz="2400" dirty="0" smtClean="0"/>
              <a:t>WS5- 2 phase leak check, final checks</a:t>
            </a:r>
            <a:endParaRPr lang="en-US" sz="2400" dirty="0" smtClean="0"/>
          </a:p>
          <a:p>
            <a:pPr marL="1317625" indent="-1317625">
              <a:spcAft>
                <a:spcPts val="0"/>
              </a:spcAft>
              <a:defRPr/>
            </a:pPr>
            <a:r>
              <a:rPr lang="en-US" sz="2400" b="1" dirty="0" smtClean="0"/>
              <a:t>J1.3-19- </a:t>
            </a:r>
            <a:r>
              <a:rPr lang="en-US" sz="2400" dirty="0" smtClean="0"/>
              <a:t>In CMTF, Testing</a:t>
            </a:r>
          </a:p>
          <a:p>
            <a:pPr marL="1317625" indent="-1317625">
              <a:spcAft>
                <a:spcPts val="0"/>
              </a:spcAft>
              <a:defRPr/>
            </a:pPr>
            <a:r>
              <a:rPr lang="en-US" sz="2400" b="1" dirty="0" smtClean="0"/>
              <a:t>J1.3-18- </a:t>
            </a:r>
            <a:r>
              <a:rPr lang="en-US" sz="2400" dirty="0" smtClean="0"/>
              <a:t>UITF</a:t>
            </a:r>
          </a:p>
          <a:p>
            <a:pPr marL="1317625" indent="-1317625">
              <a:spcAft>
                <a:spcPts val="0"/>
              </a:spcAft>
              <a:defRPr/>
            </a:pPr>
            <a:r>
              <a:rPr lang="en-US" sz="2400" b="1" dirty="0" smtClean="0"/>
              <a:t>J1.3-16- </a:t>
            </a:r>
            <a:r>
              <a:rPr lang="en-US" sz="2400" dirty="0" smtClean="0"/>
              <a:t>WS5- Post test configuration</a:t>
            </a:r>
            <a:r>
              <a:rPr lang="en-US" sz="2400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4" y="3931098"/>
            <a:ext cx="3657598" cy="2058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7802" y="508406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06" y="3932680"/>
            <a:ext cx="3654405" cy="20565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5842" y="6300550"/>
            <a:ext cx="1214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J1.3-19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66713" y="6318251"/>
            <a:ext cx="972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J1.3-20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84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J1.3-11 through -01 Status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51822" y="1660856"/>
            <a:ext cx="88024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J1.3-11- </a:t>
            </a:r>
            <a:r>
              <a:rPr lang="en-US" sz="2400" dirty="0" smtClean="0"/>
              <a:t>Disassembly complete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cs typeface="Arial" panose="020B0604020202020204" pitchFamily="34" charset="0"/>
              </a:rPr>
              <a:t>J1.3-07</a:t>
            </a:r>
            <a:r>
              <a:rPr lang="en-US" sz="2400" dirty="0">
                <a:cs typeface="Arial" panose="020B0604020202020204" pitchFamily="34" charset="0"/>
              </a:rPr>
              <a:t>- </a:t>
            </a:r>
            <a:r>
              <a:rPr lang="en-US" sz="2400" dirty="0" smtClean="0">
                <a:cs typeface="Arial" panose="020B0604020202020204" pitchFamily="34" charset="0"/>
              </a:rPr>
              <a:t>WS6- </a:t>
            </a:r>
            <a:r>
              <a:rPr lang="en-US" sz="2400" dirty="0" smtClean="0">
                <a:cs typeface="Arial" panose="020B0604020202020204" pitchFamily="34" charset="0"/>
              </a:rPr>
              <a:t>Prep </a:t>
            </a:r>
            <a:r>
              <a:rPr lang="en-US" sz="2400" dirty="0" smtClean="0">
                <a:cs typeface="Arial" panose="020B0604020202020204" pitchFamily="34" charset="0"/>
              </a:rPr>
              <a:t>for </a:t>
            </a:r>
            <a:r>
              <a:rPr lang="en-US" sz="2400" dirty="0" smtClean="0">
                <a:cs typeface="Arial" panose="020B0604020202020204" pitchFamily="34" charset="0"/>
              </a:rPr>
              <a:t>shipping 11/08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J1.3-06R</a:t>
            </a:r>
            <a:r>
              <a:rPr lang="en-US" sz="2400" dirty="0" smtClean="0">
                <a:cs typeface="Arial" panose="020B0604020202020204" pitchFamily="34" charset="0"/>
              </a:rPr>
              <a:t>- WS3- </a:t>
            </a:r>
            <a:r>
              <a:rPr lang="en-US" sz="2400" dirty="0" smtClean="0">
                <a:cs typeface="Arial" panose="020B0604020202020204" pitchFamily="34" charset="0"/>
              </a:rPr>
              <a:t>LC </a:t>
            </a:r>
            <a:r>
              <a:rPr lang="en-US" sz="2400" dirty="0" smtClean="0">
                <a:cs typeface="Arial" panose="020B0604020202020204" pitchFamily="34" charset="0"/>
              </a:rPr>
              <a:t>2 </a:t>
            </a:r>
            <a:r>
              <a:rPr lang="en-US" sz="2400" dirty="0" smtClean="0">
                <a:cs typeface="Arial" panose="020B0604020202020204" pitchFamily="34" charset="0"/>
              </a:rPr>
              <a:t>phase piping, solder magnet leads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J1.3-05</a:t>
            </a:r>
            <a:r>
              <a:rPr lang="en-US" sz="2400" dirty="0" smtClean="0">
                <a:cs typeface="Arial" panose="020B0604020202020204" pitchFamily="34" charset="0"/>
              </a:rPr>
              <a:t>- UITF</a:t>
            </a:r>
            <a:endParaRPr lang="en-US" sz="2400" dirty="0" smtClean="0"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J1.3-02</a:t>
            </a:r>
            <a:r>
              <a:rPr lang="en-US" sz="2400" dirty="0" smtClean="0">
                <a:cs typeface="Arial" panose="020B0604020202020204" pitchFamily="34" charset="0"/>
              </a:rPr>
              <a:t>- In storage offsite</a:t>
            </a:r>
            <a:r>
              <a:rPr lang="en-US" sz="2400" dirty="0">
                <a:cs typeface="Arial" panose="020B0604020202020204" pitchFamily="34" charset="0"/>
              </a:rPr>
              <a:t>	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4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400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400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400" b="1" dirty="0" smtClean="0"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1200" b="1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endParaRPr lang="en-US" sz="2400" b="1" dirty="0" smtClean="0"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sz="2400" b="1" dirty="0" smtClean="0">
                <a:cs typeface="Arial" panose="020B0604020202020204" pitchFamily="34" charset="0"/>
              </a:rPr>
              <a:t>J1.3-01,03,04,08,10,12,13,14,15,17</a:t>
            </a:r>
            <a:r>
              <a:rPr lang="en-US" sz="2400" dirty="0" smtClean="0">
                <a:cs typeface="Arial" panose="020B0604020202020204" pitchFamily="34" charset="0"/>
              </a:rPr>
              <a:t>@SLAC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20" y="3957719"/>
            <a:ext cx="3249712" cy="1828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76" y="3957719"/>
            <a:ext cx="32512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6619" y="5786519"/>
            <a:ext cx="324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J1.3-06R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945076" y="5786519"/>
            <a:ext cx="325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J1.3-05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99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 Locations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2" y="1543507"/>
            <a:ext cx="7997234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9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Retrofit Work by Cryomodule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24575"/>
              </p:ext>
            </p:extLst>
          </p:nvPr>
        </p:nvGraphicFramePr>
        <p:xfrm>
          <a:off x="0" y="1264247"/>
          <a:ext cx="9055100" cy="548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" name="Worksheet" r:id="rId3" imgW="9591668" imgH="5810250" progId="Excel.Sheet.12">
                  <p:embed/>
                </p:oleObj>
              </mc:Choice>
              <mc:Fallback>
                <p:oleObj name="Worksheet" r:id="rId3" imgW="9591668" imgH="5810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64247"/>
                        <a:ext cx="9055100" cy="548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094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Traveler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6" y="1470356"/>
            <a:ext cx="8927599" cy="49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5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Shortage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36" y="1282487"/>
            <a:ext cx="5435946" cy="527255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97456" y="1313208"/>
            <a:ext cx="2857224" cy="5321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8" fontAlgn="auto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7456" y="1313208"/>
            <a:ext cx="3076365" cy="5321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3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Progress is going well.</a:t>
            </a:r>
          </a:p>
          <a:p>
            <a:pPr marL="45243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Down to 49 Part Numbers</a:t>
            </a:r>
          </a:p>
          <a:p>
            <a:pPr marL="452438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Recent shipment included in report.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16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CM </a:t>
            </a:r>
            <a:r>
              <a:rPr lang="en-US" sz="3200" dirty="0" err="1" smtClean="0"/>
              <a:t>Assy</a:t>
            </a:r>
            <a:r>
              <a:rPr lang="en-US" sz="3200" dirty="0" smtClean="0"/>
              <a:t> 3 Week Look Ahead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297456" y="1313208"/>
            <a:ext cx="8846544" cy="53216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0953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J1.3-02- </a:t>
            </a:r>
            <a:r>
              <a:rPr lang="en-US" dirty="0" smtClean="0">
                <a:solidFill>
                  <a:prstClr val="black"/>
                </a:solidFill>
              </a:rPr>
              <a:t>Off-site Storage</a:t>
            </a:r>
            <a:endParaRPr lang="en-US" dirty="0" smtClean="0">
              <a:solidFill>
                <a:prstClr val="black"/>
              </a:solidFill>
              <a:latin typeface="+mj-lt"/>
            </a:endParaRPr>
          </a:p>
          <a:p>
            <a:pPr marL="10953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J1.3-05- </a:t>
            </a:r>
            <a:r>
              <a:rPr lang="en-US" dirty="0" smtClean="0">
                <a:solidFill>
                  <a:prstClr val="black"/>
                </a:solidFill>
              </a:rPr>
              <a:t>Storage, wait for Cantilever</a:t>
            </a:r>
          </a:p>
          <a:p>
            <a:pPr marL="10953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J1.3-06</a:t>
            </a:r>
            <a:r>
              <a:rPr lang="en-US" dirty="0" smtClean="0">
                <a:solidFill>
                  <a:prstClr val="black"/>
                </a:solidFill>
              </a:rPr>
              <a:t>- WS3- Tuners</a:t>
            </a:r>
          </a:p>
          <a:p>
            <a:pPr marL="10953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J1.3-07- </a:t>
            </a:r>
            <a:r>
              <a:rPr lang="en-US" dirty="0" smtClean="0">
                <a:solidFill>
                  <a:prstClr val="black"/>
                </a:solidFill>
              </a:rPr>
              <a:t>@ SLAC</a:t>
            </a:r>
          </a:p>
          <a:p>
            <a:pPr marL="10953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J1.3-09- </a:t>
            </a:r>
            <a:r>
              <a:rPr lang="en-US" dirty="0" smtClean="0">
                <a:solidFill>
                  <a:prstClr val="black"/>
                </a:solidFill>
              </a:rPr>
              <a:t>WS2- Process piping, magnet install</a:t>
            </a:r>
          </a:p>
          <a:p>
            <a:pPr marL="10953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J1.3-16- </a:t>
            </a:r>
            <a:r>
              <a:rPr lang="en-US" dirty="0" smtClean="0">
                <a:solidFill>
                  <a:prstClr val="black"/>
                </a:solidFill>
              </a:rPr>
              <a:t>Post test configuration</a:t>
            </a:r>
          </a:p>
          <a:p>
            <a:pPr marL="461963" indent="-34448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J1.3-18-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Shipping Traveler</a:t>
            </a:r>
          </a:p>
          <a:p>
            <a:pPr marL="461963" indent="-34448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J1.3-19-</a:t>
            </a:r>
            <a:r>
              <a:rPr lang="en-US" dirty="0" smtClean="0">
                <a:solidFill>
                  <a:prstClr val="black"/>
                </a:solidFill>
              </a:rPr>
              <a:t> Post test Configuration</a:t>
            </a:r>
          </a:p>
          <a:p>
            <a:pPr marL="461963" indent="-34448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J1.3-20- </a:t>
            </a:r>
            <a:r>
              <a:rPr lang="en-US" dirty="0" smtClean="0">
                <a:solidFill>
                  <a:prstClr val="black"/>
                </a:solidFill>
              </a:rPr>
              <a:t>Move to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LERF, Nov 21</a:t>
            </a:r>
            <a:r>
              <a:rPr lang="en-US" baseline="30000" dirty="0" smtClean="0">
                <a:solidFill>
                  <a:prstClr val="black"/>
                </a:solidFill>
              </a:rPr>
              <a:t>st</a:t>
            </a:r>
            <a:endParaRPr lang="en-US" dirty="0" smtClean="0">
              <a:solidFill>
                <a:prstClr val="black"/>
              </a:solidFill>
            </a:endParaRPr>
          </a:p>
          <a:p>
            <a:pPr marL="461963" indent="-34448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J1.3-21-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WS5, Warm couplers, Beam line work</a:t>
            </a:r>
            <a:endParaRPr lang="en-US" dirty="0" smtClean="0">
              <a:solidFill>
                <a:prstClr val="black"/>
              </a:solidFill>
            </a:endParaRPr>
          </a:p>
          <a:p>
            <a:pPr marL="461963" indent="-344488"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J1.3-01,03,04,07,08,10,12,13,14,15,17</a:t>
            </a:r>
            <a:r>
              <a:rPr lang="en-US" dirty="0" smtClean="0">
                <a:solidFill>
                  <a:prstClr val="black"/>
                </a:solidFill>
              </a:rPr>
              <a:t>@ </a:t>
            </a:r>
            <a:r>
              <a:rPr lang="en-US" dirty="0">
                <a:solidFill>
                  <a:prstClr val="black"/>
                </a:solidFill>
              </a:rPr>
              <a:t>SLAC</a:t>
            </a:r>
          </a:p>
          <a:p>
            <a:pPr marL="461963" indent="-344488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marL="461963" indent="-344488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  <a:p>
            <a:pPr marL="461963" indent="-344488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4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B58DA2248E644A682083ACDD5076C" ma:contentTypeVersion="9" ma:contentTypeDescription="Create a new document." ma:contentTypeScope="" ma:versionID="4c03114565c2acc50fe39b31408291ec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6C4C7-6DA2-4CC1-BD0B-FBFB24831F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f5d975f2-272d-43b7-a43d-337ed3c571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134825</TotalTime>
  <Words>194</Words>
  <Application>Microsoft Office PowerPoint</Application>
  <PresentationFormat>On-screen Show (4:3)</PresentationFormat>
  <Paragraphs>64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Blank</vt:lpstr>
      <vt:lpstr>1_Blank</vt:lpstr>
      <vt:lpstr>2_Blank</vt:lpstr>
      <vt:lpstr>LastName_Title_DR201608</vt:lpstr>
      <vt:lpstr>3_Blank</vt:lpstr>
      <vt:lpstr>1_LastName_Title_DR201608</vt:lpstr>
      <vt:lpstr>Microsoft Excel Worksheet</vt:lpstr>
      <vt:lpstr>JLab Cryomodule Production</vt:lpstr>
      <vt:lpstr>Outline</vt:lpstr>
      <vt:lpstr>J1.3-21 through -16  Status</vt:lpstr>
      <vt:lpstr>J1.3-11 through -01 Status</vt:lpstr>
      <vt:lpstr>Cryomodule Locations</vt:lpstr>
      <vt:lpstr>Retrofit Work by Cryomodule</vt:lpstr>
      <vt:lpstr>Traveler Status</vt:lpstr>
      <vt:lpstr>Inventory Shortage</vt:lpstr>
      <vt:lpstr>CM Assy 3 Week Look Ahead</vt:lpstr>
    </vt:vector>
  </TitlesOfParts>
  <Company>SLAC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Robert Legg</dc:creator>
  <cp:lastModifiedBy>John Fischer</cp:lastModifiedBy>
  <cp:revision>3642</cp:revision>
  <cp:lastPrinted>2019-08-27T13:37:37Z</cp:lastPrinted>
  <dcterms:created xsi:type="dcterms:W3CDTF">2009-11-23T23:38:17Z</dcterms:created>
  <dcterms:modified xsi:type="dcterms:W3CDTF">2019-11-05T13:26:35Z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0x010100D49B58DA2248E644A682083ACDD5076C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https://slacspace.slac.stanford.edu/sites/reviews/lclsii/CD1DR_Dec2013/Presentations/Proc pres Dir review 12 2013.pptx</vt:lpwstr>
  </property>
  <property fmtid="{D5CDD505-2E9C-101B-9397-08002B2CF9AE}" pid="10" name="TemplateUrl">
    <vt:lpwstr/>
  </property>
</Properties>
</file>