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31F8577-751E-4E62-9DDD-79D0DC92507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A3AD85D-91B9-4B06-A5D2-E7C512E7C3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87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B12B0E-865C-4125-80DD-30A20A8D8E59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Contract# DE-AC05-06OR23177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28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4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8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950" y="6407801"/>
            <a:ext cx="1329050" cy="4303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2400" y="6441683"/>
            <a:ext cx="2743921" cy="27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5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10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5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11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02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1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97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6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A9804-373D-44A7-BE77-744DFE509CAF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0E1CB-0820-465B-95A1-895208B247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17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49" y="-60518"/>
            <a:ext cx="8977995" cy="83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SNS-PPU Cavity/Cryomodule Construction Process</a:t>
            </a:r>
            <a:endParaRPr lang="en-US" sz="2800" b="0" i="1" dirty="0" smtClean="0">
              <a:solidFill>
                <a:srgbClr val="FF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 bwMode="auto">
          <a:xfrm>
            <a:off x="6274716" y="3109871"/>
            <a:ext cx="2697926" cy="10464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Tx/>
              <a:buNone/>
              <a:defRPr/>
            </a:pP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Test &amp; Commissioning at ORNL</a:t>
            </a:r>
          </a:p>
          <a:p>
            <a:pPr marL="262890" indent="-171450">
              <a:buFont typeface="Arial" panose="020B0604020202020204" pitchFamily="34" charset="0"/>
              <a:buChar char="•"/>
              <a:defRPr/>
            </a:pP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</a:rPr>
              <a:t>Install Cryomodules in Accelerator, cool to 2 K </a:t>
            </a:r>
          </a:p>
          <a:p>
            <a:pPr marL="262890" indent="-171450">
              <a:buFont typeface="Wingdings" panose="05000000000000000000" pitchFamily="2" charset="2"/>
              <a:buChar char="ü"/>
              <a:defRPr/>
            </a:pP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</a:rPr>
              <a:t>Tuners </a:t>
            </a:r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- Range, Hysteresis, &amp; Resolution/ 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</a:rPr>
              <a:t>Sensitivity</a:t>
            </a:r>
          </a:p>
          <a:p>
            <a:pPr marL="262890" indent="-171450">
              <a:buFont typeface="Wingdings" panose="05000000000000000000" pitchFamily="2" charset="2"/>
              <a:buChar char="ü"/>
              <a:defRPr/>
            </a:pP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</a:rPr>
              <a:t>Cavities </a:t>
            </a:r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for Gradient &amp; Dynamic Heat Load Q</a:t>
            </a:r>
            <a:r>
              <a:rPr lang="en-US" sz="800" baseline="-25000" dirty="0">
                <a:solidFill>
                  <a:schemeClr val="bg1">
                    <a:lumMod val="95000"/>
                  </a:schemeClr>
                </a:solidFill>
              </a:rPr>
              <a:t>o</a:t>
            </a:r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n-US" sz="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262890" indent="-171450">
              <a:buFont typeface="Wingdings" panose="05000000000000000000" pitchFamily="2" charset="2"/>
              <a:buChar char="ü"/>
              <a:defRPr/>
            </a:pP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</a:rPr>
              <a:t>Weld  &amp; certify leak tight , pressure test ,</a:t>
            </a:r>
          </a:p>
          <a:p>
            <a:pPr marL="262890" indent="-171450">
              <a:buFont typeface="Wingdings" panose="05000000000000000000" pitchFamily="2" charset="2"/>
              <a:buChar char="ü"/>
              <a:defRPr/>
            </a:pP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</a:rPr>
              <a:t>check Controls,</a:t>
            </a:r>
          </a:p>
          <a:p>
            <a:pPr marL="262890" indent="-171450">
              <a:buFont typeface="Wingdings" panose="05000000000000000000" pitchFamily="2" charset="2"/>
              <a:buChar char="ü"/>
              <a:defRPr/>
            </a:pP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</a:rPr>
              <a:t>Gradient </a:t>
            </a:r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&amp; Dynamic Heat 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</a:rPr>
              <a:t>Load</a:t>
            </a:r>
            <a:endParaRPr lang="en-US" sz="800" baseline="-25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4294967295"/>
          </p:nvPr>
        </p:nvSpPr>
        <p:spPr>
          <a:xfrm>
            <a:off x="8157821" y="6228418"/>
            <a:ext cx="1019450" cy="36512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600" dirty="0" smtClean="0"/>
              <a:t>17Feb2020– McEwen</a:t>
            </a:r>
            <a:endParaRPr lang="en-US" sz="600" dirty="0"/>
          </a:p>
        </p:txBody>
      </p:sp>
      <p:sp>
        <p:nvSpPr>
          <p:cNvPr id="5" name="TextBox 4"/>
          <p:cNvSpPr txBox="1"/>
          <p:nvPr/>
        </p:nvSpPr>
        <p:spPr>
          <a:xfrm>
            <a:off x="445136" y="781608"/>
            <a:ext cx="1205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Supplier        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8" name="Bent Arrow 7"/>
          <p:cNvSpPr/>
          <p:nvPr/>
        </p:nvSpPr>
        <p:spPr bwMode="auto">
          <a:xfrm>
            <a:off x="1771236" y="610049"/>
            <a:ext cx="997529" cy="623885"/>
          </a:xfrm>
          <a:prstGeom prst="bentArrow">
            <a:avLst>
              <a:gd name="adj1" fmla="val 36589"/>
              <a:gd name="adj2" fmla="val 42611"/>
              <a:gd name="adj3" fmla="val 50000"/>
              <a:gd name="adj4" fmla="val 43750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946689" y="596667"/>
            <a:ext cx="3174464" cy="5812766"/>
            <a:chOff x="2881223" y="656935"/>
            <a:chExt cx="3393405" cy="6064540"/>
          </a:xfrm>
        </p:grpSpPr>
        <p:sp>
          <p:nvSpPr>
            <p:cNvPr id="37" name="Flowchart: Process 36"/>
            <p:cNvSpPr/>
            <p:nvPr/>
          </p:nvSpPr>
          <p:spPr bwMode="auto">
            <a:xfrm>
              <a:off x="2881223" y="656935"/>
              <a:ext cx="3321169" cy="6064540"/>
            </a:xfrm>
            <a:prstGeom prst="flowChartProcess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959847" y="689129"/>
              <a:ext cx="3314781" cy="385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C00000"/>
                  </a:solidFill>
                </a:rPr>
                <a:t>JLAB Cryomodule Construction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2940767" y="2470443"/>
              <a:ext cx="3161208" cy="553998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buFontTx/>
                <a:buNone/>
                <a:defRPr/>
              </a:pP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Work Station 1- Cavity String 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800" dirty="0" smtClean="0">
                  <a:solidFill>
                    <a:schemeClr val="bg1">
                      <a:lumMod val="95000"/>
                    </a:schemeClr>
                  </a:solidFill>
                </a:rPr>
                <a:t>Assemble  Cavity String  -Class </a:t>
              </a:r>
              <a:r>
                <a:rPr lang="en-US" sz="800" dirty="0">
                  <a:solidFill>
                    <a:schemeClr val="bg1">
                      <a:lumMod val="95000"/>
                    </a:schemeClr>
                  </a:solidFill>
                </a:rPr>
                <a:t>100 Clean  </a:t>
              </a:r>
              <a:r>
                <a:rPr lang="en-US" sz="800" dirty="0" smtClean="0">
                  <a:solidFill>
                    <a:schemeClr val="bg1">
                      <a:lumMod val="95000"/>
                    </a:schemeClr>
                  </a:solidFill>
                </a:rPr>
                <a:t>Room</a:t>
              </a:r>
            </a:p>
            <a:p>
              <a:pPr marL="171450" indent="-171450">
                <a:buFont typeface="Wingdings" panose="05000000000000000000" pitchFamily="2" charset="2"/>
                <a:buChar char="ü"/>
                <a:defRPr/>
              </a:pPr>
              <a:r>
                <a:rPr lang="en-US" sz="800" dirty="0" smtClean="0">
                  <a:solidFill>
                    <a:schemeClr val="bg1">
                      <a:lumMod val="95000"/>
                    </a:schemeClr>
                  </a:solidFill>
                </a:rPr>
                <a:t>Leak Test </a:t>
              </a:r>
              <a:endParaRPr lang="en-US" sz="8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 bwMode="auto">
            <a:xfrm>
              <a:off x="2958943" y="1877293"/>
              <a:ext cx="3151958" cy="553998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400" dirty="0" smtClean="0">
                  <a:solidFill>
                    <a:schemeClr val="bg1"/>
                  </a:solidFill>
                </a:rPr>
                <a:t>Cavity /Helium Vessel Prep. &amp; Test</a:t>
              </a:r>
              <a:endParaRPr lang="en-US" sz="1400" dirty="0">
                <a:solidFill>
                  <a:schemeClr val="bg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800" dirty="0" smtClean="0">
                  <a:solidFill>
                    <a:schemeClr val="bg1">
                      <a:lumMod val="95000"/>
                    </a:schemeClr>
                  </a:solidFill>
                </a:rPr>
                <a:t>Helium Vessel Weld   </a:t>
              </a:r>
            </a:p>
            <a:p>
              <a:pPr marL="171450" indent="-171450">
                <a:buFont typeface="Wingdings" panose="05000000000000000000" pitchFamily="2" charset="2"/>
                <a:buChar char="ü"/>
                <a:defRPr/>
              </a:pPr>
              <a:r>
                <a:rPr lang="en-US" sz="800" dirty="0" smtClean="0">
                  <a:solidFill>
                    <a:schemeClr val="bg1">
                      <a:lumMod val="95000"/>
                    </a:schemeClr>
                  </a:solidFill>
                </a:rPr>
                <a:t>VTA </a:t>
              </a:r>
              <a:r>
                <a:rPr lang="en-US" sz="800" dirty="0">
                  <a:solidFill>
                    <a:schemeClr val="bg1">
                      <a:lumMod val="95000"/>
                    </a:schemeClr>
                  </a:solidFill>
                </a:rPr>
                <a:t>RF  Test in liquid Helium @  2  K </a:t>
              </a:r>
            </a:p>
          </p:txBody>
        </p:sp>
        <p:sp>
          <p:nvSpPr>
            <p:cNvPr id="53" name="TextBox 52"/>
            <p:cNvSpPr txBox="1"/>
            <p:nvPr/>
          </p:nvSpPr>
          <p:spPr bwMode="auto">
            <a:xfrm>
              <a:off x="2930612" y="5472499"/>
              <a:ext cx="3171363" cy="430887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marL="342900" indent="-342900">
                <a:buFontTx/>
                <a:buNone/>
                <a:defRPr/>
              </a:pP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Work Station 4 – Test Cave </a:t>
              </a:r>
              <a:endParaRPr lang="en-US" sz="1400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marL="137160" indent="-137160">
                <a:buFont typeface="Wingdings" pitchFamily="2" charset="2"/>
                <a:buChar char="ü"/>
                <a:defRPr/>
              </a:pPr>
              <a:r>
                <a:rPr lang="en-US" sz="800" dirty="0" smtClean="0">
                  <a:solidFill>
                    <a:schemeClr val="bg1">
                      <a:lumMod val="95000"/>
                    </a:schemeClr>
                  </a:solidFill>
                </a:rPr>
                <a:t>Cryomodule </a:t>
              </a:r>
              <a:r>
                <a:rPr lang="en-US" sz="800" dirty="0" smtClean="0">
                  <a:solidFill>
                    <a:schemeClr val="bg1"/>
                  </a:solidFill>
                </a:rPr>
                <a:t>integrity thermal </a:t>
              </a:r>
              <a:r>
                <a:rPr lang="en-US" sz="800" dirty="0">
                  <a:solidFill>
                    <a:schemeClr val="bg1"/>
                  </a:solidFill>
                </a:rPr>
                <a:t>cycle </a:t>
              </a:r>
              <a:r>
                <a:rPr lang="en-US" sz="800" dirty="0" smtClean="0">
                  <a:solidFill>
                    <a:schemeClr val="bg1"/>
                  </a:solidFill>
                </a:rPr>
                <a:t>&amp; checkout  @ 2  K</a:t>
              </a:r>
            </a:p>
          </p:txBody>
        </p:sp>
        <p:sp>
          <p:nvSpPr>
            <p:cNvPr id="55" name="TextBox 54"/>
            <p:cNvSpPr txBox="1"/>
            <p:nvPr/>
          </p:nvSpPr>
          <p:spPr bwMode="auto">
            <a:xfrm>
              <a:off x="2958943" y="3332349"/>
              <a:ext cx="3171363" cy="92333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marL="342900" indent="-342900">
                <a:buFontTx/>
                <a:buNone/>
                <a:defRPr/>
              </a:pP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Work Station 2 Cold Mass Assembly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</a:rPr>
                <a:t>Cold Mass Assembly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</a:rPr>
                <a:t>Thermal Shield/Space Frame Assembly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 sz="800" dirty="0">
                  <a:solidFill>
                    <a:schemeClr val="bg1"/>
                  </a:solidFill>
                </a:rPr>
                <a:t>Alignment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</a:rPr>
                <a:t>Insertion of cold mass into the vacuum </a:t>
              </a:r>
              <a:r>
                <a:rPr lang="en-US" sz="800" dirty="0" smtClean="0">
                  <a:solidFill>
                    <a:schemeClr val="bg1"/>
                  </a:solidFill>
                </a:rPr>
                <a:t>tank 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 sz="800" dirty="0" smtClean="0">
                  <a:solidFill>
                    <a:schemeClr val="bg1"/>
                  </a:solidFill>
                </a:rPr>
                <a:t>Pressure &amp; Leak Test </a:t>
              </a:r>
              <a:endParaRPr lang="en-US" sz="8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6" name="TextBox 9"/>
            <p:cNvSpPr txBox="1">
              <a:spLocks noChangeArrowheads="1"/>
            </p:cNvSpPr>
            <p:nvPr/>
          </p:nvSpPr>
          <p:spPr bwMode="auto">
            <a:xfrm>
              <a:off x="2958944" y="1104997"/>
              <a:ext cx="3151957" cy="43088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Receiving in SRF Inventory </a:t>
              </a:r>
              <a:endParaRPr lang="en-US" sz="800" dirty="0" smtClean="0">
                <a:solidFill>
                  <a:schemeClr val="bg1"/>
                </a:solidFill>
              </a:endParaRP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 sz="800" dirty="0" smtClean="0">
                  <a:solidFill>
                    <a:schemeClr val="bg1"/>
                  </a:solidFill>
                </a:rPr>
                <a:t>Mechanical Inspection CMM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57" name="Up Arrow 66"/>
            <p:cNvSpPr>
              <a:spLocks noChangeArrowheads="1"/>
            </p:cNvSpPr>
            <p:nvPr/>
          </p:nvSpPr>
          <p:spPr bwMode="auto">
            <a:xfrm flipV="1">
              <a:off x="4162149" y="3064504"/>
              <a:ext cx="734995" cy="2286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2400" dirty="0">
                <a:latin typeface="Times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 bwMode="auto">
            <a:xfrm>
              <a:off x="2940767" y="6283078"/>
              <a:ext cx="3178440" cy="32110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marL="342900" indent="-342900">
                <a:buFontTx/>
                <a:buNone/>
                <a:defRPr/>
              </a:pP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Cryomodule shipping  to ORNL </a:t>
              </a:r>
            </a:p>
          </p:txBody>
        </p:sp>
        <p:sp>
          <p:nvSpPr>
            <p:cNvPr id="60" name="Up Arrow 66"/>
            <p:cNvSpPr>
              <a:spLocks noChangeArrowheads="1"/>
            </p:cNvSpPr>
            <p:nvPr/>
          </p:nvSpPr>
          <p:spPr bwMode="auto">
            <a:xfrm flipV="1">
              <a:off x="4167876" y="1615979"/>
              <a:ext cx="734994" cy="2286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2400" dirty="0">
                <a:latin typeface="Times" pitchFamily="18" charset="0"/>
              </a:endParaRPr>
            </a:p>
          </p:txBody>
        </p:sp>
        <p:sp>
          <p:nvSpPr>
            <p:cNvPr id="61" name="Up Arrow 66"/>
            <p:cNvSpPr>
              <a:spLocks noChangeArrowheads="1"/>
            </p:cNvSpPr>
            <p:nvPr/>
          </p:nvSpPr>
          <p:spPr bwMode="auto">
            <a:xfrm flipV="1">
              <a:off x="4174309" y="5980213"/>
              <a:ext cx="734995" cy="2286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2400" dirty="0">
                <a:latin typeface="Times" pitchFamily="18" charset="0"/>
              </a:endParaRPr>
            </a:p>
          </p:txBody>
        </p:sp>
      </p:grpSp>
      <p:pic>
        <p:nvPicPr>
          <p:cNvPr id="13347" name="Picture 38" descr="answers,cartoons,door keys,households,keys,people,persons,resolutions,Screen Beans®,skeleton keys,soluti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20606" y="6004385"/>
            <a:ext cx="46988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4" descr="M:\srfdpt\Henry-2010\SNS PPU\images 31jan19\heves2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40728" y="5715915"/>
            <a:ext cx="1332047" cy="63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 bwMode="auto">
          <a:xfrm>
            <a:off x="2965119" y="4268161"/>
            <a:ext cx="2966747" cy="80021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Tx/>
              <a:buNone/>
              <a:defRPr/>
            </a:pP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Work Station 3 Final Assembly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</a:rPr>
              <a:t>Cold Mass Assembly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bg1"/>
                </a:solidFill>
              </a:rPr>
              <a:t>End </a:t>
            </a:r>
            <a:r>
              <a:rPr lang="en-US" sz="800" dirty="0">
                <a:solidFill>
                  <a:schemeClr val="bg1"/>
                </a:solidFill>
              </a:rPr>
              <a:t>can assembly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bg1"/>
                </a:solidFill>
              </a:rPr>
              <a:t>Top hat </a:t>
            </a:r>
            <a:r>
              <a:rPr lang="en-US" sz="800" dirty="0" smtClean="0">
                <a:solidFill>
                  <a:schemeClr val="bg1"/>
                </a:solidFill>
              </a:rPr>
              <a:t>assembly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800" dirty="0" smtClean="0">
                <a:solidFill>
                  <a:schemeClr val="bg1"/>
                </a:solidFill>
              </a:rPr>
              <a:t>Pressure &amp; Leak Test </a:t>
            </a:r>
            <a:endParaRPr lang="en-US" sz="800" dirty="0">
              <a:solidFill>
                <a:schemeClr val="bg1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965" y="5185792"/>
            <a:ext cx="2324570" cy="48965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81"/>
          <a:stretch/>
        </p:blipFill>
        <p:spPr>
          <a:xfrm>
            <a:off x="1047868" y="1320005"/>
            <a:ext cx="1529459" cy="599605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6274716" y="4153004"/>
            <a:ext cx="2640684" cy="1058089"/>
            <a:chOff x="308919" y="3657361"/>
            <a:chExt cx="8552052" cy="2748474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10513" y="3657361"/>
              <a:ext cx="8450458" cy="2645856"/>
            </a:xfrm>
            <a:prstGeom prst="rect">
              <a:avLst/>
            </a:prstGeom>
          </p:spPr>
        </p:pic>
        <p:grpSp>
          <p:nvGrpSpPr>
            <p:cNvPr id="39" name="Group 38"/>
            <p:cNvGrpSpPr/>
            <p:nvPr/>
          </p:nvGrpSpPr>
          <p:grpSpPr>
            <a:xfrm>
              <a:off x="308919" y="3901072"/>
              <a:ext cx="8430185" cy="2504763"/>
              <a:chOff x="308919" y="3901072"/>
              <a:chExt cx="8430185" cy="2504763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308919" y="3901072"/>
                <a:ext cx="8430185" cy="2504763"/>
                <a:chOff x="308919" y="3901072"/>
                <a:chExt cx="8430185" cy="2504763"/>
              </a:xfrm>
            </p:grpSpPr>
            <p:sp>
              <p:nvSpPr>
                <p:cNvPr id="44" name="TextBox 43"/>
                <p:cNvSpPr txBox="1"/>
                <p:nvPr/>
              </p:nvSpPr>
              <p:spPr>
                <a:xfrm>
                  <a:off x="308919" y="3901072"/>
                  <a:ext cx="1322951" cy="5596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00" dirty="0" smtClean="0"/>
                    <a:t>Supply end can</a:t>
                  </a:r>
                  <a:endParaRPr lang="en-US" sz="400" dirty="0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5922326" y="3956492"/>
                  <a:ext cx="1726709" cy="1575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00" dirty="0" smtClean="0"/>
                    <a:t>Return end can</a:t>
                  </a:r>
                  <a:endParaRPr lang="en-US" sz="400" dirty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2254765" y="4130173"/>
                  <a:ext cx="3060622" cy="1575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00" dirty="0" smtClean="0"/>
                    <a:t>Vacuum vessel (39” shell OD)</a:t>
                  </a:r>
                  <a:endParaRPr lang="en-US" sz="400" dirty="0"/>
                </a:p>
              </p:txBody>
            </p:sp>
            <p:cxnSp>
              <p:nvCxnSpPr>
                <p:cNvPr id="47" name="Straight Arrow Connector 46"/>
                <p:cNvCxnSpPr/>
                <p:nvPr/>
              </p:nvCxnSpPr>
              <p:spPr>
                <a:xfrm>
                  <a:off x="1177777" y="5988020"/>
                  <a:ext cx="6735778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TextBox 47"/>
                <p:cNvSpPr txBox="1"/>
                <p:nvPr/>
              </p:nvSpPr>
              <p:spPr>
                <a:xfrm>
                  <a:off x="3550465" y="5710980"/>
                  <a:ext cx="2714840" cy="1575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00" dirty="0"/>
                    <a:t>Beam line length (</a:t>
                  </a:r>
                  <a:r>
                    <a:rPr lang="en-US" sz="400" dirty="0" smtClean="0"/>
                    <a:t>6.290 </a:t>
                  </a:r>
                  <a:r>
                    <a:rPr lang="en-US" sz="400" dirty="0"/>
                    <a:t>m)</a:t>
                  </a: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3190587" y="6006098"/>
                  <a:ext cx="2483171" cy="3997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00" dirty="0" smtClean="0"/>
                    <a:t>Overall  </a:t>
                  </a:r>
                  <a:r>
                    <a:rPr lang="en-US" sz="400" dirty="0"/>
                    <a:t>length </a:t>
                  </a:r>
                  <a:r>
                    <a:rPr lang="en-US" sz="400" dirty="0" smtClean="0"/>
                    <a:t>(7.87 </a:t>
                  </a:r>
                  <a:r>
                    <a:rPr lang="en-US" sz="400" dirty="0"/>
                    <a:t>m)</a:t>
                  </a:r>
                </a:p>
              </p:txBody>
            </p:sp>
            <p:cxnSp>
              <p:nvCxnSpPr>
                <p:cNvPr id="50" name="Straight Arrow Connector 49"/>
                <p:cNvCxnSpPr/>
                <p:nvPr/>
              </p:nvCxnSpPr>
              <p:spPr>
                <a:xfrm>
                  <a:off x="446314" y="6270335"/>
                  <a:ext cx="8292790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Arrow Connector 40"/>
              <p:cNvCxnSpPr/>
              <p:nvPr/>
            </p:nvCxnSpPr>
            <p:spPr>
              <a:xfrm>
                <a:off x="7440536" y="4232893"/>
                <a:ext cx="315392" cy="216598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Bent Arrow 9"/>
          <p:cNvSpPr/>
          <p:nvPr/>
        </p:nvSpPr>
        <p:spPr bwMode="auto">
          <a:xfrm rot="16200000" flipV="1">
            <a:off x="6703895" y="5505762"/>
            <a:ext cx="638805" cy="944905"/>
          </a:xfrm>
          <a:prstGeom prst="bentArrow">
            <a:avLst>
              <a:gd name="adj1" fmla="val 34634"/>
              <a:gd name="adj2" fmla="val 32467"/>
              <a:gd name="adj3" fmla="val 25000"/>
              <a:gd name="adj4" fmla="val 43750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911" y="2310090"/>
            <a:ext cx="2378036" cy="79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Up Arrow 66"/>
          <p:cNvSpPr>
            <a:spLocks noChangeArrowheads="1"/>
          </p:cNvSpPr>
          <p:nvPr/>
        </p:nvSpPr>
        <p:spPr bwMode="auto">
          <a:xfrm rot="10800000" flipV="1">
            <a:off x="7269340" y="2335796"/>
            <a:ext cx="722735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Times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070593"/>
              </p:ext>
            </p:extLst>
          </p:nvPr>
        </p:nvGraphicFramePr>
        <p:xfrm>
          <a:off x="481881" y="2140930"/>
          <a:ext cx="2215373" cy="3943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1303039495"/>
                    </a:ext>
                  </a:extLst>
                </a:gridCol>
                <a:gridCol w="1541331">
                  <a:extLst>
                    <a:ext uri="{9D8B030D-6E8A-4147-A177-3AD203B41FA5}">
                      <a16:colId xmlns:a16="http://schemas.microsoft.com/office/drawing/2014/main" val="2622731582"/>
                    </a:ext>
                  </a:extLst>
                </a:gridCol>
                <a:gridCol w="184621">
                  <a:extLst>
                    <a:ext uri="{9D8B030D-6E8A-4147-A177-3AD203B41FA5}">
                      <a16:colId xmlns:a16="http://schemas.microsoft.com/office/drawing/2014/main" val="1905819387"/>
                    </a:ext>
                  </a:extLst>
                </a:gridCol>
                <a:gridCol w="184621">
                  <a:extLst>
                    <a:ext uri="{9D8B030D-6E8A-4147-A177-3AD203B41FA5}">
                      <a16:colId xmlns:a16="http://schemas.microsoft.com/office/drawing/2014/main" val="2329824310"/>
                    </a:ext>
                  </a:extLst>
                </a:gridCol>
              </a:tblGrid>
              <a:tr h="1093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1" u="none" strike="noStrike" dirty="0">
                          <a:effectLst/>
                        </a:rPr>
                        <a:t> 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1" u="none" strike="noStrike" dirty="0">
                          <a:effectLst/>
                        </a:rPr>
                        <a:t>Component                                                                                    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u="none" strike="noStrike" dirty="0">
                          <a:effectLst/>
                        </a:rPr>
                        <a:t>JLAB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1" u="none" strike="noStrike" dirty="0">
                          <a:effectLst/>
                        </a:rPr>
                        <a:t>ORNL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2088956514"/>
                  </a:ext>
                </a:extLst>
              </a:tr>
              <a:tr h="109334">
                <a:tc rowSpan="14">
                  <a:txBody>
                    <a:bodyPr/>
                    <a:lstStyle/>
                    <a:p>
                      <a:pPr algn="ctr" rtl="0" fontAlgn="ctr"/>
                      <a:r>
                        <a:rPr lang="en-US" sz="500" b="1" u="none" strike="noStrike" dirty="0">
                          <a:effectLst/>
                        </a:rPr>
                        <a:t>Cavity String Assembly 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vert="vert27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Niobium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4246841003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Cavities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965024417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Helium Vessels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4110569547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Cavity Feedthroughs                  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720937607"/>
                  </a:ext>
                </a:extLst>
              </a:tr>
              <a:tr h="1470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Cavity Flanges &amp; Assoc. Hardware/Seals (VTS &amp; HTS compatible)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154286734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Fundamental Power Coupler (FPC)      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1234730539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Cavity String Interconnecting Bellows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2650955931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Cavity String Assembly Hardware &amp; Seals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756482809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SC Magnet Assembly                   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137004073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Beam Position Monitor (BPM)          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2463095067"/>
                  </a:ext>
                </a:extLst>
              </a:tr>
              <a:tr h="145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500" u="none" strike="noStrike">
                          <a:effectLst/>
                        </a:rPr>
                        <a:t>Beamline Vac. Monitoring Manifold &amp; Gauge   </a:t>
                      </a:r>
                      <a:endParaRPr lang="da-DK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288981501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Clean room Assembly Beamline Bellows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1130785349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Clean room Assembly Gate Valves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1735896588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465502739"/>
                  </a:ext>
                </a:extLst>
              </a:tr>
              <a:tr h="109334">
                <a:tc rowSpan="18">
                  <a:txBody>
                    <a:bodyPr/>
                    <a:lstStyle/>
                    <a:p>
                      <a:pPr algn="ctr" rtl="0" fontAlgn="ctr"/>
                      <a:r>
                        <a:rPr lang="en-US" sz="500" b="1" u="none" strike="noStrike" dirty="0">
                          <a:effectLst/>
                        </a:rPr>
                        <a:t>Cryomodule 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vert="vert27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Two-phase Pipe Bellows               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1652981615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Tuner motors (Stepper)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445244992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Tuner Harmonic Drives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1065767415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Tuner Frames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2046549977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Thermal Shield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4231634698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MLI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1549173758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Magnetic Shielding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657599999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Space Frame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495413838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Vacuum Vessel                        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078869205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Supply &amp; Return End Cans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2123019770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Return End Can Heat </a:t>
                      </a:r>
                      <a:r>
                        <a:rPr lang="en-US" sz="500" u="none" strike="noStrike" dirty="0" smtClean="0">
                          <a:effectLst/>
                        </a:rPr>
                        <a:t>Exchangers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349464668"/>
                  </a:ext>
                </a:extLst>
              </a:tr>
              <a:tr h="1470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Coupler Pumping Lines &amp; Pumps (ion+TSP) + vacuum gauges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474478582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Instrumentation                      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650252107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Liquid Level Probes &amp; JT Valve     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1755661200"/>
                  </a:ext>
                </a:extLst>
              </a:tr>
              <a:tr h="1470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Beamline Interconnect Parts including Aluminum Heat Shields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17934369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HOM Absorber                                               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1956356455"/>
                  </a:ext>
                </a:extLst>
              </a:tr>
              <a:tr h="109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923450989"/>
                  </a:ext>
                </a:extLst>
              </a:tr>
              <a:tr h="145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Shipping Frames  &amp; End Caps + Shock Log Devices                                        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X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extLst>
                  <a:ext uri="{0D108BD9-81ED-4DB2-BD59-A6C34878D82A}">
                    <a16:rowId xmlns:a16="http://schemas.microsoft.com/office/drawing/2014/main" val="3629031340"/>
                  </a:ext>
                </a:extLst>
              </a:tr>
              <a:tr h="11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39" marR="6339" marT="6339" marB="0" anchor="b"/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500" u="none" strike="noStrike" dirty="0">
                          <a:effectLst/>
                        </a:rPr>
                        <a:t>X =  Lead Lab 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9" marR="6339" marT="633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23805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336274" y="634198"/>
            <a:ext cx="2550968" cy="1675886"/>
            <a:chOff x="6336274" y="634198"/>
            <a:chExt cx="2550968" cy="1675886"/>
          </a:xfrm>
        </p:grpSpPr>
        <p:pic>
          <p:nvPicPr>
            <p:cNvPr id="1026" name="Picture 2" descr="4a0ce602-5506-4744-96c5-eea6d785cd6f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8834" y="634198"/>
              <a:ext cx="2518408" cy="1675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6336274" y="643031"/>
              <a:ext cx="18982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solidFill>
                    <a:srgbClr val="0000FF"/>
                  </a:solidFill>
                </a:rPr>
                <a:t>Spallation </a:t>
              </a:r>
              <a:r>
                <a:rPr lang="en-US" sz="900" b="1" smtClean="0">
                  <a:solidFill>
                    <a:srgbClr val="0000FF"/>
                  </a:solidFill>
                </a:rPr>
                <a:t>Neutro</a:t>
              </a:r>
              <a:r>
                <a:rPr lang="en-US" sz="900" b="1" smtClean="0">
                  <a:solidFill>
                    <a:srgbClr val="0000FF"/>
                  </a:solidFill>
                </a:rPr>
                <a:t>n Source @ ORNL</a:t>
              </a:r>
              <a:r>
                <a:rPr lang="en-US" sz="900" b="1" smtClean="0">
                  <a:solidFill>
                    <a:srgbClr val="0000FF"/>
                  </a:solidFill>
                </a:rPr>
                <a:t> </a:t>
              </a:r>
              <a:endParaRPr lang="en-US" sz="900" b="1" dirty="0" smtClean="0">
                <a:solidFill>
                  <a:srgbClr val="0000FF"/>
                </a:solidFill>
              </a:endParaRPr>
            </a:p>
            <a:p>
              <a:r>
                <a:rPr lang="en-US" sz="900" b="1" dirty="0" smtClean="0">
                  <a:solidFill>
                    <a:srgbClr val="0000FF"/>
                  </a:solidFill>
                </a:rPr>
                <a:t>Oak Ridge Tennessee </a:t>
              </a:r>
              <a:endParaRPr lang="en-US" sz="9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637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412</Words>
  <Application>Microsoft Office PowerPoint</Application>
  <PresentationFormat>On-screen Show (4:3)</PresentationFormat>
  <Paragraphs>146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Wingdings</vt:lpstr>
      <vt:lpstr>Office Theme</vt:lpstr>
      <vt:lpstr>SNS-PPU Cavity/Cryomodule Construction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E. Anne McEwen</dc:creator>
  <cp:lastModifiedBy>Ed Daly</cp:lastModifiedBy>
  <cp:revision>27</cp:revision>
  <cp:lastPrinted>2020-02-17T13:58:17Z</cp:lastPrinted>
  <dcterms:created xsi:type="dcterms:W3CDTF">2015-08-25T17:16:07Z</dcterms:created>
  <dcterms:modified xsi:type="dcterms:W3CDTF">2020-02-17T16:51:40Z</dcterms:modified>
</cp:coreProperties>
</file>