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  <p:sldMasterId id="2147483672" r:id="rId6"/>
    <p:sldMasterId id="2147483684" r:id="rId7"/>
  </p:sldMasterIdLst>
  <p:notesMasterIdLst>
    <p:notesMasterId r:id="rId100"/>
  </p:notesMasterIdLst>
  <p:handoutMasterIdLst>
    <p:handoutMasterId r:id="rId101"/>
  </p:handoutMasterIdLst>
  <p:sldIdLst>
    <p:sldId id="256" r:id="rId8"/>
    <p:sldId id="356" r:id="rId9"/>
    <p:sldId id="258" r:id="rId10"/>
    <p:sldId id="373" r:id="rId11"/>
    <p:sldId id="377" r:id="rId12"/>
    <p:sldId id="381" r:id="rId13"/>
    <p:sldId id="376" r:id="rId14"/>
    <p:sldId id="378" r:id="rId15"/>
    <p:sldId id="379" r:id="rId16"/>
    <p:sldId id="331" r:id="rId17"/>
    <p:sldId id="330" r:id="rId18"/>
    <p:sldId id="382" r:id="rId19"/>
    <p:sldId id="263" r:id="rId20"/>
    <p:sldId id="261" r:id="rId21"/>
    <p:sldId id="383" r:id="rId22"/>
    <p:sldId id="354" r:id="rId23"/>
    <p:sldId id="345" r:id="rId24"/>
    <p:sldId id="397" r:id="rId25"/>
    <p:sldId id="358" r:id="rId26"/>
    <p:sldId id="346" r:id="rId27"/>
    <p:sldId id="357" r:id="rId28"/>
    <p:sldId id="332" r:id="rId29"/>
    <p:sldId id="271" r:id="rId30"/>
    <p:sldId id="270" r:id="rId31"/>
    <p:sldId id="275" r:id="rId32"/>
    <p:sldId id="390" r:id="rId33"/>
    <p:sldId id="391" r:id="rId34"/>
    <p:sldId id="393" r:id="rId35"/>
    <p:sldId id="392" r:id="rId36"/>
    <p:sldId id="395" r:id="rId37"/>
    <p:sldId id="385" r:id="rId38"/>
    <p:sldId id="396" r:id="rId39"/>
    <p:sldId id="384" r:id="rId40"/>
    <p:sldId id="339" r:id="rId41"/>
    <p:sldId id="337" r:id="rId42"/>
    <p:sldId id="266" r:id="rId43"/>
    <p:sldId id="276" r:id="rId44"/>
    <p:sldId id="360" r:id="rId45"/>
    <p:sldId id="361" r:id="rId46"/>
    <p:sldId id="362" r:id="rId47"/>
    <p:sldId id="363" r:id="rId48"/>
    <p:sldId id="364" r:id="rId49"/>
    <p:sldId id="365" r:id="rId50"/>
    <p:sldId id="366" r:id="rId51"/>
    <p:sldId id="269" r:id="rId52"/>
    <p:sldId id="273" r:id="rId53"/>
    <p:sldId id="279" r:id="rId54"/>
    <p:sldId id="278" r:id="rId55"/>
    <p:sldId id="274" r:id="rId56"/>
    <p:sldId id="277" r:id="rId57"/>
    <p:sldId id="342" r:id="rId58"/>
    <p:sldId id="307" r:id="rId59"/>
    <p:sldId id="306" r:id="rId60"/>
    <p:sldId id="308" r:id="rId61"/>
    <p:sldId id="310" r:id="rId62"/>
    <p:sldId id="311" r:id="rId63"/>
    <p:sldId id="312" r:id="rId64"/>
    <p:sldId id="313" r:id="rId65"/>
    <p:sldId id="314" r:id="rId66"/>
    <p:sldId id="359" r:id="rId67"/>
    <p:sldId id="262" r:id="rId68"/>
    <p:sldId id="368" r:id="rId69"/>
    <p:sldId id="334" r:id="rId70"/>
    <p:sldId id="260" r:id="rId71"/>
    <p:sldId id="264" r:id="rId72"/>
    <p:sldId id="333" r:id="rId73"/>
    <p:sldId id="343" r:id="rId74"/>
    <p:sldId id="347" r:id="rId75"/>
    <p:sldId id="374" r:id="rId76"/>
    <p:sldId id="375" r:id="rId77"/>
    <p:sldId id="328" r:id="rId78"/>
    <p:sldId id="355" r:id="rId79"/>
    <p:sldId id="349" r:id="rId80"/>
    <p:sldId id="327" r:id="rId81"/>
    <p:sldId id="389" r:id="rId82"/>
    <p:sldId id="315" r:id="rId83"/>
    <p:sldId id="351" r:id="rId84"/>
    <p:sldId id="350" r:id="rId85"/>
    <p:sldId id="388" r:id="rId86"/>
    <p:sldId id="380" r:id="rId87"/>
    <p:sldId id="341" r:id="rId88"/>
    <p:sldId id="316" r:id="rId89"/>
    <p:sldId id="317" r:id="rId90"/>
    <p:sldId id="318" r:id="rId91"/>
    <p:sldId id="319" r:id="rId92"/>
    <p:sldId id="320" r:id="rId93"/>
    <p:sldId id="321" r:id="rId94"/>
    <p:sldId id="322" r:id="rId95"/>
    <p:sldId id="348" r:id="rId96"/>
    <p:sldId id="394" r:id="rId97"/>
    <p:sldId id="285" r:id="rId98"/>
    <p:sldId id="329" r:id="rId99"/>
  </p:sldIdLst>
  <p:sldSz cx="9144000" cy="6858000" type="screen4x3"/>
  <p:notesSz cx="6934200" cy="92329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51" d="100"/>
          <a:sy n="51" d="100"/>
        </p:scale>
        <p:origin x="168" y="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14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87" Type="http://schemas.openxmlformats.org/officeDocument/2006/relationships/slide" Target="slides/slide80.xml"/><Relationship Id="rId10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103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mcewen\Desktop\03_SRF%20Biz%20Plan%20%20sept2010-2014\OPS%20SRF%20Update%20%20FORECAST%2004Nov2010-update%2021Feb2014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jlabgrp\group\asd\asddocs\PansophyPropoganda\TravelersByYear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200" dirty="0"/>
              <a:t>JLAB </a:t>
            </a:r>
            <a:r>
              <a:rPr lang="en-US" sz="1200" dirty="0" smtClean="0"/>
              <a:t>Cryomodule </a:t>
            </a:r>
            <a:r>
              <a:rPr lang="en-US" sz="1200" dirty="0"/>
              <a:t>Production   2002-2013</a:t>
            </a:r>
          </a:p>
          <a:p>
            <a:pPr>
              <a:defRPr/>
            </a:pPr>
            <a:r>
              <a:rPr lang="en-US" sz="1200" dirty="0"/>
              <a:t>supported by Pansophy</a:t>
            </a:r>
          </a:p>
        </c:rich>
      </c:tx>
      <c:overlay val="0"/>
    </c:title>
    <c:autoTitleDeleted val="0"/>
    <c:plotArea>
      <c:layout/>
      <c:barChart>
        <c:barDir val="col"/>
        <c:grouping val="stacked"/>
        <c:varyColors val="0"/>
        <c:ser>
          <c:idx val="7"/>
          <c:order val="0"/>
          <c:tx>
            <c:strRef>
              <c:f>'2014 CM History Updated '!$D$61</c:f>
              <c:strCache>
                <c:ptCount val="1"/>
                <c:pt idx="0">
                  <c:v>SL21, FEL03, Renascence</c:v>
                </c:pt>
              </c:strCache>
            </c:strRef>
          </c:tx>
          <c:invertIfNegative val="0"/>
          <c:cat>
            <c:strRef>
              <c:f>'2014 CM History Updated '!$K$59:$V$59</c:f>
              <c:strCache>
                <c:ptCount val="12"/>
                <c:pt idx="0">
                  <c:v>FY02</c:v>
                </c:pt>
                <c:pt idx="1">
                  <c:v>FY03</c:v>
                </c:pt>
                <c:pt idx="2">
                  <c:v>FY04</c:v>
                </c:pt>
                <c:pt idx="3">
                  <c:v>FY05</c:v>
                </c:pt>
                <c:pt idx="4">
                  <c:v>FY06</c:v>
                </c:pt>
                <c:pt idx="5">
                  <c:v>FY07</c:v>
                </c:pt>
                <c:pt idx="6">
                  <c:v>FY08</c:v>
                </c:pt>
                <c:pt idx="7">
                  <c:v>FY09</c:v>
                </c:pt>
                <c:pt idx="8">
                  <c:v>FY10</c:v>
                </c:pt>
                <c:pt idx="9">
                  <c:v>FY11</c:v>
                </c:pt>
                <c:pt idx="10">
                  <c:v>FY12</c:v>
                </c:pt>
                <c:pt idx="11">
                  <c:v>FY13</c:v>
                </c:pt>
              </c:strCache>
            </c:strRef>
          </c:cat>
          <c:val>
            <c:numRef>
              <c:f>'2014 CM History Updated '!$K$61:$V$61</c:f>
              <c:numCache>
                <c:formatCode>General</c:formatCode>
                <c:ptCount val="12"/>
                <c:pt idx="0">
                  <c:v>1</c:v>
                </c:pt>
                <c:pt idx="1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79-46D5-B66D-F387FE8755F0}"/>
            </c:ext>
          </c:extLst>
        </c:ser>
        <c:ser>
          <c:idx val="8"/>
          <c:order val="1"/>
          <c:tx>
            <c:strRef>
              <c:f>'2014 CM History Updated '!$D$62</c:f>
              <c:strCache>
                <c:ptCount val="1"/>
                <c:pt idx="0">
                  <c:v>C-50  Refurbishment </c:v>
                </c:pt>
              </c:strCache>
            </c:strRef>
          </c:tx>
          <c:invertIfNegative val="0"/>
          <c:cat>
            <c:strRef>
              <c:f>'2014 CM History Updated '!$K$59:$V$59</c:f>
              <c:strCache>
                <c:ptCount val="12"/>
                <c:pt idx="0">
                  <c:v>FY02</c:v>
                </c:pt>
                <c:pt idx="1">
                  <c:v>FY03</c:v>
                </c:pt>
                <c:pt idx="2">
                  <c:v>FY04</c:v>
                </c:pt>
                <c:pt idx="3">
                  <c:v>FY05</c:v>
                </c:pt>
                <c:pt idx="4">
                  <c:v>FY06</c:v>
                </c:pt>
                <c:pt idx="5">
                  <c:v>FY07</c:v>
                </c:pt>
                <c:pt idx="6">
                  <c:v>FY08</c:v>
                </c:pt>
                <c:pt idx="7">
                  <c:v>FY09</c:v>
                </c:pt>
                <c:pt idx="8">
                  <c:v>FY10</c:v>
                </c:pt>
                <c:pt idx="9">
                  <c:v>FY11</c:v>
                </c:pt>
                <c:pt idx="10">
                  <c:v>FY12</c:v>
                </c:pt>
                <c:pt idx="11">
                  <c:v>FY13</c:v>
                </c:pt>
              </c:strCache>
            </c:strRef>
          </c:cat>
          <c:val>
            <c:numRef>
              <c:f>'2014 CM History Updated '!$K$62:$V$62</c:f>
              <c:numCache>
                <c:formatCode>General</c:formatCode>
                <c:ptCount val="12"/>
                <c:pt idx="5">
                  <c:v>3</c:v>
                </c:pt>
                <c:pt idx="6">
                  <c:v>4</c:v>
                </c:pt>
                <c:pt idx="7" formatCode="0">
                  <c:v>3</c:v>
                </c:pt>
                <c:pt idx="8" formatCode="0">
                  <c:v>1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79-46D5-B66D-F387FE8755F0}"/>
            </c:ext>
          </c:extLst>
        </c:ser>
        <c:ser>
          <c:idx val="9"/>
          <c:order val="2"/>
          <c:tx>
            <c:strRef>
              <c:f>'2014 CM History Updated '!$D$63</c:f>
              <c:strCache>
                <c:ptCount val="1"/>
                <c:pt idx="0">
                  <c:v>R100 + C100 12 GeV</c:v>
                </c:pt>
              </c:strCache>
            </c:strRef>
          </c:tx>
          <c:invertIfNegative val="0"/>
          <c:cat>
            <c:strRef>
              <c:f>'2014 CM History Updated '!$K$59:$V$59</c:f>
              <c:strCache>
                <c:ptCount val="12"/>
                <c:pt idx="0">
                  <c:v>FY02</c:v>
                </c:pt>
                <c:pt idx="1">
                  <c:v>FY03</c:v>
                </c:pt>
                <c:pt idx="2">
                  <c:v>FY04</c:v>
                </c:pt>
                <c:pt idx="3">
                  <c:v>FY05</c:v>
                </c:pt>
                <c:pt idx="4">
                  <c:v>FY06</c:v>
                </c:pt>
                <c:pt idx="5">
                  <c:v>FY07</c:v>
                </c:pt>
                <c:pt idx="6">
                  <c:v>FY08</c:v>
                </c:pt>
                <c:pt idx="7">
                  <c:v>FY09</c:v>
                </c:pt>
                <c:pt idx="8">
                  <c:v>FY10</c:v>
                </c:pt>
                <c:pt idx="9">
                  <c:v>FY11</c:v>
                </c:pt>
                <c:pt idx="10">
                  <c:v>FY12</c:v>
                </c:pt>
                <c:pt idx="11">
                  <c:v>FY13</c:v>
                </c:pt>
              </c:strCache>
            </c:strRef>
          </c:cat>
          <c:val>
            <c:numRef>
              <c:f>'2014 CM History Updated '!$K$63:$V$63</c:f>
              <c:numCache>
                <c:formatCode>General</c:formatCode>
                <c:ptCount val="12"/>
                <c:pt idx="9" formatCode="0">
                  <c:v>4</c:v>
                </c:pt>
                <c:pt idx="10" formatCode="0">
                  <c:v>4</c:v>
                </c:pt>
                <c:pt idx="11" formatCode="0.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279-46D5-B66D-F387FE8755F0}"/>
            </c:ext>
          </c:extLst>
        </c:ser>
        <c:ser>
          <c:idx val="10"/>
          <c:order val="3"/>
          <c:tx>
            <c:strRef>
              <c:f>'2014 CM History Updated '!$D$65</c:f>
              <c:strCache>
                <c:ptCount val="1"/>
                <c:pt idx="0">
                  <c:v>SNS </c:v>
                </c:pt>
              </c:strCache>
            </c:strRef>
          </c:tx>
          <c:invertIfNegative val="0"/>
          <c:cat>
            <c:strRef>
              <c:f>'2014 CM History Updated '!$K$59:$V$59</c:f>
              <c:strCache>
                <c:ptCount val="12"/>
                <c:pt idx="0">
                  <c:v>FY02</c:v>
                </c:pt>
                <c:pt idx="1">
                  <c:v>FY03</c:v>
                </c:pt>
                <c:pt idx="2">
                  <c:v>FY04</c:v>
                </c:pt>
                <c:pt idx="3">
                  <c:v>FY05</c:v>
                </c:pt>
                <c:pt idx="4">
                  <c:v>FY06</c:v>
                </c:pt>
                <c:pt idx="5">
                  <c:v>FY07</c:v>
                </c:pt>
                <c:pt idx="6">
                  <c:v>FY08</c:v>
                </c:pt>
                <c:pt idx="7">
                  <c:v>FY09</c:v>
                </c:pt>
                <c:pt idx="8">
                  <c:v>FY10</c:v>
                </c:pt>
                <c:pt idx="9">
                  <c:v>FY11</c:v>
                </c:pt>
                <c:pt idx="10">
                  <c:v>FY12</c:v>
                </c:pt>
                <c:pt idx="11">
                  <c:v>FY13</c:v>
                </c:pt>
              </c:strCache>
            </c:strRef>
          </c:cat>
          <c:val>
            <c:numRef>
              <c:f>'2014 CM History Updated '!$K$65:$V$65</c:f>
              <c:numCache>
                <c:formatCode>General</c:formatCode>
                <c:ptCount val="12"/>
                <c:pt idx="1">
                  <c:v>2</c:v>
                </c:pt>
                <c:pt idx="2">
                  <c:v>10</c:v>
                </c:pt>
                <c:pt idx="3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279-46D5-B66D-F387FE8755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6945792"/>
        <c:axId val="156947584"/>
      </c:barChart>
      <c:catAx>
        <c:axId val="1569457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6947584"/>
        <c:crosses val="autoZero"/>
        <c:auto val="1"/>
        <c:lblAlgn val="ctr"/>
        <c:lblOffset val="100"/>
        <c:noMultiLvlLbl val="0"/>
      </c:catAx>
      <c:valAx>
        <c:axId val="1569475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Number of Cryomodules 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569457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72596862619198"/>
          <c:y val="0.42124002110947184"/>
          <c:w val="0.1927403137380802"/>
          <c:h val="0.47365543743840643"/>
        </c:manualLayout>
      </c:layout>
      <c:overlay val="0"/>
      <c:txPr>
        <a:bodyPr/>
        <a:lstStyle/>
        <a:p>
          <a:pPr>
            <a:defRPr sz="1200" baseline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100"/>
              <a:t>Travelers</a:t>
            </a:r>
            <a:r>
              <a:rPr lang="en-US" sz="1100" baseline="0"/>
              <a:t> </a:t>
            </a:r>
            <a:r>
              <a:rPr lang="en-US" sz="1100"/>
              <a:t>by Year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tx>
            <c:v>Travelers</c:v>
          </c:tx>
          <c:marker>
            <c:symbol val="none"/>
          </c:marker>
          <c:cat>
            <c:strRef>
              <c:f>Sheet4!$A$4:$A$15</c:f>
              <c:strCache>
                <c:ptCount val="12"/>
                <c:pt idx="0">
                  <c:v>02</c:v>
                </c:pt>
                <c:pt idx="1">
                  <c:v>03</c:v>
                </c:pt>
                <c:pt idx="2">
                  <c:v>04</c:v>
                </c:pt>
                <c:pt idx="3">
                  <c:v>05</c:v>
                </c:pt>
                <c:pt idx="4">
                  <c:v>06</c:v>
                </c:pt>
                <c:pt idx="5">
                  <c:v>07</c:v>
                </c:pt>
                <c:pt idx="6">
                  <c:v>08</c:v>
                </c:pt>
                <c:pt idx="7">
                  <c:v>09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</c:strCache>
            </c:strRef>
          </c:cat>
          <c:val>
            <c:numRef>
              <c:f>Sheet4!$B$4:$B$15</c:f>
              <c:numCache>
                <c:formatCode>General</c:formatCode>
                <c:ptCount val="12"/>
                <c:pt idx="0">
                  <c:v>695</c:v>
                </c:pt>
                <c:pt idx="1">
                  <c:v>2914</c:v>
                </c:pt>
                <c:pt idx="2">
                  <c:v>2846</c:v>
                </c:pt>
                <c:pt idx="3">
                  <c:v>903</c:v>
                </c:pt>
                <c:pt idx="4">
                  <c:v>1092</c:v>
                </c:pt>
                <c:pt idx="5">
                  <c:v>1675</c:v>
                </c:pt>
                <c:pt idx="6">
                  <c:v>1017</c:v>
                </c:pt>
                <c:pt idx="7">
                  <c:v>915</c:v>
                </c:pt>
                <c:pt idx="8">
                  <c:v>2794</c:v>
                </c:pt>
                <c:pt idx="9">
                  <c:v>6644</c:v>
                </c:pt>
                <c:pt idx="10">
                  <c:v>1806</c:v>
                </c:pt>
                <c:pt idx="11">
                  <c:v>1080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2D9-4748-9F9F-E8DBC18B12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7230208"/>
        <c:axId val="157231744"/>
      </c:lineChart>
      <c:catAx>
        <c:axId val="157230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7231744"/>
        <c:crosses val="autoZero"/>
        <c:auto val="1"/>
        <c:lblAlgn val="ctr"/>
        <c:lblOffset val="100"/>
        <c:noMultiLvlLbl val="0"/>
      </c:catAx>
      <c:valAx>
        <c:axId val="1572317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723020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7F989F-8796-40BF-B0B4-BC4A99FDD81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68D9D6D2-E25E-474C-8F3D-7C203B2F58F7}">
      <dgm:prSet phldrT="[Text]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JLab: User account</a:t>
          </a:r>
          <a:endParaRPr lang="en-US" dirty="0">
            <a:solidFill>
              <a:schemeClr val="tx1"/>
            </a:solidFill>
          </a:endParaRPr>
        </a:p>
      </dgm:t>
    </dgm:pt>
    <dgm:pt modelId="{F1AA9621-7383-4551-B0DC-CDF587F8EEC5}" type="parTrans" cxnId="{A99EFAE6-2DF1-483C-A668-5B5D844F6131}">
      <dgm:prSet/>
      <dgm:spPr/>
      <dgm:t>
        <a:bodyPr/>
        <a:lstStyle/>
        <a:p>
          <a:endParaRPr lang="en-US"/>
        </a:p>
      </dgm:t>
    </dgm:pt>
    <dgm:pt modelId="{3AD0A16A-2C5C-4FCC-8522-EDF81E1D6EF4}" type="sibTrans" cxnId="{A99EFAE6-2DF1-483C-A668-5B5D844F6131}">
      <dgm:prSet/>
      <dgm:spPr/>
      <dgm:t>
        <a:bodyPr/>
        <a:lstStyle/>
        <a:p>
          <a:endParaRPr lang="en-US"/>
        </a:p>
      </dgm:t>
    </dgm:pt>
    <dgm:pt modelId="{EF35CA09-E910-4F0C-B6C5-AA3B0649E9A0}">
      <dgm:prSet phldrT="[Text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Ext: </a:t>
          </a:r>
          <a:r>
            <a:rPr lang="en-US" dirty="0" err="1" smtClean="0">
              <a:solidFill>
                <a:schemeClr val="tx1"/>
              </a:solidFill>
            </a:rPr>
            <a:t>PuTTY</a:t>
          </a:r>
          <a:r>
            <a:rPr lang="en-US" dirty="0" smtClean="0">
              <a:solidFill>
                <a:schemeClr val="tx1"/>
              </a:solidFill>
            </a:rPr>
            <a:t> – secure shell</a:t>
          </a:r>
          <a:endParaRPr lang="en-US" dirty="0">
            <a:solidFill>
              <a:schemeClr val="tx1"/>
            </a:solidFill>
          </a:endParaRPr>
        </a:p>
      </dgm:t>
    </dgm:pt>
    <dgm:pt modelId="{C68C140E-3040-4454-80A3-236042386B03}" type="parTrans" cxnId="{D875E7FE-E3AB-4C4C-80CD-649717AD3C30}">
      <dgm:prSet/>
      <dgm:spPr/>
      <dgm:t>
        <a:bodyPr/>
        <a:lstStyle/>
        <a:p>
          <a:endParaRPr lang="en-US"/>
        </a:p>
      </dgm:t>
    </dgm:pt>
    <dgm:pt modelId="{9DF8FE90-5365-4697-94AA-83224C99A6B5}" type="sibTrans" cxnId="{D875E7FE-E3AB-4C4C-80CD-649717AD3C30}">
      <dgm:prSet/>
      <dgm:spPr/>
      <dgm:t>
        <a:bodyPr/>
        <a:lstStyle/>
        <a:p>
          <a:endParaRPr lang="en-US"/>
        </a:p>
      </dgm:t>
    </dgm:pt>
    <dgm:pt modelId="{C90491F3-C4D5-4DDC-A464-10F0ADC598DB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Ext: Remote Desktop app</a:t>
          </a:r>
          <a:endParaRPr lang="en-US" dirty="0"/>
        </a:p>
      </dgm:t>
    </dgm:pt>
    <dgm:pt modelId="{10FDEAAF-257E-4828-9456-659608A6E7FE}" type="parTrans" cxnId="{B6937A1E-6A21-4FFC-8577-478CBD247149}">
      <dgm:prSet/>
      <dgm:spPr/>
      <dgm:t>
        <a:bodyPr/>
        <a:lstStyle/>
        <a:p>
          <a:endParaRPr lang="en-US"/>
        </a:p>
      </dgm:t>
    </dgm:pt>
    <dgm:pt modelId="{A7A7CCBB-1E86-47FB-B5F9-E3705415E02F}" type="sibTrans" cxnId="{B6937A1E-6A21-4FFC-8577-478CBD247149}">
      <dgm:prSet/>
      <dgm:spPr/>
      <dgm:t>
        <a:bodyPr/>
        <a:lstStyle/>
        <a:p>
          <a:endParaRPr lang="en-US"/>
        </a:p>
      </dgm:t>
    </dgm:pt>
    <dgm:pt modelId="{46807848-D7A9-48AA-B17C-59EA9CB90669}">
      <dgm:prSet phldrT="[Text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JLab: Windows Terminal server</a:t>
          </a:r>
          <a:endParaRPr lang="en-US" dirty="0"/>
        </a:p>
      </dgm:t>
    </dgm:pt>
    <dgm:pt modelId="{D528AB87-4444-4E57-9FE1-AAA59C571631}" type="parTrans" cxnId="{AF05F520-8933-47BB-81D1-3D506AFF6B5C}">
      <dgm:prSet/>
      <dgm:spPr/>
      <dgm:t>
        <a:bodyPr/>
        <a:lstStyle/>
        <a:p>
          <a:endParaRPr lang="en-US"/>
        </a:p>
      </dgm:t>
    </dgm:pt>
    <dgm:pt modelId="{8C0C566B-088A-42ED-B01C-211E4319FFEE}" type="sibTrans" cxnId="{AF05F520-8933-47BB-81D1-3D506AFF6B5C}">
      <dgm:prSet/>
      <dgm:spPr/>
      <dgm:t>
        <a:bodyPr/>
        <a:lstStyle/>
        <a:p>
          <a:endParaRPr lang="en-US"/>
        </a:p>
      </dgm:t>
    </dgm:pt>
    <dgm:pt modelId="{07111F65-BCC1-4923-9252-F3630777007A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JLab: Login Pansophy</a:t>
          </a:r>
          <a:endParaRPr lang="en-US" dirty="0">
            <a:solidFill>
              <a:schemeClr val="tx1"/>
            </a:solidFill>
          </a:endParaRPr>
        </a:p>
      </dgm:t>
    </dgm:pt>
    <dgm:pt modelId="{36BBB050-C228-4BA4-A8CA-6131D1FD3BE0}" type="parTrans" cxnId="{3146D640-D1E6-4AF8-86AD-A9541744A248}">
      <dgm:prSet/>
      <dgm:spPr/>
      <dgm:t>
        <a:bodyPr/>
        <a:lstStyle/>
        <a:p>
          <a:endParaRPr lang="en-US"/>
        </a:p>
      </dgm:t>
    </dgm:pt>
    <dgm:pt modelId="{7DF9EC90-C1F7-4082-AFFF-840DE219EA46}" type="sibTrans" cxnId="{3146D640-D1E6-4AF8-86AD-A9541744A248}">
      <dgm:prSet/>
      <dgm:spPr/>
      <dgm:t>
        <a:bodyPr/>
        <a:lstStyle/>
        <a:p>
          <a:endParaRPr lang="en-US"/>
        </a:p>
      </dgm:t>
    </dgm:pt>
    <dgm:pt modelId="{CD87344F-0588-4631-890A-AD1404C038A2}" type="pres">
      <dgm:prSet presAssocID="{107F989F-8796-40BF-B0B4-BC4A99FDD819}" presName="Name0" presStyleCnt="0">
        <dgm:presLayoutVars>
          <dgm:dir/>
          <dgm:animLvl val="lvl"/>
          <dgm:resizeHandles val="exact"/>
        </dgm:presLayoutVars>
      </dgm:prSet>
      <dgm:spPr/>
    </dgm:pt>
    <dgm:pt modelId="{BB81B7F7-D72B-43DB-8A58-81C825C1A9F6}" type="pres">
      <dgm:prSet presAssocID="{68D9D6D2-E25E-474C-8F3D-7C203B2F58F7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318BCA-C56B-4FBA-92C4-0B065E86DED3}" type="pres">
      <dgm:prSet presAssocID="{3AD0A16A-2C5C-4FCC-8522-EDF81E1D6EF4}" presName="parTxOnlySpace" presStyleCnt="0"/>
      <dgm:spPr/>
    </dgm:pt>
    <dgm:pt modelId="{74CE77B4-1F3A-4AE6-BAFB-0F13A82C5817}" type="pres">
      <dgm:prSet presAssocID="{EF35CA09-E910-4F0C-B6C5-AA3B0649E9A0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1AFC22-56E5-43A9-BC9A-A13D1A2E2B74}" type="pres">
      <dgm:prSet presAssocID="{9DF8FE90-5365-4697-94AA-83224C99A6B5}" presName="parTxOnlySpace" presStyleCnt="0"/>
      <dgm:spPr/>
    </dgm:pt>
    <dgm:pt modelId="{E4FB291F-0315-4251-B075-C04D829C57FE}" type="pres">
      <dgm:prSet presAssocID="{C90491F3-C4D5-4DDC-A464-10F0ADC598DB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118621-E373-4C95-8AC1-D5271CE007CE}" type="pres">
      <dgm:prSet presAssocID="{A7A7CCBB-1E86-47FB-B5F9-E3705415E02F}" presName="parTxOnlySpace" presStyleCnt="0"/>
      <dgm:spPr/>
    </dgm:pt>
    <dgm:pt modelId="{B11121A9-F62E-44E0-95A2-38B8DB6E8FA9}" type="pres">
      <dgm:prSet presAssocID="{46807848-D7A9-48AA-B17C-59EA9CB90669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6D81EC-BA9E-49C3-8CB3-079F128176A0}" type="pres">
      <dgm:prSet presAssocID="{8C0C566B-088A-42ED-B01C-211E4319FFEE}" presName="parTxOnlySpace" presStyleCnt="0"/>
      <dgm:spPr/>
    </dgm:pt>
    <dgm:pt modelId="{C8472927-7643-42FE-BE9C-B635A34477B6}" type="pres">
      <dgm:prSet presAssocID="{07111F65-BCC1-4923-9252-F3630777007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0F97F4-0B96-4867-A25D-84CA18EFEE51}" type="presOf" srcId="{107F989F-8796-40BF-B0B4-BC4A99FDD819}" destId="{CD87344F-0588-4631-890A-AD1404C038A2}" srcOrd="0" destOrd="0" presId="urn:microsoft.com/office/officeart/2005/8/layout/chevron1"/>
    <dgm:cxn modelId="{AF05F520-8933-47BB-81D1-3D506AFF6B5C}" srcId="{107F989F-8796-40BF-B0B4-BC4A99FDD819}" destId="{46807848-D7A9-48AA-B17C-59EA9CB90669}" srcOrd="3" destOrd="0" parTransId="{D528AB87-4444-4E57-9FE1-AAA59C571631}" sibTransId="{8C0C566B-088A-42ED-B01C-211E4319FFEE}"/>
    <dgm:cxn modelId="{9215A155-F039-4626-9888-AAEF9B4736AB}" type="presOf" srcId="{EF35CA09-E910-4F0C-B6C5-AA3B0649E9A0}" destId="{74CE77B4-1F3A-4AE6-BAFB-0F13A82C5817}" srcOrd="0" destOrd="0" presId="urn:microsoft.com/office/officeart/2005/8/layout/chevron1"/>
    <dgm:cxn modelId="{83652BBB-B279-47F1-A402-EE499E0AA58E}" type="presOf" srcId="{07111F65-BCC1-4923-9252-F3630777007A}" destId="{C8472927-7643-42FE-BE9C-B635A34477B6}" srcOrd="0" destOrd="0" presId="urn:microsoft.com/office/officeart/2005/8/layout/chevron1"/>
    <dgm:cxn modelId="{AAD64CA9-C17F-4389-8C0E-CF37B03A7AEA}" type="presOf" srcId="{46807848-D7A9-48AA-B17C-59EA9CB90669}" destId="{B11121A9-F62E-44E0-95A2-38B8DB6E8FA9}" srcOrd="0" destOrd="0" presId="urn:microsoft.com/office/officeart/2005/8/layout/chevron1"/>
    <dgm:cxn modelId="{D2013AC1-159B-4D9F-A7EE-1CA2AE20D0EE}" type="presOf" srcId="{C90491F3-C4D5-4DDC-A464-10F0ADC598DB}" destId="{E4FB291F-0315-4251-B075-C04D829C57FE}" srcOrd="0" destOrd="0" presId="urn:microsoft.com/office/officeart/2005/8/layout/chevron1"/>
    <dgm:cxn modelId="{B6937A1E-6A21-4FFC-8577-478CBD247149}" srcId="{107F989F-8796-40BF-B0B4-BC4A99FDD819}" destId="{C90491F3-C4D5-4DDC-A464-10F0ADC598DB}" srcOrd="2" destOrd="0" parTransId="{10FDEAAF-257E-4828-9456-659608A6E7FE}" sibTransId="{A7A7CCBB-1E86-47FB-B5F9-E3705415E02F}"/>
    <dgm:cxn modelId="{D875E7FE-E3AB-4C4C-80CD-649717AD3C30}" srcId="{107F989F-8796-40BF-B0B4-BC4A99FDD819}" destId="{EF35CA09-E910-4F0C-B6C5-AA3B0649E9A0}" srcOrd="1" destOrd="0" parTransId="{C68C140E-3040-4454-80A3-236042386B03}" sibTransId="{9DF8FE90-5365-4697-94AA-83224C99A6B5}"/>
    <dgm:cxn modelId="{107E7A4E-C76C-468D-9D61-E6A4D2D05B37}" type="presOf" srcId="{68D9D6D2-E25E-474C-8F3D-7C203B2F58F7}" destId="{BB81B7F7-D72B-43DB-8A58-81C825C1A9F6}" srcOrd="0" destOrd="0" presId="urn:microsoft.com/office/officeart/2005/8/layout/chevron1"/>
    <dgm:cxn modelId="{3146D640-D1E6-4AF8-86AD-A9541744A248}" srcId="{107F989F-8796-40BF-B0B4-BC4A99FDD819}" destId="{07111F65-BCC1-4923-9252-F3630777007A}" srcOrd="4" destOrd="0" parTransId="{36BBB050-C228-4BA4-A8CA-6131D1FD3BE0}" sibTransId="{7DF9EC90-C1F7-4082-AFFF-840DE219EA46}"/>
    <dgm:cxn modelId="{A99EFAE6-2DF1-483C-A668-5B5D844F6131}" srcId="{107F989F-8796-40BF-B0B4-BC4A99FDD819}" destId="{68D9D6D2-E25E-474C-8F3D-7C203B2F58F7}" srcOrd="0" destOrd="0" parTransId="{F1AA9621-7383-4551-B0DC-CDF587F8EEC5}" sibTransId="{3AD0A16A-2C5C-4FCC-8522-EDF81E1D6EF4}"/>
    <dgm:cxn modelId="{CD5F5713-0713-4F04-84DC-069B24590916}" type="presParOf" srcId="{CD87344F-0588-4631-890A-AD1404C038A2}" destId="{BB81B7F7-D72B-43DB-8A58-81C825C1A9F6}" srcOrd="0" destOrd="0" presId="urn:microsoft.com/office/officeart/2005/8/layout/chevron1"/>
    <dgm:cxn modelId="{6C1422DA-28F5-4627-99C2-03A745B7938F}" type="presParOf" srcId="{CD87344F-0588-4631-890A-AD1404C038A2}" destId="{9C318BCA-C56B-4FBA-92C4-0B065E86DED3}" srcOrd="1" destOrd="0" presId="urn:microsoft.com/office/officeart/2005/8/layout/chevron1"/>
    <dgm:cxn modelId="{98298A6C-DBC4-4310-BE61-4D036E621078}" type="presParOf" srcId="{CD87344F-0588-4631-890A-AD1404C038A2}" destId="{74CE77B4-1F3A-4AE6-BAFB-0F13A82C5817}" srcOrd="2" destOrd="0" presId="urn:microsoft.com/office/officeart/2005/8/layout/chevron1"/>
    <dgm:cxn modelId="{204C38E5-DE50-4FAE-B6AA-E98C919C40A4}" type="presParOf" srcId="{CD87344F-0588-4631-890A-AD1404C038A2}" destId="{FD1AFC22-56E5-43A9-BC9A-A13D1A2E2B74}" srcOrd="3" destOrd="0" presId="urn:microsoft.com/office/officeart/2005/8/layout/chevron1"/>
    <dgm:cxn modelId="{66497F24-31BD-41CF-93F1-13DE6B76F04B}" type="presParOf" srcId="{CD87344F-0588-4631-890A-AD1404C038A2}" destId="{E4FB291F-0315-4251-B075-C04D829C57FE}" srcOrd="4" destOrd="0" presId="urn:microsoft.com/office/officeart/2005/8/layout/chevron1"/>
    <dgm:cxn modelId="{A28FD34B-860B-49C9-93D9-ECD380856A95}" type="presParOf" srcId="{CD87344F-0588-4631-890A-AD1404C038A2}" destId="{DF118621-E373-4C95-8AC1-D5271CE007CE}" srcOrd="5" destOrd="0" presId="urn:microsoft.com/office/officeart/2005/8/layout/chevron1"/>
    <dgm:cxn modelId="{99CEA46D-E8BB-49C5-9041-6A92BCF4201F}" type="presParOf" srcId="{CD87344F-0588-4631-890A-AD1404C038A2}" destId="{B11121A9-F62E-44E0-95A2-38B8DB6E8FA9}" srcOrd="6" destOrd="0" presId="urn:microsoft.com/office/officeart/2005/8/layout/chevron1"/>
    <dgm:cxn modelId="{21DED50F-643E-4623-8A47-EA13139F7669}" type="presParOf" srcId="{CD87344F-0588-4631-890A-AD1404C038A2}" destId="{CC6D81EC-BA9E-49C3-8CB3-079F128176A0}" srcOrd="7" destOrd="0" presId="urn:microsoft.com/office/officeart/2005/8/layout/chevron1"/>
    <dgm:cxn modelId="{8697F38D-7766-4046-A4E2-A5A3D71097F8}" type="presParOf" srcId="{CD87344F-0588-4631-890A-AD1404C038A2}" destId="{C8472927-7643-42FE-BE9C-B635A34477B6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630D0C-BB7D-4ECE-BDED-57FA6392B4E4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77A6E9D-5796-4CF2-87A8-76269FBC7473}">
      <dgm:prSet phldrT="[Text]"/>
      <dgm:spPr/>
      <dgm:t>
        <a:bodyPr/>
        <a:lstStyle/>
        <a:p>
          <a:r>
            <a:rPr lang="en-US" dirty="0" smtClean="0"/>
            <a:t>JLab (Oracle)</a:t>
          </a:r>
          <a:endParaRPr lang="en-US" dirty="0"/>
        </a:p>
      </dgm:t>
    </dgm:pt>
    <dgm:pt modelId="{144BF6E9-2009-4ABC-8BCB-A0433566B1FE}" type="parTrans" cxnId="{E10CF675-04BD-44B4-9102-517B467D1C4B}">
      <dgm:prSet/>
      <dgm:spPr/>
      <dgm:t>
        <a:bodyPr/>
        <a:lstStyle/>
        <a:p>
          <a:endParaRPr lang="en-US"/>
        </a:p>
      </dgm:t>
    </dgm:pt>
    <dgm:pt modelId="{8AB4D54B-5094-4626-BEBE-45FFDC3E20F5}" type="sibTrans" cxnId="{E10CF675-04BD-44B4-9102-517B467D1C4B}">
      <dgm:prSet/>
      <dgm:spPr/>
      <dgm:t>
        <a:bodyPr/>
        <a:lstStyle/>
        <a:p>
          <a:endParaRPr lang="en-US"/>
        </a:p>
      </dgm:t>
    </dgm:pt>
    <dgm:pt modelId="{79CFBA59-7E5B-455F-B18D-A1C0AE409E1D}">
      <dgm:prSet phldrT="[Text]"/>
      <dgm:spPr/>
      <dgm:t>
        <a:bodyPr/>
        <a:lstStyle/>
        <a:p>
          <a:r>
            <a:rPr lang="en-US" dirty="0" smtClean="0"/>
            <a:t>Export table schemas</a:t>
          </a:r>
          <a:endParaRPr lang="en-US" dirty="0"/>
        </a:p>
      </dgm:t>
    </dgm:pt>
    <dgm:pt modelId="{1601AE9A-8E38-4712-8925-71865CB3FD47}" type="parTrans" cxnId="{33D17499-084D-4BD9-8D32-690F23FBDA73}">
      <dgm:prSet/>
      <dgm:spPr/>
      <dgm:t>
        <a:bodyPr/>
        <a:lstStyle/>
        <a:p>
          <a:endParaRPr lang="en-US"/>
        </a:p>
      </dgm:t>
    </dgm:pt>
    <dgm:pt modelId="{91B8B311-C984-4632-B9CB-903463E4BCBD}" type="sibTrans" cxnId="{33D17499-084D-4BD9-8D32-690F23FBDA73}">
      <dgm:prSet/>
      <dgm:spPr/>
      <dgm:t>
        <a:bodyPr/>
        <a:lstStyle/>
        <a:p>
          <a:endParaRPr lang="en-US"/>
        </a:p>
      </dgm:t>
    </dgm:pt>
    <dgm:pt modelId="{00F7EB0E-C7C8-443D-AD16-1BDC0F7C3A09}">
      <dgm:prSet phldrT="[Text]"/>
      <dgm:spPr/>
      <dgm:t>
        <a:bodyPr/>
        <a:lstStyle/>
        <a:p>
          <a:r>
            <a:rPr lang="en-US" dirty="0" smtClean="0"/>
            <a:t>Partner Lab (Oracle or other Database)</a:t>
          </a:r>
          <a:endParaRPr lang="en-US" dirty="0"/>
        </a:p>
      </dgm:t>
    </dgm:pt>
    <dgm:pt modelId="{75B644A6-0C7A-44C1-9856-1675CCC8E6E7}" type="parTrans" cxnId="{E62C59AF-4B7D-4B9B-A5B6-3B9D043ED905}">
      <dgm:prSet/>
      <dgm:spPr/>
      <dgm:t>
        <a:bodyPr/>
        <a:lstStyle/>
        <a:p>
          <a:endParaRPr lang="en-US"/>
        </a:p>
      </dgm:t>
    </dgm:pt>
    <dgm:pt modelId="{CC7C97A8-F2A3-43E1-931E-200B9153DCAA}" type="sibTrans" cxnId="{E62C59AF-4B7D-4B9B-A5B6-3B9D043ED905}">
      <dgm:prSet/>
      <dgm:spPr/>
      <dgm:t>
        <a:bodyPr/>
        <a:lstStyle/>
        <a:p>
          <a:endParaRPr lang="en-US"/>
        </a:p>
      </dgm:t>
    </dgm:pt>
    <dgm:pt modelId="{B6071AE5-1AB3-410F-ABC9-06C0C4B7828C}">
      <dgm:prSet phldrT="[Text]"/>
      <dgm:spPr/>
      <dgm:t>
        <a:bodyPr/>
        <a:lstStyle/>
        <a:p>
          <a:r>
            <a:rPr lang="en-US" dirty="0" smtClean="0"/>
            <a:t>Import and setup Table schemas</a:t>
          </a:r>
          <a:endParaRPr lang="en-US" dirty="0"/>
        </a:p>
      </dgm:t>
    </dgm:pt>
    <dgm:pt modelId="{2FB55361-0D28-4A98-AA84-3E3FE88BEECE}" type="parTrans" cxnId="{66D68869-FA4B-4E8D-85F9-FAFE5B633241}">
      <dgm:prSet/>
      <dgm:spPr/>
      <dgm:t>
        <a:bodyPr/>
        <a:lstStyle/>
        <a:p>
          <a:endParaRPr lang="en-US"/>
        </a:p>
      </dgm:t>
    </dgm:pt>
    <dgm:pt modelId="{AE797849-2239-42DD-BECD-89082F2F53DE}" type="sibTrans" cxnId="{66D68869-FA4B-4E8D-85F9-FAFE5B633241}">
      <dgm:prSet/>
      <dgm:spPr/>
      <dgm:t>
        <a:bodyPr/>
        <a:lstStyle/>
        <a:p>
          <a:endParaRPr lang="en-US"/>
        </a:p>
      </dgm:t>
    </dgm:pt>
    <dgm:pt modelId="{94B2DF79-D9AE-4704-BDEB-9CB23F1ACBA6}">
      <dgm:prSet phldrT="[Text]"/>
      <dgm:spPr/>
      <dgm:t>
        <a:bodyPr/>
        <a:lstStyle/>
        <a:p>
          <a:r>
            <a:rPr lang="en-US" dirty="0" smtClean="0"/>
            <a:t>Export data from selected tables (periodic)</a:t>
          </a:r>
          <a:endParaRPr lang="en-US" dirty="0"/>
        </a:p>
      </dgm:t>
    </dgm:pt>
    <dgm:pt modelId="{8ED3B77E-1C79-4141-9DCA-3B995820E3AD}" type="parTrans" cxnId="{BED82D8A-C879-4616-8827-4932377AC66B}">
      <dgm:prSet/>
      <dgm:spPr/>
      <dgm:t>
        <a:bodyPr/>
        <a:lstStyle/>
        <a:p>
          <a:endParaRPr lang="en-US"/>
        </a:p>
      </dgm:t>
    </dgm:pt>
    <dgm:pt modelId="{ADB46C46-6975-4732-B223-74193F599EF5}" type="sibTrans" cxnId="{BED82D8A-C879-4616-8827-4932377AC66B}">
      <dgm:prSet/>
      <dgm:spPr/>
      <dgm:t>
        <a:bodyPr/>
        <a:lstStyle/>
        <a:p>
          <a:endParaRPr lang="en-US"/>
        </a:p>
      </dgm:t>
    </dgm:pt>
    <dgm:pt modelId="{71D70412-68D4-4387-98FB-1BC0BFD6248A}">
      <dgm:prSet phldrT="[Text]"/>
      <dgm:spPr/>
      <dgm:t>
        <a:bodyPr/>
        <a:lstStyle/>
        <a:p>
          <a:r>
            <a:rPr lang="en-US" dirty="0" smtClean="0"/>
            <a:t>Import data for selected tables (periodic)</a:t>
          </a:r>
          <a:endParaRPr lang="en-US" dirty="0"/>
        </a:p>
      </dgm:t>
    </dgm:pt>
    <dgm:pt modelId="{1E9B4469-8264-4B3F-8A66-A1BB5BC895F4}" type="parTrans" cxnId="{82360BD6-D22F-427C-848D-20A1D1C98D74}">
      <dgm:prSet/>
      <dgm:spPr/>
      <dgm:t>
        <a:bodyPr/>
        <a:lstStyle/>
        <a:p>
          <a:endParaRPr lang="en-US"/>
        </a:p>
      </dgm:t>
    </dgm:pt>
    <dgm:pt modelId="{4EABB629-A45A-4262-869F-F6BA8845B975}" type="sibTrans" cxnId="{82360BD6-D22F-427C-848D-20A1D1C98D74}">
      <dgm:prSet/>
      <dgm:spPr/>
      <dgm:t>
        <a:bodyPr/>
        <a:lstStyle/>
        <a:p>
          <a:endParaRPr lang="en-US"/>
        </a:p>
      </dgm:t>
    </dgm:pt>
    <dgm:pt modelId="{EBC41BC1-0AB5-4416-89DB-10C78CF57C50}" type="pres">
      <dgm:prSet presAssocID="{37630D0C-BB7D-4ECE-BDED-57FA6392B4E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B78DD2-2024-43C2-BAB5-BF79B3B87676}" type="pres">
      <dgm:prSet presAssocID="{277A6E9D-5796-4CF2-87A8-76269FBC7473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ADE21E-2728-4F20-94AE-4691E71B8E02}" type="pres">
      <dgm:prSet presAssocID="{277A6E9D-5796-4CF2-87A8-76269FBC7473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584DC7-CA6C-45E2-AA32-0A19519BE86E}" type="pres">
      <dgm:prSet presAssocID="{00F7EB0E-C7C8-443D-AD16-1BDC0F7C3A09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68FA93-52AD-4363-A3E9-270A2C2E0041}" type="pres">
      <dgm:prSet presAssocID="{00F7EB0E-C7C8-443D-AD16-1BDC0F7C3A09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6D68869-FA4B-4E8D-85F9-FAFE5B633241}" srcId="{00F7EB0E-C7C8-443D-AD16-1BDC0F7C3A09}" destId="{B6071AE5-1AB3-410F-ABC9-06C0C4B7828C}" srcOrd="0" destOrd="0" parTransId="{2FB55361-0D28-4A98-AA84-3E3FE88BEECE}" sibTransId="{AE797849-2239-42DD-BECD-89082F2F53DE}"/>
    <dgm:cxn modelId="{72049A85-1A70-4CF2-9FAA-A7FA1FA91B93}" type="presOf" srcId="{00F7EB0E-C7C8-443D-AD16-1BDC0F7C3A09}" destId="{28584DC7-CA6C-45E2-AA32-0A19519BE86E}" srcOrd="0" destOrd="0" presId="urn:microsoft.com/office/officeart/2005/8/layout/vList2"/>
    <dgm:cxn modelId="{33D17499-084D-4BD9-8D32-690F23FBDA73}" srcId="{277A6E9D-5796-4CF2-87A8-76269FBC7473}" destId="{79CFBA59-7E5B-455F-B18D-A1C0AE409E1D}" srcOrd="0" destOrd="0" parTransId="{1601AE9A-8E38-4712-8925-71865CB3FD47}" sibTransId="{91B8B311-C984-4632-B9CB-903463E4BCBD}"/>
    <dgm:cxn modelId="{B16BE046-888C-4420-814C-0DF3F7A91C5F}" type="presOf" srcId="{B6071AE5-1AB3-410F-ABC9-06C0C4B7828C}" destId="{BE68FA93-52AD-4363-A3E9-270A2C2E0041}" srcOrd="0" destOrd="0" presId="urn:microsoft.com/office/officeart/2005/8/layout/vList2"/>
    <dgm:cxn modelId="{E62C59AF-4B7D-4B9B-A5B6-3B9D043ED905}" srcId="{37630D0C-BB7D-4ECE-BDED-57FA6392B4E4}" destId="{00F7EB0E-C7C8-443D-AD16-1BDC0F7C3A09}" srcOrd="1" destOrd="0" parTransId="{75B644A6-0C7A-44C1-9856-1675CCC8E6E7}" sibTransId="{CC7C97A8-F2A3-43E1-931E-200B9153DCAA}"/>
    <dgm:cxn modelId="{82360BD6-D22F-427C-848D-20A1D1C98D74}" srcId="{00F7EB0E-C7C8-443D-AD16-1BDC0F7C3A09}" destId="{71D70412-68D4-4387-98FB-1BC0BFD6248A}" srcOrd="1" destOrd="0" parTransId="{1E9B4469-8264-4B3F-8A66-A1BB5BC895F4}" sibTransId="{4EABB629-A45A-4262-869F-F6BA8845B975}"/>
    <dgm:cxn modelId="{A4CC0FCC-4AD2-4C1F-A104-AC2BD35C84A5}" type="presOf" srcId="{79CFBA59-7E5B-455F-B18D-A1C0AE409E1D}" destId="{ABADE21E-2728-4F20-94AE-4691E71B8E02}" srcOrd="0" destOrd="0" presId="urn:microsoft.com/office/officeart/2005/8/layout/vList2"/>
    <dgm:cxn modelId="{E10CF675-04BD-44B4-9102-517B467D1C4B}" srcId="{37630D0C-BB7D-4ECE-BDED-57FA6392B4E4}" destId="{277A6E9D-5796-4CF2-87A8-76269FBC7473}" srcOrd="0" destOrd="0" parTransId="{144BF6E9-2009-4ABC-8BCB-A0433566B1FE}" sibTransId="{8AB4D54B-5094-4626-BEBE-45FFDC3E20F5}"/>
    <dgm:cxn modelId="{E8471B93-C104-4BC8-B1C7-A9C8FDE6A859}" type="presOf" srcId="{37630D0C-BB7D-4ECE-BDED-57FA6392B4E4}" destId="{EBC41BC1-0AB5-4416-89DB-10C78CF57C50}" srcOrd="0" destOrd="0" presId="urn:microsoft.com/office/officeart/2005/8/layout/vList2"/>
    <dgm:cxn modelId="{BBFB7543-144E-4E99-886F-0A22CE048D19}" type="presOf" srcId="{94B2DF79-D9AE-4704-BDEB-9CB23F1ACBA6}" destId="{ABADE21E-2728-4F20-94AE-4691E71B8E02}" srcOrd="0" destOrd="1" presId="urn:microsoft.com/office/officeart/2005/8/layout/vList2"/>
    <dgm:cxn modelId="{2B98FF95-2DED-4289-85D3-C4B0F476DB9A}" type="presOf" srcId="{71D70412-68D4-4387-98FB-1BC0BFD6248A}" destId="{BE68FA93-52AD-4363-A3E9-270A2C2E0041}" srcOrd="0" destOrd="1" presId="urn:microsoft.com/office/officeart/2005/8/layout/vList2"/>
    <dgm:cxn modelId="{B334A2A6-86CB-4EDF-9471-4869E9F1F96B}" type="presOf" srcId="{277A6E9D-5796-4CF2-87A8-76269FBC7473}" destId="{60B78DD2-2024-43C2-BAB5-BF79B3B87676}" srcOrd="0" destOrd="0" presId="urn:microsoft.com/office/officeart/2005/8/layout/vList2"/>
    <dgm:cxn modelId="{BED82D8A-C879-4616-8827-4932377AC66B}" srcId="{277A6E9D-5796-4CF2-87A8-76269FBC7473}" destId="{94B2DF79-D9AE-4704-BDEB-9CB23F1ACBA6}" srcOrd="1" destOrd="0" parTransId="{8ED3B77E-1C79-4141-9DCA-3B995820E3AD}" sibTransId="{ADB46C46-6975-4732-B223-74193F599EF5}"/>
    <dgm:cxn modelId="{02B8FD65-67FD-4963-8652-56BAC317A543}" type="presParOf" srcId="{EBC41BC1-0AB5-4416-89DB-10C78CF57C50}" destId="{60B78DD2-2024-43C2-BAB5-BF79B3B87676}" srcOrd="0" destOrd="0" presId="urn:microsoft.com/office/officeart/2005/8/layout/vList2"/>
    <dgm:cxn modelId="{11D35769-1F15-4A22-8E7A-2E44E25F03AA}" type="presParOf" srcId="{EBC41BC1-0AB5-4416-89DB-10C78CF57C50}" destId="{ABADE21E-2728-4F20-94AE-4691E71B8E02}" srcOrd="1" destOrd="0" presId="urn:microsoft.com/office/officeart/2005/8/layout/vList2"/>
    <dgm:cxn modelId="{17285507-9BBC-4E81-B796-5DA8BF99FBFE}" type="presParOf" srcId="{EBC41BC1-0AB5-4416-89DB-10C78CF57C50}" destId="{28584DC7-CA6C-45E2-AA32-0A19519BE86E}" srcOrd="2" destOrd="0" presId="urn:microsoft.com/office/officeart/2005/8/layout/vList2"/>
    <dgm:cxn modelId="{A116F099-F11E-4624-829B-1D3A92D65678}" type="presParOf" srcId="{EBC41BC1-0AB5-4416-89DB-10C78CF57C50}" destId="{BE68FA93-52AD-4363-A3E9-270A2C2E004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C7EB62-3427-464D-9DEA-BF1B7100CBD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46C388B-0D3B-4327-B05B-1052A7C5CF50}">
      <dgm:prSet phldrT="[Text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Travelers</a:t>
          </a:r>
        </a:p>
        <a:p>
          <a:r>
            <a:rPr lang="en-US" dirty="0" smtClean="0">
              <a:solidFill>
                <a:schemeClr val="tx1"/>
              </a:solidFill>
            </a:rPr>
            <a:t>(Data In)</a:t>
          </a:r>
          <a:endParaRPr lang="en-US" dirty="0">
            <a:solidFill>
              <a:schemeClr val="tx1"/>
            </a:solidFill>
          </a:endParaRPr>
        </a:p>
      </dgm:t>
    </dgm:pt>
    <dgm:pt modelId="{1E6E3836-4675-454A-A077-F11D5F61A06C}" type="parTrans" cxnId="{BE1623BE-0EFE-42C2-B9FB-2967677E4AE4}">
      <dgm:prSet/>
      <dgm:spPr/>
      <dgm:t>
        <a:bodyPr/>
        <a:lstStyle/>
        <a:p>
          <a:endParaRPr lang="en-US"/>
        </a:p>
      </dgm:t>
    </dgm:pt>
    <dgm:pt modelId="{05ACA3B2-E277-46E2-BCF8-0235FBB9C4C7}" type="sibTrans" cxnId="{BE1623BE-0EFE-42C2-B9FB-2967677E4AE4}">
      <dgm:prSet/>
      <dgm:spPr/>
      <dgm:t>
        <a:bodyPr/>
        <a:lstStyle/>
        <a:p>
          <a:endParaRPr lang="en-US"/>
        </a:p>
      </dgm:t>
    </dgm:pt>
    <dgm:pt modelId="{30EC0AF6-24A6-44AF-9978-E700302D46C2}">
      <dgm:prSet phldrT="[Text]"/>
      <dgm:spPr>
        <a:ln>
          <a:solidFill>
            <a:srgbClr val="92D050"/>
          </a:solidFill>
        </a:ln>
      </dgm:spPr>
      <dgm:t>
        <a:bodyPr/>
        <a:lstStyle/>
        <a:p>
          <a:r>
            <a:rPr lang="en-US" dirty="0" smtClean="0"/>
            <a:t>Inspection, Processing and Assembly Data for Cavities &amp; Cryomodules  and associated parts</a:t>
          </a:r>
          <a:endParaRPr lang="en-US" dirty="0"/>
        </a:p>
      </dgm:t>
    </dgm:pt>
    <dgm:pt modelId="{96FBE2F5-6926-41F9-ADD4-90452E0EBCDC}" type="parTrans" cxnId="{BAEC4653-5760-484B-86FC-09907C3E04B7}">
      <dgm:prSet/>
      <dgm:spPr/>
      <dgm:t>
        <a:bodyPr/>
        <a:lstStyle/>
        <a:p>
          <a:endParaRPr lang="en-US"/>
        </a:p>
      </dgm:t>
    </dgm:pt>
    <dgm:pt modelId="{127A09CD-5481-468B-9CC3-039DF3CE6C9E}" type="sibTrans" cxnId="{BAEC4653-5760-484B-86FC-09907C3E04B7}">
      <dgm:prSet/>
      <dgm:spPr/>
      <dgm:t>
        <a:bodyPr/>
        <a:lstStyle/>
        <a:p>
          <a:endParaRPr lang="en-US"/>
        </a:p>
      </dgm:t>
    </dgm:pt>
    <dgm:pt modelId="{E2C6D45E-6178-49DF-B487-02ECAAAE8EE9}">
      <dgm:prSet phldrT="[Text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n-US" dirty="0" smtClean="0"/>
            <a:t>Use and Management</a:t>
          </a:r>
        </a:p>
      </dgm:t>
    </dgm:pt>
    <dgm:pt modelId="{C4D86041-87A1-4D65-8423-80A1EF2BE4EA}" type="parTrans" cxnId="{159E5805-2ED5-4703-9E5D-FDC54CB2956F}">
      <dgm:prSet/>
      <dgm:spPr/>
      <dgm:t>
        <a:bodyPr/>
        <a:lstStyle/>
        <a:p>
          <a:endParaRPr lang="en-US"/>
        </a:p>
      </dgm:t>
    </dgm:pt>
    <dgm:pt modelId="{2768F9BB-80CD-4358-BD94-240A2AD445F4}" type="sibTrans" cxnId="{159E5805-2ED5-4703-9E5D-FDC54CB2956F}">
      <dgm:prSet/>
      <dgm:spPr/>
      <dgm:t>
        <a:bodyPr/>
        <a:lstStyle/>
        <a:p>
          <a:endParaRPr lang="en-US"/>
        </a:p>
      </dgm:t>
    </dgm:pt>
    <dgm:pt modelId="{A84A534A-54E6-4CDB-8A40-2AD89FBAD555}">
      <dgm:prSet phldrT="[Text]"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en-US" dirty="0" smtClean="0"/>
            <a:t>Supports Quality Management (NCRs &amp; D3 Reports)</a:t>
          </a:r>
          <a:endParaRPr lang="en-US" dirty="0"/>
        </a:p>
      </dgm:t>
    </dgm:pt>
    <dgm:pt modelId="{5FD94792-AF9A-4A24-B188-6E0066ED3654}" type="parTrans" cxnId="{5F30378A-ACC9-420B-8A27-ACD2626AF8FA}">
      <dgm:prSet/>
      <dgm:spPr/>
      <dgm:t>
        <a:bodyPr/>
        <a:lstStyle/>
        <a:p>
          <a:endParaRPr lang="en-US"/>
        </a:p>
      </dgm:t>
    </dgm:pt>
    <dgm:pt modelId="{6EE514B9-EC86-4BBE-8F78-D964B2058D76}" type="sibTrans" cxnId="{5F30378A-ACC9-420B-8A27-ACD2626AF8FA}">
      <dgm:prSet/>
      <dgm:spPr/>
      <dgm:t>
        <a:bodyPr/>
        <a:lstStyle/>
        <a:p>
          <a:endParaRPr lang="en-US"/>
        </a:p>
      </dgm:t>
    </dgm:pt>
    <dgm:pt modelId="{79A98DCF-64A2-47ED-AA14-2DC22BFA63DD}">
      <dgm:prSet phldrT="[Text]"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en-US" dirty="0" smtClean="0"/>
            <a:t>Data Mining Queries – example Cavity Performance </a:t>
          </a:r>
          <a:endParaRPr lang="en-US" dirty="0"/>
        </a:p>
      </dgm:t>
    </dgm:pt>
    <dgm:pt modelId="{E418EE12-249A-4634-978F-C76ABAD3C64E}" type="parTrans" cxnId="{B3D2C13D-EB6D-4FDD-89EE-FC80508BF690}">
      <dgm:prSet/>
      <dgm:spPr/>
      <dgm:t>
        <a:bodyPr/>
        <a:lstStyle/>
        <a:p>
          <a:endParaRPr lang="en-US"/>
        </a:p>
      </dgm:t>
    </dgm:pt>
    <dgm:pt modelId="{2AF512CE-9139-469A-9608-4A793960213F}" type="sibTrans" cxnId="{B3D2C13D-EB6D-4FDD-89EE-FC80508BF690}">
      <dgm:prSet/>
      <dgm:spPr/>
      <dgm:t>
        <a:bodyPr/>
        <a:lstStyle/>
        <a:p>
          <a:endParaRPr lang="en-US"/>
        </a:p>
      </dgm:t>
    </dgm:pt>
    <dgm:pt modelId="{805A0A19-D089-4237-BF8E-B6BA011B0CB2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n-US" dirty="0" smtClean="0"/>
            <a:t>Reports </a:t>
          </a:r>
        </a:p>
        <a:p>
          <a:r>
            <a:rPr lang="en-US" dirty="0" smtClean="0"/>
            <a:t>(Data Out)</a:t>
          </a:r>
          <a:endParaRPr lang="en-US" dirty="0"/>
        </a:p>
      </dgm:t>
    </dgm:pt>
    <dgm:pt modelId="{2CE126C1-6F62-4E04-A80E-92665E5891B6}" type="parTrans" cxnId="{1A522483-BD01-4226-A8FE-A4028CE4FE27}">
      <dgm:prSet/>
      <dgm:spPr/>
      <dgm:t>
        <a:bodyPr/>
        <a:lstStyle/>
        <a:p>
          <a:endParaRPr lang="en-US"/>
        </a:p>
      </dgm:t>
    </dgm:pt>
    <dgm:pt modelId="{1C0E86F6-8129-409A-95C3-A5C8D919BFD3}" type="sibTrans" cxnId="{1A522483-BD01-4226-A8FE-A4028CE4FE27}">
      <dgm:prSet/>
      <dgm:spPr/>
      <dgm:t>
        <a:bodyPr/>
        <a:lstStyle/>
        <a:p>
          <a:endParaRPr lang="en-US"/>
        </a:p>
      </dgm:t>
    </dgm:pt>
    <dgm:pt modelId="{6ACABC39-EC44-4EA0-A585-9101BC672559}">
      <dgm:prSet phldrT="[Text]"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en-US" dirty="0" smtClean="0"/>
            <a:t>Real-Time Status reports -  Dashboards </a:t>
          </a:r>
          <a:endParaRPr lang="en-US" dirty="0"/>
        </a:p>
      </dgm:t>
    </dgm:pt>
    <dgm:pt modelId="{5F68A22D-861B-4216-80A3-CCD651F9DA28}" type="parTrans" cxnId="{A67167A3-4D65-4AE2-84A4-AFC24A880786}">
      <dgm:prSet/>
      <dgm:spPr/>
      <dgm:t>
        <a:bodyPr/>
        <a:lstStyle/>
        <a:p>
          <a:endParaRPr lang="en-US"/>
        </a:p>
      </dgm:t>
    </dgm:pt>
    <dgm:pt modelId="{572D5B13-4DDA-4370-9C9D-2F1E6F62AFFC}" type="sibTrans" cxnId="{A67167A3-4D65-4AE2-84A4-AFC24A880786}">
      <dgm:prSet/>
      <dgm:spPr/>
      <dgm:t>
        <a:bodyPr/>
        <a:lstStyle/>
        <a:p>
          <a:endParaRPr lang="en-US"/>
        </a:p>
      </dgm:t>
    </dgm:pt>
    <dgm:pt modelId="{80A1DFE7-E537-4715-B015-2B83B96A6A9B}">
      <dgm:prSet phldrT="[Text]"/>
      <dgm:spPr>
        <a:ln>
          <a:solidFill>
            <a:srgbClr val="92D050"/>
          </a:solidFill>
        </a:ln>
      </dgm:spPr>
      <dgm:t>
        <a:bodyPr/>
        <a:lstStyle/>
        <a:p>
          <a:r>
            <a:rPr lang="en-US" dirty="0" err="1" smtClean="0"/>
            <a:t>Docushare</a:t>
          </a:r>
          <a:r>
            <a:rPr lang="en-US" dirty="0" smtClean="0"/>
            <a:t> links to Procedures &amp; Documents </a:t>
          </a:r>
          <a:endParaRPr lang="en-US" dirty="0"/>
        </a:p>
      </dgm:t>
    </dgm:pt>
    <dgm:pt modelId="{7DB2EFEF-4F43-4F4F-8887-B0BC4C1EBC5E}" type="parTrans" cxnId="{8C1E4994-1980-40A5-929D-20991938B846}">
      <dgm:prSet/>
      <dgm:spPr/>
      <dgm:t>
        <a:bodyPr/>
        <a:lstStyle/>
        <a:p>
          <a:endParaRPr lang="en-US"/>
        </a:p>
      </dgm:t>
    </dgm:pt>
    <dgm:pt modelId="{DFFF1CCF-2299-4928-A1F6-F9FBA5D67102}" type="sibTrans" cxnId="{8C1E4994-1980-40A5-929D-20991938B846}">
      <dgm:prSet/>
      <dgm:spPr/>
      <dgm:t>
        <a:bodyPr/>
        <a:lstStyle/>
        <a:p>
          <a:endParaRPr lang="en-US"/>
        </a:p>
      </dgm:t>
    </dgm:pt>
    <dgm:pt modelId="{D86E5F28-57AD-49CD-917D-6717439257D9}">
      <dgm:prSet phldrT="[Text]"/>
      <dgm:spPr/>
      <dgm:t>
        <a:bodyPr/>
        <a:lstStyle/>
        <a:p>
          <a:r>
            <a:rPr lang="en-US" dirty="0" smtClean="0"/>
            <a:t>Production &amp; Project Manager Status reports </a:t>
          </a:r>
          <a:endParaRPr lang="en-US" dirty="0"/>
        </a:p>
      </dgm:t>
    </dgm:pt>
    <dgm:pt modelId="{254DD80C-3F10-49F5-A277-BC0FBCFAC19A}" type="parTrans" cxnId="{ED289592-641E-4D1C-8324-068FC698260A}">
      <dgm:prSet/>
      <dgm:spPr/>
      <dgm:t>
        <a:bodyPr/>
        <a:lstStyle/>
        <a:p>
          <a:endParaRPr lang="en-US"/>
        </a:p>
      </dgm:t>
    </dgm:pt>
    <dgm:pt modelId="{D8665386-1DC6-4932-9D3D-8D4A2B385B5D}" type="sibTrans" cxnId="{ED289592-641E-4D1C-8324-068FC698260A}">
      <dgm:prSet/>
      <dgm:spPr/>
      <dgm:t>
        <a:bodyPr/>
        <a:lstStyle/>
        <a:p>
          <a:endParaRPr lang="en-US"/>
        </a:p>
      </dgm:t>
    </dgm:pt>
    <dgm:pt modelId="{AB94E993-BB16-46AE-8D08-10E776F06C7E}">
      <dgm:prSet phldrT="[Text]"/>
      <dgm:spPr/>
      <dgm:t>
        <a:bodyPr/>
        <a:lstStyle/>
        <a:p>
          <a:r>
            <a:rPr lang="en-US" dirty="0" smtClean="0"/>
            <a:t>Quality &amp; Traveler Status , level of completion,</a:t>
          </a:r>
          <a:endParaRPr lang="en-US" dirty="0"/>
        </a:p>
      </dgm:t>
    </dgm:pt>
    <dgm:pt modelId="{F202E831-127C-4CFF-84D7-10E59A4B1A31}" type="parTrans" cxnId="{54178502-B683-4493-9960-458799985E89}">
      <dgm:prSet/>
      <dgm:spPr/>
      <dgm:t>
        <a:bodyPr/>
        <a:lstStyle/>
        <a:p>
          <a:endParaRPr lang="en-US"/>
        </a:p>
      </dgm:t>
    </dgm:pt>
    <dgm:pt modelId="{8623270A-ED05-4C97-B1DE-F4DD892F0452}" type="sibTrans" cxnId="{54178502-B683-4493-9960-458799985E89}">
      <dgm:prSet/>
      <dgm:spPr/>
      <dgm:t>
        <a:bodyPr/>
        <a:lstStyle/>
        <a:p>
          <a:endParaRPr lang="en-US"/>
        </a:p>
      </dgm:t>
    </dgm:pt>
    <dgm:pt modelId="{7570CA38-ECF7-4596-A345-3F6501386F2F}">
      <dgm:prSet phldrT="[Text]"/>
      <dgm:spPr/>
      <dgm:t>
        <a:bodyPr/>
        <a:lstStyle/>
        <a:p>
          <a:r>
            <a:rPr lang="en-US" dirty="0" smtClean="0"/>
            <a:t>Reports, tables &amp; graphs, export to PDF/Excel</a:t>
          </a:r>
          <a:endParaRPr lang="en-US" dirty="0"/>
        </a:p>
      </dgm:t>
    </dgm:pt>
    <dgm:pt modelId="{4919F0EF-7986-49C2-A1B7-4FE6C28FE878}" type="parTrans" cxnId="{8C147468-4616-43CD-8C1C-6F0DDC1ECB81}">
      <dgm:prSet/>
      <dgm:spPr/>
      <dgm:t>
        <a:bodyPr/>
        <a:lstStyle/>
        <a:p>
          <a:endParaRPr lang="en-US"/>
        </a:p>
      </dgm:t>
    </dgm:pt>
    <dgm:pt modelId="{6F19A153-CAD7-4F1D-BEB2-B5E21A0D6887}" type="sibTrans" cxnId="{8C147468-4616-43CD-8C1C-6F0DDC1ECB81}">
      <dgm:prSet/>
      <dgm:spPr/>
      <dgm:t>
        <a:bodyPr/>
        <a:lstStyle/>
        <a:p>
          <a:endParaRPr lang="en-US"/>
        </a:p>
      </dgm:t>
    </dgm:pt>
    <dgm:pt modelId="{0638866F-D2AB-4693-85C5-4C1C6E5450D3}" type="pres">
      <dgm:prSet presAssocID="{17C7EB62-3427-464D-9DEA-BF1B7100CBD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4DE1531-7B9D-40E3-BAD6-86568E2F222E}" type="pres">
      <dgm:prSet presAssocID="{A46C388B-0D3B-4327-B05B-1052A7C5CF50}" presName="composite" presStyleCnt="0"/>
      <dgm:spPr/>
    </dgm:pt>
    <dgm:pt modelId="{27ECC314-828D-47BC-92D7-767F830A07E3}" type="pres">
      <dgm:prSet presAssocID="{A46C388B-0D3B-4327-B05B-1052A7C5CF50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2F08E2-6562-4BA8-BD63-FE4595F3B93A}" type="pres">
      <dgm:prSet presAssocID="{A46C388B-0D3B-4327-B05B-1052A7C5CF50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940671-1F61-404A-A343-0A6DBF5AF960}" type="pres">
      <dgm:prSet presAssocID="{05ACA3B2-E277-46E2-BCF8-0235FBB9C4C7}" presName="sp" presStyleCnt="0"/>
      <dgm:spPr/>
    </dgm:pt>
    <dgm:pt modelId="{D3B8D94C-A329-4989-BB8A-4664B00DC2D9}" type="pres">
      <dgm:prSet presAssocID="{E2C6D45E-6178-49DF-B487-02ECAAAE8EE9}" presName="composite" presStyleCnt="0"/>
      <dgm:spPr/>
    </dgm:pt>
    <dgm:pt modelId="{26330058-75D0-4D70-BA65-9DB4624BAC18}" type="pres">
      <dgm:prSet presAssocID="{E2C6D45E-6178-49DF-B487-02ECAAAE8EE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FDEE78-729F-4936-A5EA-3BE398D71620}" type="pres">
      <dgm:prSet presAssocID="{E2C6D45E-6178-49DF-B487-02ECAAAE8EE9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10A2D5-C61C-47F8-902A-3E8401F7EE9F}" type="pres">
      <dgm:prSet presAssocID="{2768F9BB-80CD-4358-BD94-240A2AD445F4}" presName="sp" presStyleCnt="0"/>
      <dgm:spPr/>
    </dgm:pt>
    <dgm:pt modelId="{1579B388-4F56-4C05-9E0F-05E542075559}" type="pres">
      <dgm:prSet presAssocID="{805A0A19-D089-4237-BF8E-B6BA011B0CB2}" presName="composite" presStyleCnt="0"/>
      <dgm:spPr/>
    </dgm:pt>
    <dgm:pt modelId="{BD66DAE3-268E-45DA-8BED-AE178247000F}" type="pres">
      <dgm:prSet presAssocID="{805A0A19-D089-4237-BF8E-B6BA011B0CB2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4A4BFD-E094-4CC3-96A1-FE7AE833A3DD}" type="pres">
      <dgm:prSet presAssocID="{805A0A19-D089-4237-BF8E-B6BA011B0CB2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AEC4653-5760-484B-86FC-09907C3E04B7}" srcId="{A46C388B-0D3B-4327-B05B-1052A7C5CF50}" destId="{30EC0AF6-24A6-44AF-9978-E700302D46C2}" srcOrd="0" destOrd="0" parTransId="{96FBE2F5-6926-41F9-ADD4-90452E0EBCDC}" sibTransId="{127A09CD-5481-468B-9CC3-039DF3CE6C9E}"/>
    <dgm:cxn modelId="{FA8FEDB9-6001-41B8-AC40-5152A5E72DC4}" type="presOf" srcId="{D86E5F28-57AD-49CD-917D-6717439257D9}" destId="{C94A4BFD-E094-4CC3-96A1-FE7AE833A3DD}" srcOrd="0" destOrd="0" presId="urn:microsoft.com/office/officeart/2005/8/layout/chevron2"/>
    <dgm:cxn modelId="{3BDDE3AF-E0F6-4286-A2E2-3E28CAD8E84B}" type="presOf" srcId="{A84A534A-54E6-4CDB-8A40-2AD89FBAD555}" destId="{BDFDEE78-729F-4936-A5EA-3BE398D71620}" srcOrd="0" destOrd="0" presId="urn:microsoft.com/office/officeart/2005/8/layout/chevron2"/>
    <dgm:cxn modelId="{ED289592-641E-4D1C-8324-068FC698260A}" srcId="{805A0A19-D089-4237-BF8E-B6BA011B0CB2}" destId="{D86E5F28-57AD-49CD-917D-6717439257D9}" srcOrd="0" destOrd="0" parTransId="{254DD80C-3F10-49F5-A277-BC0FBCFAC19A}" sibTransId="{D8665386-1DC6-4932-9D3D-8D4A2B385B5D}"/>
    <dgm:cxn modelId="{1A522483-BD01-4226-A8FE-A4028CE4FE27}" srcId="{17C7EB62-3427-464D-9DEA-BF1B7100CBD0}" destId="{805A0A19-D089-4237-BF8E-B6BA011B0CB2}" srcOrd="2" destOrd="0" parTransId="{2CE126C1-6F62-4E04-A80E-92665E5891B6}" sibTransId="{1C0E86F6-8129-409A-95C3-A5C8D919BFD3}"/>
    <dgm:cxn modelId="{993B88EF-252D-4CC4-A85A-CA57E7A1E1F0}" type="presOf" srcId="{6ACABC39-EC44-4EA0-A585-9101BC672559}" destId="{BDFDEE78-729F-4936-A5EA-3BE398D71620}" srcOrd="0" destOrd="1" presId="urn:microsoft.com/office/officeart/2005/8/layout/chevron2"/>
    <dgm:cxn modelId="{95F06CF4-78A4-41B1-B693-09771D603538}" type="presOf" srcId="{79A98DCF-64A2-47ED-AA14-2DC22BFA63DD}" destId="{BDFDEE78-729F-4936-A5EA-3BE398D71620}" srcOrd="0" destOrd="2" presId="urn:microsoft.com/office/officeart/2005/8/layout/chevron2"/>
    <dgm:cxn modelId="{54178502-B683-4493-9960-458799985E89}" srcId="{D86E5F28-57AD-49CD-917D-6717439257D9}" destId="{AB94E993-BB16-46AE-8D08-10E776F06C7E}" srcOrd="0" destOrd="0" parTransId="{F202E831-127C-4CFF-84D7-10E59A4B1A31}" sibTransId="{8623270A-ED05-4C97-B1DE-F4DD892F0452}"/>
    <dgm:cxn modelId="{8A3E37FC-DC32-4D19-B7F0-932C58529865}" type="presOf" srcId="{A46C388B-0D3B-4327-B05B-1052A7C5CF50}" destId="{27ECC314-828D-47BC-92D7-767F830A07E3}" srcOrd="0" destOrd="0" presId="urn:microsoft.com/office/officeart/2005/8/layout/chevron2"/>
    <dgm:cxn modelId="{5F30378A-ACC9-420B-8A27-ACD2626AF8FA}" srcId="{E2C6D45E-6178-49DF-B487-02ECAAAE8EE9}" destId="{A84A534A-54E6-4CDB-8A40-2AD89FBAD555}" srcOrd="0" destOrd="0" parTransId="{5FD94792-AF9A-4A24-B188-6E0066ED3654}" sibTransId="{6EE514B9-EC86-4BBE-8F78-D964B2058D76}"/>
    <dgm:cxn modelId="{A40D2062-4BF4-4EFE-B85F-C26B07E63E30}" type="presOf" srcId="{30EC0AF6-24A6-44AF-9978-E700302D46C2}" destId="{942F08E2-6562-4BA8-BD63-FE4595F3B93A}" srcOrd="0" destOrd="0" presId="urn:microsoft.com/office/officeart/2005/8/layout/chevron2"/>
    <dgm:cxn modelId="{BE1623BE-0EFE-42C2-B9FB-2967677E4AE4}" srcId="{17C7EB62-3427-464D-9DEA-BF1B7100CBD0}" destId="{A46C388B-0D3B-4327-B05B-1052A7C5CF50}" srcOrd="0" destOrd="0" parTransId="{1E6E3836-4675-454A-A077-F11D5F61A06C}" sibTransId="{05ACA3B2-E277-46E2-BCF8-0235FBB9C4C7}"/>
    <dgm:cxn modelId="{E375EF01-350A-4F91-8663-8F5C32F1B509}" type="presOf" srcId="{17C7EB62-3427-464D-9DEA-BF1B7100CBD0}" destId="{0638866F-D2AB-4693-85C5-4C1C6E5450D3}" srcOrd="0" destOrd="0" presId="urn:microsoft.com/office/officeart/2005/8/layout/chevron2"/>
    <dgm:cxn modelId="{AC15673E-0D89-4638-89B4-7A271B453D89}" type="presOf" srcId="{7570CA38-ECF7-4596-A345-3F6501386F2F}" destId="{C94A4BFD-E094-4CC3-96A1-FE7AE833A3DD}" srcOrd="0" destOrd="2" presId="urn:microsoft.com/office/officeart/2005/8/layout/chevron2"/>
    <dgm:cxn modelId="{A67167A3-4D65-4AE2-84A4-AFC24A880786}" srcId="{E2C6D45E-6178-49DF-B487-02ECAAAE8EE9}" destId="{6ACABC39-EC44-4EA0-A585-9101BC672559}" srcOrd="1" destOrd="0" parTransId="{5F68A22D-861B-4216-80A3-CCD651F9DA28}" sibTransId="{572D5B13-4DDA-4370-9C9D-2F1E6F62AFFC}"/>
    <dgm:cxn modelId="{B3D2C13D-EB6D-4FDD-89EE-FC80508BF690}" srcId="{E2C6D45E-6178-49DF-B487-02ECAAAE8EE9}" destId="{79A98DCF-64A2-47ED-AA14-2DC22BFA63DD}" srcOrd="2" destOrd="0" parTransId="{E418EE12-249A-4634-978F-C76ABAD3C64E}" sibTransId="{2AF512CE-9139-469A-9608-4A793960213F}"/>
    <dgm:cxn modelId="{6ADA7CD3-BE0E-4219-932F-6010DB2716A9}" type="presOf" srcId="{E2C6D45E-6178-49DF-B487-02ECAAAE8EE9}" destId="{26330058-75D0-4D70-BA65-9DB4624BAC18}" srcOrd="0" destOrd="0" presId="urn:microsoft.com/office/officeart/2005/8/layout/chevron2"/>
    <dgm:cxn modelId="{8C1E4994-1980-40A5-929D-20991938B846}" srcId="{A46C388B-0D3B-4327-B05B-1052A7C5CF50}" destId="{80A1DFE7-E537-4715-B015-2B83B96A6A9B}" srcOrd="1" destOrd="0" parTransId="{7DB2EFEF-4F43-4F4F-8887-B0BC4C1EBC5E}" sibTransId="{DFFF1CCF-2299-4928-A1F6-F9FBA5D67102}"/>
    <dgm:cxn modelId="{89D1AA77-90FC-4F5E-B8ED-7C6339BF11C6}" type="presOf" srcId="{80A1DFE7-E537-4715-B015-2B83B96A6A9B}" destId="{942F08E2-6562-4BA8-BD63-FE4595F3B93A}" srcOrd="0" destOrd="1" presId="urn:microsoft.com/office/officeart/2005/8/layout/chevron2"/>
    <dgm:cxn modelId="{159E5805-2ED5-4703-9E5D-FDC54CB2956F}" srcId="{17C7EB62-3427-464D-9DEA-BF1B7100CBD0}" destId="{E2C6D45E-6178-49DF-B487-02ECAAAE8EE9}" srcOrd="1" destOrd="0" parTransId="{C4D86041-87A1-4D65-8423-80A1EF2BE4EA}" sibTransId="{2768F9BB-80CD-4358-BD94-240A2AD445F4}"/>
    <dgm:cxn modelId="{8C147468-4616-43CD-8C1C-6F0DDC1ECB81}" srcId="{D86E5F28-57AD-49CD-917D-6717439257D9}" destId="{7570CA38-ECF7-4596-A345-3F6501386F2F}" srcOrd="1" destOrd="0" parTransId="{4919F0EF-7986-49C2-A1B7-4FE6C28FE878}" sibTransId="{6F19A153-CAD7-4F1D-BEB2-B5E21A0D6887}"/>
    <dgm:cxn modelId="{A7B83638-D8BB-412A-A01A-3496DD3CD909}" type="presOf" srcId="{AB94E993-BB16-46AE-8D08-10E776F06C7E}" destId="{C94A4BFD-E094-4CC3-96A1-FE7AE833A3DD}" srcOrd="0" destOrd="1" presId="urn:microsoft.com/office/officeart/2005/8/layout/chevron2"/>
    <dgm:cxn modelId="{8EDD5FE0-27D7-4550-AF6B-36A40B9D22AC}" type="presOf" srcId="{805A0A19-D089-4237-BF8E-B6BA011B0CB2}" destId="{BD66DAE3-268E-45DA-8BED-AE178247000F}" srcOrd="0" destOrd="0" presId="urn:microsoft.com/office/officeart/2005/8/layout/chevron2"/>
    <dgm:cxn modelId="{1A7ACD76-0834-44C0-88A1-984EDDBC8761}" type="presParOf" srcId="{0638866F-D2AB-4693-85C5-4C1C6E5450D3}" destId="{F4DE1531-7B9D-40E3-BAD6-86568E2F222E}" srcOrd="0" destOrd="0" presId="urn:microsoft.com/office/officeart/2005/8/layout/chevron2"/>
    <dgm:cxn modelId="{2A274737-4243-4C49-803A-A48852EEB8CE}" type="presParOf" srcId="{F4DE1531-7B9D-40E3-BAD6-86568E2F222E}" destId="{27ECC314-828D-47BC-92D7-767F830A07E3}" srcOrd="0" destOrd="0" presId="urn:microsoft.com/office/officeart/2005/8/layout/chevron2"/>
    <dgm:cxn modelId="{EDFD5D55-DA30-4773-B730-1CF54C5F31E0}" type="presParOf" srcId="{F4DE1531-7B9D-40E3-BAD6-86568E2F222E}" destId="{942F08E2-6562-4BA8-BD63-FE4595F3B93A}" srcOrd="1" destOrd="0" presId="urn:microsoft.com/office/officeart/2005/8/layout/chevron2"/>
    <dgm:cxn modelId="{BA251A76-B1E3-424E-955B-98D0EE652C2E}" type="presParOf" srcId="{0638866F-D2AB-4693-85C5-4C1C6E5450D3}" destId="{4B940671-1F61-404A-A343-0A6DBF5AF960}" srcOrd="1" destOrd="0" presId="urn:microsoft.com/office/officeart/2005/8/layout/chevron2"/>
    <dgm:cxn modelId="{F3012D9D-367D-47EC-B12A-8B53A435368D}" type="presParOf" srcId="{0638866F-D2AB-4693-85C5-4C1C6E5450D3}" destId="{D3B8D94C-A329-4989-BB8A-4664B00DC2D9}" srcOrd="2" destOrd="0" presId="urn:microsoft.com/office/officeart/2005/8/layout/chevron2"/>
    <dgm:cxn modelId="{AE72D9C3-63A4-471A-9ABD-F45E1A17D151}" type="presParOf" srcId="{D3B8D94C-A329-4989-BB8A-4664B00DC2D9}" destId="{26330058-75D0-4D70-BA65-9DB4624BAC18}" srcOrd="0" destOrd="0" presId="urn:microsoft.com/office/officeart/2005/8/layout/chevron2"/>
    <dgm:cxn modelId="{95F86954-F47E-4E28-BC5D-9202942ECDBD}" type="presParOf" srcId="{D3B8D94C-A329-4989-BB8A-4664B00DC2D9}" destId="{BDFDEE78-729F-4936-A5EA-3BE398D71620}" srcOrd="1" destOrd="0" presId="urn:microsoft.com/office/officeart/2005/8/layout/chevron2"/>
    <dgm:cxn modelId="{A472146D-0D14-4A95-B822-6716FCD2709D}" type="presParOf" srcId="{0638866F-D2AB-4693-85C5-4C1C6E5450D3}" destId="{3810A2D5-C61C-47F8-902A-3E8401F7EE9F}" srcOrd="3" destOrd="0" presId="urn:microsoft.com/office/officeart/2005/8/layout/chevron2"/>
    <dgm:cxn modelId="{33B2B4FD-DC15-4DD5-820B-BE890450A566}" type="presParOf" srcId="{0638866F-D2AB-4693-85C5-4C1C6E5450D3}" destId="{1579B388-4F56-4C05-9E0F-05E542075559}" srcOrd="4" destOrd="0" presId="urn:microsoft.com/office/officeart/2005/8/layout/chevron2"/>
    <dgm:cxn modelId="{A6A777C5-D9CC-400D-A3A0-3D3E1EF7924E}" type="presParOf" srcId="{1579B388-4F56-4C05-9E0F-05E542075559}" destId="{BD66DAE3-268E-45DA-8BED-AE178247000F}" srcOrd="0" destOrd="0" presId="urn:microsoft.com/office/officeart/2005/8/layout/chevron2"/>
    <dgm:cxn modelId="{4909907A-20D6-4E80-87BB-DB8E9442D39F}" type="presParOf" srcId="{1579B388-4F56-4C05-9E0F-05E542075559}" destId="{C94A4BFD-E094-4CC3-96A1-FE7AE833A3D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81B7F7-D72B-43DB-8A58-81C825C1A9F6}">
      <dsp:nvSpPr>
        <dsp:cNvPr id="0" name=""/>
        <dsp:cNvSpPr/>
      </dsp:nvSpPr>
      <dsp:spPr>
        <a:xfrm>
          <a:off x="2085" y="412077"/>
          <a:ext cx="1855807" cy="742323"/>
        </a:xfrm>
        <a:prstGeom prst="chevron">
          <a:avLst/>
        </a:prstGeom>
        <a:gradFill rotWithShape="1">
          <a:gsLst>
            <a:gs pos="0">
              <a:schemeClr val="accent2">
                <a:tint val="100000"/>
                <a:shade val="100000"/>
                <a:satMod val="130000"/>
              </a:schemeClr>
            </a:gs>
            <a:gs pos="100000">
              <a:schemeClr val="accent2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/>
              </a:solidFill>
            </a:rPr>
            <a:t>JLab: User account</a:t>
          </a:r>
          <a:endParaRPr lang="en-US" sz="1300" kern="1200" dirty="0">
            <a:solidFill>
              <a:schemeClr val="tx1"/>
            </a:solidFill>
          </a:endParaRPr>
        </a:p>
      </dsp:txBody>
      <dsp:txXfrm>
        <a:off x="373247" y="412077"/>
        <a:ext cx="1113484" cy="742323"/>
      </dsp:txXfrm>
    </dsp:sp>
    <dsp:sp modelId="{74CE77B4-1F3A-4AE6-BAFB-0F13A82C5817}">
      <dsp:nvSpPr>
        <dsp:cNvPr id="0" name=""/>
        <dsp:cNvSpPr/>
      </dsp:nvSpPr>
      <dsp:spPr>
        <a:xfrm>
          <a:off x="1672311" y="412077"/>
          <a:ext cx="1855807" cy="742323"/>
        </a:xfrm>
        <a:prstGeom prst="chevron">
          <a:avLst/>
        </a:prstGeom>
        <a:gradFill rotWithShape="1"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/>
              </a:solidFill>
            </a:rPr>
            <a:t>Ext: </a:t>
          </a:r>
          <a:r>
            <a:rPr lang="en-US" sz="1300" kern="1200" dirty="0" err="1" smtClean="0">
              <a:solidFill>
                <a:schemeClr val="tx1"/>
              </a:solidFill>
            </a:rPr>
            <a:t>PuTTY</a:t>
          </a:r>
          <a:r>
            <a:rPr lang="en-US" sz="1300" kern="1200" dirty="0" smtClean="0">
              <a:solidFill>
                <a:schemeClr val="tx1"/>
              </a:solidFill>
            </a:rPr>
            <a:t> – secure shell</a:t>
          </a:r>
          <a:endParaRPr lang="en-US" sz="1300" kern="1200" dirty="0">
            <a:solidFill>
              <a:schemeClr val="tx1"/>
            </a:solidFill>
          </a:endParaRPr>
        </a:p>
      </dsp:txBody>
      <dsp:txXfrm>
        <a:off x="2043473" y="412077"/>
        <a:ext cx="1113484" cy="742323"/>
      </dsp:txXfrm>
    </dsp:sp>
    <dsp:sp modelId="{E4FB291F-0315-4251-B075-C04D829C57FE}">
      <dsp:nvSpPr>
        <dsp:cNvPr id="0" name=""/>
        <dsp:cNvSpPr/>
      </dsp:nvSpPr>
      <dsp:spPr>
        <a:xfrm>
          <a:off x="3342538" y="412077"/>
          <a:ext cx="1855807" cy="742323"/>
        </a:xfrm>
        <a:prstGeom prst="chevron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Ext: Remote Desktop app</a:t>
          </a:r>
          <a:endParaRPr lang="en-US" sz="1300" kern="1200" dirty="0"/>
        </a:p>
      </dsp:txBody>
      <dsp:txXfrm>
        <a:off x="3713700" y="412077"/>
        <a:ext cx="1113484" cy="742323"/>
      </dsp:txXfrm>
    </dsp:sp>
    <dsp:sp modelId="{B11121A9-F62E-44E0-95A2-38B8DB6E8FA9}">
      <dsp:nvSpPr>
        <dsp:cNvPr id="0" name=""/>
        <dsp:cNvSpPr/>
      </dsp:nvSpPr>
      <dsp:spPr>
        <a:xfrm>
          <a:off x="5012765" y="412077"/>
          <a:ext cx="1855807" cy="742323"/>
        </a:xfrm>
        <a:prstGeom prst="chevron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JLab: Windows Terminal server</a:t>
          </a:r>
          <a:endParaRPr lang="en-US" sz="1300" kern="1200" dirty="0"/>
        </a:p>
      </dsp:txBody>
      <dsp:txXfrm>
        <a:off x="5383927" y="412077"/>
        <a:ext cx="1113484" cy="742323"/>
      </dsp:txXfrm>
    </dsp:sp>
    <dsp:sp modelId="{C8472927-7643-42FE-BE9C-B635A34477B6}">
      <dsp:nvSpPr>
        <dsp:cNvPr id="0" name=""/>
        <dsp:cNvSpPr/>
      </dsp:nvSpPr>
      <dsp:spPr>
        <a:xfrm>
          <a:off x="6682992" y="412077"/>
          <a:ext cx="1855807" cy="742323"/>
        </a:xfrm>
        <a:prstGeom prst="chevron">
          <a:avLst/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/>
              </a:solidFill>
            </a:rPr>
            <a:t>JLab: Login Pansophy</a:t>
          </a:r>
          <a:endParaRPr lang="en-US" sz="1300" kern="1200" dirty="0">
            <a:solidFill>
              <a:schemeClr val="tx1"/>
            </a:solidFill>
          </a:endParaRPr>
        </a:p>
      </dsp:txBody>
      <dsp:txXfrm>
        <a:off x="7054154" y="412077"/>
        <a:ext cx="1113484" cy="7423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B78DD2-2024-43C2-BAB5-BF79B3B87676}">
      <dsp:nvSpPr>
        <dsp:cNvPr id="0" name=""/>
        <dsp:cNvSpPr/>
      </dsp:nvSpPr>
      <dsp:spPr>
        <a:xfrm>
          <a:off x="0" y="480276"/>
          <a:ext cx="8686801" cy="98338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JLab (Oracle)</a:t>
          </a:r>
          <a:endParaRPr lang="en-US" sz="4100" kern="1200" dirty="0"/>
        </a:p>
      </dsp:txBody>
      <dsp:txXfrm>
        <a:off x="48005" y="528281"/>
        <a:ext cx="8590791" cy="887374"/>
      </dsp:txXfrm>
    </dsp:sp>
    <dsp:sp modelId="{ABADE21E-2728-4F20-94AE-4691E71B8E02}">
      <dsp:nvSpPr>
        <dsp:cNvPr id="0" name=""/>
        <dsp:cNvSpPr/>
      </dsp:nvSpPr>
      <dsp:spPr>
        <a:xfrm>
          <a:off x="0" y="1463661"/>
          <a:ext cx="8686801" cy="1103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5806" tIns="52070" rIns="291592" bIns="5207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3200" kern="1200" dirty="0" smtClean="0"/>
            <a:t>Export table schemas</a:t>
          </a:r>
          <a:endParaRPr lang="en-U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3200" kern="1200" dirty="0" smtClean="0"/>
            <a:t>Export data from selected tables (periodic)</a:t>
          </a:r>
          <a:endParaRPr lang="en-US" sz="3200" kern="1200" dirty="0"/>
        </a:p>
      </dsp:txBody>
      <dsp:txXfrm>
        <a:off x="0" y="1463661"/>
        <a:ext cx="8686801" cy="1103309"/>
      </dsp:txXfrm>
    </dsp:sp>
    <dsp:sp modelId="{28584DC7-CA6C-45E2-AA32-0A19519BE86E}">
      <dsp:nvSpPr>
        <dsp:cNvPr id="0" name=""/>
        <dsp:cNvSpPr/>
      </dsp:nvSpPr>
      <dsp:spPr>
        <a:xfrm>
          <a:off x="0" y="2566971"/>
          <a:ext cx="8686801" cy="983384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Partner Lab (Oracle or other Database)</a:t>
          </a:r>
          <a:endParaRPr lang="en-US" sz="4100" kern="1200" dirty="0"/>
        </a:p>
      </dsp:txBody>
      <dsp:txXfrm>
        <a:off x="48005" y="2614976"/>
        <a:ext cx="8590791" cy="887374"/>
      </dsp:txXfrm>
    </dsp:sp>
    <dsp:sp modelId="{BE68FA93-52AD-4363-A3E9-270A2C2E0041}">
      <dsp:nvSpPr>
        <dsp:cNvPr id="0" name=""/>
        <dsp:cNvSpPr/>
      </dsp:nvSpPr>
      <dsp:spPr>
        <a:xfrm>
          <a:off x="0" y="3550356"/>
          <a:ext cx="8686801" cy="1103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5806" tIns="52070" rIns="291592" bIns="5207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3200" kern="1200" dirty="0" smtClean="0"/>
            <a:t>Import and setup Table schemas</a:t>
          </a:r>
          <a:endParaRPr lang="en-U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3200" kern="1200" dirty="0" smtClean="0"/>
            <a:t>Import data for selected tables (periodic)</a:t>
          </a:r>
          <a:endParaRPr lang="en-US" sz="3200" kern="1200" dirty="0"/>
        </a:p>
      </dsp:txBody>
      <dsp:txXfrm>
        <a:off x="0" y="3550356"/>
        <a:ext cx="8686801" cy="11033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ECC314-828D-47BC-92D7-767F830A07E3}">
      <dsp:nvSpPr>
        <dsp:cNvPr id="0" name=""/>
        <dsp:cNvSpPr/>
      </dsp:nvSpPr>
      <dsp:spPr>
        <a:xfrm rot="5400000">
          <a:off x="-292093" y="293640"/>
          <a:ext cx="1947291" cy="1363103"/>
        </a:xfrm>
        <a:prstGeom prst="chevron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</a:rPr>
            <a:t>Travelers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</a:rPr>
            <a:t>(Data In)</a:t>
          </a:r>
          <a:endParaRPr lang="en-US" sz="1600" kern="1200" dirty="0">
            <a:solidFill>
              <a:schemeClr val="tx1"/>
            </a:solidFill>
          </a:endParaRPr>
        </a:p>
      </dsp:txBody>
      <dsp:txXfrm rot="-5400000">
        <a:off x="2" y="683098"/>
        <a:ext cx="1363103" cy="584188"/>
      </dsp:txXfrm>
    </dsp:sp>
    <dsp:sp modelId="{942F08E2-6562-4BA8-BD63-FE4595F3B93A}">
      <dsp:nvSpPr>
        <dsp:cNvPr id="0" name=""/>
        <dsp:cNvSpPr/>
      </dsp:nvSpPr>
      <dsp:spPr>
        <a:xfrm rot="5400000">
          <a:off x="4392082" y="-3027432"/>
          <a:ext cx="1265739" cy="73236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Inspection, Processing and Assembly Data for Cavities &amp; Cryomodules  and associated parts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err="1" smtClean="0"/>
            <a:t>Docushare</a:t>
          </a:r>
          <a:r>
            <a:rPr lang="en-US" sz="2300" kern="1200" dirty="0" smtClean="0"/>
            <a:t> links to Procedures &amp; Documents </a:t>
          </a:r>
          <a:endParaRPr lang="en-US" sz="2300" kern="1200" dirty="0"/>
        </a:p>
      </dsp:txBody>
      <dsp:txXfrm rot="-5400000">
        <a:off x="1363103" y="63335"/>
        <a:ext cx="7261909" cy="1142163"/>
      </dsp:txXfrm>
    </dsp:sp>
    <dsp:sp modelId="{26330058-75D0-4D70-BA65-9DB4624BAC18}">
      <dsp:nvSpPr>
        <dsp:cNvPr id="0" name=""/>
        <dsp:cNvSpPr/>
      </dsp:nvSpPr>
      <dsp:spPr>
        <a:xfrm rot="5400000">
          <a:off x="-292093" y="2049991"/>
          <a:ext cx="1947291" cy="1363103"/>
        </a:xfrm>
        <a:prstGeom prst="chevron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Use and Management</a:t>
          </a:r>
        </a:p>
      </dsp:txBody>
      <dsp:txXfrm rot="-5400000">
        <a:off x="2" y="2439449"/>
        <a:ext cx="1363103" cy="584188"/>
      </dsp:txXfrm>
    </dsp:sp>
    <dsp:sp modelId="{BDFDEE78-729F-4936-A5EA-3BE398D71620}">
      <dsp:nvSpPr>
        <dsp:cNvPr id="0" name=""/>
        <dsp:cNvSpPr/>
      </dsp:nvSpPr>
      <dsp:spPr>
        <a:xfrm rot="5400000">
          <a:off x="4392082" y="-1271081"/>
          <a:ext cx="1265739" cy="73236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Supports Quality Management (NCRs &amp; D3 Reports)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Real-Time Status reports -  Dashboards 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Data Mining Queries – example Cavity Performance </a:t>
          </a:r>
          <a:endParaRPr lang="en-US" sz="2300" kern="1200" dirty="0"/>
        </a:p>
      </dsp:txBody>
      <dsp:txXfrm rot="-5400000">
        <a:off x="1363103" y="1819686"/>
        <a:ext cx="7261909" cy="1142163"/>
      </dsp:txXfrm>
    </dsp:sp>
    <dsp:sp modelId="{BD66DAE3-268E-45DA-8BED-AE178247000F}">
      <dsp:nvSpPr>
        <dsp:cNvPr id="0" name=""/>
        <dsp:cNvSpPr/>
      </dsp:nvSpPr>
      <dsp:spPr>
        <a:xfrm rot="5400000">
          <a:off x="-292093" y="3806341"/>
          <a:ext cx="1947291" cy="1363103"/>
        </a:xfrm>
        <a:prstGeom prst="chevron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Reports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(Data Out)</a:t>
          </a:r>
          <a:endParaRPr lang="en-US" sz="1600" kern="1200" dirty="0"/>
        </a:p>
      </dsp:txBody>
      <dsp:txXfrm rot="-5400000">
        <a:off x="2" y="4195799"/>
        <a:ext cx="1363103" cy="584188"/>
      </dsp:txXfrm>
    </dsp:sp>
    <dsp:sp modelId="{C94A4BFD-E094-4CC3-96A1-FE7AE833A3DD}">
      <dsp:nvSpPr>
        <dsp:cNvPr id="0" name=""/>
        <dsp:cNvSpPr/>
      </dsp:nvSpPr>
      <dsp:spPr>
        <a:xfrm rot="5400000">
          <a:off x="4392082" y="485269"/>
          <a:ext cx="1265739" cy="73236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Production &amp; Project Manager Status reports </a:t>
          </a:r>
          <a:endParaRPr lang="en-US" sz="2300" kern="1200" dirty="0"/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Quality &amp; Traveler Status , level of completion,</a:t>
          </a:r>
          <a:endParaRPr lang="en-US" sz="2300" kern="1200" dirty="0"/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Reports, tables &amp; graphs, export to PDF/Excel</a:t>
          </a:r>
          <a:endParaRPr lang="en-US" sz="2300" kern="1200" dirty="0"/>
        </a:p>
      </dsp:txBody>
      <dsp:txXfrm rot="-5400000">
        <a:off x="1363103" y="3576036"/>
        <a:ext cx="7261909" cy="11421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D01AD933-4E9E-4F55-B316-5460265E29B7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85B1D7DF-9653-45F5-9669-05DA645F9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8007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5/27/2020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675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15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244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5/27/2020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4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5/27/2020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9409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5/27/2020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2937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5/27/2020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2491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5/27/2020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663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5/27/2020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8431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5/27/2020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103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5/27/2020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03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5/27/2020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65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5/27/2020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127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5/27/2020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800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5/27/2020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45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5/27/2020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9409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5/27/2020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2937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5/27/2020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2491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5/27/2020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6632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5/27/2020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8431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5/27/2020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10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5/27/2020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034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5/27/2020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65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5/27/2020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1273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5/27/2020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8007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5/27/2020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45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5/27/2020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9409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5/27/2020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2937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5/27/2020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2491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5/27/2020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6632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5/27/2020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843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5/27/2020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5/27/2020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103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5/27/2020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034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5/27/2020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65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5/27/2020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1273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5/27/2020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800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5/27/2020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5/27/2020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5/27/2020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5/27/2020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5/27/2020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65109F8C-9F4D-5945-807D-33CC9F4EE4DF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5/27/2020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97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5/27/2020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97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5/27/2020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97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lab.org/div_dept/dir_off/oa/quality_assurance.html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02730"/>
            <a:ext cx="7772400" cy="1470025"/>
          </a:xfrm>
        </p:spPr>
        <p:txBody>
          <a:bodyPr/>
          <a:lstStyle/>
          <a:p>
            <a:r>
              <a:rPr lang="en-US" sz="4800" dirty="0"/>
              <a:t>JLab SRF QA </a:t>
            </a:r>
            <a:r>
              <a:rPr lang="en-US" sz="4800" dirty="0" smtClean="0"/>
              <a:t>Tools</a:t>
            </a:r>
            <a:endParaRPr lang="en-US" sz="28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4520794"/>
            <a:ext cx="6400800" cy="1118006"/>
          </a:xfrm>
        </p:spPr>
        <p:txBody>
          <a:bodyPr>
            <a:normAutofit lnSpcReduction="10000"/>
          </a:bodyPr>
          <a:lstStyle/>
          <a:p>
            <a:pPr algn="r"/>
            <a:r>
              <a:rPr lang="en-US" sz="2000" b="1" dirty="0"/>
              <a:t>Valerie </a:t>
            </a:r>
            <a:r>
              <a:rPr lang="en-US" sz="2000" b="1" dirty="0" smtClean="0"/>
              <a:t>Bookwalter</a:t>
            </a:r>
          </a:p>
          <a:p>
            <a:pPr algn="r"/>
            <a:r>
              <a:rPr lang="en-US" sz="2000" b="1" dirty="0" err="1" smtClean="0"/>
              <a:t>JLab</a:t>
            </a:r>
            <a:r>
              <a:rPr lang="en-US" sz="2000" b="1" dirty="0" smtClean="0"/>
              <a:t> Pansophy</a:t>
            </a:r>
          </a:p>
          <a:p>
            <a:pPr algn="r"/>
            <a:r>
              <a:rPr lang="en-US" sz="2000" b="1" dirty="0" smtClean="0"/>
              <a:t>31 </a:t>
            </a:r>
            <a:r>
              <a:rPr lang="en-US" sz="2000" b="1" dirty="0"/>
              <a:t>March 2014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3600" dirty="0" smtClean="0"/>
              <a:t>NCR  Project View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38" y="903514"/>
            <a:ext cx="8310462" cy="5282374"/>
          </a:xfr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0" y="4948347"/>
            <a:ext cx="91440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Visual  Status of NCRs (open/close, numbers)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Listing of NCRs by Traveler ID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Helps Prioritize Traveler/Components with the most issues</a:t>
            </a:r>
          </a:p>
        </p:txBody>
      </p:sp>
      <p:cxnSp>
        <p:nvCxnSpPr>
          <p:cNvPr id="6" name="Straight Arrow Connector 5"/>
          <p:cNvCxnSpPr>
            <a:stCxn id="3" idx="1"/>
          </p:cNvCxnSpPr>
          <p:nvPr/>
        </p:nvCxnSpPr>
        <p:spPr>
          <a:xfrm flipH="1">
            <a:off x="1245141" y="1485900"/>
            <a:ext cx="5787030" cy="8487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7032171" y="903514"/>
            <a:ext cx="1948543" cy="11647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Drill-down links to Traveler status Query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23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4000" dirty="0" smtClean="0"/>
              <a:t>NCR Management (</a:t>
            </a:r>
            <a:r>
              <a:rPr lang="en-US" sz="2400" dirty="0" smtClean="0"/>
              <a:t>QA/Team Level</a:t>
            </a:r>
            <a:r>
              <a:rPr lang="en-US" sz="4000" dirty="0" smtClean="0"/>
              <a:t>)</a:t>
            </a:r>
            <a:endParaRPr lang="en-US" sz="4000" dirty="0">
              <a:latin typeface="Minion Pro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61" y="1240973"/>
            <a:ext cx="7993877" cy="4746958"/>
          </a:xfrm>
          <a:ln>
            <a:solidFill>
              <a:schemeClr val="tx1"/>
            </a:solidFill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0" y="4822377"/>
            <a:ext cx="9144000" cy="14159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NCRs: Non-Conformance Report</a:t>
            </a:r>
          </a:p>
          <a:p>
            <a:pPr lvl="1"/>
            <a:r>
              <a:rPr lang="en-US" dirty="0" smtClean="0"/>
              <a:t>Listing of NCRs, open/close status, related travelers</a:t>
            </a:r>
          </a:p>
          <a:p>
            <a:pPr lvl="2"/>
            <a:r>
              <a:rPr lang="en-US" dirty="0" smtClean="0"/>
              <a:t>Typically found with inspections, but any traveler can apply a NCR</a:t>
            </a:r>
          </a:p>
          <a:p>
            <a:pPr lvl="1"/>
            <a:r>
              <a:rPr lang="en-US" dirty="0" smtClean="0"/>
              <a:t>Linked to specific NCR &amp; Traveler for “Drill Down” </a:t>
            </a:r>
          </a:p>
          <a:p>
            <a:r>
              <a:rPr lang="en-US" b="1" dirty="0" smtClean="0"/>
              <a:t>Sort</a:t>
            </a:r>
            <a:r>
              <a:rPr lang="en-US" dirty="0" smtClean="0"/>
              <a:t> on Disposition, travelers, etc. to Management the NCRs</a:t>
            </a:r>
          </a:p>
        </p:txBody>
      </p:sp>
      <p:cxnSp>
        <p:nvCxnSpPr>
          <p:cNvPr id="10" name="Straight Arrow Connector 9"/>
          <p:cNvCxnSpPr>
            <a:stCxn id="11" idx="1"/>
          </p:cNvCxnSpPr>
          <p:nvPr/>
        </p:nvCxnSpPr>
        <p:spPr>
          <a:xfrm flipH="1">
            <a:off x="836579" y="1485900"/>
            <a:ext cx="6195592" cy="99465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1" idx="1"/>
          </p:cNvCxnSpPr>
          <p:nvPr/>
        </p:nvCxnSpPr>
        <p:spPr>
          <a:xfrm flipH="1">
            <a:off x="6313251" y="1485900"/>
            <a:ext cx="718920" cy="8779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7032171" y="903514"/>
            <a:ext cx="1948543" cy="11647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Drill-down links to </a:t>
            </a:r>
            <a:r>
              <a:rPr lang="en-US" dirty="0" smtClean="0">
                <a:solidFill>
                  <a:schemeClr val="tx1"/>
                </a:solidFill>
              </a:rPr>
              <a:t>individual Travelers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23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Minion Pro"/>
              </a:rPr>
              <a:t>Outline</a:t>
            </a:r>
            <a:endParaRPr lang="en-US" sz="400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1132"/>
            <a:ext cx="8229600" cy="5095031"/>
          </a:xfrm>
        </p:spPr>
        <p:txBody>
          <a:bodyPr wrap="square">
            <a:norm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QA/QC</a:t>
            </a:r>
          </a:p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The Pansophy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QMS connection</a:t>
            </a:r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External 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access / Data Sharing</a:t>
            </a:r>
          </a:p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Pansophy Overview</a:t>
            </a:r>
          </a:p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Questions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>
                <a:solidFill>
                  <a:prstClr val="white"/>
                </a:solidFill>
              </a:rPr>
              <a:pPr/>
              <a:t>5/27/2020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12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8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4000" dirty="0"/>
              <a:t>Reports Sharing</a:t>
            </a:r>
            <a:endParaRPr lang="en-US" sz="4000" dirty="0">
              <a:latin typeface="Minion Pro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8" y="935400"/>
            <a:ext cx="4979010" cy="3001757"/>
          </a:xfrm>
          <a:ln>
            <a:solidFill>
              <a:schemeClr val="tx1"/>
            </a:solidFill>
          </a:ln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8" y="2818142"/>
            <a:ext cx="5037811" cy="29238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544" y="2558567"/>
            <a:ext cx="4560324" cy="27515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Line Callout 1 9"/>
          <p:cNvSpPr/>
          <p:nvPr/>
        </p:nvSpPr>
        <p:spPr>
          <a:xfrm>
            <a:off x="4534362" y="996311"/>
            <a:ext cx="1641426" cy="612648"/>
          </a:xfrm>
          <a:prstGeom prst="borderCallout1">
            <a:avLst>
              <a:gd name="adj1" fmla="val -5067"/>
              <a:gd name="adj2" fmla="val -628"/>
              <a:gd name="adj3" fmla="val 50575"/>
              <a:gd name="adj4" fmla="val -4129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NCR Status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Line Callout 2 (Accent Bar) 10"/>
          <p:cNvSpPr/>
          <p:nvPr/>
        </p:nvSpPr>
        <p:spPr>
          <a:xfrm>
            <a:off x="5480563" y="1436899"/>
            <a:ext cx="1507787" cy="612648"/>
          </a:xfrm>
          <a:prstGeom prst="accentCallout2">
            <a:avLst>
              <a:gd name="adj1" fmla="val 2872"/>
              <a:gd name="adj2" fmla="val -1881"/>
              <a:gd name="adj3" fmla="val 156889"/>
              <a:gd name="adj4" fmla="val -5699"/>
              <a:gd name="adj5" fmla="val 272869"/>
              <a:gd name="adj6" fmla="val -16974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Cavity Performance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Line Callout 2 11"/>
          <p:cNvSpPr/>
          <p:nvPr/>
        </p:nvSpPr>
        <p:spPr>
          <a:xfrm>
            <a:off x="7373567" y="2268741"/>
            <a:ext cx="1517514" cy="612648"/>
          </a:xfrm>
          <a:prstGeom prst="borderCallout2">
            <a:avLst>
              <a:gd name="adj1" fmla="val -304"/>
              <a:gd name="adj2" fmla="val -1282"/>
              <a:gd name="adj3" fmla="val 18750"/>
              <a:gd name="adj4" fmla="val -16667"/>
              <a:gd name="adj5" fmla="val 177600"/>
              <a:gd name="adj6" fmla="val -6012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Traveler Status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7-Point Star 13"/>
          <p:cNvSpPr/>
          <p:nvPr/>
        </p:nvSpPr>
        <p:spPr>
          <a:xfrm>
            <a:off x="7140102" y="369651"/>
            <a:ext cx="1750979" cy="1679896"/>
          </a:xfrm>
          <a:prstGeom prst="star7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Most efficient and cost effective method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5299517"/>
            <a:ext cx="9143999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normAutofit/>
          </a:bodyPr>
          <a:lstStyle/>
          <a:p>
            <a:pPr algn="ctr"/>
            <a:r>
              <a:rPr lang="en-US" sz="2400" dirty="0" smtClean="0"/>
              <a:t>Reports can be exported to </a:t>
            </a:r>
            <a:r>
              <a:rPr lang="en-US" sz="2400" b="1" dirty="0" smtClean="0"/>
              <a:t>PDF or Excel formats</a:t>
            </a:r>
          </a:p>
          <a:p>
            <a:pPr algn="ctr"/>
            <a:r>
              <a:rPr lang="en-US" sz="2400" dirty="0" smtClean="0"/>
              <a:t>Automation of Report Sharing possible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179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3200" dirty="0" smtClean="0"/>
              <a:t>External </a:t>
            </a:r>
            <a:r>
              <a:rPr lang="en-US" sz="3200" dirty="0"/>
              <a:t>Access and “Real Time” Reports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74" y="906930"/>
            <a:ext cx="5686697" cy="44681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98771" y="1097280"/>
            <a:ext cx="2479433" cy="34202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Pansophy has an integrated security system.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Permissions can be set by areas and/or users.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Security setting upgrades in progress.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7-Point Star 7"/>
          <p:cNvSpPr/>
          <p:nvPr/>
        </p:nvSpPr>
        <p:spPr>
          <a:xfrm>
            <a:off x="7727931" y="156682"/>
            <a:ext cx="1416069" cy="1286446"/>
          </a:xfrm>
          <a:prstGeom prst="star7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Also efficient and cost effective</a:t>
            </a:r>
            <a:endParaRPr lang="en-US" sz="1200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902911043"/>
              </p:ext>
            </p:extLst>
          </p:nvPr>
        </p:nvGraphicFramePr>
        <p:xfrm>
          <a:off x="243886" y="5016781"/>
          <a:ext cx="8540885" cy="1566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9560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Minion Pro"/>
              </a:rPr>
              <a:t>Outline</a:t>
            </a:r>
            <a:endParaRPr lang="en-US" sz="400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1132"/>
            <a:ext cx="8229600" cy="5095031"/>
          </a:xfrm>
        </p:spPr>
        <p:txBody>
          <a:bodyPr wrap="square">
            <a:norm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QA/QC</a:t>
            </a:r>
          </a:p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The Pansophy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QMS connection</a:t>
            </a:r>
          </a:p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External 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access / Data Sharing</a:t>
            </a:r>
          </a:p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Pansophy Overview</a:t>
            </a:r>
          </a:p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Questions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>
                <a:solidFill>
                  <a:prstClr val="white"/>
                </a:solidFill>
              </a:rPr>
              <a:pPr/>
              <a:t>5/27/2020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15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8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Pansophy in use since 2002</a:t>
            </a:r>
            <a:endParaRPr lang="en-US" dirty="0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346793"/>
              </p:ext>
            </p:extLst>
          </p:nvPr>
        </p:nvGraphicFramePr>
        <p:xfrm>
          <a:off x="367393" y="832165"/>
          <a:ext cx="8521426" cy="2743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3574946"/>
              </p:ext>
            </p:extLst>
          </p:nvPr>
        </p:nvGraphicFramePr>
        <p:xfrm>
          <a:off x="758734" y="3690257"/>
          <a:ext cx="7147560" cy="2471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>
          <a:xfrm>
            <a:off x="5582094" y="4572000"/>
            <a:ext cx="3306725" cy="11270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Proven Track Record in both internal and external production environments</a:t>
            </a:r>
          </a:p>
        </p:txBody>
      </p:sp>
    </p:spTree>
    <p:extLst>
      <p:ext uri="{BB962C8B-B14F-4D97-AF65-F5344CB8AC3E}">
        <p14:creationId xmlns:p14="http://schemas.microsoft.com/office/powerpoint/2010/main" val="150119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8187"/>
            <a:ext cx="8229600" cy="365040"/>
          </a:xfrm>
        </p:spPr>
        <p:txBody>
          <a:bodyPr>
            <a:noAutofit/>
          </a:bodyPr>
          <a:lstStyle/>
          <a:p>
            <a:r>
              <a:rPr lang="en-US" sz="4000" dirty="0" smtClean="0"/>
              <a:t>Example Pansophy Traveler </a:t>
            </a:r>
            <a:endParaRPr lang="en-US" sz="4000" dirty="0">
              <a:latin typeface="Minion Pro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2" y="843637"/>
            <a:ext cx="8472668" cy="472058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119" y="2805241"/>
            <a:ext cx="5953328" cy="3383546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7734300" y="843637"/>
            <a:ext cx="576943" cy="304800"/>
          </a:xfrm>
          <a:prstGeom prst="ellipse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465419" y="3537858"/>
            <a:ext cx="2537761" cy="27649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Create a copy ready for new data entry.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Unique Identifier.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Open an existing copy.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Serial Number Tracking.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Enter data &amp; submit to database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6-Point Star 12"/>
          <p:cNvSpPr/>
          <p:nvPr/>
        </p:nvSpPr>
        <p:spPr>
          <a:xfrm>
            <a:off x="7293935" y="705387"/>
            <a:ext cx="1655512" cy="1665674"/>
          </a:xfrm>
          <a:prstGeom prst="star6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System Expert driven content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28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8187"/>
            <a:ext cx="8229600" cy="365040"/>
          </a:xfrm>
        </p:spPr>
        <p:txBody>
          <a:bodyPr>
            <a:noAutofit/>
          </a:bodyPr>
          <a:lstStyle/>
          <a:p>
            <a:r>
              <a:rPr lang="en-US" sz="4000" dirty="0" smtClean="0"/>
              <a:t>Traveler Listing</a:t>
            </a:r>
            <a:endParaRPr lang="en-US" sz="4000" dirty="0">
              <a:latin typeface="Minion Pro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49" y="843637"/>
            <a:ext cx="7002160" cy="5410761"/>
          </a:xfr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707" y="1901940"/>
            <a:ext cx="5813740" cy="449243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638800" y="988828"/>
            <a:ext cx="3306725" cy="11270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Extensive List of Cavity, String, and Cryomodule Travelers</a:t>
            </a:r>
          </a:p>
        </p:txBody>
      </p:sp>
    </p:spTree>
    <p:extLst>
      <p:ext uri="{BB962C8B-B14F-4D97-AF65-F5344CB8AC3E}">
        <p14:creationId xmlns:p14="http://schemas.microsoft.com/office/powerpoint/2010/main" val="304729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4000" dirty="0" smtClean="0"/>
              <a:t>Traveler Project View</a:t>
            </a:r>
            <a:endParaRPr lang="en-US" sz="4000" dirty="0">
              <a:latin typeface="Minion Pro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9" y="892629"/>
            <a:ext cx="8178314" cy="4934511"/>
          </a:xfrm>
        </p:spPr>
      </p:pic>
      <p:sp>
        <p:nvSpPr>
          <p:cNvPr id="6" name="TextBox 5"/>
          <p:cNvSpPr txBox="1"/>
          <p:nvPr/>
        </p:nvSpPr>
        <p:spPr>
          <a:xfrm>
            <a:off x="0" y="5083825"/>
            <a:ext cx="91440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normAutofit/>
          </a:bodyPr>
          <a:lstStyle/>
          <a:p>
            <a:pPr algn="ctr"/>
            <a:r>
              <a:rPr lang="en-US" sz="2400" dirty="0" smtClean="0"/>
              <a:t>Project Management : Traveler view of open/close and number of instantiations.</a:t>
            </a:r>
          </a:p>
          <a:p>
            <a:pPr algn="ctr"/>
            <a:r>
              <a:rPr lang="en-US" sz="2400" dirty="0" smtClean="0"/>
              <a:t>Drill down to Traveler Query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1636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Pansophy team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Valerie Bookwalter</a:t>
            </a:r>
            <a:r>
              <a:rPr lang="en-US" dirty="0"/>
              <a:t> </a:t>
            </a:r>
            <a:r>
              <a:rPr lang="en-US" dirty="0" smtClean="0"/>
              <a:t>(Computer Scientist)</a:t>
            </a:r>
          </a:p>
          <a:p>
            <a:r>
              <a:rPr lang="en-US" dirty="0" smtClean="0"/>
              <a:t>Mike Dickey (Programmer / Part Time)</a:t>
            </a:r>
          </a:p>
          <a:p>
            <a:r>
              <a:rPr lang="en-US" dirty="0" smtClean="0"/>
              <a:t>M.I.S. Robert Lawrence and Mike Staron</a:t>
            </a:r>
            <a:r>
              <a:rPr lang="en-US" dirty="0"/>
              <a:t> </a:t>
            </a:r>
            <a:r>
              <a:rPr lang="en-US" dirty="0" smtClean="0"/>
              <a:t>(Traveler Backup)</a:t>
            </a:r>
          </a:p>
          <a:p>
            <a:r>
              <a:rPr lang="en-US" dirty="0" smtClean="0"/>
              <a:t>Anne McEwen (SRFPJS Team Leader) </a:t>
            </a:r>
            <a:endParaRPr lang="en-US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722313" y="1944178"/>
            <a:ext cx="7772400" cy="9625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Minion Pro"/>
                <a:ea typeface="+mj-ea"/>
                <a:cs typeface="+mj-cs"/>
              </a:defRPr>
            </a:lvl1pPr>
          </a:lstStyle>
          <a:p>
            <a:r>
              <a:rPr lang="en-US" dirty="0" smtClean="0"/>
              <a:t>QA team</a:t>
            </a:r>
            <a:endParaRPr lang="en-US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722313" y="1078173"/>
            <a:ext cx="7772400" cy="8660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Johnny Leung (LCLS-II POC)</a:t>
            </a:r>
          </a:p>
          <a:p>
            <a:r>
              <a:rPr lang="en-US" dirty="0" smtClean="0"/>
              <a:t>Steven Smith (QA/CI manager)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13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4000" dirty="0" smtClean="0"/>
              <a:t>Traveler Management (</a:t>
            </a:r>
            <a:r>
              <a:rPr lang="en-US" sz="2400" dirty="0" smtClean="0"/>
              <a:t>QA/Team Level</a:t>
            </a:r>
            <a:r>
              <a:rPr lang="en-US" sz="4000" dirty="0" smtClean="0"/>
              <a:t>)</a:t>
            </a:r>
            <a:endParaRPr lang="en-US" sz="4000" dirty="0">
              <a:latin typeface="Minion Pro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99" y="1182841"/>
            <a:ext cx="8060001" cy="506865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1060315" y="1382896"/>
            <a:ext cx="4289898" cy="111711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350213" y="1382896"/>
            <a:ext cx="466927" cy="85446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350213" y="1382896"/>
            <a:ext cx="1887166" cy="22163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24656" y="944168"/>
            <a:ext cx="3029379" cy="70788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Links to Travelers/NCRs/D3s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79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4000" dirty="0"/>
              <a:t>Cavity Processing Status Board</a:t>
            </a:r>
            <a:endParaRPr lang="en-US" sz="4000" dirty="0">
              <a:latin typeface="Minion Pro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5" y="870894"/>
            <a:ext cx="9013370" cy="5358041"/>
          </a:xfrm>
        </p:spPr>
      </p:pic>
      <p:sp>
        <p:nvSpPr>
          <p:cNvPr id="6" name="TextBox 5"/>
          <p:cNvSpPr txBox="1"/>
          <p:nvPr/>
        </p:nvSpPr>
        <p:spPr>
          <a:xfrm>
            <a:off x="0" y="5083825"/>
            <a:ext cx="9144000" cy="9033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normAutofit fontScale="92500" lnSpcReduction="20000"/>
          </a:bodyPr>
          <a:lstStyle/>
          <a:p>
            <a:pPr algn="ctr"/>
            <a:r>
              <a:rPr lang="en-US" sz="2400" dirty="0" smtClean="0"/>
              <a:t>Project management view of Cavity Processing:</a:t>
            </a:r>
          </a:p>
          <a:p>
            <a:pPr algn="ctr"/>
            <a:r>
              <a:rPr lang="en-US" sz="2400" dirty="0" smtClean="0"/>
              <a:t>Cavities to be processed (Rows)</a:t>
            </a:r>
          </a:p>
          <a:p>
            <a:pPr algn="ctr"/>
            <a:r>
              <a:rPr lang="en-US" sz="2400" dirty="0" smtClean="0"/>
              <a:t>The Processes / Travelers (Columns)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3769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3600" dirty="0" smtClean="0"/>
              <a:t>Cavity Performance Project Overview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1" y="935668"/>
            <a:ext cx="6710173" cy="3894489"/>
          </a:xfr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971" y="2354355"/>
            <a:ext cx="5431971" cy="36250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0" y="5083825"/>
            <a:ext cx="91440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normAutofit/>
          </a:bodyPr>
          <a:lstStyle/>
          <a:p>
            <a:pPr algn="ctr"/>
            <a:r>
              <a:rPr lang="en-US" sz="2400" dirty="0" smtClean="0"/>
              <a:t>Vertical Test Area RF Cavity Test Results</a:t>
            </a:r>
          </a:p>
          <a:p>
            <a:pPr algn="ctr"/>
            <a:r>
              <a:rPr lang="en-US" sz="2400" dirty="0" smtClean="0"/>
              <a:t>Links to uploaded files: data and graphs</a:t>
            </a:r>
          </a:p>
          <a:p>
            <a:pPr algn="ctr"/>
            <a:r>
              <a:rPr lang="en-US" sz="2400" dirty="0" smtClean="0"/>
              <a:t>Cavity Performance can be exported for analysis &amp; graphics 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467" y="1093721"/>
            <a:ext cx="3411409" cy="25212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9923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8308"/>
            <a:ext cx="8229600" cy="365040"/>
          </a:xfrm>
        </p:spPr>
        <p:txBody>
          <a:bodyPr>
            <a:noAutofit/>
          </a:bodyPr>
          <a:lstStyle/>
          <a:p>
            <a:r>
              <a:rPr lang="en-US" sz="2800" dirty="0" smtClean="0"/>
              <a:t>Data Mining for Cavity Performance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51" y="860158"/>
            <a:ext cx="6790150" cy="2888171"/>
          </a:xfr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23" y="2245631"/>
            <a:ext cx="7717277" cy="23591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060" y="2936162"/>
            <a:ext cx="6128060" cy="34455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0" y="4931609"/>
            <a:ext cx="9144000" cy="14501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normAutofit/>
          </a:bodyPr>
          <a:lstStyle/>
          <a:p>
            <a:r>
              <a:rPr lang="en-US" sz="2000" u="sng" dirty="0">
                <a:solidFill>
                  <a:schemeClr val="tx1"/>
                </a:solidFill>
              </a:rPr>
              <a:t>Select</a:t>
            </a:r>
            <a:r>
              <a:rPr lang="en-US" sz="2000" dirty="0">
                <a:solidFill>
                  <a:schemeClr val="tx1"/>
                </a:solidFill>
              </a:rPr>
              <a:t>: Project 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 </a:t>
            </a:r>
            <a:r>
              <a:rPr lang="en-US" sz="2000" u="sng" dirty="0" smtClean="0">
                <a:solidFill>
                  <a:schemeClr val="tx1"/>
                </a:solidFill>
              </a:rPr>
              <a:t>Display</a:t>
            </a:r>
            <a:r>
              <a:rPr lang="en-US" sz="2000" dirty="0" smtClean="0">
                <a:solidFill>
                  <a:schemeClr val="tx1"/>
                </a:solidFill>
              </a:rPr>
              <a:t>: All </a:t>
            </a:r>
            <a:r>
              <a:rPr lang="en-US" sz="2000" dirty="0">
                <a:solidFill>
                  <a:schemeClr val="tx1"/>
                </a:solidFill>
              </a:rPr>
              <a:t>VTA cavity tests </a:t>
            </a:r>
            <a:r>
              <a:rPr lang="en-US" sz="2000" dirty="0" smtClean="0">
                <a:solidFill>
                  <a:schemeClr val="tx1"/>
                </a:solidFill>
              </a:rPr>
              <a:t>for project (pre-defined columns)</a:t>
            </a:r>
          </a:p>
          <a:p>
            <a:r>
              <a:rPr lang="en-US" sz="2000" u="sng" dirty="0" smtClean="0">
                <a:solidFill>
                  <a:schemeClr val="accent6">
                    <a:lumMod val="50000"/>
                  </a:schemeClr>
                </a:solidFill>
              </a:rPr>
              <a:t>Select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: CAVSN(s)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 </a:t>
            </a:r>
            <a:r>
              <a:rPr lang="en-US" sz="2000" u="sng" dirty="0" smtClean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Display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: All VTA cavity tests for selected CAVSN(s)</a:t>
            </a:r>
            <a:endParaRPr lang="en-US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u="sng" dirty="0" smtClean="0">
                <a:solidFill>
                  <a:srgbClr val="C00000"/>
                </a:solidFill>
              </a:rPr>
              <a:t>Select</a:t>
            </a:r>
            <a:r>
              <a:rPr lang="en-US" sz="2000" dirty="0" smtClean="0">
                <a:solidFill>
                  <a:srgbClr val="C00000"/>
                </a:solidFill>
              </a:rPr>
              <a:t>: CMSN </a:t>
            </a:r>
            <a:r>
              <a:rPr lang="en-US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 </a:t>
            </a:r>
            <a:r>
              <a:rPr lang="en-US" sz="2000" u="sng" dirty="0" smtClean="0">
                <a:solidFill>
                  <a:srgbClr val="C00000"/>
                </a:solidFill>
                <a:sym typeface="Wingdings" panose="05000000000000000000" pitchFamily="2" charset="2"/>
              </a:rPr>
              <a:t>Display</a:t>
            </a:r>
            <a:r>
              <a:rPr lang="en-US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: A</a:t>
            </a:r>
            <a:r>
              <a:rPr lang="en-US" sz="2000" dirty="0" smtClean="0">
                <a:solidFill>
                  <a:srgbClr val="C00000"/>
                </a:solidFill>
              </a:rPr>
              <a:t>ll </a:t>
            </a:r>
            <a:r>
              <a:rPr lang="en-US" sz="2000" dirty="0">
                <a:solidFill>
                  <a:srgbClr val="C00000"/>
                </a:solidFill>
              </a:rPr>
              <a:t>cavities for selected CMSN and all related VTA test results</a:t>
            </a:r>
          </a:p>
        </p:txBody>
      </p:sp>
      <p:sp>
        <p:nvSpPr>
          <p:cNvPr id="9" name="Oval 8"/>
          <p:cNvSpPr/>
          <p:nvPr/>
        </p:nvSpPr>
        <p:spPr>
          <a:xfrm>
            <a:off x="56420" y="734879"/>
            <a:ext cx="760703" cy="636721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493520" y="2652343"/>
            <a:ext cx="964660" cy="772872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399982" y="3208020"/>
            <a:ext cx="964660" cy="772872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653" y="734879"/>
            <a:ext cx="1817553" cy="13432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541" y="1587999"/>
            <a:ext cx="1453579" cy="112322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2371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4000" dirty="0" smtClean="0"/>
              <a:t>Serial Number (SN) Genealogy</a:t>
            </a:r>
            <a:endParaRPr lang="en-US" sz="4000" dirty="0">
              <a:latin typeface="Minion Pro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53" y="1219201"/>
            <a:ext cx="8574694" cy="4430485"/>
          </a:xfrm>
        </p:spPr>
      </p:pic>
      <p:sp>
        <p:nvSpPr>
          <p:cNvPr id="6" name="TextBox 5"/>
          <p:cNvSpPr txBox="1"/>
          <p:nvPr/>
        </p:nvSpPr>
        <p:spPr>
          <a:xfrm>
            <a:off x="0" y="5049521"/>
            <a:ext cx="91440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normAutofit/>
          </a:bodyPr>
          <a:lstStyle/>
          <a:p>
            <a:pPr lvl="1"/>
            <a:r>
              <a:rPr lang="en-US" sz="2400" u="sng" dirty="0" smtClean="0">
                <a:solidFill>
                  <a:schemeClr val="tx1"/>
                </a:solidFill>
              </a:rPr>
              <a:t>Select</a:t>
            </a:r>
            <a:r>
              <a:rPr lang="en-US" sz="2400" dirty="0" smtClean="0">
                <a:solidFill>
                  <a:schemeClr val="tx1"/>
                </a:solidFill>
              </a:rPr>
              <a:t>: Project, Serial </a:t>
            </a:r>
            <a:r>
              <a:rPr lang="en-US" sz="2400" dirty="0">
                <a:solidFill>
                  <a:schemeClr val="tx1"/>
                </a:solidFill>
              </a:rPr>
              <a:t>Number type (i.e. CAVSN, CMSN), </a:t>
            </a:r>
            <a:endParaRPr lang="en-US" sz="2400" dirty="0" smtClean="0">
              <a:solidFill>
                <a:schemeClr val="tx1"/>
              </a:solidFill>
            </a:endParaRP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	</a:t>
            </a:r>
            <a:r>
              <a:rPr lang="en-US" sz="2400" dirty="0" smtClean="0">
                <a:solidFill>
                  <a:schemeClr val="tx1"/>
                </a:solidFill>
              </a:rPr>
              <a:t>	and </a:t>
            </a:r>
            <a:r>
              <a:rPr lang="en-US" sz="2400" dirty="0">
                <a:solidFill>
                  <a:schemeClr val="tx1"/>
                </a:solidFill>
              </a:rPr>
              <a:t>Serial Number value(s) (i.e. C100-RI-002) </a:t>
            </a:r>
            <a:endParaRPr lang="en-US" sz="2400" dirty="0" smtClean="0">
              <a:solidFill>
                <a:schemeClr val="tx1"/>
              </a:solidFill>
            </a:endParaRPr>
          </a:p>
          <a:p>
            <a:pPr lvl="1"/>
            <a:r>
              <a:rPr lang="en-US" sz="2400" u="sng" dirty="0" smtClean="0">
                <a:solidFill>
                  <a:schemeClr val="tx1"/>
                </a:solidFill>
              </a:rPr>
              <a:t>Display</a:t>
            </a:r>
            <a:r>
              <a:rPr lang="en-US" sz="2400" dirty="0" smtClean="0">
                <a:solidFill>
                  <a:schemeClr val="tx1"/>
                </a:solidFill>
              </a:rPr>
              <a:t>: All </a:t>
            </a:r>
            <a:r>
              <a:rPr lang="en-US" sz="2400" dirty="0">
                <a:solidFill>
                  <a:schemeClr val="tx1"/>
                </a:solidFill>
              </a:rPr>
              <a:t>travelers </a:t>
            </a:r>
            <a:r>
              <a:rPr lang="en-US" sz="2400" dirty="0" smtClean="0">
                <a:solidFill>
                  <a:schemeClr val="tx1"/>
                </a:solidFill>
              </a:rPr>
              <a:t>which </a:t>
            </a:r>
            <a:r>
              <a:rPr lang="en-US" sz="2400" dirty="0">
                <a:solidFill>
                  <a:schemeClr val="tx1"/>
                </a:solidFill>
              </a:rPr>
              <a:t>contain the selected </a:t>
            </a:r>
            <a:r>
              <a:rPr lang="en-US" sz="2400" dirty="0" smtClean="0">
                <a:solidFill>
                  <a:schemeClr val="tx1"/>
                </a:solidFill>
              </a:rPr>
              <a:t>values</a:t>
            </a:r>
            <a:endParaRPr lang="en-US" sz="2400" dirty="0"/>
          </a:p>
        </p:txBody>
      </p:sp>
      <p:sp>
        <p:nvSpPr>
          <p:cNvPr id="3" name="Oval 2"/>
          <p:cNvSpPr/>
          <p:nvPr/>
        </p:nvSpPr>
        <p:spPr>
          <a:xfrm>
            <a:off x="121920" y="1112520"/>
            <a:ext cx="4663440" cy="96012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853440" y="2072640"/>
            <a:ext cx="243840" cy="310896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845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4000" dirty="0"/>
              <a:t>User Defined Query</a:t>
            </a:r>
            <a:endParaRPr lang="en-US" sz="4000" dirty="0">
              <a:latin typeface="Minion Pro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953055"/>
            <a:ext cx="8229600" cy="3164139"/>
          </a:xfr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046" y="2194560"/>
            <a:ext cx="5974080" cy="2621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980" y="3265764"/>
            <a:ext cx="6222819" cy="29830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0" y="5083825"/>
            <a:ext cx="91440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normAutofit fontScale="92500" lnSpcReduction="20000"/>
          </a:bodyPr>
          <a:lstStyle/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User selects Traveler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and is presented with a list of all available data entry points.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Upon selection the user can set operator and operands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which will present user with a list of data fitting the resulting query.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1483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29093" y="85061"/>
            <a:ext cx="7772400" cy="687129"/>
          </a:xfrm>
        </p:spPr>
        <p:txBody>
          <a:bodyPr/>
          <a:lstStyle/>
          <a:p>
            <a:r>
              <a:rPr lang="en-US" i="1" dirty="0" smtClean="0"/>
              <a:t>C50 Drill-Down Reports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251" y="824336"/>
            <a:ext cx="6769063" cy="5502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10493" y="5416180"/>
            <a:ext cx="4306185" cy="9888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Cryomodule Performance Report: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Acceptance and Commissioning Data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14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4000" i="1" dirty="0"/>
              <a:t>C50 Drill-Down Reports</a:t>
            </a:r>
            <a:endParaRPr lang="en-US" sz="4000" dirty="0">
              <a:latin typeface="Minion Pro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>
                <a:solidFill>
                  <a:prstClr val="white"/>
                </a:solidFill>
              </a:rPr>
              <a:pPr/>
              <a:t>5/27/2020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27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938213"/>
            <a:ext cx="7953375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808075" y="5699051"/>
            <a:ext cx="7708604" cy="6953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Cryomodule Assembly Report: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Links to all travelers related to cryomodule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22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4000" i="1" dirty="0"/>
              <a:t>C50 Drill-Down Reports</a:t>
            </a:r>
            <a:endParaRPr lang="en-US" sz="4000" dirty="0">
              <a:latin typeface="Minion Pro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>
                <a:solidFill>
                  <a:prstClr val="white"/>
                </a:solidFill>
              </a:rPr>
              <a:pPr/>
              <a:t>5/27/2020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28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962025"/>
            <a:ext cx="8162925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08075" y="5699051"/>
            <a:ext cx="7708604" cy="6953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Cavity Pair Assembly Report: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Links to all travelers related to Cavity Pair assembly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91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4000" i="1" dirty="0"/>
              <a:t>C50 Drill-Down Reports</a:t>
            </a:r>
            <a:endParaRPr lang="en-US" sz="4000" dirty="0">
              <a:latin typeface="Minion Pro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>
                <a:solidFill>
                  <a:prstClr val="white"/>
                </a:solidFill>
              </a:rPr>
              <a:pPr/>
              <a:t>5/27/2020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29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9" y="1026927"/>
            <a:ext cx="909637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08075" y="5699051"/>
            <a:ext cx="7708604" cy="6953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Cavity Pair Assembly Report (</a:t>
            </a:r>
            <a:r>
              <a:rPr lang="en-US" sz="2000" b="1" dirty="0" err="1" smtClean="0">
                <a:solidFill>
                  <a:schemeClr val="tx1"/>
                </a:solidFill>
              </a:rPr>
              <a:t>cont</a:t>
            </a:r>
            <a:r>
              <a:rPr lang="en-US" sz="2000" b="1" dirty="0" smtClean="0">
                <a:solidFill>
                  <a:schemeClr val="tx1"/>
                </a:solidFill>
              </a:rPr>
              <a:t>) :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Traveler Listing includes all Cavity Processing And Inspections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28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Minion Pro"/>
              </a:rPr>
              <a:t>Outline</a:t>
            </a:r>
            <a:endParaRPr lang="en-US" sz="400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1132"/>
            <a:ext cx="8229600" cy="5095031"/>
          </a:xfrm>
        </p:spPr>
        <p:txBody>
          <a:bodyPr wrap="square">
            <a:normAutofit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QA/QC </a:t>
            </a:r>
            <a:r>
              <a:rPr lang="en-US" sz="2800" b="1" dirty="0" smtClean="0">
                <a:solidFill>
                  <a:srgbClr val="C00000"/>
                </a:solidFill>
              </a:rPr>
              <a:t>(Johnny Leung POC)</a:t>
            </a:r>
            <a:endParaRPr lang="en-US" sz="2800" b="1" dirty="0">
              <a:solidFill>
                <a:srgbClr val="C00000"/>
              </a:solidFill>
            </a:endParaRPr>
          </a:p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The Pansophy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QMS connection</a:t>
            </a:r>
          </a:p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External 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access / Data Sharing</a:t>
            </a:r>
          </a:p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Pansophy Overview</a:t>
            </a:r>
          </a:p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Questions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23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4000" i="1" dirty="0"/>
              <a:t>C50 Drill-Down Reports</a:t>
            </a:r>
            <a:endParaRPr lang="en-US" sz="4000" dirty="0">
              <a:latin typeface="Minion Pro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>
                <a:solidFill>
                  <a:prstClr val="white"/>
                </a:solidFill>
              </a:rPr>
              <a:pPr/>
              <a:t>5/27/2020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30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3438"/>
            <a:ext cx="7991475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08075" y="5699051"/>
            <a:ext cx="7708604" cy="6953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VTA RF Cavity Testing Report: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Drill-down to Cavity data from VTA testing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66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2766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Jlab</a:t>
            </a:r>
            <a:r>
              <a:rPr lang="en-US" dirty="0" smtClean="0"/>
              <a:t> QA and Pansophy systems have proven effectiveness in data tracking and management of cryomodule/cavity processing and production.</a:t>
            </a:r>
          </a:p>
          <a:p>
            <a:r>
              <a:rPr lang="en-US" dirty="0" smtClean="0"/>
              <a:t>Due to time/money/resource constraints and the current schedule the recommendation would be for each lab to utilize current systems and strengths.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</p:spPr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645425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26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5802"/>
            <a:ext cx="8229600" cy="4970361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What are LCLS-II required capabilities for each system</a:t>
            </a:r>
          </a:p>
          <a:p>
            <a:r>
              <a:rPr lang="en-US" dirty="0"/>
              <a:t>Priority should be given to developing requirements for Reports and Data Sharing</a:t>
            </a:r>
          </a:p>
          <a:p>
            <a:pPr lvl="1"/>
            <a:r>
              <a:rPr lang="en-US" dirty="0" smtClean="0"/>
              <a:t>Important </a:t>
            </a:r>
            <a:r>
              <a:rPr lang="en-US" dirty="0"/>
              <a:t>that there is agreement on "key </a:t>
            </a:r>
            <a:r>
              <a:rPr lang="en-US" dirty="0" smtClean="0"/>
              <a:t>Characteristics“ to be collected</a:t>
            </a:r>
          </a:p>
          <a:p>
            <a:pPr lvl="1"/>
            <a:r>
              <a:rPr lang="en-US" dirty="0" smtClean="0"/>
              <a:t>Serialization and Nomenclature</a:t>
            </a:r>
          </a:p>
          <a:p>
            <a:pPr lvl="1"/>
            <a:r>
              <a:rPr lang="en-US" dirty="0" smtClean="0"/>
              <a:t>Travelers / Procedures to be generated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</p:spPr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645425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77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 smtClean="0"/>
              <a:t>Questions ? 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53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Appendix 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9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Detailed examples of </a:t>
            </a:r>
            <a:br>
              <a:rPr lang="en-US" dirty="0" smtClean="0"/>
            </a:br>
            <a:r>
              <a:rPr lang="en-US" dirty="0" smtClean="0"/>
              <a:t>Reports 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23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4000" dirty="0" smtClean="0"/>
              <a:t>Data Mining (Reports / Queries)</a:t>
            </a:r>
            <a:endParaRPr lang="en-US" sz="400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2183"/>
            <a:ext cx="8229600" cy="4525963"/>
          </a:xfrm>
        </p:spPr>
        <p:txBody>
          <a:bodyPr/>
          <a:lstStyle/>
          <a:p>
            <a:r>
              <a:rPr lang="en-US" dirty="0" smtClean="0"/>
              <a:t>Queries</a:t>
            </a:r>
          </a:p>
          <a:p>
            <a:pPr lvl="1"/>
            <a:r>
              <a:rPr lang="en-US" dirty="0" smtClean="0"/>
              <a:t>Pre-defined and Used-defined</a:t>
            </a:r>
          </a:p>
          <a:p>
            <a:pPr lvl="1"/>
            <a:r>
              <a:rPr lang="en-US" dirty="0" smtClean="0"/>
              <a:t>After data retrieval permits further refinement through sort and filter functions</a:t>
            </a:r>
          </a:p>
          <a:p>
            <a:r>
              <a:rPr lang="en-US" dirty="0" smtClean="0"/>
              <a:t>Reports</a:t>
            </a:r>
          </a:p>
          <a:p>
            <a:pPr lvl="1"/>
            <a:r>
              <a:rPr lang="en-US" dirty="0" smtClean="0"/>
              <a:t>Pre-Defined</a:t>
            </a:r>
          </a:p>
          <a:p>
            <a:pPr lvl="1"/>
            <a:r>
              <a:rPr lang="en-US" dirty="0" smtClean="0"/>
              <a:t>Simple output, no further refinement</a:t>
            </a:r>
          </a:p>
          <a:p>
            <a:r>
              <a:rPr lang="en-US" dirty="0" smtClean="0"/>
              <a:t>Export to PDF/Excel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23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4000" dirty="0" smtClean="0"/>
              <a:t>Queries</a:t>
            </a:r>
            <a:endParaRPr lang="en-US" sz="4000" dirty="0">
              <a:latin typeface="Minion Pro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36</a:t>
            </a:fld>
            <a:endParaRPr lang="en-US" dirty="0"/>
          </a:p>
        </p:txBody>
      </p:sp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7235083"/>
              </p:ext>
            </p:extLst>
          </p:nvPr>
        </p:nvGraphicFramePr>
        <p:xfrm>
          <a:off x="413656" y="1001486"/>
          <a:ext cx="8501743" cy="451757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4753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263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05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Project Independent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Queries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Description</a:t>
                      </a:r>
                      <a:endParaRPr lang="en-US" sz="1400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773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Traveler Status</a:t>
                      </a:r>
                      <a:endParaRPr lang="en-US" sz="1400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OPEN / CLOSE status and relationship between Traveler/NCR/D3</a:t>
                      </a:r>
                      <a:endParaRPr lang="en-US" sz="1400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773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NCR Status</a:t>
                      </a:r>
                      <a:endParaRPr lang="en-US" sz="1400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773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D3 status</a:t>
                      </a:r>
                      <a:endParaRPr lang="en-US" sz="1400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989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Serial Number (SN) genealogy</a:t>
                      </a:r>
                      <a:endParaRPr lang="en-US" sz="1400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All</a:t>
                      </a:r>
                      <a:r>
                        <a:rPr lang="en-US" sz="1400" baseline="0" dirty="0" smtClean="0"/>
                        <a:t> Travelers utilized  for select serial number(s)</a:t>
                      </a:r>
                      <a:endParaRPr lang="en-US" sz="1400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989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Cavity Performance</a:t>
                      </a:r>
                      <a:endParaRPr lang="en-US" sz="1400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Project level</a:t>
                      </a:r>
                      <a:r>
                        <a:rPr lang="en-US" sz="1400" baseline="0" dirty="0" smtClean="0"/>
                        <a:t> Vertical Test Area RF Cavity Performance test results</a:t>
                      </a:r>
                      <a:endParaRPr lang="en-US" sz="1400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705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Project Dependent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 Queries</a:t>
                      </a:r>
                      <a:endParaRPr lang="en-US" sz="16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8592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User</a:t>
                      </a:r>
                      <a:r>
                        <a:rPr lang="en-US" sz="1400" baseline="0" dirty="0" smtClean="0"/>
                        <a:t> Defined Traveler Specific Status Boards</a:t>
                      </a:r>
                      <a:endParaRPr lang="en-US" sz="1400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User pre-defined array of traveler specific data fields results in a grid with sorting and filtering functionality</a:t>
                      </a:r>
                      <a:endParaRPr lang="en-US" sz="1400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5989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Full Variable Grid</a:t>
                      </a:r>
                      <a:endParaRPr lang="en-US" sz="1400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full listing of all variables from selected traveler</a:t>
                      </a:r>
                      <a:endParaRPr lang="en-US" sz="1400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68592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User Defined Query</a:t>
                      </a:r>
                      <a:endParaRPr lang="en-US" sz="1400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user selectable traveler. field names, operators and operands produces a User Defined listing of values</a:t>
                      </a:r>
                      <a:endParaRPr lang="en-US" sz="1400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264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4000" dirty="0" smtClean="0"/>
              <a:t>Reports</a:t>
            </a:r>
            <a:endParaRPr lang="en-US" sz="4000" dirty="0">
              <a:latin typeface="Minion Pro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37</a:t>
            </a:fld>
            <a:endParaRPr lang="en-US"/>
          </a:p>
        </p:txBody>
      </p:sp>
      <p:graphicFrame>
        <p:nvGraphicFramePr>
          <p:cNvPr id="7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3719860"/>
              </p:ext>
            </p:extLst>
          </p:nvPr>
        </p:nvGraphicFramePr>
        <p:xfrm>
          <a:off x="457200" y="1021082"/>
          <a:ext cx="8229600" cy="461336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950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9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1607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Project Independent Reports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Description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23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Traveler / Procedure Quality Management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(TP</a:t>
                      </a: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QM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Travelers or Procedures written or to be written for selected project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23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Traveler</a:t>
                      </a:r>
                      <a:r>
                        <a:rPr lang="en-US" sz="1400" baseline="0" dirty="0" smtClean="0"/>
                        <a:t> Status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Traveler</a:t>
                      </a: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completion status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23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Traveler Project View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Listing of all travelers for selected project and number of instantiations of each with open/close status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23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NCR Project View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Listing of all travelers for selected project and number of NCRs for each with open/close status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23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D3 Project View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Listing of all travelers for selected project and number of D3s for each with open/close status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23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Project Dependent Reports</a:t>
                      </a:r>
                    </a:p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23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Project Level Cavity Processing status Board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management status board showing progress of all cavity processing and assembly (can also be done for Cryomodule and String assembly)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7340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VTRF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VTA cavity test results snapshot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405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4000" dirty="0"/>
              <a:t>Cavity Processing Status Board</a:t>
            </a:r>
            <a:endParaRPr lang="en-US" sz="4000" dirty="0">
              <a:latin typeface="Minion Pro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5" y="870894"/>
            <a:ext cx="9013370" cy="5358041"/>
          </a:xfrm>
        </p:spPr>
      </p:pic>
      <p:sp>
        <p:nvSpPr>
          <p:cNvPr id="6" name="TextBox 5"/>
          <p:cNvSpPr txBox="1"/>
          <p:nvPr/>
        </p:nvSpPr>
        <p:spPr>
          <a:xfrm>
            <a:off x="0" y="5083825"/>
            <a:ext cx="9144000" cy="9033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normAutofit fontScale="92500" lnSpcReduction="20000"/>
          </a:bodyPr>
          <a:lstStyle/>
          <a:p>
            <a:pPr algn="ctr"/>
            <a:r>
              <a:rPr lang="en-US" sz="2400" dirty="0" smtClean="0"/>
              <a:t>Project management view of Cavity Processing:</a:t>
            </a:r>
          </a:p>
          <a:p>
            <a:pPr algn="ctr"/>
            <a:r>
              <a:rPr lang="en-US" sz="2400" dirty="0" smtClean="0"/>
              <a:t>Cavities to be processed (Rows)</a:t>
            </a:r>
          </a:p>
          <a:p>
            <a:pPr algn="ctr"/>
            <a:r>
              <a:rPr lang="en-US" sz="2400" dirty="0" smtClean="0"/>
              <a:t>The Processes / Travelers (Columns)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3102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3600" dirty="0" smtClean="0"/>
              <a:t>Cavity Performance Project Overview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1" y="935668"/>
            <a:ext cx="6710173" cy="3894489"/>
          </a:xfr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971" y="2354355"/>
            <a:ext cx="5431971" cy="36250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0" y="5083825"/>
            <a:ext cx="91440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normAutofit/>
          </a:bodyPr>
          <a:lstStyle/>
          <a:p>
            <a:pPr algn="ctr"/>
            <a:r>
              <a:rPr lang="en-US" sz="2400" dirty="0" smtClean="0"/>
              <a:t>Vertical Test Area RF Cavity Test Results</a:t>
            </a:r>
          </a:p>
          <a:p>
            <a:pPr algn="ctr"/>
            <a:r>
              <a:rPr lang="en-US" sz="2400" dirty="0" smtClean="0"/>
              <a:t>Links to uploaded files: data and graphs</a:t>
            </a:r>
          </a:p>
          <a:p>
            <a:pPr algn="ctr"/>
            <a:r>
              <a:rPr lang="en-US" sz="2400" dirty="0" smtClean="0"/>
              <a:t>Cavity Performance can be exported for analysis &amp; graphics 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467" y="1093721"/>
            <a:ext cx="3411409" cy="25212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0339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Jefferson Lab Quality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5" y="1314450"/>
            <a:ext cx="8515349" cy="4525963"/>
          </a:xfrm>
        </p:spPr>
        <p:txBody>
          <a:bodyPr>
            <a:normAutofit fontScale="85000" lnSpcReduction="20000"/>
          </a:bodyPr>
          <a:lstStyle/>
          <a:p>
            <a:pPr marL="514350" indent="-28575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en-US" sz="2400" b="1" dirty="0"/>
              <a:t>The Quality Assurance/Continuous Improvement (QA/CI</a:t>
            </a:r>
            <a:r>
              <a:rPr lang="en-US" sz="2400" dirty="0"/>
              <a:t>) group of ESH&amp;Q is responsible for the overarching lab quality.</a:t>
            </a:r>
          </a:p>
          <a:p>
            <a:pPr marL="514350" indent="-28575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en-US" sz="2400" b="1" dirty="0"/>
              <a:t>The Quality Assurance Program Description </a:t>
            </a:r>
            <a:r>
              <a:rPr lang="en-US" sz="2400" dirty="0"/>
              <a:t>(</a:t>
            </a:r>
            <a:r>
              <a:rPr lang="en-US" sz="2400" b="1" dirty="0">
                <a:solidFill>
                  <a:srgbClr val="FF0000"/>
                </a:solidFill>
              </a:rPr>
              <a:t>Doc # QAC-09-038 </a:t>
            </a:r>
            <a:r>
              <a:rPr lang="en-US" sz="2400" dirty="0"/>
              <a:t>located within </a:t>
            </a:r>
            <a:r>
              <a:rPr lang="en-US" sz="2400" dirty="0">
                <a:hlinkClick r:id="rId2"/>
              </a:rPr>
              <a:t>Quality Assurance Program Procedures</a:t>
            </a:r>
            <a:r>
              <a:rPr lang="en-US" sz="2400" dirty="0"/>
              <a:t>) describes the Quality Assurance Program Structure for the lab.	</a:t>
            </a:r>
          </a:p>
          <a:p>
            <a:pPr marL="457200" indent="-457200">
              <a:spcAft>
                <a:spcPts val="1500"/>
              </a:spcAft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Minion Pro" pitchFamily="18" charset="0"/>
              </a:rPr>
              <a:t>Engineering Division</a:t>
            </a:r>
            <a:r>
              <a:rPr lang="en-US" sz="2000" dirty="0" smtClean="0">
                <a:latin typeface="Minion Pro" pitchFamily="18" charset="0"/>
              </a:rPr>
              <a:t>, which include Cryogenics, </a:t>
            </a:r>
            <a:r>
              <a:rPr lang="en-US" sz="2000" dirty="0">
                <a:latin typeface="Minion Pro" pitchFamily="18" charset="0"/>
              </a:rPr>
              <a:t>has the </a:t>
            </a:r>
            <a:r>
              <a:rPr lang="en-US" sz="2000" dirty="0" smtClean="0">
                <a:latin typeface="Minion Pro" pitchFamily="18" charset="0"/>
              </a:rPr>
              <a:t>Conduct </a:t>
            </a:r>
            <a:r>
              <a:rPr lang="en-US" sz="2000" dirty="0">
                <a:latin typeface="Minion Pro" pitchFamily="18" charset="0"/>
              </a:rPr>
              <a:t>of Engineering </a:t>
            </a:r>
            <a:r>
              <a:rPr lang="en-US" sz="2000" dirty="0" smtClean="0">
                <a:latin typeface="Minion Pro" pitchFamily="18" charset="0"/>
              </a:rPr>
              <a:t>Manual </a:t>
            </a:r>
            <a:r>
              <a:rPr lang="en-US" sz="2000" dirty="0">
                <a:latin typeface="Minion Pro" pitchFamily="18" charset="0"/>
              </a:rPr>
              <a:t>as the governing divisional </a:t>
            </a:r>
            <a:r>
              <a:rPr lang="en-US" sz="2000" dirty="0" smtClean="0">
                <a:latin typeface="Minion Pro" pitchFamily="18" charset="0"/>
              </a:rPr>
              <a:t>policy. </a:t>
            </a:r>
            <a:r>
              <a:rPr lang="en-US" sz="2000" b="1" dirty="0" smtClean="0">
                <a:solidFill>
                  <a:srgbClr val="FF0000"/>
                </a:solidFill>
                <a:latin typeface="Minion Pro" pitchFamily="18" charset="0"/>
              </a:rPr>
              <a:t>Conduct of Engineering Manual (ENG-AD-01-001)*</a:t>
            </a:r>
          </a:p>
          <a:p>
            <a:pPr marL="457200" indent="-457200">
              <a:spcAft>
                <a:spcPts val="1500"/>
              </a:spcAft>
              <a:buFont typeface="Wingdings" panose="05000000000000000000" pitchFamily="2" charset="2"/>
              <a:buChar char="Ø"/>
            </a:pPr>
            <a:r>
              <a:rPr lang="en-US" sz="2400" b="1" dirty="0">
                <a:latin typeface="Minion Pro" pitchFamily="18" charset="0"/>
              </a:rPr>
              <a:t>SRF Quality Policy</a:t>
            </a:r>
            <a:r>
              <a:rPr lang="en-US" sz="2000" dirty="0">
                <a:latin typeface="Minion Pro" pitchFamily="18" charset="0"/>
              </a:rPr>
              <a:t>:  </a:t>
            </a:r>
            <a:r>
              <a:rPr lang="en-US" sz="2000" b="1" dirty="0">
                <a:solidFill>
                  <a:srgbClr val="FF0000"/>
                </a:solidFill>
                <a:latin typeface="Minion Pro" pitchFamily="18" charset="0"/>
              </a:rPr>
              <a:t>Quality Manual </a:t>
            </a:r>
            <a:r>
              <a:rPr lang="en-US" sz="2000" b="1" dirty="0" smtClean="0">
                <a:solidFill>
                  <a:srgbClr val="FF0000"/>
                </a:solidFill>
                <a:latin typeface="Minion Pro" pitchFamily="18" charset="0"/>
              </a:rPr>
              <a:t>QA-M-001 </a:t>
            </a:r>
            <a:r>
              <a:rPr lang="en-US" sz="2000" b="1" dirty="0">
                <a:solidFill>
                  <a:srgbClr val="FF0000"/>
                </a:solidFill>
                <a:latin typeface="Minion Pro" pitchFamily="18" charset="0"/>
              </a:rPr>
              <a:t>A </a:t>
            </a:r>
            <a:r>
              <a:rPr lang="en-US" sz="2000" dirty="0">
                <a:latin typeface="Minion Pro" pitchFamily="18" charset="0"/>
              </a:rPr>
              <a:t>“Road Map” describing the SRF Mission, the quality assurance/control systems, and mechanism to produce high quality deliverables</a:t>
            </a:r>
          </a:p>
          <a:p>
            <a:pPr>
              <a:spcAft>
                <a:spcPts val="1500"/>
              </a:spcAft>
              <a:buFont typeface="Wingdings" panose="05000000000000000000" pitchFamily="2" charset="2"/>
              <a:buChar char="Ø"/>
            </a:pPr>
            <a:r>
              <a:rPr lang="en-US" sz="2400" b="1" dirty="0">
                <a:latin typeface="Minion Pro" pitchFamily="18" charset="0"/>
              </a:rPr>
              <a:t>SRF Project Management Process </a:t>
            </a:r>
            <a:r>
              <a:rPr lang="en-US" sz="2000" dirty="0">
                <a:latin typeface="Minion Pro" pitchFamily="18" charset="0"/>
              </a:rPr>
              <a:t>(</a:t>
            </a:r>
            <a:r>
              <a:rPr lang="en-US" sz="2000" b="1" dirty="0">
                <a:solidFill>
                  <a:srgbClr val="FF0000"/>
                </a:solidFill>
                <a:latin typeface="Minion Pro" pitchFamily="18" charset="0"/>
              </a:rPr>
              <a:t>PR-P-001</a:t>
            </a:r>
            <a:r>
              <a:rPr lang="en-US" sz="2000" dirty="0" smtClean="0">
                <a:latin typeface="Minion Pro" pitchFamily="18" charset="0"/>
              </a:rPr>
              <a:t>)</a:t>
            </a:r>
          </a:p>
          <a:p>
            <a:pPr marL="857250" lvl="1" indent="-4572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latin typeface="Minion Pro" pitchFamily="18" charset="0"/>
              </a:rPr>
              <a:t>Provides a structured methodology to manage small to medium size projects.</a:t>
            </a:r>
          </a:p>
          <a:p>
            <a:pPr marL="857250" lvl="1" indent="-4572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latin typeface="Minion Pro" pitchFamily="18" charset="0"/>
              </a:rPr>
              <a:t>Formalized process to enhance planning, organization, communication, and implementation</a:t>
            </a:r>
            <a:r>
              <a:rPr lang="en-US" sz="2000" dirty="0" smtClean="0">
                <a:latin typeface="Minion Pro" pitchFamily="18" charset="0"/>
              </a:rPr>
              <a:t>.</a:t>
            </a:r>
            <a:endParaRPr lang="en-US" sz="2000" dirty="0">
              <a:latin typeface="Minion Pro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3375" y="6046934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* Link is to the </a:t>
            </a:r>
            <a:r>
              <a:rPr lang="en-US" sz="1400" dirty="0" err="1" smtClean="0">
                <a:solidFill>
                  <a:prstClr val="black"/>
                </a:solidFill>
              </a:rPr>
              <a:t>JLab</a:t>
            </a:r>
            <a:r>
              <a:rPr lang="en-US" sz="1400" dirty="0" smtClean="0">
                <a:solidFill>
                  <a:prstClr val="black"/>
                </a:solidFill>
              </a:rPr>
              <a:t> DocuShare website, requiring login access.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4000" dirty="0" smtClean="0"/>
              <a:t>Traveler Project View</a:t>
            </a:r>
            <a:endParaRPr lang="en-US" sz="4000" dirty="0">
              <a:latin typeface="Minion Pro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9" y="892629"/>
            <a:ext cx="8178314" cy="4934511"/>
          </a:xfrm>
        </p:spPr>
      </p:pic>
      <p:sp>
        <p:nvSpPr>
          <p:cNvPr id="6" name="TextBox 5"/>
          <p:cNvSpPr txBox="1"/>
          <p:nvPr/>
        </p:nvSpPr>
        <p:spPr>
          <a:xfrm>
            <a:off x="0" y="5083825"/>
            <a:ext cx="91440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normAutofit/>
          </a:bodyPr>
          <a:lstStyle/>
          <a:p>
            <a:pPr algn="ctr"/>
            <a:r>
              <a:rPr lang="en-US" sz="2400" dirty="0" smtClean="0"/>
              <a:t>Project Management : Traveler view of open/close and number of instantiations.</a:t>
            </a:r>
          </a:p>
          <a:p>
            <a:pPr algn="ctr"/>
            <a:r>
              <a:rPr lang="en-US" sz="2400" dirty="0" smtClean="0"/>
              <a:t>Drill down to Traveler Query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0539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4000" dirty="0" smtClean="0"/>
              <a:t>Traveler Management (</a:t>
            </a:r>
            <a:r>
              <a:rPr lang="en-US" sz="2400" dirty="0" smtClean="0"/>
              <a:t>QA/Team Level</a:t>
            </a:r>
            <a:r>
              <a:rPr lang="en-US" sz="4000" dirty="0" smtClean="0"/>
              <a:t>)</a:t>
            </a:r>
            <a:endParaRPr lang="en-US" sz="4000" dirty="0">
              <a:latin typeface="Minion Pro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99" y="1182841"/>
            <a:ext cx="8060001" cy="506865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1060315" y="1382896"/>
            <a:ext cx="4289898" cy="111711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350213" y="1382896"/>
            <a:ext cx="466927" cy="85446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350213" y="1382896"/>
            <a:ext cx="1887166" cy="22163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24656" y="944168"/>
            <a:ext cx="3029379" cy="70788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Links to Travelers/NCRs/D3s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5007428"/>
            <a:ext cx="9144000" cy="12440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normAutofit fontScale="92500" lnSpcReduction="20000"/>
          </a:bodyPr>
          <a:lstStyle/>
          <a:p>
            <a:pPr lvl="2"/>
            <a:r>
              <a:rPr lang="en-US" sz="2400" dirty="0" smtClean="0">
                <a:solidFill>
                  <a:schemeClr val="tx1"/>
                </a:solidFill>
              </a:rPr>
              <a:t>Status of Travelers includes: 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</a:rPr>
              <a:t>Opened/Closed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</a:rPr>
              <a:t>open/close </a:t>
            </a:r>
            <a:r>
              <a:rPr lang="en-US" sz="2400" dirty="0">
                <a:solidFill>
                  <a:schemeClr val="tx1"/>
                </a:solidFill>
              </a:rPr>
              <a:t>dates and </a:t>
            </a:r>
            <a:r>
              <a:rPr lang="en-US" sz="2400" dirty="0" smtClean="0">
                <a:solidFill>
                  <a:schemeClr val="tx1"/>
                </a:solidFill>
              </a:rPr>
              <a:t>users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</a:rPr>
              <a:t>related </a:t>
            </a:r>
            <a:r>
              <a:rPr lang="en-US" sz="2400" dirty="0">
                <a:solidFill>
                  <a:schemeClr val="tx1"/>
                </a:solidFill>
              </a:rPr>
              <a:t>NCRs and D3s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7696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3600" dirty="0" smtClean="0"/>
              <a:t>NCR  Project View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38" y="903514"/>
            <a:ext cx="8310462" cy="5282374"/>
          </a:xfr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0" y="4887686"/>
            <a:ext cx="9144000" cy="12609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normAutofit fontScale="92500" lnSpcReduction="20000"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Visual  Status of NCRs (open/close, numbers)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Listing of NCRs by Traveler ID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Helps Prioritize Traveler/Components with the most issues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Typically found with inspections, but any traveler can apply a NCR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 smtClean="0"/>
          </a:p>
        </p:txBody>
      </p:sp>
      <p:cxnSp>
        <p:nvCxnSpPr>
          <p:cNvPr id="6" name="Straight Arrow Connector 5"/>
          <p:cNvCxnSpPr>
            <a:stCxn id="3" idx="1"/>
          </p:cNvCxnSpPr>
          <p:nvPr/>
        </p:nvCxnSpPr>
        <p:spPr>
          <a:xfrm flipH="1">
            <a:off x="1245141" y="1485900"/>
            <a:ext cx="5787030" cy="8487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7032171" y="903514"/>
            <a:ext cx="1948543" cy="11647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Drill-down links to Traveler status Query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2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4000" dirty="0" smtClean="0"/>
              <a:t>NCR Management (</a:t>
            </a:r>
            <a:r>
              <a:rPr lang="en-US" sz="2400" dirty="0" smtClean="0"/>
              <a:t>QA/Team Level</a:t>
            </a:r>
            <a:r>
              <a:rPr lang="en-US" sz="4000" dirty="0" smtClean="0"/>
              <a:t>)</a:t>
            </a:r>
            <a:endParaRPr lang="en-US" sz="4000" dirty="0">
              <a:latin typeface="Minion Pro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61" y="1240973"/>
            <a:ext cx="7993877" cy="4746958"/>
          </a:xfrm>
          <a:ln>
            <a:solidFill>
              <a:schemeClr val="tx1"/>
            </a:solidFill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0" y="5170714"/>
            <a:ext cx="4572000" cy="10675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en-US" sz="1900" dirty="0" smtClean="0"/>
              <a:t>Linked to specific NCR &amp; Traveler for “Drill Down” </a:t>
            </a:r>
          </a:p>
          <a:p>
            <a:pPr lvl="1">
              <a:lnSpc>
                <a:spcPct val="120000"/>
              </a:lnSpc>
            </a:pPr>
            <a:r>
              <a:rPr lang="en-US" sz="1900" b="1" dirty="0" smtClean="0"/>
              <a:t>Sort</a:t>
            </a:r>
            <a:r>
              <a:rPr lang="en-US" sz="1900" dirty="0" smtClean="0"/>
              <a:t> on Disposition, travelers, etc. to Management the NCRs</a:t>
            </a:r>
          </a:p>
          <a:p>
            <a:pPr lvl="2">
              <a:lnSpc>
                <a:spcPct val="120000"/>
              </a:lnSpc>
            </a:pPr>
            <a:endParaRPr lang="en-US" dirty="0" smtClean="0"/>
          </a:p>
        </p:txBody>
      </p:sp>
      <p:cxnSp>
        <p:nvCxnSpPr>
          <p:cNvPr id="10" name="Straight Arrow Connector 9"/>
          <p:cNvCxnSpPr>
            <a:stCxn id="11" idx="1"/>
          </p:cNvCxnSpPr>
          <p:nvPr/>
        </p:nvCxnSpPr>
        <p:spPr>
          <a:xfrm flipH="1">
            <a:off x="836579" y="1485900"/>
            <a:ext cx="6195592" cy="99465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1" idx="1"/>
          </p:cNvCxnSpPr>
          <p:nvPr/>
        </p:nvCxnSpPr>
        <p:spPr>
          <a:xfrm flipH="1">
            <a:off x="6313251" y="1485900"/>
            <a:ext cx="718920" cy="8779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7032171" y="903514"/>
            <a:ext cx="1948543" cy="11647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Drill-down links to </a:t>
            </a:r>
            <a:r>
              <a:rPr lang="en-US" dirty="0" smtClean="0">
                <a:solidFill>
                  <a:schemeClr val="tx1"/>
                </a:solidFill>
              </a:rPr>
              <a:t>individual Travelers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572000" y="5170714"/>
            <a:ext cx="4572000" cy="10675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en-US" sz="1900" dirty="0" smtClean="0"/>
              <a:t>Status </a:t>
            </a:r>
            <a:r>
              <a:rPr lang="en-US" sz="1900" dirty="0"/>
              <a:t>of NCRs includes: 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900" dirty="0"/>
              <a:t>Opened/Closed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900" dirty="0"/>
              <a:t>open/close dates and users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900" dirty="0"/>
              <a:t>related Travelers</a:t>
            </a:r>
          </a:p>
          <a:p>
            <a:pPr lvl="2">
              <a:lnSpc>
                <a:spcPct val="120000"/>
              </a:lnSpc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144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36" y="743862"/>
            <a:ext cx="8360142" cy="4542970"/>
          </a:xfr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4000" dirty="0" smtClean="0"/>
              <a:t>D3 Project View</a:t>
            </a:r>
            <a:endParaRPr lang="en-US" sz="4000" dirty="0">
              <a:latin typeface="Minion Pro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5116286"/>
            <a:ext cx="9144000" cy="12780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4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6000" dirty="0"/>
              <a:t>Graphical Project Management view of D3s by Traveler </a:t>
            </a:r>
          </a:p>
          <a:p>
            <a:pPr lvl="1"/>
            <a:r>
              <a:rPr lang="en-US" sz="5600" dirty="0" smtClean="0"/>
              <a:t>Annotates “</a:t>
            </a:r>
            <a:r>
              <a:rPr lang="en-US" sz="5600" b="1" u="sng" dirty="0" smtClean="0"/>
              <a:t>off-normal” events </a:t>
            </a:r>
            <a:r>
              <a:rPr lang="en-US" sz="5600" dirty="0" smtClean="0"/>
              <a:t>related to procedures and processing</a:t>
            </a:r>
          </a:p>
          <a:p>
            <a:pPr lvl="1"/>
            <a:r>
              <a:rPr lang="en-US" sz="5600" dirty="0" smtClean="0"/>
              <a:t>Linked to Traveler Status Query for “Drill Down” </a:t>
            </a:r>
          </a:p>
        </p:txBody>
      </p:sp>
      <p:cxnSp>
        <p:nvCxnSpPr>
          <p:cNvPr id="10" name="Straight Arrow Connector 9"/>
          <p:cNvCxnSpPr>
            <a:stCxn id="11" idx="1"/>
          </p:cNvCxnSpPr>
          <p:nvPr/>
        </p:nvCxnSpPr>
        <p:spPr>
          <a:xfrm flipH="1">
            <a:off x="836581" y="1485900"/>
            <a:ext cx="6195590" cy="99465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7032171" y="903514"/>
            <a:ext cx="1948543" cy="11647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Drill-down links to Traveler status</a:t>
            </a:r>
          </a:p>
        </p:txBody>
      </p:sp>
    </p:spTree>
    <p:extLst>
      <p:ext uri="{BB962C8B-B14F-4D97-AF65-F5344CB8AC3E}">
        <p14:creationId xmlns:p14="http://schemas.microsoft.com/office/powerpoint/2010/main" val="20023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4000" dirty="0" smtClean="0"/>
              <a:t>D3 </a:t>
            </a:r>
            <a:r>
              <a:rPr lang="en-US" sz="4000" dirty="0"/>
              <a:t>Management </a:t>
            </a:r>
            <a:r>
              <a:rPr lang="en-US" sz="3600" dirty="0"/>
              <a:t>(</a:t>
            </a:r>
            <a:r>
              <a:rPr lang="en-US" sz="2400" dirty="0"/>
              <a:t>QA/Team Level</a:t>
            </a:r>
            <a:r>
              <a:rPr lang="en-US" sz="3600" dirty="0"/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71" y="1360715"/>
            <a:ext cx="7964229" cy="4739255"/>
          </a:xfrm>
        </p:spPr>
      </p:pic>
      <p:sp>
        <p:nvSpPr>
          <p:cNvPr id="8" name="TextBox 7"/>
          <p:cNvSpPr txBox="1"/>
          <p:nvPr/>
        </p:nvSpPr>
        <p:spPr>
          <a:xfrm>
            <a:off x="3524656" y="944168"/>
            <a:ext cx="3029379" cy="40011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Links to D3s / Travelers</a:t>
            </a:r>
            <a:endParaRPr lang="en-US" sz="20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060315" y="1382896"/>
            <a:ext cx="4289898" cy="111711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350213" y="1412079"/>
            <a:ext cx="2372134" cy="10879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237378" y="1240973"/>
            <a:ext cx="969939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Exports</a:t>
            </a:r>
            <a:endParaRPr lang="en-US" sz="20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791855" y="1641083"/>
            <a:ext cx="82685" cy="42118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5127171"/>
            <a:ext cx="9143999" cy="11065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normAutofit fontScale="85000" lnSpcReduction="20000"/>
          </a:bodyPr>
          <a:lstStyle/>
          <a:p>
            <a:pPr lvl="2"/>
            <a:r>
              <a:rPr lang="en-US" sz="2400" dirty="0" smtClean="0">
                <a:solidFill>
                  <a:schemeClr val="tx1"/>
                </a:solidFill>
              </a:rPr>
              <a:t>Status of D3s includes: 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</a:rPr>
              <a:t>Opened/Closed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</a:rPr>
              <a:t>open/close </a:t>
            </a:r>
            <a:r>
              <a:rPr lang="en-US" sz="2400" dirty="0">
                <a:solidFill>
                  <a:schemeClr val="tx1"/>
                </a:solidFill>
              </a:rPr>
              <a:t>dates and </a:t>
            </a:r>
            <a:r>
              <a:rPr lang="en-US" sz="2400" dirty="0" smtClean="0">
                <a:solidFill>
                  <a:schemeClr val="tx1"/>
                </a:solidFill>
              </a:rPr>
              <a:t>users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</a:rPr>
              <a:t>related Travelers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4230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3200" dirty="0"/>
              <a:t>User Defined Traveler Specific Status Board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08315"/>
            <a:ext cx="8293629" cy="4859752"/>
          </a:xfr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5148943"/>
            <a:ext cx="9144000" cy="10341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normAutofit fontScale="92500" lnSpcReduction="10000"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User Defined array of pre-selected data fields resulting in a grid report.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Filtering and sorting is available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8045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4000" dirty="0" smtClean="0"/>
              <a:t>Traveler/Procedure Writing Graph</a:t>
            </a:r>
            <a:endParaRPr lang="en-US" sz="4000" dirty="0">
              <a:latin typeface="Minion Pro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38" y="827315"/>
            <a:ext cx="7499324" cy="5133300"/>
          </a:xfrm>
        </p:spPr>
      </p:pic>
      <p:sp>
        <p:nvSpPr>
          <p:cNvPr id="6" name="TextBox 5"/>
          <p:cNvSpPr txBox="1"/>
          <p:nvPr/>
        </p:nvSpPr>
        <p:spPr>
          <a:xfrm>
            <a:off x="0" y="5278099"/>
            <a:ext cx="9144000" cy="11162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normAutofit lnSpcReduction="10000"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Traveler and Procedure writing tracking graph.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Shows how many need to be written, when and number complete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5504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3200" dirty="0"/>
              <a:t>Report: Traveler/Procedure QM (TP QM)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89" y="853644"/>
            <a:ext cx="8261421" cy="4795230"/>
          </a:xfrm>
        </p:spPr>
      </p:pic>
      <p:sp>
        <p:nvSpPr>
          <p:cNvPr id="6" name="TextBox 5"/>
          <p:cNvSpPr txBox="1"/>
          <p:nvPr/>
        </p:nvSpPr>
        <p:spPr>
          <a:xfrm>
            <a:off x="0" y="5083825"/>
            <a:ext cx="9144000" cy="10012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normAutofit/>
          </a:bodyPr>
          <a:lstStyle/>
          <a:p>
            <a:pPr lvl="2"/>
            <a:r>
              <a:rPr lang="en-US" sz="2400" dirty="0" smtClean="0"/>
              <a:t>Detailed grid layout of Travelers/Procedure for QA tracking and management.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5939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4000" dirty="0"/>
              <a:t>Full Variable Grid</a:t>
            </a:r>
            <a:endParaRPr lang="en-US" sz="4000" dirty="0">
              <a:latin typeface="Minion Pro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59" y="1143000"/>
            <a:ext cx="7480272" cy="4477544"/>
          </a:xfr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5083825"/>
            <a:ext cx="9144000" cy="9904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normAutofit/>
          </a:bodyPr>
          <a:lstStyle/>
          <a:p>
            <a:pPr algn="ctr"/>
            <a:r>
              <a:rPr lang="en-US" sz="2400" dirty="0" smtClean="0"/>
              <a:t>A grid of All variables (data entry points) from a traveler</a:t>
            </a:r>
          </a:p>
          <a:p>
            <a:pPr algn="ctr"/>
            <a:r>
              <a:rPr lang="en-US" sz="2400" dirty="0" smtClean="0"/>
              <a:t>All instantiations are displayed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5828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" y="1010700"/>
            <a:ext cx="4800600" cy="713325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2800" b="1" i="1" dirty="0" smtClean="0"/>
              <a:t>DocuShare </a:t>
            </a:r>
            <a:r>
              <a:rPr lang="en-US" sz="2400" b="1" i="1" dirty="0" smtClean="0"/>
              <a:t>(Xerox) – Document management system/repository</a:t>
            </a:r>
            <a:endParaRPr lang="en-US" sz="2000" b="1" i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Minion Pro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SRF Data, Document &amp; Process Management 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" t="12163" r="82349" b="4409"/>
          <a:stretch/>
        </p:blipFill>
        <p:spPr bwMode="auto">
          <a:xfrm>
            <a:off x="5336423" y="881744"/>
            <a:ext cx="3644292" cy="54292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692" r="86293" b="19908"/>
          <a:stretch/>
        </p:blipFill>
        <p:spPr bwMode="auto">
          <a:xfrm>
            <a:off x="7299776" y="3570512"/>
            <a:ext cx="1757139" cy="27404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550" y="1924050"/>
            <a:ext cx="5105400" cy="4124325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/>
              <a:t>Web-accessible</a:t>
            </a:r>
            <a:r>
              <a:rPr lang="en-US" sz="2000" dirty="0" smtClean="0"/>
              <a:t> centralized file storage database (Lab-wide &amp; SRF).</a:t>
            </a:r>
          </a:p>
          <a:p>
            <a:pPr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/>
              <a:t>Controlled-Sharing </a:t>
            </a:r>
            <a:r>
              <a:rPr lang="en-US" sz="2000" dirty="0"/>
              <a:t>access to site content.</a:t>
            </a:r>
          </a:p>
          <a:p>
            <a:pPr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/>
              <a:t>Collection-Based</a:t>
            </a:r>
            <a:r>
              <a:rPr lang="en-US" sz="2000" dirty="0" smtClean="0"/>
              <a:t> filing structure.</a:t>
            </a:r>
          </a:p>
          <a:p>
            <a:pPr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000" dirty="0" smtClean="0"/>
              <a:t>Files for SRF organizational info, Quality Management System, Project Management, procedures, travelers, etc.</a:t>
            </a:r>
          </a:p>
          <a:p>
            <a:pPr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000" dirty="0" smtClean="0"/>
              <a:t>Plus other account and content features including security and revision control.</a:t>
            </a:r>
          </a:p>
          <a:p>
            <a:pPr>
              <a:spcAft>
                <a:spcPts val="1000"/>
              </a:spcAft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pPr>
              <a:spcAft>
                <a:spcPts val="1000"/>
              </a:spcAft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504394" y="6096000"/>
            <a:ext cx="1340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Johnny Leung slide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87670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4000" dirty="0"/>
              <a:t>Report: Traveler</a:t>
            </a:r>
            <a:endParaRPr lang="en-US" sz="4000" dirty="0">
              <a:latin typeface="Minion Pro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46060"/>
            <a:ext cx="6851687" cy="5110684"/>
          </a:xfrm>
        </p:spPr>
      </p:pic>
      <p:sp>
        <p:nvSpPr>
          <p:cNvPr id="6" name="TextBox 5"/>
          <p:cNvSpPr txBox="1"/>
          <p:nvPr/>
        </p:nvSpPr>
        <p:spPr>
          <a:xfrm>
            <a:off x="58366" y="5083825"/>
            <a:ext cx="9144000" cy="10729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normAutofit/>
          </a:bodyPr>
          <a:lstStyle/>
          <a:p>
            <a:pPr algn="ctr"/>
            <a:r>
              <a:rPr lang="en-US" sz="2400" dirty="0" smtClean="0"/>
              <a:t>List of all Travelers from a project with open/closed status and related NCRs/D3s </a:t>
            </a:r>
          </a:p>
        </p:txBody>
      </p:sp>
    </p:spTree>
    <p:extLst>
      <p:ext uri="{BB962C8B-B14F-4D97-AF65-F5344CB8AC3E}">
        <p14:creationId xmlns:p14="http://schemas.microsoft.com/office/powerpoint/2010/main" val="269967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371600" y="2733472"/>
            <a:ext cx="6400800" cy="290532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Pansophy’s </a:t>
            </a:r>
            <a:r>
              <a:rPr lang="en-US" dirty="0">
                <a:solidFill>
                  <a:schemeClr val="tx1"/>
                </a:solidFill>
              </a:rPr>
              <a:t>Traveler </a:t>
            </a:r>
            <a:r>
              <a:rPr lang="en-US" dirty="0" smtClean="0">
                <a:solidFill>
                  <a:schemeClr val="tx1"/>
                </a:solidFill>
              </a:rPr>
              <a:t>System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Writing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Conversion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Using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Securing data / Closing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9" name="Title 3"/>
          <p:cNvSpPr>
            <a:spLocks noGrp="1"/>
          </p:cNvSpPr>
          <p:nvPr>
            <p:ph type="ctrTitle"/>
          </p:nvPr>
        </p:nvSpPr>
        <p:spPr>
          <a:xfrm>
            <a:off x="510702" y="982562"/>
            <a:ext cx="7772400" cy="1470025"/>
          </a:xfrm>
        </p:spPr>
        <p:txBody>
          <a:bodyPr/>
          <a:lstStyle/>
          <a:p>
            <a:r>
              <a:rPr lang="en-US" dirty="0" smtClean="0"/>
              <a:t>Appendix 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59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Traveler Generation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0588"/>
            <a:ext cx="8229600" cy="5075576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+mn-lt"/>
              </a:rPr>
              <a:t>Project-specific Travelers, Authors </a:t>
            </a:r>
            <a:r>
              <a:rPr lang="en-US" sz="2800" dirty="0">
                <a:latin typeface="+mn-lt"/>
              </a:rPr>
              <a:t>and </a:t>
            </a:r>
            <a:r>
              <a:rPr lang="en-US" sz="2800" dirty="0" smtClean="0">
                <a:latin typeface="+mn-lt"/>
              </a:rPr>
              <a:t>Approvers  </a:t>
            </a:r>
            <a:r>
              <a:rPr lang="en-US" sz="2800" dirty="0">
                <a:latin typeface="+mn-lt"/>
              </a:rPr>
              <a:t>are identified </a:t>
            </a:r>
            <a:r>
              <a:rPr lang="en-US" sz="2800" dirty="0" smtClean="0">
                <a:latin typeface="+mn-lt"/>
              </a:rPr>
              <a:t>by </a:t>
            </a:r>
            <a:r>
              <a:rPr lang="en-US" sz="2800" dirty="0">
                <a:latin typeface="+mn-lt"/>
              </a:rPr>
              <a:t>the responsible </a:t>
            </a:r>
            <a:r>
              <a:rPr lang="en-US" sz="2800" b="1" dirty="0">
                <a:latin typeface="+mn-lt"/>
              </a:rPr>
              <a:t>project manager</a:t>
            </a:r>
            <a:r>
              <a:rPr lang="en-US" sz="2800" dirty="0">
                <a:latin typeface="+mn-lt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+mn-lt"/>
              </a:rPr>
              <a:t>Traveler </a:t>
            </a:r>
            <a:r>
              <a:rPr lang="en-US" sz="2800" b="1" dirty="0">
                <a:latin typeface="+mn-lt"/>
              </a:rPr>
              <a:t>authors generate </a:t>
            </a:r>
            <a:r>
              <a:rPr lang="en-US" sz="2800" dirty="0">
                <a:latin typeface="+mn-lt"/>
              </a:rPr>
              <a:t>drafts of travelers using MS-Word template. </a:t>
            </a:r>
            <a:endParaRPr lang="en-US" sz="2800" dirty="0" smtClean="0"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+mn-lt"/>
              </a:rPr>
              <a:t>Traveler is </a:t>
            </a:r>
            <a:r>
              <a:rPr lang="en-US" sz="2800" dirty="0">
                <a:latin typeface="+mn-lt"/>
              </a:rPr>
              <a:t>posted </a:t>
            </a:r>
            <a:r>
              <a:rPr lang="en-US" sz="2800" dirty="0" smtClean="0">
                <a:latin typeface="+mn-lt"/>
              </a:rPr>
              <a:t>in </a:t>
            </a:r>
            <a:r>
              <a:rPr lang="en-US" sz="2800" dirty="0">
                <a:latin typeface="+mn-lt"/>
              </a:rPr>
              <a:t>the appropriate </a:t>
            </a:r>
            <a:r>
              <a:rPr lang="en-US" sz="2800" b="1" dirty="0">
                <a:latin typeface="+mn-lt"/>
              </a:rPr>
              <a:t>DocuShare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smtClean="0">
                <a:latin typeface="+mn-lt"/>
              </a:rPr>
              <a:t>directory.</a:t>
            </a:r>
            <a:endParaRPr lang="en-US" sz="2800" dirty="0"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+mn-lt"/>
              </a:rPr>
              <a:t>Traveler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dirty="0" smtClean="0">
                <a:latin typeface="+mn-lt"/>
              </a:rPr>
              <a:t>is </a:t>
            </a:r>
            <a:r>
              <a:rPr lang="en-US" sz="2800" b="1" dirty="0">
                <a:latin typeface="+mn-lt"/>
              </a:rPr>
              <a:t>converted</a:t>
            </a:r>
            <a:r>
              <a:rPr lang="en-US" sz="2800" dirty="0">
                <a:latin typeface="+mn-lt"/>
              </a:rPr>
              <a:t> to ColdFusion </a:t>
            </a:r>
            <a:r>
              <a:rPr lang="en-US" sz="2800" dirty="0" smtClean="0">
                <a:latin typeface="+mn-lt"/>
              </a:rPr>
              <a:t>, </a:t>
            </a:r>
            <a:r>
              <a:rPr lang="en-US" sz="2800" dirty="0">
                <a:latin typeface="+mn-lt"/>
              </a:rPr>
              <a:t>the supporting database </a:t>
            </a:r>
            <a:r>
              <a:rPr lang="en-US" sz="2800" dirty="0" smtClean="0">
                <a:latin typeface="+mn-lt"/>
              </a:rPr>
              <a:t>is constructed </a:t>
            </a:r>
            <a:r>
              <a:rPr lang="en-US" sz="2800" dirty="0">
                <a:latin typeface="+mn-lt"/>
              </a:rPr>
              <a:t>and the </a:t>
            </a:r>
            <a:r>
              <a:rPr lang="en-US" sz="2800" dirty="0" smtClean="0">
                <a:latin typeface="+mn-lt"/>
              </a:rPr>
              <a:t>Traveler is made </a:t>
            </a:r>
            <a:r>
              <a:rPr lang="en-US" sz="2800" dirty="0">
                <a:latin typeface="+mn-lt"/>
              </a:rPr>
              <a:t>live in Pansophy</a:t>
            </a:r>
            <a:r>
              <a:rPr lang="en-US" sz="2800" dirty="0" smtClean="0">
                <a:latin typeface="+mn-lt"/>
              </a:rPr>
              <a:t>.</a:t>
            </a:r>
            <a:endParaRPr lang="en-US" sz="2800" dirty="0"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latin typeface="+mn-lt"/>
              </a:rPr>
              <a:t>Traveler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>
                <a:latin typeface="+mn-lt"/>
              </a:rPr>
              <a:t>is now </a:t>
            </a:r>
            <a:r>
              <a:rPr lang="en-US" sz="2800" b="1" dirty="0">
                <a:latin typeface="+mn-lt"/>
              </a:rPr>
              <a:t>usable</a:t>
            </a:r>
            <a:r>
              <a:rPr lang="en-US" sz="2800" dirty="0">
                <a:latin typeface="+mn-lt"/>
              </a:rPr>
              <a:t> from the Web on the production floor.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</p:spPr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645425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1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Traveler Creation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Date Placeholder 3"/>
          <p:cNvSpPr txBox="1">
            <a:spLocks/>
          </p:cNvSpPr>
          <p:nvPr/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A663D-15F8-9A44-9712-59ED5784CF5E}" type="datetime1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645425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2" y="1012727"/>
            <a:ext cx="7120647" cy="436922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25702" y="924133"/>
            <a:ext cx="2645924" cy="472764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Word template, macro enabled</a:t>
            </a:r>
          </a:p>
          <a:p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User/Engineer Authored</a:t>
            </a:r>
          </a:p>
          <a:p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 Steps and data Inputs defined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Version controlled</a:t>
            </a:r>
          </a:p>
          <a:p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Links to Procedures, drawings and safety documentation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019473" y="1128409"/>
            <a:ext cx="1303506" cy="3501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297679" y="4153711"/>
            <a:ext cx="3025300" cy="4766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276273" y="3463048"/>
            <a:ext cx="4153710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430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Traveler Conversion (</a:t>
            </a:r>
            <a:r>
              <a:rPr lang="en-US" sz="3200" dirty="0"/>
              <a:t>T</a:t>
            </a:r>
            <a:r>
              <a:rPr lang="en-US" sz="3200" dirty="0" smtClean="0"/>
              <a:t>ravelerization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Can 3"/>
          <p:cNvSpPr/>
          <p:nvPr/>
        </p:nvSpPr>
        <p:spPr>
          <a:xfrm>
            <a:off x="7402286" y="1937657"/>
            <a:ext cx="620485" cy="947057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lowchart: Multidocument 4"/>
          <p:cNvSpPr/>
          <p:nvPr/>
        </p:nvSpPr>
        <p:spPr>
          <a:xfrm>
            <a:off x="5548992" y="3799115"/>
            <a:ext cx="963385" cy="849085"/>
          </a:xfrm>
          <a:prstGeom prst="flowChartMultidocument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lowchart: Internal Storage 5"/>
          <p:cNvSpPr/>
          <p:nvPr/>
        </p:nvSpPr>
        <p:spPr>
          <a:xfrm>
            <a:off x="751114" y="2411185"/>
            <a:ext cx="1763486" cy="1812472"/>
          </a:xfrm>
          <a:prstGeom prst="flowChartInternalStorag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ube 6"/>
          <p:cNvSpPr/>
          <p:nvPr/>
        </p:nvSpPr>
        <p:spPr>
          <a:xfrm>
            <a:off x="3341915" y="2823601"/>
            <a:ext cx="1284514" cy="1317171"/>
          </a:xfrm>
          <a:prstGeom prst="cub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lowchart: Multidocument 7"/>
          <p:cNvSpPr/>
          <p:nvPr/>
        </p:nvSpPr>
        <p:spPr>
          <a:xfrm>
            <a:off x="5519057" y="2198914"/>
            <a:ext cx="936172" cy="824593"/>
          </a:xfrm>
          <a:prstGeom prst="flowChartMultidocumen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2677886" y="3317421"/>
            <a:ext cx="446314" cy="318408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>
            <a:off x="4789715" y="3317421"/>
            <a:ext cx="446314" cy="318408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>
            <a:off x="6824188" y="2292802"/>
            <a:ext cx="446314" cy="318408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4512813"/>
            <a:ext cx="20983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MSWord Template</a:t>
            </a:r>
          </a:p>
          <a:p>
            <a:r>
              <a:rPr lang="en-US" dirty="0" smtClean="0"/>
              <a:t>User writes traveler</a:t>
            </a:r>
          </a:p>
          <a:p>
            <a:r>
              <a:rPr lang="en-US" dirty="0" smtClean="0"/>
              <a:t>Utilizing pre-defined</a:t>
            </a:r>
          </a:p>
          <a:p>
            <a:r>
              <a:rPr lang="en-US" dirty="0" smtClean="0"/>
              <a:t>Data input fields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341915" y="4374314"/>
            <a:ext cx="1227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Traveler </a:t>
            </a:r>
          </a:p>
          <a:p>
            <a:r>
              <a:rPr lang="en-US" dirty="0" smtClean="0"/>
              <a:t>Conversion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19057" y="1426029"/>
            <a:ext cx="1462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Configuration</a:t>
            </a:r>
          </a:p>
          <a:p>
            <a:r>
              <a:rPr lang="en-US" dirty="0" smtClean="0"/>
              <a:t>files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519057" y="5159144"/>
            <a:ext cx="1729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Coldfusion (cfm)</a:t>
            </a:r>
          </a:p>
          <a:p>
            <a:r>
              <a:rPr lang="en-US" dirty="0" smtClean="0"/>
              <a:t>Web pages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179991" y="964364"/>
            <a:ext cx="15956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Database</a:t>
            </a:r>
          </a:p>
          <a:p>
            <a:r>
              <a:rPr lang="en-US" dirty="0" smtClean="0"/>
              <a:t>Table creation</a:t>
            </a:r>
          </a:p>
          <a:p>
            <a:r>
              <a:rPr lang="en-US" dirty="0" smtClean="0"/>
              <a:t> &amp; config setup</a:t>
            </a:r>
            <a:endParaRPr lang="en-US" dirty="0"/>
          </a:p>
        </p:txBody>
      </p:sp>
      <p:pic>
        <p:nvPicPr>
          <p:cNvPr id="3" name="Picture 2" descr="C:\Users\bookwalt\AppData\Local\Microsoft\Windows\Temporary Internet Files\Content.IE5\5TD1A796\MC900431515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97" y="1023257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3209" y="1877199"/>
            <a:ext cx="1922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Engineers/Authors</a:t>
            </a:r>
            <a:endParaRPr lang="en-US" dirty="0"/>
          </a:p>
        </p:txBody>
      </p:sp>
      <p:pic>
        <p:nvPicPr>
          <p:cNvPr id="1027" name="Picture 3" descr="C:\Users\bookwalt\AppData\Local\Microsoft\Windows\Temporary Internet Files\Content.IE5\WE6PB2FM\MC900433813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486" y="1028771"/>
            <a:ext cx="903371" cy="90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341915" y="1962540"/>
            <a:ext cx="1310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Document</a:t>
            </a:r>
          </a:p>
          <a:p>
            <a:r>
              <a:rPr lang="en-US" dirty="0" smtClean="0"/>
              <a:t>Coordinator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246917" y="964364"/>
            <a:ext cx="3615792" cy="51098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</p:spPr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645425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05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Traveler Usage - Data In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Instantiating a traveler – starting a new copy of traveler, ready for data input</a:t>
            </a: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Adding data and submitting to database</a:t>
            </a: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Closing a traveler and securing the data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</p:spPr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645425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9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Traveler Instantiation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5187" y="827314"/>
            <a:ext cx="1415142" cy="11429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1. Select Traveler From list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5187" y="2184399"/>
            <a:ext cx="1415142" cy="128451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2. Info page select NEW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5187" y="5127172"/>
            <a:ext cx="1442356" cy="128451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4. Traveler receives a Sequence Number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5187" y="3682999"/>
            <a:ext cx="1442357" cy="12300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3. Enter data &amp; instantiate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M:\asd\asddocs\PansophyPropoganda\Travele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883" y="938521"/>
            <a:ext cx="4721911" cy="235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M:\asd\asddocs\PansophyPropoganda\Traveler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582" y="1741713"/>
            <a:ext cx="3614510" cy="234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:\asd\asddocs\PansophyPropoganda\Traveler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337" y="4106452"/>
            <a:ext cx="2905760" cy="190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:\asd\asddocs\PansophyPropoganda\Traveler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55" y="4106452"/>
            <a:ext cx="3506745" cy="211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4"/>
          <p:cNvSpPr>
            <a:spLocks noChangeArrowheads="1"/>
          </p:cNvSpPr>
          <p:nvPr/>
        </p:nvSpPr>
        <p:spPr bwMode="auto">
          <a:xfrm>
            <a:off x="1896337" y="1513113"/>
            <a:ext cx="838200" cy="1613100"/>
          </a:xfrm>
          <a:prstGeom prst="ellipse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" name="Oval 4"/>
          <p:cNvSpPr>
            <a:spLocks noChangeArrowheads="1"/>
          </p:cNvSpPr>
          <p:nvPr/>
        </p:nvSpPr>
        <p:spPr bwMode="auto">
          <a:xfrm>
            <a:off x="5067436" y="3126213"/>
            <a:ext cx="2831238" cy="342700"/>
          </a:xfrm>
          <a:prstGeom prst="ellipse">
            <a:avLst/>
          </a:prstGeom>
          <a:noFill/>
          <a:ln w="254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8" name="Oval 4"/>
          <p:cNvSpPr>
            <a:spLocks noChangeArrowheads="1"/>
          </p:cNvSpPr>
          <p:nvPr/>
        </p:nvSpPr>
        <p:spPr bwMode="auto">
          <a:xfrm>
            <a:off x="7596687" y="2311397"/>
            <a:ext cx="419100" cy="359228"/>
          </a:xfrm>
          <a:prstGeom prst="ellipse">
            <a:avLst/>
          </a:prstGeom>
          <a:noFill/>
          <a:ln w="254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9" name="Oval 4"/>
          <p:cNvSpPr>
            <a:spLocks noChangeArrowheads="1"/>
          </p:cNvSpPr>
          <p:nvPr/>
        </p:nvSpPr>
        <p:spPr bwMode="auto">
          <a:xfrm>
            <a:off x="3401922" y="4311465"/>
            <a:ext cx="838200" cy="457200"/>
          </a:xfrm>
          <a:prstGeom prst="ellipse">
            <a:avLst/>
          </a:prstGeom>
          <a:noFill/>
          <a:ln w="25400">
            <a:solidFill>
              <a:srgbClr val="00B0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0" name="Oval 4"/>
          <p:cNvSpPr>
            <a:spLocks noChangeArrowheads="1"/>
          </p:cNvSpPr>
          <p:nvPr/>
        </p:nvSpPr>
        <p:spPr bwMode="auto">
          <a:xfrm>
            <a:off x="7701462" y="4249778"/>
            <a:ext cx="628650" cy="2286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1" name="Oval 4"/>
          <p:cNvSpPr>
            <a:spLocks noChangeArrowheads="1"/>
          </p:cNvSpPr>
          <p:nvPr/>
        </p:nvSpPr>
        <p:spPr bwMode="auto">
          <a:xfrm>
            <a:off x="2930117" y="5577497"/>
            <a:ext cx="838200" cy="457200"/>
          </a:xfrm>
          <a:prstGeom prst="ellipse">
            <a:avLst/>
          </a:prstGeom>
          <a:noFill/>
          <a:ln w="25400">
            <a:solidFill>
              <a:srgbClr val="00B0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cxnSp>
        <p:nvCxnSpPr>
          <p:cNvPr id="12" name="Straight Arrow Connector 11"/>
          <p:cNvCxnSpPr>
            <a:endCxn id="16" idx="1"/>
          </p:cNvCxnSpPr>
          <p:nvPr/>
        </p:nvCxnSpPr>
        <p:spPr>
          <a:xfrm>
            <a:off x="1540329" y="1143000"/>
            <a:ext cx="478760" cy="60634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567544" y="2670625"/>
            <a:ext cx="3690256" cy="455588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1540329" y="2491011"/>
            <a:ext cx="6056358" cy="179614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567543" y="4106452"/>
            <a:ext cx="1845129" cy="42019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567544" y="4089993"/>
            <a:ext cx="1578427" cy="1570578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1306286" y="4478378"/>
            <a:ext cx="6395176" cy="17449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</p:spPr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645425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02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Traveler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684" y="892630"/>
            <a:ext cx="2982688" cy="523353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Select previously created traveler sequence number</a:t>
            </a:r>
          </a:p>
          <a:p>
            <a:r>
              <a:rPr lang="en-US" dirty="0" smtClean="0"/>
              <a:t>Continue to add/update data</a:t>
            </a:r>
          </a:p>
          <a:p>
            <a:r>
              <a:rPr lang="en-US" sz="36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Submit each page !!</a:t>
            </a:r>
          </a:p>
          <a:p>
            <a:r>
              <a:rPr lang="en-US" dirty="0" smtClean="0"/>
              <a:t>Page control buttons (next, </a:t>
            </a:r>
            <a:r>
              <a:rPr lang="en-US" dirty="0" err="1" smtClean="0"/>
              <a:t>prev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2050" name="Picture 2" descr="M:\asd\asddocs\PansophyPropoganda\Traveler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836" y="1600200"/>
            <a:ext cx="5842564" cy="352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3072836" y="1621971"/>
            <a:ext cx="838200" cy="457200"/>
          </a:xfrm>
          <a:prstGeom prst="ellips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" name="Oval 4"/>
          <p:cNvSpPr>
            <a:spLocks noChangeArrowheads="1"/>
          </p:cNvSpPr>
          <p:nvPr/>
        </p:nvSpPr>
        <p:spPr bwMode="auto">
          <a:xfrm>
            <a:off x="6721475" y="2188028"/>
            <a:ext cx="838200" cy="457200"/>
          </a:xfrm>
          <a:prstGeom prst="ellipse">
            <a:avLst/>
          </a:prstGeom>
          <a:noFill/>
          <a:ln w="25400">
            <a:solidFill>
              <a:schemeClr val="accent3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" name="Oval 4"/>
          <p:cNvSpPr>
            <a:spLocks noChangeArrowheads="1"/>
          </p:cNvSpPr>
          <p:nvPr/>
        </p:nvSpPr>
        <p:spPr bwMode="auto">
          <a:xfrm>
            <a:off x="5575018" y="4669971"/>
            <a:ext cx="838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" name="Oval 4"/>
          <p:cNvSpPr>
            <a:spLocks noChangeArrowheads="1"/>
          </p:cNvSpPr>
          <p:nvPr/>
        </p:nvSpPr>
        <p:spPr bwMode="auto">
          <a:xfrm>
            <a:off x="4479018" y="1752599"/>
            <a:ext cx="1934200" cy="326571"/>
          </a:xfrm>
          <a:prstGeom prst="ellipse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024743" y="1153886"/>
            <a:ext cx="1153886" cy="598713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601685" y="2416628"/>
            <a:ext cx="4223657" cy="566058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10" idx="2"/>
          </p:cNvCxnSpPr>
          <p:nvPr/>
        </p:nvCxnSpPr>
        <p:spPr>
          <a:xfrm>
            <a:off x="2743200" y="4354286"/>
            <a:ext cx="2831818" cy="54428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601686" y="2079170"/>
            <a:ext cx="2198914" cy="3048001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</p:spPr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645425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09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:\asd\asddocs\PansophyPropoganda\Traveler5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030" y="2188821"/>
            <a:ext cx="5729968" cy="375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Traveler Closing</a:t>
            </a:r>
            <a:endParaRPr lang="en-US" dirty="0"/>
          </a:p>
        </p:txBody>
      </p:sp>
      <p:pic>
        <p:nvPicPr>
          <p:cNvPr id="3074" name="Picture 2" descr="M:\asd\asddocs\PansophyPropoganda\Traveler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3" y="1056708"/>
            <a:ext cx="8158617" cy="245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486" y="925286"/>
            <a:ext cx="3102428" cy="5200877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Until a traveler is CLOSED, all data can be modified and data entry can continue</a:t>
            </a:r>
          </a:p>
          <a:p>
            <a:r>
              <a:rPr lang="en-US" dirty="0" smtClean="0"/>
              <a:t>Data is never deleted – history of changes are kept</a:t>
            </a:r>
          </a:p>
          <a:p>
            <a:r>
              <a:rPr lang="en-US" dirty="0" smtClean="0"/>
              <a:t>Once a traveler is closed, ALL DATA is locked and no further changes can be made</a:t>
            </a:r>
            <a:endParaRPr lang="en-US" dirty="0"/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7620000" y="2884714"/>
            <a:ext cx="1343024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4181584" y="2974177"/>
            <a:ext cx="1578430" cy="498366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080657" y="1231671"/>
            <a:ext cx="1534886" cy="19142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080657" y="1231671"/>
            <a:ext cx="4637314" cy="18816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4"/>
          <p:cNvSpPr>
            <a:spLocks noChangeArrowheads="1"/>
          </p:cNvSpPr>
          <p:nvPr/>
        </p:nvSpPr>
        <p:spPr bwMode="auto">
          <a:xfrm>
            <a:off x="6342289" y="3690256"/>
            <a:ext cx="1528081" cy="664029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" name="Oval 4"/>
          <p:cNvSpPr>
            <a:spLocks noChangeArrowheads="1"/>
          </p:cNvSpPr>
          <p:nvPr/>
        </p:nvSpPr>
        <p:spPr bwMode="auto">
          <a:xfrm>
            <a:off x="5301343" y="5481648"/>
            <a:ext cx="1343024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3080657" y="4022270"/>
            <a:ext cx="3261632" cy="22224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080657" y="4244519"/>
            <a:ext cx="2318657" cy="146572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</p:spPr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645425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54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Types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6644181"/>
              </p:ext>
            </p:extLst>
          </p:nvPr>
        </p:nvGraphicFramePr>
        <p:xfrm>
          <a:off x="228600" y="835668"/>
          <a:ext cx="8697686" cy="548710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840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69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997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Data Type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Description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97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Checkbox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check box that indicates the answer to a question is “yes”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97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Comment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Allows for input of comments in a large input box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973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FileUploads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Allows multiple file uploads. File name must contain ONLY letters, numbers, and underscores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97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Float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input box that accepts numbers containing a decimal point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97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SN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text box that accepts serial numbers (allows both letters and numbers)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97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Integer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Input box that accepts whole numbers only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997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Note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Used to alert the</a:t>
                      </a:r>
                      <a:r>
                        <a:rPr lang="en-US" sz="1200" baseline="0" dirty="0" smtClean="0"/>
                        <a:t> programmers to special traveler requirements (calculations)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997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Radio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Series of Radio Buttons that the author must provide names for.</a:t>
                      </a:r>
                      <a:r>
                        <a:rPr lang="en-US" sz="1200" baseline="0" dirty="0" smtClean="0"/>
                        <a:t> Only one can be selected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9973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SciNot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Input of numbers in scientific notation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997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Select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Author defined pull-down menu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997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Text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Input box for text entries, max 256 chars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995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Timestamp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Input box which accepts date and time. Also supplies a button “Now” which will automatically enter the current date and time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9973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UserName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Input</a:t>
                      </a:r>
                      <a:r>
                        <a:rPr lang="en-US" sz="1200" baseline="0" dirty="0" smtClean="0"/>
                        <a:t> box for a username (</a:t>
                      </a:r>
                      <a:r>
                        <a:rPr lang="en-US" sz="1200" baseline="0" dirty="0" err="1" smtClean="0"/>
                        <a:t>jlab</a:t>
                      </a:r>
                      <a:r>
                        <a:rPr lang="en-US" sz="1200" baseline="0" dirty="0" smtClean="0"/>
                        <a:t> username)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9973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YesNo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Radio buttons, yes and no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629937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Holdpoints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 stop point in a traveler that generates an email to whomever the Author designates as a reviewer. Must be cleared before entering data on subsequent pages, or on last page prevents closing of traveler until data has been reviewed.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51886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Email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Allow the author to email a designated user to the status of a traveler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</p:spPr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645425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22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Minion Pro"/>
              </a:rPr>
              <a:t>Outline</a:t>
            </a:r>
            <a:endParaRPr lang="en-US" sz="400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1132"/>
            <a:ext cx="8229600" cy="5095031"/>
          </a:xfrm>
        </p:spPr>
        <p:txBody>
          <a:bodyPr wrap="square">
            <a:norm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QA/QC</a:t>
            </a:r>
          </a:p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The Pansophy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QMS connection</a:t>
            </a:r>
          </a:p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External 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access / Data Sharing</a:t>
            </a:r>
          </a:p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Pansophy Overview</a:t>
            </a:r>
          </a:p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Questions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>
                <a:solidFill>
                  <a:prstClr val="white"/>
                </a:solidFill>
              </a:rPr>
              <a:pPr/>
              <a:t>5/27/2020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6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8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371600" y="2733472"/>
            <a:ext cx="6400800" cy="290532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Miscellaneous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9" name="Title 3"/>
          <p:cNvSpPr>
            <a:spLocks noGrp="1"/>
          </p:cNvSpPr>
          <p:nvPr>
            <p:ph type="ctrTitle"/>
          </p:nvPr>
        </p:nvSpPr>
        <p:spPr>
          <a:xfrm>
            <a:off x="510702" y="982562"/>
            <a:ext cx="7772400" cy="1470025"/>
          </a:xfrm>
        </p:spPr>
        <p:txBody>
          <a:bodyPr/>
          <a:lstStyle/>
          <a:p>
            <a:r>
              <a:rPr lang="en-US" dirty="0" smtClean="0"/>
              <a:t>Appendix 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15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1" y="897420"/>
            <a:ext cx="7757160" cy="48893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4000" dirty="0"/>
              <a:t>External Access Requirements</a:t>
            </a:r>
            <a:endParaRPr lang="en-US" sz="4000" dirty="0">
              <a:latin typeface="Minion Pro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4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latin typeface="Minion Pro"/>
              </a:rPr>
              <a:t>Where’s My Data?</a:t>
            </a:r>
            <a:endParaRPr lang="en-US" sz="4000" dirty="0">
              <a:latin typeface="Minion Pro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7" name="Picture 2" descr="C:\Program Files\Microsoft Office\MEDIA\CAGCAT10\j0205582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8790" y="2393269"/>
            <a:ext cx="1446761" cy="1290774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8" name="TextBox 7"/>
          <p:cNvSpPr txBox="1"/>
          <p:nvPr/>
        </p:nvSpPr>
        <p:spPr>
          <a:xfrm>
            <a:off x="1468354" y="3030379"/>
            <a:ext cx="40959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/>
              <a:t>DOC</a:t>
            </a:r>
          </a:p>
          <a:p>
            <a:pPr algn="ctr"/>
            <a:r>
              <a:rPr lang="en-US" sz="500" b="1" dirty="0" smtClean="0"/>
              <a:t>COORD</a:t>
            </a:r>
          </a:p>
        </p:txBody>
      </p:sp>
      <p:pic>
        <p:nvPicPr>
          <p:cNvPr id="9" name="Picture 2" descr="C:\Program Files\Microsoft Office\MEDIA\CAGCAT10\j0205582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8790" y="3629999"/>
            <a:ext cx="1446761" cy="1290774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10" name="TextBox 9"/>
          <p:cNvSpPr txBox="1"/>
          <p:nvPr/>
        </p:nvSpPr>
        <p:spPr>
          <a:xfrm>
            <a:off x="1438850" y="4343400"/>
            <a:ext cx="458779" cy="1692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500" b="1" dirty="0" smtClean="0"/>
              <a:t>Developer</a:t>
            </a:r>
          </a:p>
        </p:txBody>
      </p:sp>
      <p:pic>
        <p:nvPicPr>
          <p:cNvPr id="11" name="Picture 2" descr="C:\Program Files\Microsoft Office\MEDIA\CAGCAT10\j0205582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8790" y="4836564"/>
            <a:ext cx="1446761" cy="1290774"/>
          </a:xfrm>
          <a:prstGeom prst="rect">
            <a:avLst/>
          </a:prstGeom>
          <a:solidFill>
            <a:srgbClr val="7030A0"/>
          </a:solidFill>
        </p:spPr>
      </p:pic>
      <p:sp>
        <p:nvSpPr>
          <p:cNvPr id="12" name="TextBox 11"/>
          <p:cNvSpPr txBox="1">
            <a:spLocks/>
          </p:cNvSpPr>
          <p:nvPr/>
        </p:nvSpPr>
        <p:spPr>
          <a:xfrm>
            <a:off x="1465386" y="5565500"/>
            <a:ext cx="420830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 smtClean="0"/>
              <a:t>Admin</a:t>
            </a:r>
          </a:p>
        </p:txBody>
      </p:sp>
      <p:grpSp>
        <p:nvGrpSpPr>
          <p:cNvPr id="14" name="Group 57"/>
          <p:cNvGrpSpPr/>
          <p:nvPr/>
        </p:nvGrpSpPr>
        <p:grpSpPr>
          <a:xfrm>
            <a:off x="878790" y="1126375"/>
            <a:ext cx="1446761" cy="1290774"/>
            <a:chOff x="0" y="898677"/>
            <a:chExt cx="1776413" cy="1630363"/>
          </a:xfrm>
          <a:solidFill>
            <a:srgbClr val="00B050"/>
          </a:solidFill>
        </p:grpSpPr>
        <p:pic>
          <p:nvPicPr>
            <p:cNvPr id="15" name="Picture 2" descr="C:\Program Files\Microsoft Office\MEDIA\CAGCAT10\j0205582.wm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898677"/>
              <a:ext cx="1776413" cy="1630363"/>
            </a:xfrm>
            <a:prstGeom prst="rect">
              <a:avLst/>
            </a:prstGeom>
            <a:grpFill/>
          </p:spPr>
        </p:pic>
        <p:sp>
          <p:nvSpPr>
            <p:cNvPr id="16" name="Rectangle 15"/>
            <p:cNvSpPr/>
            <p:nvPr/>
          </p:nvSpPr>
          <p:spPr>
            <a:xfrm>
              <a:off x="735789" y="1785903"/>
              <a:ext cx="474196" cy="2526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700" b="1" dirty="0" smtClean="0"/>
                <a:t>USER</a:t>
              </a:r>
            </a:p>
          </p:txBody>
        </p:sp>
      </p:grpSp>
      <p:grpSp>
        <p:nvGrpSpPr>
          <p:cNvPr id="17" name="Group 70"/>
          <p:cNvGrpSpPr/>
          <p:nvPr/>
        </p:nvGrpSpPr>
        <p:grpSpPr>
          <a:xfrm>
            <a:off x="2596372" y="1206693"/>
            <a:ext cx="1797584" cy="1775862"/>
            <a:chOff x="2270866" y="933450"/>
            <a:chExt cx="2207172" cy="2243073"/>
          </a:xfrm>
        </p:grpSpPr>
        <p:grpSp>
          <p:nvGrpSpPr>
            <p:cNvPr id="18" name="Group 61"/>
            <p:cNvGrpSpPr/>
            <p:nvPr/>
          </p:nvGrpSpPr>
          <p:grpSpPr>
            <a:xfrm>
              <a:off x="2270866" y="1224152"/>
              <a:ext cx="2207172" cy="1939460"/>
              <a:chOff x="2632816" y="1224152"/>
              <a:chExt cx="2207172" cy="1939460"/>
            </a:xfrm>
          </p:grpSpPr>
          <p:sp>
            <p:nvSpPr>
              <p:cNvPr id="21" name="Cube 20"/>
              <p:cNvSpPr/>
              <p:nvPr/>
            </p:nvSpPr>
            <p:spPr>
              <a:xfrm>
                <a:off x="2632816" y="1224152"/>
                <a:ext cx="2207172" cy="1939460"/>
              </a:xfrm>
              <a:prstGeom prst="cube">
                <a:avLst>
                  <a:gd name="adj" fmla="val 33937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948592" y="1401871"/>
                <a:ext cx="1618576" cy="2633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900" b="1" dirty="0" smtClean="0"/>
                  <a:t>pansophy.jlab.org</a:t>
                </a:r>
                <a:endParaRPr lang="en-US" sz="1000" b="1" dirty="0" smtClean="0"/>
              </a:p>
            </p:txBody>
          </p:sp>
          <p:grpSp>
            <p:nvGrpSpPr>
              <p:cNvPr id="23" name="Group 54"/>
              <p:cNvGrpSpPr/>
              <p:nvPr/>
            </p:nvGrpSpPr>
            <p:grpSpPr>
              <a:xfrm>
                <a:off x="2953681" y="2099963"/>
                <a:ext cx="830018" cy="769357"/>
                <a:chOff x="3268991" y="2068432"/>
                <a:chExt cx="830018" cy="769357"/>
              </a:xfrm>
            </p:grpSpPr>
            <p:sp>
              <p:nvSpPr>
                <p:cNvPr id="24" name="Oval 23"/>
                <p:cNvSpPr/>
                <p:nvPr/>
              </p:nvSpPr>
              <p:spPr>
                <a:xfrm>
                  <a:off x="3285207" y="2520978"/>
                  <a:ext cx="740229" cy="316811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00" dirty="0" smtClean="0">
                      <a:solidFill>
                        <a:schemeClr val="tx1"/>
                      </a:solidFill>
                    </a:rPr>
                    <a:t>LCDS</a:t>
                  </a:r>
                  <a:endParaRPr lang="en-US" sz="9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3293464" y="2303112"/>
                  <a:ext cx="731971" cy="292940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dirty="0" smtClean="0">
                      <a:solidFill>
                        <a:schemeClr val="tx1"/>
                      </a:solidFill>
                    </a:rPr>
                    <a:t>CF</a:t>
                  </a:r>
                  <a:endParaRPr lang="en-US" sz="1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3268991" y="2068432"/>
                  <a:ext cx="830018" cy="275372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dirty="0" smtClean="0">
                      <a:solidFill>
                        <a:schemeClr val="tx1"/>
                      </a:solidFill>
                    </a:rPr>
                    <a:t>Apache</a:t>
                  </a:r>
                  <a:endParaRPr lang="en-US" sz="6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9" name="TextBox 18"/>
            <p:cNvSpPr txBox="1"/>
            <p:nvPr/>
          </p:nvSpPr>
          <p:spPr>
            <a:xfrm>
              <a:off x="3086100" y="933450"/>
              <a:ext cx="992430" cy="3511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Linux/VM</a:t>
              </a:r>
              <a:endParaRPr lang="en-US" sz="1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295525" y="2895600"/>
              <a:ext cx="1244892" cy="280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Production Server</a:t>
              </a:r>
              <a:endParaRPr lang="en-US" sz="1000" dirty="0"/>
            </a:p>
          </p:txBody>
        </p:sp>
      </p:grpSp>
      <p:grpSp>
        <p:nvGrpSpPr>
          <p:cNvPr id="27" name="Group 71"/>
          <p:cNvGrpSpPr/>
          <p:nvPr/>
        </p:nvGrpSpPr>
        <p:grpSpPr>
          <a:xfrm>
            <a:off x="2531123" y="3763103"/>
            <a:ext cx="1855075" cy="1775273"/>
            <a:chOff x="2200275" y="3248025"/>
            <a:chExt cx="2277763" cy="2242328"/>
          </a:xfrm>
        </p:grpSpPr>
        <p:grpSp>
          <p:nvGrpSpPr>
            <p:cNvPr id="28" name="Group 62"/>
            <p:cNvGrpSpPr/>
            <p:nvPr/>
          </p:nvGrpSpPr>
          <p:grpSpPr>
            <a:xfrm>
              <a:off x="2270866" y="3541683"/>
              <a:ext cx="2207172" cy="1939460"/>
              <a:chOff x="2632816" y="3541683"/>
              <a:chExt cx="2207172" cy="1939460"/>
            </a:xfrm>
          </p:grpSpPr>
          <p:sp>
            <p:nvSpPr>
              <p:cNvPr id="31" name="Cube 30"/>
              <p:cNvSpPr/>
              <p:nvPr/>
            </p:nvSpPr>
            <p:spPr>
              <a:xfrm>
                <a:off x="2632816" y="3541683"/>
                <a:ext cx="2207172" cy="1939460"/>
              </a:xfrm>
              <a:prstGeom prst="cube">
                <a:avLst>
                  <a:gd name="adj" fmla="val 33937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852115" y="3700679"/>
                <a:ext cx="1805462" cy="2897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00" b="1" dirty="0" smtClean="0"/>
                  <a:t>pansophydev.jlab.org</a:t>
                </a:r>
                <a:endParaRPr lang="en-US" sz="1050" b="1" dirty="0" smtClean="0"/>
              </a:p>
            </p:txBody>
          </p:sp>
          <p:grpSp>
            <p:nvGrpSpPr>
              <p:cNvPr id="33" name="Group 55"/>
              <p:cNvGrpSpPr/>
              <p:nvPr/>
            </p:nvGrpSpPr>
            <p:grpSpPr>
              <a:xfrm>
                <a:off x="2937915" y="4449025"/>
                <a:ext cx="830018" cy="769357"/>
                <a:chOff x="3064039" y="4406983"/>
                <a:chExt cx="830018" cy="769357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3080255" y="4859529"/>
                  <a:ext cx="740229" cy="316811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00" dirty="0" smtClean="0">
                      <a:solidFill>
                        <a:schemeClr val="tx1"/>
                      </a:solidFill>
                    </a:rPr>
                    <a:t>LCDS</a:t>
                  </a:r>
                  <a:endParaRPr lang="en-US" sz="9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3088512" y="4641663"/>
                  <a:ext cx="731971" cy="292940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dirty="0" smtClean="0">
                      <a:solidFill>
                        <a:schemeClr val="tx1"/>
                      </a:solidFill>
                    </a:rPr>
                    <a:t>CF</a:t>
                  </a:r>
                  <a:endParaRPr lang="en-US" sz="1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3064039" y="4406983"/>
                  <a:ext cx="830018" cy="275372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dirty="0" smtClean="0">
                      <a:solidFill>
                        <a:schemeClr val="tx1"/>
                      </a:solidFill>
                    </a:rPr>
                    <a:t>Apache</a:t>
                  </a:r>
                  <a:endParaRPr lang="en-US" sz="6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29" name="TextBox 28"/>
            <p:cNvSpPr txBox="1"/>
            <p:nvPr/>
          </p:nvSpPr>
          <p:spPr>
            <a:xfrm>
              <a:off x="3143250" y="3248025"/>
              <a:ext cx="992429" cy="3511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Linux/VM</a:t>
              </a:r>
              <a:endParaRPr lang="en-US" sz="1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200275" y="5200650"/>
              <a:ext cx="1449351" cy="289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Development Server</a:t>
              </a:r>
              <a:endParaRPr lang="en-US" sz="1050" dirty="0"/>
            </a:p>
          </p:txBody>
        </p:sp>
      </p:grpSp>
      <p:grpSp>
        <p:nvGrpSpPr>
          <p:cNvPr id="37" name="Group 1"/>
          <p:cNvGrpSpPr/>
          <p:nvPr/>
        </p:nvGrpSpPr>
        <p:grpSpPr>
          <a:xfrm>
            <a:off x="4589950" y="1231719"/>
            <a:ext cx="2039451" cy="4801236"/>
            <a:chOff x="4629182" y="536435"/>
            <a:chExt cx="1723994" cy="6064390"/>
          </a:xfrm>
        </p:grpSpPr>
        <p:sp>
          <p:nvSpPr>
            <p:cNvPr id="38" name="Flowchart: Multidocument 37"/>
            <p:cNvSpPr/>
            <p:nvPr/>
          </p:nvSpPr>
          <p:spPr>
            <a:xfrm>
              <a:off x="4648808" y="537996"/>
              <a:ext cx="1704368" cy="6062829"/>
            </a:xfrm>
            <a:prstGeom prst="flowChartMultidocument">
              <a:avLst/>
            </a:prstGeom>
            <a:solidFill>
              <a:srgbClr val="F8F8A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790922" y="536435"/>
              <a:ext cx="845551" cy="2984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 dirty="0" smtClean="0"/>
                <a:t>M:drive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629182" y="4316823"/>
              <a:ext cx="1466341" cy="4664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00" i="1" dirty="0" smtClean="0"/>
                <a:t>/group/</a:t>
              </a:r>
              <a:r>
                <a:rPr lang="en-US" sz="900" i="1" dirty="0" err="1" smtClean="0"/>
                <a:t>asd</a:t>
              </a:r>
              <a:r>
                <a:rPr lang="en-US" sz="900" i="1" dirty="0" smtClean="0"/>
                <a:t>/www/</a:t>
              </a:r>
              <a:r>
                <a:rPr lang="en-US" sz="900" i="1" dirty="0" err="1" smtClean="0"/>
                <a:t>pansophydev</a:t>
              </a:r>
              <a:r>
                <a:rPr lang="en-US" sz="900" i="1" dirty="0" smtClean="0"/>
                <a:t>/html/</a:t>
              </a:r>
              <a:r>
                <a:rPr lang="en-US" sz="900" i="1" dirty="0" err="1" smtClean="0"/>
                <a:t>pansophydev</a:t>
              </a:r>
              <a:r>
                <a:rPr lang="en-US" sz="900" i="1" dirty="0" smtClean="0"/>
                <a:t>(</a:t>
              </a:r>
              <a:r>
                <a:rPr lang="en-US" sz="900" i="1" dirty="0" err="1" smtClean="0"/>
                <a:t>App.cfc</a:t>
              </a:r>
              <a:r>
                <a:rPr lang="en-US" sz="900" i="1" dirty="0" smtClean="0"/>
                <a:t>)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634516" y="1686201"/>
              <a:ext cx="1663008" cy="9913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00" i="1" dirty="0" smtClean="0"/>
                <a:t>/group/</a:t>
              </a:r>
              <a:r>
                <a:rPr lang="en-US" sz="900" i="1" dirty="0" err="1" smtClean="0"/>
                <a:t>asd</a:t>
              </a:r>
              <a:r>
                <a:rPr lang="en-US" sz="900" i="1" dirty="0" smtClean="0"/>
                <a:t>/www/pansophy/html/</a:t>
              </a:r>
            </a:p>
            <a:p>
              <a:r>
                <a:rPr lang="en-US" sz="900" i="1" dirty="0" smtClean="0"/>
                <a:t>…</a:t>
              </a:r>
            </a:p>
            <a:p>
              <a:r>
                <a:rPr lang="en-US" sz="900" i="1" dirty="0" smtClean="0"/>
                <a:t>pansophy(</a:t>
              </a:r>
              <a:r>
                <a:rPr lang="en-US" sz="900" i="1" dirty="0" err="1" smtClean="0"/>
                <a:t>App.cfc</a:t>
              </a:r>
              <a:r>
                <a:rPr lang="en-US" sz="900" i="1" dirty="0" smtClean="0"/>
                <a:t>) (PRD)</a:t>
              </a:r>
            </a:p>
            <a:p>
              <a:endParaRPr lang="en-US" sz="900" i="1" dirty="0" smtClean="0"/>
            </a:p>
            <a:p>
              <a:r>
                <a:rPr lang="en-US" sz="900" i="1" dirty="0" err="1" smtClean="0"/>
                <a:t>pansophyit</a:t>
              </a:r>
              <a:r>
                <a:rPr lang="en-US" sz="900" i="1" dirty="0" smtClean="0"/>
                <a:t>(</a:t>
              </a:r>
              <a:r>
                <a:rPr lang="en-US" sz="900" i="1" dirty="0" err="1" smtClean="0"/>
                <a:t>App.cfc</a:t>
              </a:r>
              <a:r>
                <a:rPr lang="en-US" sz="900" i="1" dirty="0" smtClean="0"/>
                <a:t>) (IT)</a:t>
              </a: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4788535" y="3634906"/>
            <a:ext cx="985194" cy="75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88"/>
          <p:cNvGrpSpPr/>
          <p:nvPr/>
        </p:nvGrpSpPr>
        <p:grpSpPr>
          <a:xfrm>
            <a:off x="7028758" y="2286000"/>
            <a:ext cx="1613537" cy="1938046"/>
            <a:chOff x="6860298" y="3638550"/>
            <a:chExt cx="1981189" cy="2447925"/>
          </a:xfrm>
        </p:grpSpPr>
        <p:grpSp>
          <p:nvGrpSpPr>
            <p:cNvPr id="44" name="Group 73"/>
            <p:cNvGrpSpPr/>
            <p:nvPr/>
          </p:nvGrpSpPr>
          <p:grpSpPr>
            <a:xfrm>
              <a:off x="6860298" y="3638550"/>
              <a:ext cx="1981189" cy="2447925"/>
              <a:chOff x="6707898" y="3638550"/>
              <a:chExt cx="1981189" cy="2447925"/>
            </a:xfrm>
          </p:grpSpPr>
          <p:grpSp>
            <p:nvGrpSpPr>
              <p:cNvPr id="46" name="Group 87"/>
              <p:cNvGrpSpPr/>
              <p:nvPr/>
            </p:nvGrpSpPr>
            <p:grpSpPr>
              <a:xfrm>
                <a:off x="6707898" y="3947463"/>
                <a:ext cx="1981189" cy="2139012"/>
                <a:chOff x="6526923" y="3414063"/>
                <a:chExt cx="1981189" cy="2139012"/>
              </a:xfrm>
            </p:grpSpPr>
            <p:grpSp>
              <p:nvGrpSpPr>
                <p:cNvPr id="48" name="Group 48"/>
                <p:cNvGrpSpPr/>
                <p:nvPr/>
              </p:nvGrpSpPr>
              <p:grpSpPr>
                <a:xfrm>
                  <a:off x="6526923" y="3414063"/>
                  <a:ext cx="1981189" cy="2139012"/>
                  <a:chOff x="6747640" y="3435084"/>
                  <a:chExt cx="1981189" cy="1746516"/>
                </a:xfrm>
                <a:solidFill>
                  <a:schemeClr val="accent3">
                    <a:lumMod val="20000"/>
                    <a:lumOff val="80000"/>
                  </a:schemeClr>
                </a:solidFill>
              </p:grpSpPr>
              <p:sp>
                <p:nvSpPr>
                  <p:cNvPr id="55" name="Flowchart: Magnetic Disk 54"/>
                  <p:cNvSpPr/>
                  <p:nvPr/>
                </p:nvSpPr>
                <p:spPr>
                  <a:xfrm>
                    <a:off x="6747640" y="3435084"/>
                    <a:ext cx="1981189" cy="1746516"/>
                  </a:xfrm>
                  <a:prstGeom prst="flowChartMagneticDisk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dirty="0"/>
                  </a:p>
                </p:txBody>
              </p:sp>
              <p:sp>
                <p:nvSpPr>
                  <p:cNvPr id="56" name="Rectangle 55"/>
                  <p:cNvSpPr/>
                  <p:nvPr/>
                </p:nvSpPr>
                <p:spPr>
                  <a:xfrm>
                    <a:off x="7184353" y="3535767"/>
                    <a:ext cx="1107779" cy="258048"/>
                  </a:xfrm>
                  <a:prstGeom prst="rect">
                    <a:avLst/>
                  </a:prstGeom>
                  <a:grpFill/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200" b="1" dirty="0" smtClean="0"/>
                      <a:t>dbl6.jlab.org</a:t>
                    </a:r>
                  </a:p>
                </p:txBody>
              </p:sp>
            </p:grpSp>
            <p:grpSp>
              <p:nvGrpSpPr>
                <p:cNvPr id="49" name="Group 47"/>
                <p:cNvGrpSpPr/>
                <p:nvPr/>
              </p:nvGrpSpPr>
              <p:grpSpPr>
                <a:xfrm>
                  <a:off x="6636192" y="4243894"/>
                  <a:ext cx="766693" cy="914399"/>
                  <a:chOff x="6978869" y="4075403"/>
                  <a:chExt cx="541281" cy="1001094"/>
                </a:xfrm>
              </p:grpSpPr>
              <p:sp>
                <p:nvSpPr>
                  <p:cNvPr id="53" name="Flowchart: Magnetic Disk 52"/>
                  <p:cNvSpPr/>
                  <p:nvPr/>
                </p:nvSpPr>
                <p:spPr>
                  <a:xfrm>
                    <a:off x="6978869" y="4086724"/>
                    <a:ext cx="541281" cy="989773"/>
                  </a:xfrm>
                  <a:prstGeom prst="flowChartMagneticDisk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dirty="0"/>
                  </a:p>
                </p:txBody>
              </p:sp>
              <p:sp>
                <p:nvSpPr>
                  <p:cNvPr id="54" name="Rectangle 53"/>
                  <p:cNvSpPr/>
                  <p:nvPr/>
                </p:nvSpPr>
                <p:spPr>
                  <a:xfrm>
                    <a:off x="7017534" y="4075403"/>
                    <a:ext cx="444589" cy="92267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050" dirty="0" smtClean="0"/>
                      <a:t>PRD</a:t>
                    </a:r>
                  </a:p>
                  <a:p>
                    <a:pPr algn="ctr"/>
                    <a:endParaRPr lang="en-US" sz="500" dirty="0" smtClean="0"/>
                  </a:p>
                  <a:p>
                    <a:pPr algn="ctr"/>
                    <a:r>
                      <a:rPr lang="en-US" sz="1000" b="1" dirty="0" smtClean="0"/>
                      <a:t>adapps</a:t>
                    </a:r>
                  </a:p>
                  <a:p>
                    <a:pPr algn="ctr"/>
                    <a:endParaRPr lang="en-US" sz="500" b="1" dirty="0" smtClean="0"/>
                  </a:p>
                  <a:p>
                    <a:pPr algn="ctr"/>
                    <a:r>
                      <a:rPr lang="en-US" sz="1000" b="1" dirty="0" smtClean="0"/>
                      <a:t>11g</a:t>
                    </a:r>
                    <a:endParaRPr lang="en-US" sz="1050" b="1" dirty="0" smtClean="0"/>
                  </a:p>
                </p:txBody>
              </p:sp>
            </p:grpSp>
            <p:grpSp>
              <p:nvGrpSpPr>
                <p:cNvPr id="50" name="Group 50"/>
                <p:cNvGrpSpPr/>
                <p:nvPr/>
              </p:nvGrpSpPr>
              <p:grpSpPr>
                <a:xfrm>
                  <a:off x="7467595" y="4239458"/>
                  <a:ext cx="914400" cy="914401"/>
                  <a:chOff x="7940155" y="4007897"/>
                  <a:chExt cx="661754" cy="974007"/>
                </a:xfrm>
              </p:grpSpPr>
              <p:sp>
                <p:nvSpPr>
                  <p:cNvPr id="51" name="Flowchart: Magnetic Disk 50"/>
                  <p:cNvSpPr/>
                  <p:nvPr/>
                </p:nvSpPr>
                <p:spPr>
                  <a:xfrm>
                    <a:off x="8019393" y="4007897"/>
                    <a:ext cx="515005" cy="974007"/>
                  </a:xfrm>
                  <a:prstGeom prst="flowChartMagneticDisk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dirty="0"/>
                  </a:p>
                </p:txBody>
              </p:sp>
              <p:sp>
                <p:nvSpPr>
                  <p:cNvPr id="52" name="Rectangle 51"/>
                  <p:cNvSpPr/>
                  <p:nvPr/>
                </p:nvSpPr>
                <p:spPr>
                  <a:xfrm>
                    <a:off x="7940155" y="4013671"/>
                    <a:ext cx="661754" cy="89770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050" dirty="0" smtClean="0"/>
                      <a:t>DEV</a:t>
                    </a:r>
                  </a:p>
                  <a:p>
                    <a:pPr algn="ctr"/>
                    <a:endParaRPr lang="en-US" sz="500" dirty="0" smtClean="0"/>
                  </a:p>
                  <a:p>
                    <a:pPr algn="ctr"/>
                    <a:r>
                      <a:rPr lang="en-US" sz="1000" b="1" dirty="0" smtClean="0"/>
                      <a:t>adappstst</a:t>
                    </a:r>
                  </a:p>
                  <a:p>
                    <a:pPr algn="ctr"/>
                    <a:endParaRPr lang="en-US" sz="500" b="1" dirty="0" smtClean="0"/>
                  </a:p>
                  <a:p>
                    <a:pPr algn="ctr"/>
                    <a:r>
                      <a:rPr lang="en-US" sz="1000" b="1" dirty="0" smtClean="0"/>
                      <a:t>11gTST</a:t>
                    </a:r>
                    <a:endParaRPr lang="en-US" sz="1050" b="1" dirty="0" smtClean="0"/>
                  </a:p>
                </p:txBody>
              </p:sp>
            </p:grpSp>
          </p:grpSp>
          <p:sp>
            <p:nvSpPr>
              <p:cNvPr id="47" name="TextBox 46"/>
              <p:cNvSpPr txBox="1"/>
              <p:nvPr/>
            </p:nvSpPr>
            <p:spPr>
              <a:xfrm>
                <a:off x="7343775" y="3638550"/>
                <a:ext cx="631514" cy="3511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Linux</a:t>
                </a:r>
                <a:endParaRPr lang="en-US" sz="1400" dirty="0"/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7143750" y="5734050"/>
              <a:ext cx="1241336" cy="298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Database Server</a:t>
              </a:r>
              <a:endParaRPr lang="en-US" sz="1100" dirty="0"/>
            </a:p>
          </p:txBody>
        </p:sp>
      </p:grpSp>
      <p:cxnSp>
        <p:nvCxnSpPr>
          <p:cNvPr id="57" name="Straight Connector 56"/>
          <p:cNvCxnSpPr/>
          <p:nvPr/>
        </p:nvCxnSpPr>
        <p:spPr>
          <a:xfrm flipV="1">
            <a:off x="2283517" y="1786056"/>
            <a:ext cx="912172" cy="1052956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012706" y="1828800"/>
            <a:ext cx="643953" cy="840854"/>
          </a:xfrm>
          <a:prstGeom prst="line">
            <a:avLst/>
          </a:prstGeom>
          <a:ln w="254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5636344" y="2861458"/>
            <a:ext cx="2344780" cy="403937"/>
          </a:xfrm>
          <a:prstGeom prst="line">
            <a:avLst/>
          </a:prstGeom>
          <a:ln w="254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158248" y="1681801"/>
            <a:ext cx="9003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4068585" y="1681801"/>
            <a:ext cx="588074" cy="806717"/>
          </a:xfrm>
          <a:prstGeom prst="line">
            <a:avLst/>
          </a:prstGeom>
          <a:ln w="25400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 flipV="1">
            <a:off x="5535425" y="2669654"/>
            <a:ext cx="1696227" cy="595741"/>
          </a:xfrm>
          <a:prstGeom prst="line">
            <a:avLst/>
          </a:prstGeom>
          <a:ln w="25400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2158248" y="3962941"/>
            <a:ext cx="745231" cy="282789"/>
          </a:xfrm>
          <a:prstGeom prst="line">
            <a:avLst/>
          </a:prstGeom>
          <a:ln w="25400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 flipV="1">
            <a:off x="4082611" y="4245729"/>
            <a:ext cx="574048" cy="105106"/>
          </a:xfrm>
          <a:prstGeom prst="line">
            <a:avLst/>
          </a:prstGeom>
          <a:ln w="25400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6248400" y="3855563"/>
            <a:ext cx="1732724" cy="487837"/>
          </a:xfrm>
          <a:prstGeom prst="line">
            <a:avLst/>
          </a:prstGeom>
          <a:ln w="25400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2283517" y="2926831"/>
            <a:ext cx="736324" cy="214540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2818148" y="3272936"/>
            <a:ext cx="1194558" cy="33855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800" dirty="0" smtClean="0"/>
              <a:t>POC for Apache Servers:</a:t>
            </a:r>
          </a:p>
          <a:p>
            <a:r>
              <a:rPr lang="en-US" sz="800" dirty="0" smtClean="0"/>
              <a:t>Marty Wise</a:t>
            </a:r>
            <a:endParaRPr lang="en-US" sz="800" dirty="0"/>
          </a:p>
        </p:txBody>
      </p:sp>
      <p:sp>
        <p:nvSpPr>
          <p:cNvPr id="68" name="TextBox 67"/>
          <p:cNvSpPr txBox="1"/>
          <p:nvPr/>
        </p:nvSpPr>
        <p:spPr>
          <a:xfrm>
            <a:off x="7231652" y="1598680"/>
            <a:ext cx="997948" cy="45872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800" dirty="0" smtClean="0"/>
              <a:t>POC for DB Servers:</a:t>
            </a:r>
          </a:p>
          <a:p>
            <a:r>
              <a:rPr lang="en-US" sz="800" dirty="0" smtClean="0"/>
              <a:t>David Sheppard</a:t>
            </a:r>
          </a:p>
          <a:p>
            <a:r>
              <a:rPr lang="en-US" sz="800" dirty="0" smtClean="0"/>
              <a:t>Mike </a:t>
            </a:r>
            <a:r>
              <a:rPr lang="en-US" sz="800" dirty="0" err="1" smtClean="0"/>
              <a:t>Staron</a:t>
            </a:r>
            <a:endParaRPr lang="en-US" sz="800" dirty="0"/>
          </a:p>
        </p:txBody>
      </p:sp>
      <p:grpSp>
        <p:nvGrpSpPr>
          <p:cNvPr id="69" name="Group 68"/>
          <p:cNvGrpSpPr/>
          <p:nvPr/>
        </p:nvGrpSpPr>
        <p:grpSpPr>
          <a:xfrm>
            <a:off x="6840708" y="4207125"/>
            <a:ext cx="1922292" cy="631033"/>
            <a:chOff x="6610350" y="5931753"/>
            <a:chExt cx="2360296" cy="797051"/>
          </a:xfrm>
        </p:grpSpPr>
        <p:grpSp>
          <p:nvGrpSpPr>
            <p:cNvPr id="70" name="Group 102"/>
            <p:cNvGrpSpPr/>
            <p:nvPr/>
          </p:nvGrpSpPr>
          <p:grpSpPr>
            <a:xfrm>
              <a:off x="6610350" y="5931753"/>
              <a:ext cx="2360296" cy="797051"/>
              <a:chOff x="1800225" y="5981700"/>
              <a:chExt cx="2360296" cy="797051"/>
            </a:xfrm>
          </p:grpSpPr>
          <p:sp>
            <p:nvSpPr>
              <p:cNvPr id="72" name="Left Brace 71"/>
              <p:cNvSpPr/>
              <p:nvPr/>
            </p:nvSpPr>
            <p:spPr>
              <a:xfrm>
                <a:off x="1800225" y="6019799"/>
                <a:ext cx="274320" cy="758952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1971675" y="5981700"/>
                <a:ext cx="779080" cy="737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 smtClean="0"/>
                  <a:t>ACCESS</a:t>
                </a:r>
              </a:p>
              <a:p>
                <a:r>
                  <a:rPr lang="en-US" sz="900" dirty="0" smtClean="0"/>
                  <a:t>FACILITY</a:t>
                </a:r>
              </a:p>
              <a:p>
                <a:r>
                  <a:rPr lang="en-US" sz="900" dirty="0" smtClean="0"/>
                  <a:t>TRAVELER</a:t>
                </a:r>
              </a:p>
              <a:p>
                <a:r>
                  <a:rPr lang="en-US" sz="900" dirty="0" smtClean="0"/>
                  <a:t>SAMTRAXS</a:t>
                </a:r>
                <a:endParaRPr lang="en-US" sz="900" dirty="0"/>
              </a:p>
            </p:txBody>
          </p:sp>
          <p:sp>
            <p:nvSpPr>
              <p:cNvPr id="74" name="Right Brace 73"/>
              <p:cNvSpPr/>
              <p:nvPr/>
            </p:nvSpPr>
            <p:spPr>
              <a:xfrm>
                <a:off x="2695576" y="6019799"/>
                <a:ext cx="274320" cy="758952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75" name="Left Brace 74"/>
              <p:cNvSpPr/>
              <p:nvPr/>
            </p:nvSpPr>
            <p:spPr>
              <a:xfrm>
                <a:off x="3133725" y="6019799"/>
                <a:ext cx="274320" cy="758952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76" name="Right Brace 75"/>
              <p:cNvSpPr/>
              <p:nvPr/>
            </p:nvSpPr>
            <p:spPr>
              <a:xfrm>
                <a:off x="3886201" y="6019799"/>
                <a:ext cx="274320" cy="758952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3362326" y="5991225"/>
                <a:ext cx="595956" cy="737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 smtClean="0"/>
                  <a:t>10G</a:t>
                </a:r>
              </a:p>
              <a:p>
                <a:r>
                  <a:rPr lang="en-US" sz="900" dirty="0" smtClean="0"/>
                  <a:t>10GTST</a:t>
                </a:r>
              </a:p>
              <a:p>
                <a:r>
                  <a:rPr lang="en-US" sz="900" dirty="0" smtClean="0"/>
                  <a:t>11G</a:t>
                </a:r>
              </a:p>
              <a:p>
                <a:r>
                  <a:rPr lang="en-US" sz="900" dirty="0" smtClean="0"/>
                  <a:t>11GTST</a:t>
                </a:r>
                <a:endParaRPr lang="en-US" sz="900" dirty="0"/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7705725" y="6172200"/>
              <a:ext cx="304891" cy="351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X</a:t>
              </a:r>
              <a:endParaRPr lang="en-US" sz="1400" dirty="0"/>
            </a:p>
          </p:txBody>
        </p:sp>
      </p:grpSp>
      <p:cxnSp>
        <p:nvCxnSpPr>
          <p:cNvPr id="78" name="Straight Connector 77"/>
          <p:cNvCxnSpPr/>
          <p:nvPr/>
        </p:nvCxnSpPr>
        <p:spPr>
          <a:xfrm flipV="1">
            <a:off x="2220939" y="1681801"/>
            <a:ext cx="798902" cy="932128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2280990" y="1681801"/>
            <a:ext cx="777638" cy="2359315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2283517" y="1786056"/>
            <a:ext cx="912172" cy="2234424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2283517" y="5072231"/>
            <a:ext cx="456086" cy="236784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967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031133"/>
            <a:ext cx="7772400" cy="2569318"/>
          </a:xfrm>
        </p:spPr>
        <p:txBody>
          <a:bodyPr/>
          <a:lstStyle/>
          <a:p>
            <a:pPr lvl="0"/>
            <a:r>
              <a:rPr lang="en-US" dirty="0"/>
              <a:t>Options for </a:t>
            </a:r>
            <a:r>
              <a:rPr lang="en-US" dirty="0" smtClean="0"/>
              <a:t>External </a:t>
            </a:r>
            <a:r>
              <a:rPr lang="en-US" dirty="0"/>
              <a:t>Partner Lab </a:t>
            </a:r>
            <a:br>
              <a:rPr lang="en-US" dirty="0"/>
            </a:br>
            <a:r>
              <a:rPr lang="en-US" dirty="0"/>
              <a:t>Access &amp; Data Sharing</a:t>
            </a:r>
            <a:br>
              <a:rPr lang="en-US" dirty="0"/>
            </a:b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3171217"/>
            <a:ext cx="6906638" cy="2467583"/>
          </a:xfrm>
        </p:spPr>
        <p:txBody>
          <a:bodyPr>
            <a:no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Report Sharing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External 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Access and “Real Time” Reports 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Duplication 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of Pansophy 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System on external site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Export 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of data base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23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4000" dirty="0" smtClean="0"/>
              <a:t>Duplication of Pansophy System</a:t>
            </a:r>
            <a:endParaRPr lang="en-US" sz="4000" dirty="0">
              <a:latin typeface="Minion Pro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00" y="988444"/>
            <a:ext cx="7025205" cy="524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3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4000" dirty="0"/>
              <a:t>Database Export/Import</a:t>
            </a:r>
            <a:endParaRPr lang="en-US" sz="4000" dirty="0">
              <a:latin typeface="Minion Pro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65</a:t>
            </a:fld>
            <a:endParaRPr lang="en-US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1001238"/>
              </p:ext>
            </p:extLst>
          </p:nvPr>
        </p:nvGraphicFramePr>
        <p:xfrm>
          <a:off x="272374" y="992222"/>
          <a:ext cx="8686801" cy="5133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9679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endParaRPr lang="en-US" sz="4000" dirty="0">
              <a:latin typeface="Minion Pro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685800" y="1448657"/>
            <a:ext cx="7772400" cy="2151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Microsoft Sans Serif" panose="020B0604020202020204" pitchFamily="34" charset="0"/>
                <a:ea typeface="+mj-ea"/>
                <a:cs typeface="Microsoft Sans Serif" panose="020B0604020202020204" pitchFamily="34" charset="0"/>
              </a:rPr>
              <a:t>Additional Reports </a:t>
            </a:r>
            <a:br>
              <a:rPr kumimoji="0" lang="en-US" sz="3600" b="1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Microsoft Sans Serif" panose="020B0604020202020204" pitchFamily="34" charset="0"/>
                <a:ea typeface="+mj-ea"/>
                <a:cs typeface="Microsoft Sans Serif" panose="020B0604020202020204" pitchFamily="34" charset="0"/>
              </a:rPr>
            </a:br>
            <a:r>
              <a:rPr kumimoji="0" lang="en-US" sz="3600" b="1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Microsoft Sans Serif" panose="020B0604020202020204" pitchFamily="34" charset="0"/>
                <a:ea typeface="+mj-ea"/>
                <a:cs typeface="Microsoft Sans Serif" panose="020B0604020202020204" pitchFamily="34" charset="0"/>
              </a:rPr>
              <a:t>can be found </a:t>
            </a:r>
            <a:br>
              <a:rPr kumimoji="0" lang="en-US" sz="3600" b="1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Microsoft Sans Serif" panose="020B0604020202020204" pitchFamily="34" charset="0"/>
                <a:ea typeface="+mj-ea"/>
                <a:cs typeface="Microsoft Sans Serif" panose="020B0604020202020204" pitchFamily="34" charset="0"/>
              </a:rPr>
            </a:br>
            <a:r>
              <a:rPr kumimoji="0" lang="en-US" sz="3600" b="1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Microsoft Sans Serif" panose="020B0604020202020204" pitchFamily="34" charset="0"/>
                <a:ea typeface="+mj-ea"/>
                <a:cs typeface="Microsoft Sans Serif" panose="020B0604020202020204" pitchFamily="34" charset="0"/>
              </a:rPr>
              <a:t>in Appendix A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Microsoft Sans Serif" panose="020B0604020202020204" pitchFamily="34" charset="0"/>
              <a:ea typeface="+mj-ea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23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031133"/>
            <a:ext cx="7772400" cy="2569318"/>
          </a:xfrm>
        </p:spPr>
        <p:txBody>
          <a:bodyPr/>
          <a:lstStyle/>
          <a:p>
            <a:pPr lvl="0"/>
            <a:r>
              <a:rPr lang="en-US" sz="4400" dirty="0"/>
              <a:t>Pansophy Traveler System and QMS Connection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3171217"/>
            <a:ext cx="6906638" cy="2467583"/>
          </a:xfrm>
        </p:spPr>
        <p:txBody>
          <a:bodyPr>
            <a:no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</a:rPr>
              <a:t>Quality Management System procedures</a:t>
            </a:r>
            <a:endParaRPr lang="en-US" sz="2400" dirty="0">
              <a:solidFill>
                <a:schemeClr val="tx1"/>
              </a:solidFill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SRF Document Control Procedure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11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QMS Documentation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QMS Documentation References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 smtClean="0"/>
              <a:t>Control </a:t>
            </a:r>
            <a:r>
              <a:rPr lang="en-US" sz="3000" b="1" dirty="0"/>
              <a:t>of Non-Conforming Product</a:t>
            </a:r>
            <a:r>
              <a:rPr lang="en-US" sz="3000" dirty="0"/>
              <a:t>	</a:t>
            </a:r>
          </a:p>
          <a:p>
            <a:pPr marL="400050" lvl="1" indent="0">
              <a:buNone/>
            </a:pPr>
            <a:r>
              <a:rPr lang="en-US" sz="2600" dirty="0"/>
              <a:t>MAI-P-004, Control of Non-Conforming Product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 smtClean="0"/>
              <a:t>Document </a:t>
            </a:r>
            <a:r>
              <a:rPr lang="en-US" sz="3000" b="1" dirty="0"/>
              <a:t>Control Process</a:t>
            </a:r>
            <a:r>
              <a:rPr lang="en-US" sz="3000" dirty="0"/>
              <a:t>	</a:t>
            </a:r>
          </a:p>
          <a:p>
            <a:pPr marL="400050" lvl="1" indent="0">
              <a:buNone/>
            </a:pPr>
            <a:r>
              <a:rPr lang="en-US" sz="2600" dirty="0"/>
              <a:t>QA-P-001, Document Control </a:t>
            </a:r>
            <a:r>
              <a:rPr lang="en-US" sz="2600" dirty="0" smtClean="0"/>
              <a:t>Process</a:t>
            </a:r>
          </a:p>
          <a:p>
            <a:pPr marL="400050" lvl="1" indent="0">
              <a:buNone/>
            </a:pPr>
            <a:endParaRPr lang="en-US" sz="2600" dirty="0"/>
          </a:p>
          <a:p>
            <a:pPr marL="0" indent="0" algn="ctr">
              <a:buNone/>
            </a:pPr>
            <a:r>
              <a:rPr lang="en-US" sz="2400" i="1" dirty="0" smtClean="0"/>
              <a:t>See Johnny Leung for questions</a:t>
            </a:r>
            <a:r>
              <a:rPr lang="en-US" sz="2400" i="1" dirty="0"/>
              <a:t> </a:t>
            </a:r>
            <a:r>
              <a:rPr lang="en-US" sz="2400" i="1" dirty="0" smtClean="0"/>
              <a:t>on QMS</a:t>
            </a:r>
            <a:endParaRPr lang="en-US" sz="240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9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03175" y="2412860"/>
            <a:ext cx="6926425" cy="37593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Minion Pro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  <a:spcBef>
                <a:spcPts val="0"/>
              </a:spcBef>
            </a:pPr>
            <a:r>
              <a:rPr lang="en-US" sz="2400" dirty="0" smtClean="0">
                <a:solidFill>
                  <a:prstClr val="black"/>
                </a:solidFill>
              </a:rPr>
              <a:t/>
            </a:r>
            <a:br>
              <a:rPr lang="en-US" sz="2400" dirty="0" smtClean="0">
                <a:solidFill>
                  <a:prstClr val="black"/>
                </a:solidFill>
              </a:rPr>
            </a:br>
            <a:r>
              <a:rPr lang="en-US" sz="1800" dirty="0" smtClean="0">
                <a:solidFill>
                  <a:prstClr val="black"/>
                </a:solidFill>
              </a:rPr>
              <a:t>a)  Process elements are based on </a:t>
            </a:r>
            <a:r>
              <a:rPr lang="en-US" sz="1800" b="1" dirty="0" smtClean="0">
                <a:solidFill>
                  <a:prstClr val="black"/>
                </a:solidFill>
              </a:rPr>
              <a:t>ISO 9001:2008 </a:t>
            </a:r>
            <a:r>
              <a:rPr lang="en-US" sz="1800" dirty="0" smtClean="0">
                <a:solidFill>
                  <a:prstClr val="black"/>
                </a:solidFill>
              </a:rPr>
              <a:t>(section 1).</a:t>
            </a:r>
            <a:br>
              <a:rPr lang="en-US" sz="1800" dirty="0" smtClean="0">
                <a:solidFill>
                  <a:prstClr val="black"/>
                </a:solidFill>
              </a:rPr>
            </a:br>
            <a:r>
              <a:rPr lang="en-US" sz="1800" dirty="0" smtClean="0">
                <a:solidFill>
                  <a:prstClr val="black"/>
                </a:solidFill>
              </a:rPr>
              <a:t/>
            </a:r>
            <a:br>
              <a:rPr lang="en-US" sz="1800" dirty="0" smtClean="0">
                <a:solidFill>
                  <a:prstClr val="black"/>
                </a:solidFill>
              </a:rPr>
            </a:br>
            <a:r>
              <a:rPr lang="en-US" sz="1800" dirty="0" smtClean="0">
                <a:solidFill>
                  <a:prstClr val="black"/>
                </a:solidFill>
              </a:rPr>
              <a:t>b)  Lists a full set of quality process procedures (section 2).</a:t>
            </a:r>
            <a:br>
              <a:rPr lang="en-US" sz="1800" dirty="0" smtClean="0">
                <a:solidFill>
                  <a:prstClr val="black"/>
                </a:solidFill>
              </a:rPr>
            </a:br>
            <a:r>
              <a:rPr lang="en-US" sz="1800" dirty="0" smtClean="0">
                <a:solidFill>
                  <a:prstClr val="black"/>
                </a:solidFill>
              </a:rPr>
              <a:t/>
            </a:r>
            <a:br>
              <a:rPr lang="en-US" sz="1800" dirty="0" smtClean="0">
                <a:solidFill>
                  <a:prstClr val="black"/>
                </a:solidFill>
              </a:rPr>
            </a:br>
            <a:r>
              <a:rPr lang="en-US" sz="1800" dirty="0" smtClean="0">
                <a:solidFill>
                  <a:prstClr val="black"/>
                </a:solidFill>
              </a:rPr>
              <a:t>c)  Explains different levels of process documents (section 3).</a:t>
            </a:r>
            <a:br>
              <a:rPr lang="en-US" sz="1800" dirty="0" smtClean="0">
                <a:solidFill>
                  <a:prstClr val="black"/>
                </a:solidFill>
              </a:rPr>
            </a:br>
            <a:r>
              <a:rPr lang="en-US" sz="1800" dirty="0" smtClean="0">
                <a:solidFill>
                  <a:prstClr val="black"/>
                </a:solidFill>
              </a:rPr>
              <a:t/>
            </a:r>
            <a:br>
              <a:rPr lang="en-US" sz="1800" dirty="0" smtClean="0">
                <a:solidFill>
                  <a:prstClr val="black"/>
                </a:solidFill>
              </a:rPr>
            </a:br>
            <a:r>
              <a:rPr lang="en-US" sz="1800" dirty="0" smtClean="0">
                <a:solidFill>
                  <a:prstClr val="black"/>
                </a:solidFill>
              </a:rPr>
              <a:t>d)  Supplements lab-wide </a:t>
            </a:r>
            <a:r>
              <a:rPr lang="en-US" sz="1800" b="1" dirty="0" smtClean="0">
                <a:solidFill>
                  <a:prstClr val="black"/>
                </a:solidFill>
              </a:rPr>
              <a:t>Jlab Quality Assurance Plan</a:t>
            </a:r>
            <a:r>
              <a:rPr lang="en-US" sz="1800" dirty="0" smtClean="0">
                <a:solidFill>
                  <a:prstClr val="black"/>
                </a:solidFill>
              </a:rPr>
              <a:t> (section 3).</a:t>
            </a:r>
            <a:br>
              <a:rPr lang="en-US" sz="1800" dirty="0" smtClean="0">
                <a:solidFill>
                  <a:prstClr val="black"/>
                </a:solidFill>
              </a:rPr>
            </a:br>
            <a:r>
              <a:rPr lang="en-US" sz="1800" dirty="0" smtClean="0">
                <a:solidFill>
                  <a:prstClr val="black"/>
                </a:solidFill>
              </a:rPr>
              <a:t/>
            </a:r>
            <a:br>
              <a:rPr lang="en-US" sz="1800" dirty="0" smtClean="0">
                <a:solidFill>
                  <a:prstClr val="black"/>
                </a:solidFill>
              </a:rPr>
            </a:br>
            <a:r>
              <a:rPr lang="en-US" sz="1800" dirty="0" smtClean="0">
                <a:solidFill>
                  <a:prstClr val="black"/>
                </a:solidFill>
              </a:rPr>
              <a:t>e)  Describes SRF </a:t>
            </a:r>
            <a:r>
              <a:rPr lang="en-US" sz="1800" b="1" dirty="0" smtClean="0">
                <a:solidFill>
                  <a:prstClr val="black"/>
                </a:solidFill>
              </a:rPr>
              <a:t>process interactions </a:t>
            </a:r>
            <a:r>
              <a:rPr lang="en-US" sz="1800" dirty="0" smtClean="0">
                <a:solidFill>
                  <a:prstClr val="black"/>
                </a:solidFill>
              </a:rPr>
              <a:t>(section 4.2.2.1).</a:t>
            </a:r>
            <a:br>
              <a:rPr lang="en-US" sz="1800" dirty="0" smtClean="0">
                <a:solidFill>
                  <a:prstClr val="black"/>
                </a:solidFill>
              </a:rPr>
            </a:br>
            <a:r>
              <a:rPr lang="en-US" sz="1800" dirty="0" smtClean="0">
                <a:solidFill>
                  <a:prstClr val="black"/>
                </a:solidFill>
              </a:rPr>
              <a:t/>
            </a:r>
            <a:br>
              <a:rPr lang="en-US" sz="1800" dirty="0" smtClean="0">
                <a:solidFill>
                  <a:prstClr val="black"/>
                </a:solidFill>
              </a:rPr>
            </a:br>
            <a:r>
              <a:rPr lang="en-US" sz="1800" dirty="0" smtClean="0">
                <a:solidFill>
                  <a:prstClr val="black"/>
                </a:solidFill>
              </a:rPr>
              <a:t>f)  Captures SRF </a:t>
            </a:r>
            <a:r>
              <a:rPr lang="en-US" sz="1800" b="1" dirty="0" smtClean="0">
                <a:solidFill>
                  <a:prstClr val="black"/>
                </a:solidFill>
              </a:rPr>
              <a:t>Mission </a:t>
            </a:r>
            <a:r>
              <a:rPr lang="en-US" sz="1800" b="1" dirty="0">
                <a:solidFill>
                  <a:prstClr val="black"/>
                </a:solidFill>
              </a:rPr>
              <a:t>S</a:t>
            </a:r>
            <a:r>
              <a:rPr lang="en-US" sz="1800" b="1" dirty="0" smtClean="0">
                <a:solidFill>
                  <a:prstClr val="black"/>
                </a:solidFill>
              </a:rPr>
              <a:t>tatement </a:t>
            </a:r>
            <a:r>
              <a:rPr lang="en-US" sz="1800" dirty="0" smtClean="0">
                <a:solidFill>
                  <a:prstClr val="black"/>
                </a:solidFill>
              </a:rPr>
              <a:t>(section 5.3).</a:t>
            </a:r>
            <a:br>
              <a:rPr lang="en-US" sz="1800" dirty="0" smtClean="0">
                <a:solidFill>
                  <a:prstClr val="black"/>
                </a:solidFill>
              </a:rPr>
            </a:br>
            <a:r>
              <a:rPr lang="en-US" sz="1800" dirty="0" smtClean="0">
                <a:solidFill>
                  <a:prstClr val="black"/>
                </a:solidFill>
              </a:rPr>
              <a:t/>
            </a:r>
            <a:br>
              <a:rPr lang="en-US" sz="1800" dirty="0" smtClean="0">
                <a:solidFill>
                  <a:prstClr val="black"/>
                </a:solidFill>
              </a:rPr>
            </a:br>
            <a:r>
              <a:rPr lang="en-US" sz="1800" dirty="0" smtClean="0">
                <a:solidFill>
                  <a:prstClr val="black"/>
                </a:solidFill>
              </a:rPr>
              <a:t>g)  Explains SRF quality objectives (section 5.4.1).</a:t>
            </a:r>
            <a:br>
              <a:rPr lang="en-US" sz="1800" dirty="0" smtClean="0">
                <a:solidFill>
                  <a:prstClr val="black"/>
                </a:solidFill>
              </a:rPr>
            </a:br>
            <a:r>
              <a:rPr lang="en-US" sz="1800" dirty="0" smtClean="0">
                <a:solidFill>
                  <a:prstClr val="black"/>
                </a:solidFill>
              </a:rPr>
              <a:t/>
            </a:r>
            <a:br>
              <a:rPr lang="en-US" sz="1800" dirty="0" smtClean="0">
                <a:solidFill>
                  <a:prstClr val="black"/>
                </a:solidFill>
              </a:rPr>
            </a:br>
            <a:r>
              <a:rPr lang="en-US" sz="1800" dirty="0" smtClean="0">
                <a:solidFill>
                  <a:prstClr val="black"/>
                </a:solidFill>
              </a:rPr>
              <a:t>h)  …..… and the </a:t>
            </a:r>
            <a:r>
              <a:rPr lang="en-US" sz="1800" b="1" dirty="0" smtClean="0">
                <a:solidFill>
                  <a:prstClr val="black"/>
                </a:solidFill>
              </a:rPr>
              <a:t>quality processes </a:t>
            </a:r>
            <a:r>
              <a:rPr lang="en-US" sz="1800" dirty="0" smtClean="0">
                <a:solidFill>
                  <a:prstClr val="black"/>
                </a:solidFill>
              </a:rPr>
              <a:t>(section 5.5 to section 8.5).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6428" y="2099836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prstClr val="black"/>
                </a:solidFill>
              </a:rPr>
              <a:t>Highlights:</a:t>
            </a:r>
            <a:endParaRPr lang="en-US" sz="2000" b="1" i="1" dirty="0">
              <a:solidFill>
                <a:prstClr val="black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7282" y="201293"/>
            <a:ext cx="8864081" cy="397933"/>
          </a:xfrm>
        </p:spPr>
        <p:txBody>
          <a:bodyPr/>
          <a:lstStyle/>
          <a:p>
            <a:r>
              <a:rPr lang="en-US" sz="2800" b="1" dirty="0" smtClean="0"/>
              <a:t>SRF Quality Policy:  </a:t>
            </a:r>
            <a:r>
              <a:rPr lang="en-US" sz="2600" b="1" dirty="0" smtClean="0">
                <a:solidFill>
                  <a:srgbClr val="FF0000"/>
                </a:solidFill>
              </a:rPr>
              <a:t>Quality Manual QA-M-001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5275" y="1111315"/>
            <a:ext cx="8629650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prstClr val="black"/>
                </a:solidFill>
              </a:rPr>
              <a:t>A “Road Map” describing the SRF Mission, the quality assurance/control systems, and mechanism to produce high quality deliverables.   </a:t>
            </a:r>
            <a:endParaRPr lang="en-US" sz="22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4394" y="6096000"/>
            <a:ext cx="1340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Johnny Leung slide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75641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806" y="194726"/>
            <a:ext cx="8412294" cy="397933"/>
          </a:xfrm>
        </p:spPr>
        <p:txBody>
          <a:bodyPr/>
          <a:lstStyle/>
          <a:p>
            <a:r>
              <a:rPr lang="en-US" sz="3000" b="1" dirty="0" smtClean="0"/>
              <a:t>SRF Document Control Process (</a:t>
            </a:r>
            <a:r>
              <a:rPr lang="en-US" sz="3000" b="1" dirty="0" smtClean="0">
                <a:solidFill>
                  <a:srgbClr val="FF0000"/>
                </a:solidFill>
              </a:rPr>
              <a:t>QA-P-001</a:t>
            </a:r>
            <a:r>
              <a:rPr lang="en-US" sz="3000" b="1" dirty="0" smtClean="0"/>
              <a:t>)</a:t>
            </a:r>
            <a:endParaRPr lang="en-US" sz="3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306" y="1245592"/>
            <a:ext cx="5348789" cy="4728766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2000"/>
              </a:spcAft>
              <a:buFont typeface="Wingdings" panose="05000000000000000000" pitchFamily="2" charset="2"/>
              <a:buChar char="ü"/>
            </a:pPr>
            <a:r>
              <a:rPr lang="en-US" sz="2400" b="1" i="1" u="sng" dirty="0" smtClean="0"/>
              <a:t>An example </a:t>
            </a:r>
            <a:r>
              <a:rPr lang="en-US" sz="2400" dirty="0" smtClean="0"/>
              <a:t>of one of the formal processes </a:t>
            </a:r>
            <a:r>
              <a:rPr lang="en-US" sz="2400" dirty="0"/>
              <a:t>for the creation, review, approval and filing of process documents.</a:t>
            </a:r>
          </a:p>
          <a:p>
            <a:pPr marL="457200" indent="-457200">
              <a:spcAft>
                <a:spcPts val="2000"/>
              </a:spcAft>
              <a:buFont typeface="Wingdings" panose="05000000000000000000" pitchFamily="2" charset="2"/>
              <a:buChar char="ü"/>
            </a:pPr>
            <a:r>
              <a:rPr lang="en-US" sz="2400" dirty="0" smtClean="0"/>
              <a:t>Centrally stored files for common access to the latest approved document versions</a:t>
            </a:r>
            <a:r>
              <a:rPr lang="en-US" sz="2400" dirty="0"/>
              <a:t>. </a:t>
            </a:r>
            <a:endParaRPr lang="en-US" sz="2400" dirty="0" smtClean="0"/>
          </a:p>
          <a:p>
            <a:pPr marL="457200" indent="-457200">
              <a:spcAft>
                <a:spcPts val="2000"/>
              </a:spcAft>
              <a:buFont typeface="Wingdings" panose="05000000000000000000" pitchFamily="2" charset="2"/>
              <a:buChar char="ü"/>
            </a:pPr>
            <a:r>
              <a:rPr lang="en-US" sz="2400" dirty="0" smtClean="0"/>
              <a:t>Revision control is maintained for history and records.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4" t="2503" r="13545" b="-1"/>
          <a:stretch/>
        </p:blipFill>
        <p:spPr bwMode="auto">
          <a:xfrm>
            <a:off x="5623295" y="857250"/>
            <a:ext cx="3434980" cy="5505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04394" y="6096000"/>
            <a:ext cx="1340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Johnny Leung slide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83981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4726"/>
            <a:ext cx="8782050" cy="397933"/>
          </a:xfrm>
        </p:spPr>
        <p:txBody>
          <a:bodyPr/>
          <a:lstStyle/>
          <a:p>
            <a:r>
              <a:rPr lang="en-US" sz="3000" b="1" dirty="0" smtClean="0"/>
              <a:t>SRF Project Management Process (</a:t>
            </a:r>
            <a:r>
              <a:rPr lang="en-US" sz="3000" b="1" dirty="0" smtClean="0">
                <a:solidFill>
                  <a:srgbClr val="FF0000"/>
                </a:solidFill>
              </a:rPr>
              <a:t>PR-P-001</a:t>
            </a:r>
            <a:r>
              <a:rPr lang="en-US" sz="3000" b="1" dirty="0" smtClean="0"/>
              <a:t>)</a:t>
            </a:r>
            <a:endParaRPr lang="en-US" sz="3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6" y="1249929"/>
            <a:ext cx="8690702" cy="5095082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2000"/>
              </a:spcAft>
              <a:buFont typeface="Wingdings" panose="05000000000000000000" pitchFamily="2" charset="2"/>
              <a:buChar char="ü"/>
            </a:pPr>
            <a:r>
              <a:rPr lang="en-US" sz="2800" dirty="0" smtClean="0"/>
              <a:t>Provides a structured methodology to manage small to medium size projects.</a:t>
            </a:r>
          </a:p>
          <a:p>
            <a:pPr marL="457200" indent="-457200">
              <a:spcAft>
                <a:spcPts val="2000"/>
              </a:spcAft>
              <a:buFont typeface="Wingdings" panose="05000000000000000000" pitchFamily="2" charset="2"/>
              <a:buChar char="ü"/>
            </a:pPr>
            <a:r>
              <a:rPr lang="en-US" sz="2800" dirty="0" smtClean="0"/>
              <a:t>Formalized process to enhance planning, organization, communication, and implementation.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04394" y="6096000"/>
            <a:ext cx="1340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Johnny Leung slide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50110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4000" dirty="0" smtClean="0"/>
              <a:t>How we use Pansophy </a:t>
            </a:r>
            <a:endParaRPr lang="en-US" sz="4000" dirty="0">
              <a:latin typeface="Minion Pro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71</a:t>
            </a:fld>
            <a:endParaRPr lang="en-US"/>
          </a:p>
        </p:txBody>
      </p:sp>
      <p:graphicFrame>
        <p:nvGraphicFramePr>
          <p:cNvPr id="7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1951560"/>
              </p:ext>
            </p:extLst>
          </p:nvPr>
        </p:nvGraphicFramePr>
        <p:xfrm>
          <a:off x="272367" y="885797"/>
          <a:ext cx="8686801" cy="5463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9923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5" y="3154363"/>
            <a:ext cx="74453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Pansophy Timeline</a:t>
            </a:r>
            <a:endParaRPr lang="en-US" dirty="0"/>
          </a:p>
        </p:txBody>
      </p:sp>
      <p:pic>
        <p:nvPicPr>
          <p:cNvPr id="45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154363"/>
            <a:ext cx="74453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3154363"/>
            <a:ext cx="74453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3154363"/>
            <a:ext cx="74453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3154363"/>
            <a:ext cx="74453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3154363"/>
            <a:ext cx="74453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3154363"/>
            <a:ext cx="74453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154363"/>
            <a:ext cx="74453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3154363"/>
            <a:ext cx="74453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3154363"/>
            <a:ext cx="74453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3154363"/>
            <a:ext cx="74453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7600" y="3154363"/>
            <a:ext cx="74453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3154363"/>
            <a:ext cx="74453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Text Box 37"/>
          <p:cNvSpPr txBox="1">
            <a:spLocks noChangeArrowheads="1"/>
          </p:cNvSpPr>
          <p:nvPr/>
        </p:nvSpPr>
        <p:spPr bwMode="auto">
          <a:xfrm>
            <a:off x="546100" y="3270300"/>
            <a:ext cx="3674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-111" charset="0"/>
              </a:rPr>
              <a:t>02</a:t>
            </a:r>
            <a:endParaRPr lang="en-US" sz="1400" dirty="0">
              <a:latin typeface="Calibri" pitchFamily="-111" charset="0"/>
            </a:endParaRPr>
          </a:p>
        </p:txBody>
      </p:sp>
      <p:sp>
        <p:nvSpPr>
          <p:cNvPr id="58" name="Text Box 38"/>
          <p:cNvSpPr txBox="1">
            <a:spLocks noChangeArrowheads="1"/>
          </p:cNvSpPr>
          <p:nvPr/>
        </p:nvSpPr>
        <p:spPr bwMode="auto">
          <a:xfrm>
            <a:off x="1201530" y="3270300"/>
            <a:ext cx="3674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-111" charset="0"/>
              </a:rPr>
              <a:t>03</a:t>
            </a:r>
            <a:endParaRPr lang="en-US" sz="1400" dirty="0">
              <a:latin typeface="Calibri" pitchFamily="-111" charset="0"/>
            </a:endParaRPr>
          </a:p>
        </p:txBody>
      </p:sp>
      <p:sp>
        <p:nvSpPr>
          <p:cNvPr id="59" name="Text Box 43"/>
          <p:cNvSpPr txBox="1">
            <a:spLocks noChangeArrowheads="1"/>
          </p:cNvSpPr>
          <p:nvPr/>
        </p:nvSpPr>
        <p:spPr bwMode="auto">
          <a:xfrm>
            <a:off x="1856960" y="3270300"/>
            <a:ext cx="3674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-111" charset="0"/>
              </a:rPr>
              <a:t>04</a:t>
            </a:r>
            <a:endParaRPr lang="en-US" sz="1400" dirty="0">
              <a:latin typeface="Calibri" pitchFamily="-111" charset="0"/>
            </a:endParaRPr>
          </a:p>
        </p:txBody>
      </p:sp>
      <p:sp>
        <p:nvSpPr>
          <p:cNvPr id="60" name="Text Box 44"/>
          <p:cNvSpPr txBox="1">
            <a:spLocks noChangeArrowheads="1"/>
          </p:cNvSpPr>
          <p:nvPr/>
        </p:nvSpPr>
        <p:spPr bwMode="auto">
          <a:xfrm>
            <a:off x="2512390" y="3270300"/>
            <a:ext cx="3674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-111" charset="0"/>
              </a:rPr>
              <a:t>05</a:t>
            </a:r>
            <a:endParaRPr lang="en-US" sz="1400" dirty="0">
              <a:latin typeface="Calibri" pitchFamily="-111" charset="0"/>
            </a:endParaRPr>
          </a:p>
        </p:txBody>
      </p:sp>
      <p:sp>
        <p:nvSpPr>
          <p:cNvPr id="61" name="Text Box 45"/>
          <p:cNvSpPr txBox="1">
            <a:spLocks noChangeArrowheads="1"/>
          </p:cNvSpPr>
          <p:nvPr/>
        </p:nvSpPr>
        <p:spPr bwMode="auto">
          <a:xfrm>
            <a:off x="3167820" y="3270300"/>
            <a:ext cx="3674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-111" charset="0"/>
              </a:rPr>
              <a:t>06</a:t>
            </a:r>
            <a:endParaRPr lang="en-US" sz="1400" dirty="0">
              <a:latin typeface="Calibri" pitchFamily="-111" charset="0"/>
            </a:endParaRPr>
          </a:p>
        </p:txBody>
      </p:sp>
      <p:sp>
        <p:nvSpPr>
          <p:cNvPr id="62" name="Text Box 46"/>
          <p:cNvSpPr txBox="1">
            <a:spLocks noChangeArrowheads="1"/>
          </p:cNvSpPr>
          <p:nvPr/>
        </p:nvSpPr>
        <p:spPr bwMode="auto">
          <a:xfrm>
            <a:off x="3823250" y="3270300"/>
            <a:ext cx="3674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-111" charset="0"/>
              </a:rPr>
              <a:t>07</a:t>
            </a:r>
            <a:endParaRPr lang="en-US" sz="1400" dirty="0">
              <a:latin typeface="Calibri" pitchFamily="-111" charset="0"/>
            </a:endParaRPr>
          </a:p>
        </p:txBody>
      </p:sp>
      <p:sp>
        <p:nvSpPr>
          <p:cNvPr id="63" name="Text Box 47"/>
          <p:cNvSpPr txBox="1">
            <a:spLocks noChangeArrowheads="1"/>
          </p:cNvSpPr>
          <p:nvPr/>
        </p:nvSpPr>
        <p:spPr bwMode="auto">
          <a:xfrm>
            <a:off x="4478680" y="3270300"/>
            <a:ext cx="3674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-111" charset="0"/>
              </a:rPr>
              <a:t>08</a:t>
            </a:r>
            <a:endParaRPr lang="en-US" sz="1400" dirty="0">
              <a:latin typeface="Calibri" pitchFamily="-111" charset="0"/>
            </a:endParaRPr>
          </a:p>
        </p:txBody>
      </p:sp>
      <p:sp>
        <p:nvSpPr>
          <p:cNvPr id="64" name="Text Box 48"/>
          <p:cNvSpPr txBox="1">
            <a:spLocks noChangeArrowheads="1"/>
          </p:cNvSpPr>
          <p:nvPr/>
        </p:nvSpPr>
        <p:spPr bwMode="auto">
          <a:xfrm>
            <a:off x="5134110" y="3270300"/>
            <a:ext cx="3674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-111" charset="0"/>
              </a:rPr>
              <a:t>09</a:t>
            </a:r>
            <a:endParaRPr lang="en-US" sz="1400" dirty="0">
              <a:latin typeface="Calibri" pitchFamily="-111" charset="0"/>
            </a:endParaRPr>
          </a:p>
        </p:txBody>
      </p:sp>
      <p:sp>
        <p:nvSpPr>
          <p:cNvPr id="65" name="Text Box 49"/>
          <p:cNvSpPr txBox="1">
            <a:spLocks noChangeArrowheads="1"/>
          </p:cNvSpPr>
          <p:nvPr/>
        </p:nvSpPr>
        <p:spPr bwMode="auto">
          <a:xfrm>
            <a:off x="5789540" y="3270300"/>
            <a:ext cx="3674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-111" charset="0"/>
              </a:rPr>
              <a:t>10</a:t>
            </a:r>
            <a:endParaRPr lang="en-US" sz="1400" dirty="0">
              <a:latin typeface="Calibri" pitchFamily="-111" charset="0"/>
            </a:endParaRPr>
          </a:p>
        </p:txBody>
      </p:sp>
      <p:sp>
        <p:nvSpPr>
          <p:cNvPr id="66" name="Text Box 50"/>
          <p:cNvSpPr txBox="1">
            <a:spLocks noChangeArrowheads="1"/>
          </p:cNvSpPr>
          <p:nvPr/>
        </p:nvSpPr>
        <p:spPr bwMode="auto">
          <a:xfrm>
            <a:off x="6444970" y="3270300"/>
            <a:ext cx="3674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-111" charset="0"/>
              </a:rPr>
              <a:t>11</a:t>
            </a:r>
            <a:endParaRPr lang="en-US" sz="1400" dirty="0">
              <a:latin typeface="Calibri" pitchFamily="-111" charset="0"/>
            </a:endParaRPr>
          </a:p>
        </p:txBody>
      </p:sp>
      <p:sp>
        <p:nvSpPr>
          <p:cNvPr id="67" name="Text Box 51"/>
          <p:cNvSpPr txBox="1">
            <a:spLocks noChangeArrowheads="1"/>
          </p:cNvSpPr>
          <p:nvPr/>
        </p:nvSpPr>
        <p:spPr bwMode="auto">
          <a:xfrm>
            <a:off x="7100400" y="3270300"/>
            <a:ext cx="3674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-111" charset="0"/>
              </a:rPr>
              <a:t>12</a:t>
            </a:r>
            <a:endParaRPr lang="en-US" sz="1400" dirty="0">
              <a:latin typeface="Calibri" pitchFamily="-111" charset="0"/>
            </a:endParaRPr>
          </a:p>
        </p:txBody>
      </p:sp>
      <p:sp>
        <p:nvSpPr>
          <p:cNvPr id="68" name="Text Box 52"/>
          <p:cNvSpPr txBox="1">
            <a:spLocks noChangeArrowheads="1"/>
          </p:cNvSpPr>
          <p:nvPr/>
        </p:nvSpPr>
        <p:spPr bwMode="auto">
          <a:xfrm>
            <a:off x="8341965" y="3216473"/>
            <a:ext cx="3674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 pitchFamily="-111" charset="0"/>
              </a:rPr>
              <a:t>14</a:t>
            </a:r>
            <a:endParaRPr lang="en-US" sz="1400" dirty="0">
              <a:solidFill>
                <a:schemeClr val="bg1"/>
              </a:solidFill>
              <a:latin typeface="Calibri" pitchFamily="-111" charset="0"/>
            </a:endParaRPr>
          </a:p>
        </p:txBody>
      </p:sp>
      <p:pic>
        <p:nvPicPr>
          <p:cNvPr id="69" name="Picture 5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7650" y="2840038"/>
            <a:ext cx="427038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5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66900" y="2840038"/>
            <a:ext cx="427038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5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76650" y="2840038"/>
            <a:ext cx="427038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5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10250" y="2840038"/>
            <a:ext cx="427038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5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77100" y="2840038"/>
            <a:ext cx="427038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6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0575" y="3324225"/>
            <a:ext cx="427038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6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71775" y="3309938"/>
            <a:ext cx="427038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6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0050" y="3370361"/>
            <a:ext cx="427038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6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0" y="3309938"/>
            <a:ext cx="427038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Picture 6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53400" y="3324225"/>
            <a:ext cx="4270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" name="Text Box 66"/>
          <p:cNvSpPr txBox="1">
            <a:spLocks noChangeArrowheads="1"/>
          </p:cNvSpPr>
          <p:nvPr/>
        </p:nvSpPr>
        <p:spPr bwMode="auto">
          <a:xfrm>
            <a:off x="186879" y="937022"/>
            <a:ext cx="165966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Calibri" pitchFamily="-111" charset="0"/>
              </a:rPr>
              <a:t>Beginnings</a:t>
            </a:r>
            <a:endParaRPr lang="en-US" sz="1400" b="1" dirty="0">
              <a:latin typeface="Calibri" pitchFamily="-111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Calibri" pitchFamily="-111" charset="0"/>
              </a:rPr>
              <a:t>IIS web server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Calibri" pitchFamily="-111" charset="0"/>
              </a:rPr>
              <a:t>Windows CF server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Calibri" pitchFamily="-111" charset="0"/>
              </a:rPr>
              <a:t>Ingres Database</a:t>
            </a:r>
            <a:endParaRPr lang="en-US" sz="1200" dirty="0">
              <a:latin typeface="Calibri" pitchFamily="-111" charset="0"/>
            </a:endParaRPr>
          </a:p>
        </p:txBody>
      </p:sp>
      <p:sp>
        <p:nvSpPr>
          <p:cNvPr id="80" name="Text Box 67"/>
          <p:cNvSpPr txBox="1">
            <a:spLocks noChangeArrowheads="1"/>
          </p:cNvSpPr>
          <p:nvPr/>
        </p:nvSpPr>
        <p:spPr bwMode="auto">
          <a:xfrm>
            <a:off x="1248755" y="1906058"/>
            <a:ext cx="144538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1440"/>
            <a:r>
              <a:rPr lang="en-US" sz="1400" b="1" dirty="0" smtClean="0">
                <a:solidFill>
                  <a:srgbClr val="080808"/>
                </a:solidFill>
                <a:latin typeface="Calibri" pitchFamily="-111" charset="0"/>
              </a:rPr>
              <a:t>Transition</a:t>
            </a:r>
          </a:p>
          <a:p>
            <a:pPr marL="91440" indent="9144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80808"/>
                </a:solidFill>
                <a:latin typeface="Calibri" pitchFamily="-111" charset="0"/>
              </a:rPr>
              <a:t>Oracle</a:t>
            </a:r>
          </a:p>
          <a:p>
            <a:pPr marL="91440" indent="91440">
              <a:buFont typeface="Arial" panose="020B0604020202020204" pitchFamily="34" charset="0"/>
              <a:buChar char="•"/>
            </a:pPr>
            <a:r>
              <a:rPr lang="en-US" sz="1400" dirty="0" err="1" smtClean="0">
                <a:latin typeface="Calibri" pitchFamily="-111" charset="0"/>
              </a:rPr>
              <a:t>Matlab</a:t>
            </a:r>
            <a:r>
              <a:rPr lang="en-US" sz="1400" dirty="0" smtClean="0">
                <a:latin typeface="Calibri" pitchFamily="-111" charset="0"/>
              </a:rPr>
              <a:t> Plot</a:t>
            </a:r>
            <a:endParaRPr lang="en-US" sz="1400" dirty="0">
              <a:latin typeface="Calibri" pitchFamily="-111" charset="0"/>
            </a:endParaRPr>
          </a:p>
        </p:txBody>
      </p:sp>
      <p:sp>
        <p:nvSpPr>
          <p:cNvPr id="81" name="Text Box 68"/>
          <p:cNvSpPr txBox="1">
            <a:spLocks noChangeArrowheads="1"/>
          </p:cNvSpPr>
          <p:nvPr/>
        </p:nvSpPr>
        <p:spPr bwMode="auto">
          <a:xfrm>
            <a:off x="2682729" y="951951"/>
            <a:ext cx="1647275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Calibri" pitchFamily="-111" charset="0"/>
              </a:rPr>
              <a:t>Additions</a:t>
            </a:r>
          </a:p>
          <a:p>
            <a:pPr marL="91440" indent="-91440" defTabSz="18288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Calibri" pitchFamily="-111" charset="0"/>
              </a:rPr>
              <a:t>Sample tracking System (</a:t>
            </a:r>
            <a:r>
              <a:rPr lang="en-US" sz="1200" dirty="0" err="1" smtClean="0">
                <a:latin typeface="Calibri" pitchFamily="-111" charset="0"/>
              </a:rPr>
              <a:t>SamTraxs</a:t>
            </a:r>
            <a:r>
              <a:rPr lang="en-US" sz="1200" dirty="0" smtClean="0">
                <a:latin typeface="Calibri" pitchFamily="-111" charset="0"/>
              </a:rPr>
              <a:t>)</a:t>
            </a:r>
          </a:p>
          <a:p>
            <a:pPr marL="91440" indent="-91440" defTabSz="18288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Calibri" pitchFamily="-111" charset="0"/>
              </a:rPr>
              <a:t>QA (NCRs/D3s)</a:t>
            </a:r>
            <a:endParaRPr lang="en-US" sz="1200" dirty="0">
              <a:latin typeface="Calibri" pitchFamily="-111" charset="0"/>
            </a:endParaRPr>
          </a:p>
          <a:p>
            <a:pPr marL="91440" indent="-91440" defTabSz="18288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Calibri" pitchFamily="-111" charset="0"/>
              </a:rPr>
              <a:t>RAM &amp; SN </a:t>
            </a:r>
            <a:r>
              <a:rPr lang="en-US" sz="1200" u="sng" dirty="0" smtClean="0">
                <a:latin typeface="Calibri" pitchFamily="-111" charset="0"/>
              </a:rPr>
              <a:t>tracking</a:t>
            </a:r>
          </a:p>
          <a:p>
            <a:pPr marL="91440" indent="-91440" defTabSz="18288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Calibri" pitchFamily="-111" charset="0"/>
              </a:rPr>
              <a:t>Linux ColdFusion server</a:t>
            </a:r>
          </a:p>
        </p:txBody>
      </p:sp>
      <p:sp>
        <p:nvSpPr>
          <p:cNvPr id="82" name="Text Box 69"/>
          <p:cNvSpPr txBox="1">
            <a:spLocks noChangeArrowheads="1"/>
          </p:cNvSpPr>
          <p:nvPr/>
        </p:nvSpPr>
        <p:spPr bwMode="auto">
          <a:xfrm>
            <a:off x="4621627" y="1675931"/>
            <a:ext cx="2036503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Calibri" pitchFamily="-111" charset="0"/>
              </a:rPr>
              <a:t>Generation 2</a:t>
            </a:r>
            <a:endParaRPr lang="en-US" sz="1400" b="1" dirty="0">
              <a:latin typeface="Calibri" pitchFamily="-111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Calibri" pitchFamily="-111" charset="0"/>
              </a:rPr>
              <a:t>Pansophy Released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Calibri" pitchFamily="-111" charset="0"/>
              </a:rPr>
              <a:t>Projects converted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Calibri" pitchFamily="-111" charset="0"/>
              </a:rPr>
              <a:t>VM servers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Calibri" pitchFamily="-111" charset="0"/>
              </a:rPr>
              <a:t>Continue CF and Oracle upgrades</a:t>
            </a:r>
            <a:endParaRPr lang="en-US" sz="1200" dirty="0">
              <a:latin typeface="Calibri" pitchFamily="-111" charset="0"/>
            </a:endParaRPr>
          </a:p>
        </p:txBody>
      </p:sp>
      <p:sp>
        <p:nvSpPr>
          <p:cNvPr id="83" name="Text Box 70"/>
          <p:cNvSpPr txBox="1">
            <a:spLocks noChangeArrowheads="1"/>
          </p:cNvSpPr>
          <p:nvPr/>
        </p:nvSpPr>
        <p:spPr bwMode="auto">
          <a:xfrm>
            <a:off x="6658130" y="968045"/>
            <a:ext cx="2195399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Calibri" pitchFamily="-111" charset="0"/>
              </a:rPr>
              <a:t>Data Mining Project</a:t>
            </a:r>
            <a:endParaRPr lang="en-US" sz="1400" b="1" dirty="0">
              <a:latin typeface="Calibri" pitchFamily="-111" charset="0"/>
            </a:endParaRPr>
          </a:p>
          <a:p>
            <a:pPr marL="91440" indent="-91440" defTabSz="18288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Calibri" pitchFamily="-111" charset="0"/>
              </a:rPr>
              <a:t>Grids: sortable, filterable, exportable </a:t>
            </a:r>
            <a:r>
              <a:rPr lang="en-US" sz="1200" u="sng" dirty="0" smtClean="0">
                <a:latin typeface="Calibri" pitchFamily="-111" charset="0"/>
              </a:rPr>
              <a:t>queries</a:t>
            </a:r>
          </a:p>
          <a:p>
            <a:pPr marL="91440" indent="-91440" defTabSz="18288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Calibri" pitchFamily="-111" charset="0"/>
              </a:rPr>
              <a:t>Data binding – speed</a:t>
            </a:r>
          </a:p>
          <a:p>
            <a:pPr marL="91440" indent="-91440" defTabSz="18288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Calibri" pitchFamily="-111" charset="0"/>
              </a:rPr>
              <a:t>Project, Manager &amp; Team level </a:t>
            </a:r>
            <a:r>
              <a:rPr lang="en-US" sz="1200" u="sng" dirty="0" smtClean="0">
                <a:latin typeface="Calibri" pitchFamily="-111" charset="0"/>
              </a:rPr>
              <a:t>reports</a:t>
            </a:r>
          </a:p>
          <a:p>
            <a:pPr marL="91440" indent="-91440" defTabSz="18288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Calibri" pitchFamily="-111" charset="0"/>
              </a:rPr>
              <a:t>QMS tracking Reports </a:t>
            </a:r>
            <a:endParaRPr lang="en-US" sz="1200" dirty="0">
              <a:latin typeface="Calibri" pitchFamily="-111" charset="0"/>
            </a:endParaRPr>
          </a:p>
        </p:txBody>
      </p:sp>
      <p:sp>
        <p:nvSpPr>
          <p:cNvPr id="84" name="Text Box 71"/>
          <p:cNvSpPr txBox="1">
            <a:spLocks noChangeArrowheads="1"/>
          </p:cNvSpPr>
          <p:nvPr/>
        </p:nvSpPr>
        <p:spPr bwMode="auto">
          <a:xfrm>
            <a:off x="8061772" y="4022823"/>
            <a:ext cx="100602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u="sng" dirty="0" smtClean="0">
                <a:solidFill>
                  <a:srgbClr val="C00000"/>
                </a:solidFill>
                <a:latin typeface="Calibri" pitchFamily="-111" charset="0"/>
              </a:rPr>
              <a:t>Future</a:t>
            </a:r>
            <a:r>
              <a:rPr lang="en-US" sz="1400" b="1" dirty="0" smtClean="0">
                <a:solidFill>
                  <a:srgbClr val="C00000"/>
                </a:solidFill>
                <a:latin typeface="Calibri" pitchFamily="-111" charset="0"/>
              </a:rPr>
              <a:t>:</a:t>
            </a:r>
          </a:p>
          <a:p>
            <a:r>
              <a:rPr lang="en-US" sz="1400" b="1" dirty="0" smtClean="0">
                <a:solidFill>
                  <a:srgbClr val="C00000"/>
                </a:solidFill>
                <a:latin typeface="Calibri" pitchFamily="-111" charset="0"/>
              </a:rPr>
              <a:t>Where the next project leads and beyond …</a:t>
            </a:r>
            <a:r>
              <a:rPr lang="en-US" sz="1200" b="1" dirty="0" smtClean="0">
                <a:solidFill>
                  <a:srgbClr val="C00000"/>
                </a:solidFill>
                <a:latin typeface="Calibri" pitchFamily="-111" charset="0"/>
              </a:rPr>
              <a:t> </a:t>
            </a:r>
            <a:endParaRPr lang="en-US" sz="1200" b="1" dirty="0">
              <a:solidFill>
                <a:srgbClr val="C00000"/>
              </a:solidFill>
              <a:latin typeface="Calibri" pitchFamily="-111" charset="0"/>
            </a:endParaRPr>
          </a:p>
        </p:txBody>
      </p:sp>
      <p:sp>
        <p:nvSpPr>
          <p:cNvPr id="85" name="Text Box 72"/>
          <p:cNvSpPr txBox="1">
            <a:spLocks noChangeArrowheads="1"/>
          </p:cNvSpPr>
          <p:nvPr/>
        </p:nvSpPr>
        <p:spPr bwMode="auto">
          <a:xfrm>
            <a:off x="370584" y="4038600"/>
            <a:ext cx="1550292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Calibri" pitchFamily="-111" charset="0"/>
              </a:rPr>
              <a:t>Growth</a:t>
            </a:r>
          </a:p>
          <a:p>
            <a:pPr marL="91440" indent="-91440" defTabSz="9144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Calibri" pitchFamily="-111" charset="0"/>
              </a:rPr>
              <a:t>Travelers</a:t>
            </a:r>
          </a:p>
          <a:p>
            <a:pPr marL="91440" indent="-91440" defTabSz="9144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Calibri" pitchFamily="-111" charset="0"/>
              </a:rPr>
              <a:t>Logbooks</a:t>
            </a:r>
          </a:p>
          <a:p>
            <a:pPr marL="91440" indent="-91440" defTabSz="9144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Calibri" pitchFamily="-111" charset="0"/>
              </a:rPr>
              <a:t>Calibration</a:t>
            </a:r>
          </a:p>
          <a:p>
            <a:pPr marL="91440" indent="-91440" defTabSz="9144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Calibri" pitchFamily="-111" charset="0"/>
              </a:rPr>
              <a:t>Niobium tracking</a:t>
            </a:r>
            <a:endParaRPr lang="en-US" sz="1200" dirty="0">
              <a:latin typeface="Calibri" pitchFamily="-111" charset="0"/>
            </a:endParaRPr>
          </a:p>
        </p:txBody>
      </p:sp>
      <p:sp>
        <p:nvSpPr>
          <p:cNvPr id="86" name="Text Box 74"/>
          <p:cNvSpPr txBox="1">
            <a:spLocks noChangeArrowheads="1"/>
          </p:cNvSpPr>
          <p:nvPr/>
        </p:nvSpPr>
        <p:spPr bwMode="auto">
          <a:xfrm>
            <a:off x="1856960" y="4674044"/>
            <a:ext cx="2805424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Calibri" pitchFamily="-111" charset="0"/>
              </a:rPr>
              <a:t>Growth</a:t>
            </a:r>
          </a:p>
          <a:p>
            <a:pPr marL="91440" indent="-91440" defTabSz="18288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Calibri" pitchFamily="-111" charset="0"/>
              </a:rPr>
              <a:t>CLOBs</a:t>
            </a:r>
          </a:p>
          <a:p>
            <a:pPr marL="91440" indent="-91440" defTabSz="18288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Calibri" pitchFamily="-111" charset="0"/>
              </a:rPr>
              <a:t>Reports / Queries</a:t>
            </a:r>
          </a:p>
          <a:p>
            <a:pPr marL="91440" indent="-91440" defTabSz="18288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Calibri" pitchFamily="-111" charset="0"/>
              </a:rPr>
              <a:t>Environment Data / </a:t>
            </a:r>
            <a:r>
              <a:rPr lang="en-US" sz="1200" dirty="0" err="1" smtClean="0">
                <a:latin typeface="Calibri" pitchFamily="-111" charset="0"/>
              </a:rPr>
              <a:t>LabView</a:t>
            </a:r>
            <a:endParaRPr lang="en-US" sz="1200" dirty="0" smtClean="0">
              <a:latin typeface="Calibri" pitchFamily="-111" charset="0"/>
            </a:endParaRPr>
          </a:p>
          <a:p>
            <a:pPr marL="91440" indent="-91440" defTabSz="18288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Calibri" pitchFamily="-111" charset="0"/>
              </a:rPr>
              <a:t>Export (Excel/PDF)</a:t>
            </a:r>
          </a:p>
          <a:p>
            <a:pPr marL="91440" indent="-91440" defTabSz="18288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Calibri" pitchFamily="-111" charset="0"/>
              </a:rPr>
              <a:t>Drilldown </a:t>
            </a:r>
            <a:r>
              <a:rPr lang="en-US" sz="1200" u="sng" dirty="0" smtClean="0">
                <a:latin typeface="Calibri" pitchFamily="-111" charset="0"/>
              </a:rPr>
              <a:t>Genealogy</a:t>
            </a:r>
            <a:r>
              <a:rPr lang="en-US" sz="1200" dirty="0" smtClean="0">
                <a:latin typeface="Calibri" pitchFamily="-111" charset="0"/>
              </a:rPr>
              <a:t> Reports</a:t>
            </a:r>
            <a:endParaRPr lang="en-US" sz="1400" dirty="0">
              <a:latin typeface="Calibri" pitchFamily="-111" charset="0"/>
            </a:endParaRPr>
          </a:p>
          <a:p>
            <a:pPr marL="91440" indent="-91440" defTabSz="18288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 pitchFamily="-111" charset="0"/>
              </a:rPr>
              <a:t>CFC’s / UDQ CF upgrades</a:t>
            </a:r>
            <a:endParaRPr lang="en-US" sz="1200" dirty="0" smtClean="0">
              <a:latin typeface="Calibri" pitchFamily="-111" charset="0"/>
            </a:endParaRPr>
          </a:p>
        </p:txBody>
      </p:sp>
      <p:sp>
        <p:nvSpPr>
          <p:cNvPr id="87" name="Text Box 75"/>
          <p:cNvSpPr txBox="1">
            <a:spLocks noChangeArrowheads="1"/>
          </p:cNvSpPr>
          <p:nvPr/>
        </p:nvSpPr>
        <p:spPr bwMode="auto">
          <a:xfrm>
            <a:off x="4310545" y="3982681"/>
            <a:ext cx="2014537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Calibri" pitchFamily="-111" charset="0"/>
              </a:rPr>
              <a:t>Database</a:t>
            </a:r>
            <a:r>
              <a:rPr lang="en-US" sz="1400" dirty="0" smtClean="0">
                <a:latin typeface="Calibri" pitchFamily="-111" charset="0"/>
              </a:rPr>
              <a:t> </a:t>
            </a:r>
            <a:r>
              <a:rPr lang="en-US" sz="1400" b="1" u="sng" dirty="0" smtClean="0">
                <a:latin typeface="Calibri" pitchFamily="-111" charset="0"/>
              </a:rPr>
              <a:t>Restructured</a:t>
            </a:r>
          </a:p>
          <a:p>
            <a:r>
              <a:rPr lang="en-US" sz="1200" dirty="0" smtClean="0">
                <a:latin typeface="Calibri" pitchFamily="-111" charset="0"/>
              </a:rPr>
              <a:t>Complete rework of database schemas to account for growth, simplification of queries, and speed in access</a:t>
            </a:r>
            <a:endParaRPr lang="en-US" sz="1200" dirty="0">
              <a:latin typeface="Calibri" pitchFamily="-111" charset="0"/>
            </a:endParaRPr>
          </a:p>
        </p:txBody>
      </p:sp>
      <p:sp>
        <p:nvSpPr>
          <p:cNvPr id="88" name="Text Box 51"/>
          <p:cNvSpPr txBox="1">
            <a:spLocks noChangeArrowheads="1"/>
          </p:cNvSpPr>
          <p:nvPr/>
        </p:nvSpPr>
        <p:spPr bwMode="auto">
          <a:xfrm>
            <a:off x="7755830" y="3270300"/>
            <a:ext cx="3674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-111" charset="0"/>
              </a:rPr>
              <a:t>13</a:t>
            </a:r>
            <a:endParaRPr lang="en-US" sz="1400" dirty="0">
              <a:latin typeface="Calibri" pitchFamily="-111" charset="0"/>
            </a:endParaRPr>
          </a:p>
        </p:txBody>
      </p:sp>
      <p:sp>
        <p:nvSpPr>
          <p:cNvPr id="89" name="Text Box 72"/>
          <p:cNvSpPr txBox="1">
            <a:spLocks noChangeArrowheads="1"/>
          </p:cNvSpPr>
          <p:nvPr/>
        </p:nvSpPr>
        <p:spPr bwMode="auto">
          <a:xfrm>
            <a:off x="6052226" y="5085040"/>
            <a:ext cx="2009546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Calibri" pitchFamily="-111" charset="0"/>
              </a:rPr>
              <a:t>Growth</a:t>
            </a:r>
          </a:p>
          <a:p>
            <a:pPr marL="91440" indent="-91440" defTabSz="9144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Calibri" pitchFamily="-111" charset="0"/>
              </a:rPr>
              <a:t>Weekly emailed reports</a:t>
            </a:r>
          </a:p>
          <a:p>
            <a:pPr marL="91440" indent="-91440" defTabSz="9144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Calibri" pitchFamily="-111" charset="0"/>
              </a:rPr>
              <a:t>New Pansophy tags</a:t>
            </a:r>
          </a:p>
          <a:p>
            <a:pPr marL="91440" indent="-91440" defTabSz="9144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Calibri" pitchFamily="-111" charset="0"/>
              </a:rPr>
              <a:t>Name &amp; SN </a:t>
            </a:r>
            <a:r>
              <a:rPr lang="en-US" sz="1200" u="sng" dirty="0" smtClean="0">
                <a:latin typeface="Calibri" pitchFamily="-111" charset="0"/>
              </a:rPr>
              <a:t>standardization</a:t>
            </a:r>
          </a:p>
          <a:p>
            <a:pPr marL="91440" indent="-91440" defTabSz="91440">
              <a:buFont typeface="Arial" panose="020B0604020202020204" pitchFamily="34" charset="0"/>
              <a:buChar char="•"/>
            </a:pPr>
            <a:r>
              <a:rPr lang="en-US" sz="1200" dirty="0" err="1" smtClean="0">
                <a:latin typeface="Calibri" pitchFamily="-111" charset="0"/>
              </a:rPr>
              <a:t>PRIMes</a:t>
            </a:r>
            <a:r>
              <a:rPr lang="en-US" sz="1200" dirty="0" smtClean="0">
                <a:latin typeface="Calibri" pitchFamily="-111" charset="0"/>
              </a:rPr>
              <a:t> / Inventory</a:t>
            </a:r>
          </a:p>
        </p:txBody>
      </p:sp>
      <p:sp>
        <p:nvSpPr>
          <p:cNvPr id="91" name="Text Box 37"/>
          <p:cNvSpPr txBox="1">
            <a:spLocks noChangeArrowheads="1"/>
          </p:cNvSpPr>
          <p:nvPr/>
        </p:nvSpPr>
        <p:spPr bwMode="auto">
          <a:xfrm>
            <a:off x="-24493" y="3260775"/>
            <a:ext cx="3674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-111" charset="0"/>
              </a:rPr>
              <a:t>01</a:t>
            </a:r>
            <a:endParaRPr lang="en-US" sz="1400" dirty="0">
              <a:latin typeface="Calibri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06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Pansophy Process Flowchart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73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66" y="865761"/>
            <a:ext cx="5106533" cy="52106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851" y="1343025"/>
            <a:ext cx="5287149" cy="493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6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4000" dirty="0" smtClean="0"/>
              <a:t>Pansophy and Traveler System</a:t>
            </a:r>
            <a:endParaRPr lang="en-US" sz="4000" dirty="0">
              <a:latin typeface="Minion Pro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idx="1"/>
          </p:nvPr>
        </p:nvSpPr>
        <p:spPr>
          <a:xfrm>
            <a:off x="335503" y="1162325"/>
            <a:ext cx="8471043" cy="5004934"/>
          </a:xfrm>
        </p:spPr>
        <p:txBody>
          <a:bodyPr>
            <a:noAutofit/>
          </a:bodyPr>
          <a:lstStyle/>
          <a:p>
            <a:r>
              <a:rPr lang="en-US" altLang="en-US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Pansophy</a:t>
            </a:r>
            <a:r>
              <a:rPr lang="en-US" alt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</a:t>
            </a:r>
          </a:p>
          <a:p>
            <a:pPr lvl="1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 control, data collection, and data access</a:t>
            </a:r>
          </a:p>
          <a:p>
            <a:pPr lvl="1"/>
            <a:r>
              <a:rPr lang="en-US" alt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Web based data collection (</a:t>
            </a:r>
            <a:r>
              <a:rPr lang="en-US" alt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Travelers</a:t>
            </a:r>
            <a:r>
              <a:rPr lang="en-US" alt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and data mining system (Reports/Queries) </a:t>
            </a:r>
          </a:p>
          <a:p>
            <a:pPr lvl="1"/>
            <a:r>
              <a:rPr lang="en-US" alt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JLab customized </a:t>
            </a:r>
            <a:r>
              <a:rPr lang="en-US" altLang="en-US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Oracle + Cold Fusion</a:t>
            </a:r>
          </a:p>
          <a:p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 language usage: “</a:t>
            </a:r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Travelers</a:t>
            </a:r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Used to </a:t>
            </a:r>
            <a:r>
              <a:rPr lang="en-US" sz="1800" b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define and control a process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</a:t>
            </a:r>
            <a:r>
              <a:rPr lang="en-US" sz="1800" b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gather data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particular to the fabrication, assembly, or performance verification, of components and completed 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Cryomodules.</a:t>
            </a:r>
          </a:p>
          <a:p>
            <a:pPr lvl="1"/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Authored by the experts via MSWord macro template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sequential list of required tasks</a:t>
            </a:r>
          </a:p>
          <a:p>
            <a:pPr lvl="1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version-controlled</a:t>
            </a:r>
          </a:p>
          <a:p>
            <a:pPr lvl="1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reference Drawings, SOPs, Common Procedures, or other static but readily accessible information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alt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23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4000" dirty="0" smtClean="0"/>
              <a:t>Example Pansophy Traveler </a:t>
            </a:r>
            <a:endParaRPr lang="en-US" sz="4000" dirty="0">
              <a:latin typeface="Minion Pro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75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2" y="843637"/>
            <a:ext cx="8472668" cy="472058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119" y="2805241"/>
            <a:ext cx="5953328" cy="338354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086602" y="1001486"/>
            <a:ext cx="576943" cy="304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4430" y="751116"/>
            <a:ext cx="1153886" cy="304800"/>
          </a:xfrm>
          <a:prstGeom prst="ellipse">
            <a:avLst/>
          </a:pr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734300" y="843637"/>
            <a:ext cx="576943" cy="304800"/>
          </a:xfrm>
          <a:prstGeom prst="ellipse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76943" y="1034143"/>
            <a:ext cx="576943" cy="304800"/>
          </a:xfrm>
          <a:prstGeom prst="ellipse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775857" y="3493100"/>
            <a:ext cx="1894114" cy="1427243"/>
          </a:xfrm>
          <a:prstGeom prst="ellipse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465419" y="3537858"/>
            <a:ext cx="2537761" cy="27649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Create a copy ready for new data entry.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Unique Identifier.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Open an existing copy.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Serial Number Tracking.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Enter data &amp; submit to database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585857" y="1055919"/>
            <a:ext cx="1436915" cy="27274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1045031" y="903517"/>
            <a:ext cx="5540826" cy="370114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3" idx="3"/>
          </p:cNvCxnSpPr>
          <p:nvPr/>
        </p:nvCxnSpPr>
        <p:spPr>
          <a:xfrm flipV="1">
            <a:off x="6585857" y="1261649"/>
            <a:ext cx="585236" cy="310352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865414" y="1306286"/>
            <a:ext cx="5720443" cy="3842657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4386943" y="4365171"/>
            <a:ext cx="2198914" cy="1404258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14132" y="4735286"/>
            <a:ext cx="2714125" cy="17634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To </a:t>
            </a:r>
            <a:r>
              <a:rPr lang="en-US" b="1" u="sng" dirty="0" smtClean="0">
                <a:solidFill>
                  <a:schemeClr val="tx1"/>
                </a:solidFill>
              </a:rPr>
              <a:t>INSTANTIATE</a:t>
            </a:r>
            <a:r>
              <a:rPr lang="en-US" dirty="0" smtClean="0">
                <a:solidFill>
                  <a:schemeClr val="tx1"/>
                </a:solidFill>
              </a:rPr>
              <a:t> a Traveler is to </a:t>
            </a:r>
            <a:r>
              <a:rPr lang="en-US" u="sng" dirty="0" smtClean="0">
                <a:solidFill>
                  <a:schemeClr val="tx1"/>
                </a:solidFill>
              </a:rPr>
              <a:t>create a copy </a:t>
            </a:r>
            <a:r>
              <a:rPr lang="en-US" dirty="0" smtClean="0">
                <a:solidFill>
                  <a:schemeClr val="tx1"/>
                </a:solidFill>
              </a:rPr>
              <a:t>of the Traveler Template and make it ready to receive data.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6-Point Star 12"/>
          <p:cNvSpPr/>
          <p:nvPr/>
        </p:nvSpPr>
        <p:spPr>
          <a:xfrm>
            <a:off x="7663545" y="237554"/>
            <a:ext cx="1285902" cy="1474288"/>
          </a:xfrm>
          <a:prstGeom prst="star6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System Expert driven content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38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Travelers (QMS)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Traveler</a:t>
            </a:r>
            <a:endParaRPr lang="en-US" dirty="0" smtClean="0"/>
          </a:p>
          <a:p>
            <a:pPr marL="0" lvl="0" indent="0">
              <a:buNone/>
            </a:pPr>
            <a:r>
              <a:rPr lang="en-US" sz="2400" i="1" u="sng" dirty="0" smtClean="0">
                <a:latin typeface="Calibri" panose="020F0502020204030204" pitchFamily="34" charset="0"/>
              </a:rPr>
              <a:t>“Traveler</a:t>
            </a:r>
            <a:r>
              <a:rPr lang="en-US" sz="2400" i="1" dirty="0" smtClean="0">
                <a:latin typeface="Calibri" panose="020F0502020204030204" pitchFamily="34" charset="0"/>
              </a:rPr>
              <a:t> </a:t>
            </a:r>
            <a:r>
              <a:rPr lang="en-US" sz="2400" i="1" dirty="0">
                <a:latin typeface="Calibri" panose="020F0502020204030204" pitchFamily="34" charset="0"/>
              </a:rPr>
              <a:t>– the approved documentation vehicle for both </a:t>
            </a:r>
            <a:r>
              <a:rPr lang="en-US" sz="2400" i="1" u="sng" dirty="0">
                <a:latin typeface="Calibri" panose="020F0502020204030204" pitchFamily="34" charset="0"/>
              </a:rPr>
              <a:t>prescribing</a:t>
            </a:r>
            <a:r>
              <a:rPr lang="en-US" sz="2400" i="1" dirty="0">
                <a:latin typeface="Calibri" panose="020F0502020204030204" pitchFamily="34" charset="0"/>
              </a:rPr>
              <a:t> the process activities to be applied to specific components and also </a:t>
            </a:r>
            <a:r>
              <a:rPr lang="en-US" sz="2400" i="1" u="sng" dirty="0">
                <a:latin typeface="Calibri" panose="020F0502020204030204" pitchFamily="34" charset="0"/>
              </a:rPr>
              <a:t>describing</a:t>
            </a:r>
            <a:r>
              <a:rPr lang="en-US" sz="2400" i="1" dirty="0">
                <a:latin typeface="Calibri" panose="020F0502020204030204" pitchFamily="34" charset="0"/>
              </a:rPr>
              <a:t> the actual process applied and associated data collected for each specific instance of traveler use.  </a:t>
            </a:r>
            <a:r>
              <a:rPr lang="en-US" sz="2400" i="1" dirty="0" smtClean="0">
                <a:latin typeface="Calibri" panose="020F0502020204030204" pitchFamily="34" charset="0"/>
              </a:rPr>
              <a:t>For </a:t>
            </a:r>
            <a:r>
              <a:rPr lang="en-US" sz="2400" i="1" dirty="0">
                <a:latin typeface="Calibri" panose="020F0502020204030204" pitchFamily="34" charset="0"/>
              </a:rPr>
              <a:t>SRF usage, the traveler content is maintained indefinitely in a robust commercial database system. </a:t>
            </a:r>
            <a:r>
              <a:rPr lang="en-US" sz="2400" i="1" dirty="0" smtClean="0">
                <a:latin typeface="Calibri" panose="020F0502020204030204" pitchFamily="34" charset="0"/>
              </a:rPr>
              <a:t>Travelers </a:t>
            </a:r>
            <a:r>
              <a:rPr lang="en-US" sz="2400" i="1" dirty="0">
                <a:latin typeface="Calibri" panose="020F0502020204030204" pitchFamily="34" charset="0"/>
              </a:rPr>
              <a:t>are used to call out specifications required for acceptability, traceability, data collection and archival of results</a:t>
            </a:r>
            <a:r>
              <a:rPr lang="en-US" sz="2400" i="1" dirty="0" smtClean="0">
                <a:latin typeface="Calibri" panose="020F0502020204030204" pitchFamily="34" charset="0"/>
              </a:rPr>
              <a:t>.”</a:t>
            </a:r>
          </a:p>
          <a:p>
            <a:pPr marL="0" lvl="0" indent="0" algn="r">
              <a:buNone/>
            </a:pPr>
            <a:r>
              <a:rPr lang="en-US" sz="1800" i="1" dirty="0"/>
              <a:t>QA-P-001, Document Control Process</a:t>
            </a:r>
            <a:endParaRPr lang="en-US" sz="1800" i="1" dirty="0" smtClean="0">
              <a:latin typeface="Calibri" panose="020F0502020204030204" pitchFamily="34" charset="0"/>
            </a:endParaRPr>
          </a:p>
          <a:p>
            <a:pPr marL="0" lvl="0" indent="0">
              <a:buNone/>
            </a:pPr>
            <a:endParaRPr lang="en-US" sz="3000" i="1" dirty="0"/>
          </a:p>
          <a:p>
            <a:pPr marL="0" lvl="0" indent="0">
              <a:buNone/>
            </a:pPr>
            <a:endParaRPr lang="en-US" sz="300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</p:spPr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645425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/>
              <a:pPr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16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NCRs: Non-Conformance </a:t>
            </a:r>
            <a:r>
              <a:rPr lang="en-US" sz="3200" b="1" dirty="0" smtClean="0"/>
              <a:t>Report (QMS)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i="1" dirty="0" smtClean="0"/>
              <a:t>“An </a:t>
            </a:r>
            <a:r>
              <a:rPr lang="en-US" sz="2800" i="1" dirty="0"/>
              <a:t>NCR is initiated when a component part or an assembly fails an inspection or test </a:t>
            </a:r>
            <a:r>
              <a:rPr lang="en-US" sz="2800" i="1" dirty="0" smtClean="0"/>
              <a:t>requirement.”</a:t>
            </a:r>
          </a:p>
          <a:p>
            <a:pPr marL="0" indent="0" algn="r">
              <a:buNone/>
            </a:pPr>
            <a:r>
              <a:rPr lang="en-US" sz="1900" dirty="0"/>
              <a:t>MAI-P-004, Control of Non-Conforming Product</a:t>
            </a:r>
            <a:r>
              <a:rPr lang="en-US" sz="1900" dirty="0" smtClean="0"/>
              <a:t> </a:t>
            </a:r>
          </a:p>
          <a:p>
            <a:endParaRPr lang="en-US" sz="3700" dirty="0" smtClean="0"/>
          </a:p>
          <a:p>
            <a:r>
              <a:rPr lang="en-US" sz="2400" dirty="0" smtClean="0"/>
              <a:t>Non-Conforming </a:t>
            </a:r>
            <a:r>
              <a:rPr lang="en-US" sz="2400" dirty="0"/>
              <a:t>Product – product which </a:t>
            </a:r>
            <a:r>
              <a:rPr lang="en-US" sz="2400" b="1" u="sng" dirty="0"/>
              <a:t>does not conform to requirements </a:t>
            </a:r>
            <a:r>
              <a:rPr lang="en-US" sz="2400" dirty="0"/>
              <a:t>such as prints, specifications, or traveler callouts</a:t>
            </a:r>
          </a:p>
          <a:p>
            <a:r>
              <a:rPr lang="en-US" sz="2400" dirty="0"/>
              <a:t>Typically found with inspections, but any traveler can apply a NCR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200" dirty="0"/>
              <a:t>Note: multiple NCRs </a:t>
            </a:r>
            <a:r>
              <a:rPr lang="en-US" sz="2200" dirty="0" smtClean="0"/>
              <a:t>can </a:t>
            </a:r>
            <a:r>
              <a:rPr lang="en-US" sz="2200" dirty="0"/>
              <a:t>be attached to any traveler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</p:spPr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645425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/>
              <a:pPr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50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D3s: Detours, Deviations, &amp; </a:t>
            </a:r>
            <a:r>
              <a:rPr lang="en-US" sz="2800" b="1" dirty="0" smtClean="0"/>
              <a:t>Discrepancies (QMS)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4200" i="1" dirty="0" smtClean="0"/>
              <a:t>“A </a:t>
            </a:r>
            <a:r>
              <a:rPr lang="en-US" sz="4200" i="1" dirty="0"/>
              <a:t>D3 is used to document the difference from what is called out in the traveler.  A D3 is initiated when there is a change to the prescribed process or work flow or that the process could not be completed as specified in the traveler or supporting documentation</a:t>
            </a:r>
            <a:r>
              <a:rPr lang="en-US" sz="4200" i="1" dirty="0" smtClean="0"/>
              <a:t>.”</a:t>
            </a:r>
          </a:p>
          <a:p>
            <a:pPr marL="0" indent="0" algn="r">
              <a:buNone/>
            </a:pPr>
            <a:r>
              <a:rPr lang="en-US" sz="3800" dirty="0"/>
              <a:t>MAI-P-004, Control of Non-Conforming Product </a:t>
            </a:r>
          </a:p>
          <a:p>
            <a:pPr marL="0" indent="0">
              <a:buNone/>
            </a:pPr>
            <a:endParaRPr lang="en-US" sz="6500" i="1" dirty="0" smtClean="0"/>
          </a:p>
          <a:p>
            <a:r>
              <a:rPr lang="en-US" sz="4400" dirty="0" smtClean="0"/>
              <a:t>a </a:t>
            </a:r>
            <a:r>
              <a:rPr lang="en-US" sz="4400" b="1" u="sng" dirty="0"/>
              <a:t>change to the prescribed process </a:t>
            </a:r>
            <a:r>
              <a:rPr lang="en-US" sz="4400" dirty="0"/>
              <a:t>or work flow </a:t>
            </a:r>
            <a:r>
              <a:rPr lang="en-US" sz="4400" dirty="0" smtClean="0"/>
              <a:t>  </a:t>
            </a:r>
          </a:p>
          <a:p>
            <a:r>
              <a:rPr lang="en-US" sz="4400" dirty="0" smtClean="0"/>
              <a:t>to </a:t>
            </a:r>
            <a:r>
              <a:rPr lang="en-US" sz="4400" b="1" u="sng" dirty="0"/>
              <a:t>note events </a:t>
            </a:r>
            <a:r>
              <a:rPr lang="en-US" sz="4400" dirty="0"/>
              <a:t>within the fabrication process </a:t>
            </a:r>
            <a:endParaRPr lang="en-US" sz="4400" dirty="0" smtClean="0"/>
          </a:p>
          <a:p>
            <a:r>
              <a:rPr lang="en-US" sz="4400" dirty="0" smtClean="0"/>
              <a:t>as </a:t>
            </a:r>
            <a:r>
              <a:rPr lang="en-US" sz="4400" dirty="0"/>
              <a:t>a </a:t>
            </a:r>
            <a:r>
              <a:rPr lang="en-US" sz="4400" b="1" u="sng" dirty="0"/>
              <a:t>data </a:t>
            </a:r>
            <a:r>
              <a:rPr lang="en-US" sz="4400" b="1" u="sng" dirty="0" smtClean="0"/>
              <a:t>collection</a:t>
            </a:r>
          </a:p>
          <a:p>
            <a:r>
              <a:rPr lang="en-US" sz="4400" b="1" u="sng" dirty="0" smtClean="0"/>
              <a:t>tool </a:t>
            </a:r>
            <a:r>
              <a:rPr lang="en-US" sz="4400" b="1" u="sng" dirty="0"/>
              <a:t>for learning </a:t>
            </a:r>
            <a:r>
              <a:rPr lang="en-US" sz="4400" dirty="0"/>
              <a:t>as part of the continuous improvement </a:t>
            </a:r>
            <a:endParaRPr lang="en-US" sz="4400" dirty="0" smtClean="0"/>
          </a:p>
          <a:p>
            <a:r>
              <a:rPr lang="en-US" sz="4400" dirty="0" smtClean="0"/>
              <a:t>Typically </a:t>
            </a:r>
            <a:r>
              <a:rPr lang="en-US" sz="4400" dirty="0"/>
              <a:t>found with processing travelers, but any traveler can apply a </a:t>
            </a:r>
            <a:r>
              <a:rPr lang="en-US" sz="4400" dirty="0" smtClean="0"/>
              <a:t>D3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Note: multiple D3s can be attached to any traveler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</p:spPr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645425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/>
              <a:pPr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32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4726"/>
            <a:ext cx="8782050" cy="397933"/>
          </a:xfrm>
        </p:spPr>
        <p:txBody>
          <a:bodyPr/>
          <a:lstStyle/>
          <a:p>
            <a:r>
              <a:rPr lang="en-US" sz="2800" b="1" dirty="0" smtClean="0"/>
              <a:t>Control of Non-Conforming Product (</a:t>
            </a:r>
            <a:r>
              <a:rPr lang="en-US" sz="2800" b="1" dirty="0" smtClean="0">
                <a:solidFill>
                  <a:srgbClr val="FF0000"/>
                </a:solidFill>
              </a:rPr>
              <a:t>MAI-P-004</a:t>
            </a:r>
            <a:r>
              <a:rPr lang="en-US" sz="2800" b="1" dirty="0" smtClean="0"/>
              <a:t>)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887" y="1809750"/>
            <a:ext cx="8791576" cy="4305300"/>
          </a:xfrm>
          <a:ln>
            <a:noFill/>
          </a:ln>
        </p:spPr>
        <p:txBody>
          <a:bodyPr>
            <a:noAutofit/>
          </a:bodyPr>
          <a:lstStyle/>
          <a:p>
            <a:pPr marL="4000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 smtClean="0"/>
              <a:t>Formal process for </a:t>
            </a:r>
            <a:r>
              <a:rPr lang="en-US" sz="2000" b="1" dirty="0" smtClean="0"/>
              <a:t>identification and disposition</a:t>
            </a:r>
            <a:r>
              <a:rPr lang="en-US" sz="2000" dirty="0" smtClean="0"/>
              <a:t> of Non-Conforming products, when a component part or an assembly fails an inspection or test requirement.</a:t>
            </a:r>
          </a:p>
          <a:p>
            <a:pPr marL="514350" lvl="1" indent="0">
              <a:spcAft>
                <a:spcPts val="400"/>
              </a:spcAft>
              <a:buNone/>
            </a:pPr>
            <a:r>
              <a:rPr lang="en-US" sz="1800" dirty="0" smtClean="0"/>
              <a:t>Examples:</a:t>
            </a:r>
          </a:p>
          <a:p>
            <a:pPr marL="1085850" lvl="1">
              <a:spcAft>
                <a:spcPts val="100"/>
              </a:spcAft>
              <a:buFont typeface="+mj-lt"/>
              <a:buAutoNum type="romanLcPeriod"/>
            </a:pPr>
            <a:r>
              <a:rPr lang="en-US" sz="1800" dirty="0" smtClean="0"/>
              <a:t>Damaged component due to shipping.</a:t>
            </a:r>
          </a:p>
          <a:p>
            <a:pPr marL="1085850" lvl="1">
              <a:spcAft>
                <a:spcPts val="100"/>
              </a:spcAft>
              <a:buFont typeface="+mj-lt"/>
              <a:buAutoNum type="romanLcPeriod"/>
            </a:pPr>
            <a:r>
              <a:rPr lang="en-US" sz="1800" dirty="0" smtClean="0"/>
              <a:t>Visual inspection failure per Traveler requirement.</a:t>
            </a:r>
          </a:p>
          <a:p>
            <a:pPr marL="1085850" lvl="1">
              <a:spcAft>
                <a:spcPts val="100"/>
              </a:spcAft>
              <a:buFont typeface="+mj-lt"/>
              <a:buAutoNum type="romanLcPeriod"/>
            </a:pPr>
            <a:r>
              <a:rPr lang="en-US" sz="1800" dirty="0" smtClean="0"/>
              <a:t>Dimensional or test failure per Traveler requirement.</a:t>
            </a:r>
          </a:p>
          <a:p>
            <a:pPr marL="800100" lvl="1">
              <a:spcAft>
                <a:spcPts val="1000"/>
              </a:spcAft>
              <a:buFont typeface="Wingdings" panose="05000000000000000000" pitchFamily="2" charset="2"/>
              <a:buChar char="Ø"/>
            </a:pPr>
            <a:endParaRPr lang="en-US" sz="400" dirty="0" smtClean="0"/>
          </a:p>
          <a:p>
            <a:pPr marL="400050" indent="-285750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/>
              <a:t>Process Integration </a:t>
            </a:r>
            <a:r>
              <a:rPr lang="en-US" sz="2000" dirty="0" smtClean="0"/>
              <a:t>between quality control, inventory control, and the production Travelers.</a:t>
            </a:r>
          </a:p>
          <a:p>
            <a:pPr marL="400050" indent="-285750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000" dirty="0" smtClean="0"/>
              <a:t>Tie-ins to Pansophy for </a:t>
            </a:r>
            <a:r>
              <a:rPr lang="en-US" sz="2000" b="1" dirty="0" smtClean="0"/>
              <a:t>automatic</a:t>
            </a:r>
            <a:r>
              <a:rPr lang="en-US" sz="2000" dirty="0" smtClean="0"/>
              <a:t> </a:t>
            </a:r>
            <a:r>
              <a:rPr lang="en-US" sz="2000" b="1" dirty="0" smtClean="0"/>
              <a:t>Non-Conforming Reporting</a:t>
            </a:r>
            <a:r>
              <a:rPr lang="en-US" sz="2000" dirty="0" smtClean="0"/>
              <a:t>.</a:t>
            </a:r>
          </a:p>
          <a:p>
            <a:pPr marL="400050" indent="-285750">
              <a:spcAft>
                <a:spcPts val="1000"/>
              </a:spcAft>
              <a:buFont typeface="Wingdings" panose="05000000000000000000" pitchFamily="2" charset="2"/>
              <a:buChar char="Ø"/>
            </a:pPr>
            <a:endParaRPr lang="en-US" sz="2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57175" y="1085849"/>
            <a:ext cx="43815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Non-Conforming Reports (NCRs):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04394" y="6096000"/>
            <a:ext cx="1340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Johnny Leung slide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13486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eaLnBrk="1" hangingPunct="1"/>
            <a:r>
              <a:rPr lang="en-US" altLang="en-US" sz="3200" b="1" dirty="0" smtClean="0">
                <a:latin typeface="Arial" charset="0"/>
                <a:cs typeface="Arial" charset="0"/>
              </a:rPr>
              <a:t>Data, Document &amp; Process Management  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0362" y="2771772"/>
            <a:ext cx="3886200" cy="3590925"/>
          </a:xfrm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1600" b="1" dirty="0" smtClean="0"/>
              <a:t>Data Management &amp; Storage</a:t>
            </a:r>
          </a:p>
          <a:p>
            <a:pPr lvl="1" eaLnBrk="1" hangingPunct="1">
              <a:defRPr/>
            </a:pPr>
            <a:r>
              <a:rPr lang="en-US" sz="1600" dirty="0" smtClean="0"/>
              <a:t>subcomponent test data</a:t>
            </a:r>
          </a:p>
          <a:p>
            <a:pPr lvl="1" eaLnBrk="1" hangingPunct="1">
              <a:defRPr/>
            </a:pPr>
            <a:r>
              <a:rPr lang="en-US" sz="1600" dirty="0" smtClean="0"/>
              <a:t>processing &amp; testing procedures </a:t>
            </a:r>
          </a:p>
          <a:p>
            <a:pPr lvl="1" eaLnBrk="1" hangingPunct="1">
              <a:defRPr/>
            </a:pPr>
            <a:r>
              <a:rPr lang="en-US" sz="1600" dirty="0" smtClean="0"/>
              <a:t>Inventory</a:t>
            </a:r>
          </a:p>
          <a:p>
            <a:pPr lvl="1" eaLnBrk="1" hangingPunct="1">
              <a:defRPr/>
            </a:pPr>
            <a:r>
              <a:rPr lang="en-US" sz="1600" dirty="0" smtClean="0"/>
              <a:t>R&amp;D and Production </a:t>
            </a:r>
          </a:p>
          <a:p>
            <a:pPr eaLnBrk="1" hangingPunct="1">
              <a:defRPr/>
            </a:pPr>
            <a:r>
              <a:rPr lang="en-US" sz="1600" b="1" dirty="0" smtClean="0"/>
              <a:t>Knowledge Management   </a:t>
            </a:r>
          </a:p>
          <a:p>
            <a:pPr lvl="1" eaLnBrk="1" hangingPunct="1">
              <a:defRPr/>
            </a:pPr>
            <a:r>
              <a:rPr lang="en-US" sz="1600" dirty="0" smtClean="0"/>
              <a:t>to Maximize learning from expensive prototyping and low-volume production</a:t>
            </a:r>
          </a:p>
          <a:p>
            <a:pPr>
              <a:defRPr/>
            </a:pPr>
            <a:r>
              <a:rPr lang="en-US" sz="1600" b="1" dirty="0" smtClean="0">
                <a:solidFill>
                  <a:srgbClr val="FF0000"/>
                </a:solidFill>
              </a:rPr>
              <a:t>Utilized in both R&amp;D and Production environments (SNS, Gev12</a:t>
            </a:r>
            <a:r>
              <a:rPr lang="en-US" sz="1600" b="1" dirty="0" smtClean="0"/>
              <a:t>)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" t="11714" r="50268" b="20000"/>
          <a:stretch/>
        </p:blipFill>
        <p:spPr bwMode="auto">
          <a:xfrm>
            <a:off x="3733800" y="2580884"/>
            <a:ext cx="5223247" cy="2257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52400" y="914400"/>
            <a:ext cx="6858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defRPr/>
            </a:pPr>
            <a:r>
              <a:rPr lang="en-US" sz="2400" b="1" i="1" kern="0" dirty="0">
                <a:solidFill>
                  <a:srgbClr val="C0504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PANSOPHY </a:t>
            </a:r>
          </a:p>
          <a:p>
            <a:pPr marL="457200" indent="-457200">
              <a:spcBef>
                <a:spcPct val="20000"/>
              </a:spcBef>
              <a:defRPr/>
            </a:pPr>
            <a:r>
              <a:rPr lang="en-US" b="1" i="1" kern="0" dirty="0">
                <a:solidFill>
                  <a:srgbClr val="C0504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A Process &amp; Data Management Tool </a:t>
            </a:r>
            <a:endParaRPr lang="en-US" i="1" kern="0" dirty="0">
              <a:solidFill>
                <a:srgbClr val="C0504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0362" y="1720989"/>
            <a:ext cx="388620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prstClr val="black"/>
                </a:solidFill>
              </a:rPr>
              <a:t>Pansophy is the home for our electronic Travelers.</a:t>
            </a:r>
            <a:endParaRPr lang="en-US" sz="2000" b="1" i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2428875"/>
            <a:ext cx="2847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Other PANSOPHY Uses ….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04394" y="6096000"/>
            <a:ext cx="1340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Johnny Leung slide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89467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4726"/>
            <a:ext cx="8782050" cy="397933"/>
          </a:xfrm>
        </p:spPr>
        <p:txBody>
          <a:bodyPr/>
          <a:lstStyle/>
          <a:p>
            <a:r>
              <a:rPr lang="en-US" sz="2800" b="1" dirty="0" smtClean="0"/>
              <a:t>Control of Non-Conforming Product (</a:t>
            </a:r>
            <a:r>
              <a:rPr lang="en-US" sz="2800" b="1" dirty="0" smtClean="0">
                <a:solidFill>
                  <a:srgbClr val="FF0000"/>
                </a:solidFill>
              </a:rPr>
              <a:t>MAI-P-004</a:t>
            </a:r>
            <a:r>
              <a:rPr lang="en-US" sz="2800" b="1" dirty="0" smtClean="0"/>
              <a:t>)</a:t>
            </a:r>
            <a:endParaRPr lang="en-US" sz="2800" b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42901" y="1790701"/>
            <a:ext cx="8591549" cy="4467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A </a:t>
            </a:r>
            <a:r>
              <a:rPr lang="en-US" sz="2000" b="1" dirty="0" smtClean="0">
                <a:solidFill>
                  <a:prstClr val="black"/>
                </a:solidFill>
              </a:rPr>
              <a:t>Supplemental Tool </a:t>
            </a:r>
            <a:r>
              <a:rPr lang="en-US" sz="2000" dirty="0" smtClean="0">
                <a:solidFill>
                  <a:prstClr val="black"/>
                </a:solidFill>
              </a:rPr>
              <a:t>for capturing “Off-Normal” events that occur in the production process.</a:t>
            </a:r>
          </a:p>
          <a:p>
            <a:pPr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A </a:t>
            </a:r>
            <a:r>
              <a:rPr lang="en-US" sz="2000" dirty="0">
                <a:solidFill>
                  <a:prstClr val="black"/>
                </a:solidFill>
              </a:rPr>
              <a:t>D3 is used to document the difference </a:t>
            </a:r>
            <a:r>
              <a:rPr lang="en-US" sz="2000" dirty="0" smtClean="0">
                <a:solidFill>
                  <a:prstClr val="black"/>
                </a:solidFill>
              </a:rPr>
              <a:t>in what </a:t>
            </a:r>
            <a:r>
              <a:rPr lang="en-US" sz="2000" dirty="0">
                <a:solidFill>
                  <a:prstClr val="black"/>
                </a:solidFill>
              </a:rPr>
              <a:t>is called out in the </a:t>
            </a:r>
            <a:r>
              <a:rPr lang="en-US" sz="2000" dirty="0" smtClean="0">
                <a:solidFill>
                  <a:prstClr val="black"/>
                </a:solidFill>
              </a:rPr>
              <a:t>Traveler.</a:t>
            </a:r>
          </a:p>
          <a:p>
            <a:pPr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Generating </a:t>
            </a:r>
            <a:r>
              <a:rPr lang="en-US" sz="2000" dirty="0">
                <a:solidFill>
                  <a:prstClr val="black"/>
                </a:solidFill>
              </a:rPr>
              <a:t>a D3 does not imply that the part or assembly is unacceptable.</a:t>
            </a:r>
            <a:endParaRPr lang="en-US" sz="2000" dirty="0" smtClean="0">
              <a:solidFill>
                <a:prstClr val="black"/>
              </a:solidFill>
            </a:endParaRPr>
          </a:p>
          <a:p>
            <a:pPr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Tie-ins to Pansophy for automatic </a:t>
            </a:r>
            <a:r>
              <a:rPr lang="en-US" sz="2000" b="1" dirty="0" smtClean="0">
                <a:solidFill>
                  <a:prstClr val="black"/>
                </a:solidFill>
              </a:rPr>
              <a:t>reports and search query</a:t>
            </a:r>
            <a:r>
              <a:rPr lang="en-US" sz="2000" dirty="0" smtClean="0">
                <a:solidFill>
                  <a:prstClr val="black"/>
                </a:solidFill>
              </a:rPr>
              <a:t>.</a:t>
            </a:r>
          </a:p>
          <a:p>
            <a:pPr marL="514350" lvl="1" indent="0">
              <a:spcAft>
                <a:spcPts val="400"/>
              </a:spcAft>
              <a:buFont typeface="Arial"/>
              <a:buNone/>
            </a:pPr>
            <a:r>
              <a:rPr lang="en-US" sz="1800" b="1" dirty="0" smtClean="0">
                <a:solidFill>
                  <a:prstClr val="black"/>
                </a:solidFill>
              </a:rPr>
              <a:t>Examples</a:t>
            </a:r>
            <a:r>
              <a:rPr lang="en-US" sz="1800" b="1" dirty="0">
                <a:solidFill>
                  <a:prstClr val="black"/>
                </a:solidFill>
              </a:rPr>
              <a:t>:</a:t>
            </a:r>
          </a:p>
          <a:p>
            <a:pPr marL="1085850" lvl="1">
              <a:spcAft>
                <a:spcPts val="100"/>
              </a:spcAft>
              <a:buFont typeface="+mj-lt"/>
              <a:buAutoNum type="romanLcPeriod"/>
            </a:pPr>
            <a:r>
              <a:rPr lang="en-US" sz="1600" dirty="0" smtClean="0">
                <a:solidFill>
                  <a:prstClr val="black"/>
                </a:solidFill>
              </a:rPr>
              <a:t>Electrical power interruption to Chemical EP Tool, having to repeat steps x to x.</a:t>
            </a:r>
            <a:endParaRPr lang="en-US" sz="1600" dirty="0">
              <a:solidFill>
                <a:prstClr val="black"/>
              </a:solidFill>
            </a:endParaRPr>
          </a:p>
          <a:p>
            <a:pPr marL="1085850" lvl="1">
              <a:spcAft>
                <a:spcPts val="100"/>
              </a:spcAft>
              <a:buFont typeface="+mj-lt"/>
              <a:buAutoNum type="romanLcPeriod"/>
            </a:pPr>
            <a:r>
              <a:rPr lang="en-US" sz="1600" dirty="0" smtClean="0">
                <a:solidFill>
                  <a:prstClr val="black"/>
                </a:solidFill>
              </a:rPr>
              <a:t>Outside environmental smoke fumes penetrating into High Bay area.</a:t>
            </a:r>
            <a:endParaRPr lang="en-US" sz="1600" dirty="0">
              <a:solidFill>
                <a:prstClr val="black"/>
              </a:solidFill>
            </a:endParaRPr>
          </a:p>
          <a:p>
            <a:pPr marL="1085850" lvl="1">
              <a:spcAft>
                <a:spcPts val="100"/>
              </a:spcAft>
              <a:buFont typeface="+mj-lt"/>
              <a:buAutoNum type="romanLcPeriod"/>
            </a:pPr>
            <a:r>
              <a:rPr lang="en-US" sz="1600" dirty="0" smtClean="0">
                <a:solidFill>
                  <a:prstClr val="black"/>
                </a:solidFill>
              </a:rPr>
              <a:t>Construction noises or vibrations during Micro-phonics testing.</a:t>
            </a:r>
            <a:endParaRPr lang="en-US" sz="1600" dirty="0">
              <a:solidFill>
                <a:prstClr val="black"/>
              </a:solidFill>
            </a:endParaRPr>
          </a:p>
          <a:p>
            <a:pPr>
              <a:spcAft>
                <a:spcPts val="2000"/>
              </a:spcAft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7175" y="1051947"/>
            <a:ext cx="5895976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Detours, Deviations and Discrepancies (D3s):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04394" y="6096000"/>
            <a:ext cx="1340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Johnny Leung slide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6233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36" y="933855"/>
            <a:ext cx="8360142" cy="4542970"/>
          </a:xfr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4000" dirty="0" smtClean="0"/>
              <a:t>D3 Project View</a:t>
            </a:r>
            <a:endParaRPr lang="en-US" sz="4000" dirty="0">
              <a:latin typeface="Minion Pro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4669976"/>
            <a:ext cx="9144000" cy="14804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3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 smtClean="0"/>
              <a:t>D3s: Detours, Deviations and Discrepancies</a:t>
            </a:r>
          </a:p>
          <a:p>
            <a:pPr lvl="1"/>
            <a:r>
              <a:rPr lang="en-US" sz="6000" dirty="0" smtClean="0"/>
              <a:t>Listing of D3s by Traveler ID </a:t>
            </a:r>
          </a:p>
          <a:p>
            <a:pPr lvl="2"/>
            <a:r>
              <a:rPr lang="en-US" sz="6000" dirty="0" smtClean="0"/>
              <a:t>Annotates “</a:t>
            </a:r>
            <a:r>
              <a:rPr lang="en-US" sz="6000" b="1" u="sng" dirty="0" smtClean="0"/>
              <a:t>off-normal” events </a:t>
            </a:r>
            <a:r>
              <a:rPr lang="en-US" sz="6000" dirty="0" smtClean="0"/>
              <a:t>related to procedures and processing</a:t>
            </a:r>
          </a:p>
          <a:p>
            <a:pPr lvl="1"/>
            <a:r>
              <a:rPr lang="en-US" sz="6000" dirty="0" smtClean="0"/>
              <a:t>Linked to Traveler Status Query for “Drill Down” </a:t>
            </a:r>
          </a:p>
        </p:txBody>
      </p:sp>
      <p:cxnSp>
        <p:nvCxnSpPr>
          <p:cNvPr id="10" name="Straight Arrow Connector 9"/>
          <p:cNvCxnSpPr>
            <a:stCxn id="11" idx="1"/>
          </p:cNvCxnSpPr>
          <p:nvPr/>
        </p:nvCxnSpPr>
        <p:spPr>
          <a:xfrm flipH="1">
            <a:off x="836581" y="1485900"/>
            <a:ext cx="6195590" cy="99465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7032171" y="903514"/>
            <a:ext cx="1948543" cy="11647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Drill-down links to Traveler status</a:t>
            </a:r>
          </a:p>
        </p:txBody>
      </p:sp>
    </p:spTree>
    <p:extLst>
      <p:ext uri="{BB962C8B-B14F-4D97-AF65-F5344CB8AC3E}">
        <p14:creationId xmlns:p14="http://schemas.microsoft.com/office/powerpoint/2010/main" val="101063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Non-Conformance Reports</a:t>
            </a:r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 t="43774" r="4426"/>
          <a:stretch>
            <a:fillRect/>
          </a:stretch>
        </p:blipFill>
        <p:spPr bwMode="auto">
          <a:xfrm>
            <a:off x="457200" y="899157"/>
            <a:ext cx="8172797" cy="32537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4648200"/>
            <a:ext cx="1817914" cy="172440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Refer </a:t>
            </a:r>
            <a:r>
              <a:rPr lang="en-US" sz="1800" dirty="0">
                <a:solidFill>
                  <a:schemeClr val="tx1"/>
                </a:solidFill>
              </a:rPr>
              <a:t>to the Control of </a:t>
            </a:r>
            <a:r>
              <a:rPr lang="en-US" sz="1800" dirty="0" smtClean="0">
                <a:solidFill>
                  <a:schemeClr val="tx1"/>
                </a:solidFill>
              </a:rPr>
              <a:t>Non-Conforming Product (MAI-P-004) </a:t>
            </a:r>
            <a:r>
              <a:rPr lang="en-US" sz="1800" dirty="0">
                <a:solidFill>
                  <a:schemeClr val="tx1"/>
                </a:solidFill>
              </a:rPr>
              <a:t>procedure for examples of when an NCR should be issued</a:t>
            </a:r>
            <a:r>
              <a:rPr lang="en-US" sz="1800" dirty="0" smtClean="0">
                <a:solidFill>
                  <a:schemeClr val="tx1"/>
                </a:solidFill>
              </a:rPr>
              <a:t>.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145971" y="4260443"/>
            <a:ext cx="5540829" cy="2031325"/>
          </a:xfrm>
          <a:prstGeom prst="rect">
            <a:avLst/>
          </a:prstGeom>
          <a:solidFill>
            <a:srgbClr val="E7F4F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An </a:t>
            </a:r>
            <a:r>
              <a:rPr lang="en-US" dirty="0"/>
              <a:t>NCR button is located </a:t>
            </a:r>
            <a:r>
              <a:rPr lang="en-US" dirty="0" smtClean="0"/>
              <a:t>at the top </a:t>
            </a:r>
            <a:r>
              <a:rPr lang="en-US" dirty="0"/>
              <a:t>of every </a:t>
            </a:r>
            <a:r>
              <a:rPr lang="en-US" dirty="0" smtClean="0"/>
              <a:t>page of a Traveler</a:t>
            </a:r>
            <a:r>
              <a:rPr lang="en-US" dirty="0"/>
              <a:t>.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By </a:t>
            </a:r>
            <a:r>
              <a:rPr lang="en-US" dirty="0"/>
              <a:t>selecting this button you “issue </a:t>
            </a:r>
            <a:r>
              <a:rPr lang="en-US" dirty="0" smtClean="0"/>
              <a:t>an </a:t>
            </a:r>
            <a:r>
              <a:rPr lang="en-US" dirty="0"/>
              <a:t>NCR</a:t>
            </a:r>
            <a:r>
              <a:rPr lang="en-US" dirty="0" smtClean="0"/>
              <a:t>”.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You may issue more than one NCR from the NCR button in the traveler.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Attached NCRs can be selected from the drop-down</a:t>
            </a:r>
            <a:endParaRPr lang="en-US" dirty="0"/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auto">
          <a:xfrm flipH="1" flipV="1">
            <a:off x="6744334" y="1611082"/>
            <a:ext cx="186599" cy="29236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3" name="Oval 4"/>
          <p:cNvSpPr>
            <a:spLocks noChangeArrowheads="1"/>
          </p:cNvSpPr>
          <p:nvPr/>
        </p:nvSpPr>
        <p:spPr bwMode="auto">
          <a:xfrm>
            <a:off x="6065520" y="1077684"/>
            <a:ext cx="1097915" cy="82731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</p:spPr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645425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/>
              <a:pPr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39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0305"/>
          <a:stretch>
            <a:fillRect/>
          </a:stretch>
        </p:blipFill>
        <p:spPr bwMode="auto">
          <a:xfrm>
            <a:off x="1447800" y="1147265"/>
            <a:ext cx="6302830" cy="42586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NCR Instantiation (pg. 1)</a:t>
            </a:r>
            <a:endParaRPr lang="en-US" dirty="0"/>
          </a:p>
        </p:txBody>
      </p:sp>
      <p:sp>
        <p:nvSpPr>
          <p:cNvPr id="15" name="Oval 4"/>
          <p:cNvSpPr>
            <a:spLocks noChangeArrowheads="1"/>
          </p:cNvSpPr>
          <p:nvPr/>
        </p:nvSpPr>
        <p:spPr bwMode="auto">
          <a:xfrm>
            <a:off x="4773386" y="1874520"/>
            <a:ext cx="2133600" cy="140208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7086600" y="2148560"/>
            <a:ext cx="1920875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normAutofit/>
          </a:bodyPr>
          <a:lstStyle/>
          <a:p>
            <a:r>
              <a:rPr lang="en-US" sz="1400" dirty="0"/>
              <a:t>If the NCR was started from </a:t>
            </a:r>
            <a:r>
              <a:rPr lang="en-US" sz="1400" dirty="0" smtClean="0"/>
              <a:t>a </a:t>
            </a:r>
            <a:r>
              <a:rPr lang="en-US" sz="1400" dirty="0"/>
              <a:t>traveler, then </a:t>
            </a: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Traveler ID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Traveler Revision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Traveler </a:t>
            </a:r>
            <a:r>
              <a:rPr lang="en-US" sz="1400" dirty="0" err="1" smtClean="0"/>
              <a:t>Seq</a:t>
            </a:r>
            <a:r>
              <a:rPr lang="en-US" sz="1400" dirty="0" smtClean="0"/>
              <a:t> </a:t>
            </a:r>
            <a:r>
              <a:rPr lang="en-US" sz="1400" dirty="0" err="1" smtClean="0"/>
              <a:t>Num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Serial Number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SN Type (part)</a:t>
            </a:r>
          </a:p>
          <a:p>
            <a:r>
              <a:rPr lang="en-US" sz="1400" dirty="0" smtClean="0"/>
              <a:t>will </a:t>
            </a:r>
            <a:r>
              <a:rPr lang="en-US" sz="1400" b="1" u="sng" dirty="0" smtClean="0"/>
              <a:t>auto-populate</a:t>
            </a:r>
            <a:r>
              <a:rPr lang="en-US" sz="1400" dirty="0" smtClean="0"/>
              <a:t> with </a:t>
            </a:r>
            <a:r>
              <a:rPr lang="en-US" sz="1400" dirty="0"/>
              <a:t>the traveler information</a:t>
            </a:r>
            <a:r>
              <a:rPr lang="en-US" sz="1400" dirty="0" smtClean="0"/>
              <a:t>.  </a:t>
            </a:r>
            <a:endParaRPr lang="en-US" sz="1400" dirty="0"/>
          </a:p>
        </p:txBody>
      </p:sp>
      <p:sp>
        <p:nvSpPr>
          <p:cNvPr id="17" name="Line 6"/>
          <p:cNvSpPr>
            <a:spLocks noChangeShapeType="1"/>
          </p:cNvSpPr>
          <p:nvPr/>
        </p:nvSpPr>
        <p:spPr bwMode="auto">
          <a:xfrm flipH="1">
            <a:off x="6629400" y="2819400"/>
            <a:ext cx="457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8" name="Oval 7"/>
          <p:cNvSpPr>
            <a:spLocks noChangeArrowheads="1"/>
          </p:cNvSpPr>
          <p:nvPr/>
        </p:nvSpPr>
        <p:spPr bwMode="auto">
          <a:xfrm>
            <a:off x="1295400" y="2209800"/>
            <a:ext cx="3200400" cy="1981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152400" y="1524000"/>
            <a:ext cx="1920875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dirty="0"/>
              <a:t>Enter as much information as possible about the non-conformance.</a:t>
            </a:r>
          </a:p>
        </p:txBody>
      </p:sp>
      <p:sp>
        <p:nvSpPr>
          <p:cNvPr id="20" name="Line 11"/>
          <p:cNvSpPr>
            <a:spLocks noChangeShapeType="1"/>
          </p:cNvSpPr>
          <p:nvPr/>
        </p:nvSpPr>
        <p:spPr bwMode="auto">
          <a:xfrm>
            <a:off x="457200" y="2514600"/>
            <a:ext cx="762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6172200" y="3276600"/>
            <a:ext cx="990600" cy="1578429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370716" y="5641929"/>
            <a:ext cx="295144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Instantiate to create the NCR.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924300" y="5177334"/>
            <a:ext cx="849086" cy="37799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4495800" y="5460074"/>
            <a:ext cx="277586" cy="190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</p:spPr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2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645425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/>
              <a:pPr/>
              <a:t>83</a:t>
            </a:fld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783080" y="4739640"/>
            <a:ext cx="2990306" cy="4376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Explosion 1 3"/>
          <p:cNvSpPr/>
          <p:nvPr/>
        </p:nvSpPr>
        <p:spPr>
          <a:xfrm>
            <a:off x="45720" y="4395329"/>
            <a:ext cx="2606040" cy="2159518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Engineers listed will automatically be emailed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40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NCR Disposition (pg. 2)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-7767" t="28622" r="-8742" b="10768"/>
          <a:stretch>
            <a:fillRect/>
          </a:stretch>
        </p:blipFill>
        <p:spPr bwMode="auto">
          <a:xfrm>
            <a:off x="0" y="1144459"/>
            <a:ext cx="8560669" cy="4500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4328159" y="1900902"/>
            <a:ext cx="2875175" cy="720378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H="1" flipV="1">
            <a:off x="5765746" y="2281518"/>
            <a:ext cx="821479" cy="1120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324600" y="3219242"/>
            <a:ext cx="2464436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dirty="0" smtClean="0"/>
              <a:t>The Responding Engineer field will auto-populate with the name of the person logged in.  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4526280"/>
            <a:ext cx="9144000" cy="17330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normAutofit fontScale="92500" lnSpcReduction="10000"/>
          </a:bodyPr>
          <a:lstStyle/>
          <a:p>
            <a:r>
              <a:rPr lang="en-US" dirty="0" smtClean="0"/>
              <a:t>The </a:t>
            </a:r>
            <a:r>
              <a:rPr lang="en-US" b="1" dirty="0" smtClean="0"/>
              <a:t>Engineer is responsible </a:t>
            </a:r>
            <a:r>
              <a:rPr lang="en-US" dirty="0" smtClean="0"/>
              <a:t>for analyzing the problem and selecting a disposition for the part.</a:t>
            </a:r>
          </a:p>
          <a:p>
            <a:endParaRPr lang="en-US" dirty="0" smtClean="0"/>
          </a:p>
          <a:p>
            <a:r>
              <a:rPr lang="en-US" b="1" u="sng" dirty="0" smtClean="0"/>
              <a:t>Dispositions</a:t>
            </a:r>
            <a:r>
              <a:rPr lang="en-US" dirty="0" smtClean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Use As Is, Return To Vendor, Reject, Proceed to next Work Center </a:t>
            </a:r>
            <a:r>
              <a:rPr lang="en-US" dirty="0" smtClean="0">
                <a:sym typeface="Wingdings" panose="05000000000000000000" pitchFamily="2" charset="2"/>
              </a:rPr>
              <a:t> </a:t>
            </a:r>
          </a:p>
          <a:p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en-US" dirty="0" smtClean="0">
                <a:sym typeface="Wingdings" panose="05000000000000000000" pitchFamily="2" charset="2"/>
              </a:rPr>
              <a:t>	The NCR is automatically closed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Modify, Re-process  </a:t>
            </a:r>
          </a:p>
          <a:p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en-US" dirty="0" smtClean="0">
                <a:sym typeface="Wingdings" panose="05000000000000000000" pitchFamily="2" charset="2"/>
              </a:rPr>
              <a:t>	email sent to initiating user for additional work</a:t>
            </a:r>
            <a:endParaRPr lang="en-US" dirty="0" smtClean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965960" y="2621281"/>
            <a:ext cx="2362199" cy="190499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</p:spPr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645425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/>
              <a:pPr/>
              <a:t>84</a:t>
            </a:fld>
            <a:endParaRPr lang="en-US" dirty="0"/>
          </a:p>
        </p:txBody>
      </p:sp>
      <p:sp>
        <p:nvSpPr>
          <p:cNvPr id="14" name="Explosion 1 13"/>
          <p:cNvSpPr/>
          <p:nvPr/>
        </p:nvSpPr>
        <p:spPr>
          <a:xfrm>
            <a:off x="6324600" y="575145"/>
            <a:ext cx="2612551" cy="1685946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Originator will automatically be emailed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22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NCR Modify/Re-Process (pg. 3)</a:t>
            </a:r>
            <a:endParaRPr lang="en-US" sz="36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0203" r="11164" b="20870"/>
          <a:stretch>
            <a:fillRect/>
          </a:stretch>
        </p:blipFill>
        <p:spPr bwMode="auto">
          <a:xfrm>
            <a:off x="323427" y="972094"/>
            <a:ext cx="8089053" cy="42824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165129" y="777216"/>
            <a:ext cx="1832005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NCR is returned</a:t>
            </a:r>
          </a:p>
          <a:p>
            <a:r>
              <a:rPr lang="en-US" dirty="0" smtClean="0"/>
              <a:t>to the originator for additional work</a:t>
            </a:r>
            <a:endParaRPr lang="en-US" dirty="0"/>
          </a:p>
        </p:txBody>
      </p:sp>
      <p:cxnSp>
        <p:nvCxnSpPr>
          <p:cNvPr id="7" name="Straight Arrow Connector 6"/>
          <p:cNvCxnSpPr>
            <a:stCxn id="6" idx="2"/>
          </p:cNvCxnSpPr>
          <p:nvPr/>
        </p:nvCxnSpPr>
        <p:spPr>
          <a:xfrm flipH="1">
            <a:off x="6934200" y="1977545"/>
            <a:ext cx="1146932" cy="5218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284720" y="4100694"/>
            <a:ext cx="1811767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Verification of </a:t>
            </a:r>
          </a:p>
          <a:p>
            <a:r>
              <a:rPr lang="en-US" dirty="0" smtClean="0"/>
              <a:t>Rework signature</a:t>
            </a:r>
          </a:p>
          <a:p>
            <a:r>
              <a:rPr lang="en-US" dirty="0" smtClean="0"/>
              <a:t>obtained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934200" y="3566160"/>
            <a:ext cx="573466" cy="6705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</p:spPr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645425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/>
              <a:pPr/>
              <a:t>85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7113" y="4920528"/>
            <a:ext cx="2223247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Explanation of</a:t>
            </a:r>
          </a:p>
          <a:p>
            <a:r>
              <a:rPr lang="en-US" dirty="0" smtClean="0"/>
              <a:t>Additional work.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021080" y="4100694"/>
            <a:ext cx="548640" cy="8198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021080" y="3078480"/>
            <a:ext cx="441960" cy="184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Explosion 1 18"/>
          <p:cNvSpPr/>
          <p:nvPr/>
        </p:nvSpPr>
        <p:spPr>
          <a:xfrm>
            <a:off x="4191000" y="4920528"/>
            <a:ext cx="2612551" cy="1685946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Engineer will automatically be emailed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30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NCR Final Disposition (</a:t>
            </a:r>
            <a:r>
              <a:rPr lang="en-US" dirty="0" err="1" smtClean="0"/>
              <a:t>pg</a:t>
            </a:r>
            <a:r>
              <a:rPr lang="en-US" dirty="0" smtClean="0"/>
              <a:t> 4)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1887" b="5717"/>
          <a:stretch>
            <a:fillRect/>
          </a:stretch>
        </p:blipFill>
        <p:spPr bwMode="auto">
          <a:xfrm>
            <a:off x="411750" y="1088571"/>
            <a:ext cx="7730768" cy="500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</p:spPr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645425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/>
              <a:pPr/>
              <a:t>86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341674"/>
            <a:ext cx="9144000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normAutofit/>
          </a:bodyPr>
          <a:lstStyle/>
          <a:p>
            <a:r>
              <a:rPr lang="en-US" dirty="0" smtClean="0"/>
              <a:t>The </a:t>
            </a:r>
            <a:r>
              <a:rPr lang="en-US" b="1" dirty="0" smtClean="0"/>
              <a:t>Engineer is responsible </a:t>
            </a:r>
            <a:r>
              <a:rPr lang="en-US" dirty="0" smtClean="0"/>
              <a:t>for analyzing the rework and selecting a disposition for the part.</a:t>
            </a:r>
          </a:p>
          <a:p>
            <a:r>
              <a:rPr lang="en-US" b="1" u="sng" dirty="0" smtClean="0"/>
              <a:t>Dispositions</a:t>
            </a:r>
            <a:r>
              <a:rPr lang="en-US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Use As Is, Return To Vendor, Reject, Proceed to next Work Center </a:t>
            </a:r>
            <a:r>
              <a:rPr lang="en-US" dirty="0" smtClean="0">
                <a:sym typeface="Wingdings" panose="05000000000000000000" pitchFamily="2" charset="2"/>
              </a:rPr>
              <a:t> </a:t>
            </a:r>
          </a:p>
          <a:p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en-US" dirty="0" smtClean="0">
                <a:sym typeface="Wingdings" panose="05000000000000000000" pitchFamily="2" charset="2"/>
              </a:rPr>
              <a:t>	The NCR is automatically closed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Modify, Re-process  </a:t>
            </a:r>
          </a:p>
          <a:p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en-US" dirty="0" smtClean="0">
                <a:sym typeface="Wingdings" panose="05000000000000000000" pitchFamily="2" charset="2"/>
              </a:rPr>
              <a:t>	NCR is closed, all staff working on the NCR will be notified. 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A new NCR can be opened to track further processing and dispositions.</a:t>
            </a:r>
            <a:endParaRPr lang="en-US" dirty="0" smtClean="0"/>
          </a:p>
        </p:txBody>
      </p:sp>
      <p:sp>
        <p:nvSpPr>
          <p:cNvPr id="10" name="Explosion 1 9"/>
          <p:cNvSpPr/>
          <p:nvPr/>
        </p:nvSpPr>
        <p:spPr>
          <a:xfrm>
            <a:off x="6223663" y="621147"/>
            <a:ext cx="2612551" cy="1685946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NCR Closed automatically 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17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t="10102" r="32935"/>
          <a:stretch>
            <a:fillRect/>
          </a:stretch>
        </p:blipFill>
        <p:spPr bwMode="auto">
          <a:xfrm>
            <a:off x="2960914" y="846466"/>
            <a:ext cx="5978805" cy="5166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Detour, Deviation, or Discrepancy (D3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</p:spPr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645425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/>
              <a:pPr/>
              <a:t>87</a:t>
            </a:fld>
            <a:endParaRPr lang="en-US" dirty="0"/>
          </a:p>
        </p:txBody>
      </p:sp>
      <p:sp>
        <p:nvSpPr>
          <p:cNvPr id="9" name="Oval 4"/>
          <p:cNvSpPr>
            <a:spLocks noChangeArrowheads="1"/>
          </p:cNvSpPr>
          <p:nvPr/>
        </p:nvSpPr>
        <p:spPr bwMode="auto">
          <a:xfrm>
            <a:off x="7393577" y="927462"/>
            <a:ext cx="1097915" cy="827315"/>
          </a:xfrm>
          <a:prstGeom prst="ellipse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862943" y="1436914"/>
            <a:ext cx="4833257" cy="158931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/>
        </p:nvSpPr>
        <p:spPr>
          <a:xfrm>
            <a:off x="195943" y="5301344"/>
            <a:ext cx="4093028" cy="9515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Refer to the Control of Non-Conforming Product (MAI-P-004) procedure for examples of when a D3 should be issued.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90499" y="1114471"/>
            <a:ext cx="2672443" cy="3925615"/>
          </a:xfrm>
          <a:prstGeom prst="rect">
            <a:avLst/>
          </a:prstGeom>
          <a:solidFill>
            <a:srgbClr val="E7F4F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An D3button </a:t>
            </a:r>
            <a:r>
              <a:rPr lang="en-US" dirty="0"/>
              <a:t>is located </a:t>
            </a:r>
            <a:r>
              <a:rPr lang="en-US" dirty="0" smtClean="0"/>
              <a:t>at the top </a:t>
            </a:r>
            <a:r>
              <a:rPr lang="en-US" dirty="0"/>
              <a:t>of every </a:t>
            </a:r>
            <a:r>
              <a:rPr lang="en-US" dirty="0" smtClean="0"/>
              <a:t>page of a Traveler</a:t>
            </a:r>
            <a:r>
              <a:rPr lang="en-US" dirty="0"/>
              <a:t>.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By </a:t>
            </a:r>
            <a:r>
              <a:rPr lang="en-US" dirty="0"/>
              <a:t>selecting this button you “issue </a:t>
            </a:r>
            <a:r>
              <a:rPr lang="en-US" dirty="0" smtClean="0"/>
              <a:t>an D3”.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You may issue more than one D3from the D3 button in the traveler.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Attached D3s can be selected from the drop-down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26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D3 Traveler Specifics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10102" r="32935"/>
          <a:stretch>
            <a:fillRect/>
          </a:stretch>
        </p:blipFill>
        <p:spPr bwMode="auto">
          <a:xfrm>
            <a:off x="2514600" y="903514"/>
            <a:ext cx="6172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477000" y="1524000"/>
            <a:ext cx="15240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477000" y="2285999"/>
            <a:ext cx="1839686" cy="7946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5057" y="1003164"/>
            <a:ext cx="2512423" cy="44935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D3 Classification is preset for each project, must select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Information automatically transferred from Traveler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Fill in all input areas to fully explain the D3 from problem to resolution</a:t>
            </a:r>
            <a:endParaRPr lang="en-US" sz="22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500992" y="1264920"/>
            <a:ext cx="3976008" cy="44958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106385" y="2460172"/>
            <a:ext cx="4370615" cy="22315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106385" y="4023360"/>
            <a:ext cx="1006929" cy="18451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3113314" y="3080656"/>
            <a:ext cx="1447800" cy="31568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</p:spPr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645425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/>
              <a:pPr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53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487" y="1080041"/>
            <a:ext cx="7772400" cy="1362075"/>
          </a:xfrm>
        </p:spPr>
        <p:txBody>
          <a:bodyPr/>
          <a:lstStyle/>
          <a:p>
            <a:r>
              <a:rPr lang="en-US" dirty="0" smtClean="0"/>
              <a:t>D3</a:t>
            </a:r>
            <a:br>
              <a:rPr lang="en-US" dirty="0" smtClean="0"/>
            </a:br>
            <a:r>
              <a:rPr lang="en-US" dirty="0" smtClean="0"/>
              <a:t>classifications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34" y="4219947"/>
            <a:ext cx="3606496" cy="1500187"/>
          </a:xfrm>
        </p:spPr>
        <p:txBody>
          <a:bodyPr/>
          <a:lstStyle/>
          <a:p>
            <a:r>
              <a:rPr lang="en-US" dirty="0" smtClean="0"/>
              <a:t>Default classifications: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DETOUR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DESCREPANCY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DEVIATION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</p:spPr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645425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/>
              <a:pPr/>
              <a:t>89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601987"/>
            <a:ext cx="2472772" cy="375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3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4726"/>
            <a:ext cx="8782050" cy="397933"/>
          </a:xfrm>
        </p:spPr>
        <p:txBody>
          <a:bodyPr/>
          <a:lstStyle/>
          <a:p>
            <a:r>
              <a:rPr lang="en-US" sz="2800" b="1" dirty="0" smtClean="0"/>
              <a:t>Control of Non-Conforming Product (</a:t>
            </a:r>
            <a:r>
              <a:rPr lang="en-US" sz="2800" b="1" dirty="0" smtClean="0">
                <a:solidFill>
                  <a:srgbClr val="FF0000"/>
                </a:solidFill>
              </a:rPr>
              <a:t>MAI-P-004</a:t>
            </a:r>
            <a:r>
              <a:rPr lang="en-US" sz="2800" b="1" dirty="0" smtClean="0"/>
              <a:t>)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887" y="1809750"/>
            <a:ext cx="8791576" cy="4305300"/>
          </a:xfrm>
          <a:ln>
            <a:noFill/>
          </a:ln>
        </p:spPr>
        <p:txBody>
          <a:bodyPr>
            <a:noAutofit/>
          </a:bodyPr>
          <a:lstStyle/>
          <a:p>
            <a:pPr marL="4000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 smtClean="0"/>
              <a:t>Formal process for </a:t>
            </a:r>
            <a:r>
              <a:rPr lang="en-US" sz="2000" b="1" dirty="0" smtClean="0"/>
              <a:t>identification and disposition</a:t>
            </a:r>
            <a:r>
              <a:rPr lang="en-US" sz="2000" dirty="0" smtClean="0"/>
              <a:t> of Non-Conforming products, when a component part or an assembly fails an inspection or test requirement.</a:t>
            </a:r>
            <a:endParaRPr lang="en-US" sz="1800" dirty="0" smtClean="0"/>
          </a:p>
          <a:p>
            <a:pPr marL="400050" indent="-285750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/>
              <a:t>Process Integration </a:t>
            </a:r>
            <a:r>
              <a:rPr lang="en-US" sz="2000" dirty="0" smtClean="0"/>
              <a:t>between quality control, inventory control, and the production Travelers.</a:t>
            </a:r>
          </a:p>
          <a:p>
            <a:pPr marL="400050" indent="-285750">
              <a:spcAft>
                <a:spcPts val="1000"/>
              </a:spcAft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400050" indent="-285750">
              <a:spcAft>
                <a:spcPts val="1000"/>
              </a:spcAft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pPr marL="400050" indent="-285750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prstClr val="black"/>
                </a:solidFill>
              </a:rPr>
              <a:t>A </a:t>
            </a:r>
            <a:r>
              <a:rPr lang="en-US" sz="2000" b="1" dirty="0">
                <a:solidFill>
                  <a:prstClr val="black"/>
                </a:solidFill>
              </a:rPr>
              <a:t>Supplemental Tool </a:t>
            </a:r>
            <a:r>
              <a:rPr lang="en-US" sz="2000" dirty="0">
                <a:solidFill>
                  <a:prstClr val="black"/>
                </a:solidFill>
              </a:rPr>
              <a:t>for capturing “Off-Normal” events that occur in the production process.</a:t>
            </a:r>
          </a:p>
          <a:p>
            <a:pPr marL="400050" indent="-285750">
              <a:spcAft>
                <a:spcPts val="1000"/>
              </a:spcAft>
              <a:buFont typeface="Wingdings" panose="05000000000000000000" pitchFamily="2" charset="2"/>
              <a:buChar char="Ø"/>
            </a:pPr>
            <a:endParaRPr lang="en-US" sz="2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57175" y="1085849"/>
            <a:ext cx="8248872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Non-Conforming Reports (NCRs):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2887" y="3801103"/>
            <a:ext cx="8248872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Detours, Deviations and Discrepancies (D3s):</a:t>
            </a:r>
          </a:p>
        </p:txBody>
      </p:sp>
    </p:spTree>
    <p:extLst>
      <p:ext uri="{BB962C8B-B14F-4D97-AF65-F5344CB8AC3E}">
        <p14:creationId xmlns:p14="http://schemas.microsoft.com/office/powerpoint/2010/main" val="236482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4000" i="1" dirty="0"/>
              <a:t>C50 Drill-Down Reports</a:t>
            </a:r>
            <a:endParaRPr lang="en-US" sz="4000" dirty="0">
              <a:latin typeface="Minion Pro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>
                <a:solidFill>
                  <a:prstClr val="white"/>
                </a:solidFill>
              </a:rPr>
              <a:pPr/>
              <a:t>5/27/2020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90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947738"/>
            <a:ext cx="8220075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08075" y="5709684"/>
            <a:ext cx="7708604" cy="6953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Cavity Pair Assembly Report: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Links to all travelers related to Cavity Pair assembly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94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3600" dirty="0"/>
              <a:t>VTRF (Vertical Test Area RF Cavity Test)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91</a:t>
            </a:fld>
            <a:endParaRPr lang="en-US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333" y="936208"/>
            <a:ext cx="4852565" cy="5358041"/>
          </a:xfrm>
        </p:spPr>
      </p:pic>
      <p:sp>
        <p:nvSpPr>
          <p:cNvPr id="6" name="TextBox 5"/>
          <p:cNvSpPr txBox="1"/>
          <p:nvPr/>
        </p:nvSpPr>
        <p:spPr>
          <a:xfrm>
            <a:off x="0" y="5083825"/>
            <a:ext cx="9144000" cy="9468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normAutofit/>
          </a:bodyPr>
          <a:lstStyle/>
          <a:p>
            <a:pPr algn="ctr"/>
            <a:r>
              <a:rPr lang="en-US" sz="2400" dirty="0" smtClean="0"/>
              <a:t>Cavity Performance  snapshot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5282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4000" dirty="0" smtClean="0"/>
              <a:t>Examples of available reports </a:t>
            </a:r>
            <a:endParaRPr lang="en-US" sz="400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72" y="1306286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Types of reports available from Pansophy  </a:t>
            </a:r>
          </a:p>
          <a:p>
            <a:pPr lvl="1"/>
            <a:r>
              <a:rPr lang="en-US" b="1" dirty="0" smtClean="0"/>
              <a:t>NCRs</a:t>
            </a:r>
            <a:r>
              <a:rPr lang="en-US" dirty="0" smtClean="0"/>
              <a:t> -Non-Conformance Report &amp; Status (QA)</a:t>
            </a:r>
          </a:p>
          <a:p>
            <a:pPr lvl="1"/>
            <a:r>
              <a:rPr lang="en-US" b="1" dirty="0" smtClean="0"/>
              <a:t>D3s</a:t>
            </a:r>
            <a:r>
              <a:rPr lang="en-US" dirty="0" smtClean="0"/>
              <a:t>: Detours, Deviations, &amp; Discrepancies (QA)</a:t>
            </a:r>
          </a:p>
          <a:p>
            <a:pPr lvl="1"/>
            <a:r>
              <a:rPr lang="en-US" b="1" dirty="0" smtClean="0"/>
              <a:t>Traveler Status </a:t>
            </a:r>
            <a:r>
              <a:rPr lang="en-US" dirty="0" smtClean="0"/>
              <a:t>- Level of Completion</a:t>
            </a:r>
          </a:p>
          <a:p>
            <a:pPr lvl="1"/>
            <a:r>
              <a:rPr lang="en-US" b="1" dirty="0" smtClean="0"/>
              <a:t>Production Status</a:t>
            </a:r>
            <a:r>
              <a:rPr lang="en-US" dirty="0" smtClean="0"/>
              <a:t> – example “dashboard”</a:t>
            </a:r>
          </a:p>
          <a:p>
            <a:pPr lvl="1"/>
            <a:r>
              <a:rPr lang="en-US" b="1" dirty="0" smtClean="0"/>
              <a:t>Data Mining </a:t>
            </a:r>
            <a:r>
              <a:rPr lang="en-US" dirty="0" smtClean="0"/>
              <a:t>– example Cavity Performance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92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4883284"/>
            <a:ext cx="9144000" cy="11626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Data Mining and summary reports assist the Project Manager and QA Department in understanding the issues </a:t>
            </a:r>
          </a:p>
        </p:txBody>
      </p:sp>
    </p:spTree>
    <p:extLst>
      <p:ext uri="{BB962C8B-B14F-4D97-AF65-F5344CB8AC3E}">
        <p14:creationId xmlns:p14="http://schemas.microsoft.com/office/powerpoint/2010/main" val="289923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C079F2D0707B46B82E2BE23622101A" ma:contentTypeVersion="0" ma:contentTypeDescription="Create a new document." ma:contentTypeScope="" ma:versionID="9190f2077e2e6c0799bb63e1d66c8ff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878C67-8D8F-47DF-A7A2-F76CB2709066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8BD3270-04AC-48DE-85EF-AE24E5A20B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12DDA42-D3AB-49EB-AD42-9C87EE52893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</Template>
  <TotalTime>1361</TotalTime>
  <Words>4282</Words>
  <Application>Microsoft Office PowerPoint</Application>
  <PresentationFormat>On-screen Show (4:3)</PresentationFormat>
  <Paragraphs>832</Paragraphs>
  <Slides>92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92</vt:i4>
      </vt:variant>
    </vt:vector>
  </HeadingPairs>
  <TitlesOfParts>
    <vt:vector size="102" baseType="lpstr">
      <vt:lpstr>Arial</vt:lpstr>
      <vt:lpstr>Calibri</vt:lpstr>
      <vt:lpstr>Microsoft Sans Serif</vt:lpstr>
      <vt:lpstr>Minion Pro</vt:lpstr>
      <vt:lpstr>Verdana</vt:lpstr>
      <vt:lpstr>Wingdings</vt:lpstr>
      <vt:lpstr>JLabPowerpointMain</vt:lpstr>
      <vt:lpstr>1_JLabPowerpointMain</vt:lpstr>
      <vt:lpstr>2_JLabPowerpointMain</vt:lpstr>
      <vt:lpstr>3_JLabPowerpointMain</vt:lpstr>
      <vt:lpstr>JLab SRF QA Tools</vt:lpstr>
      <vt:lpstr>Pansophy team</vt:lpstr>
      <vt:lpstr>Outline</vt:lpstr>
      <vt:lpstr>Jefferson Lab Quality Management</vt:lpstr>
      <vt:lpstr>DocuShare (Xerox) – Document management system/repository</vt:lpstr>
      <vt:lpstr>Outline</vt:lpstr>
      <vt:lpstr>SRF Document Control Process (QA-P-001)</vt:lpstr>
      <vt:lpstr>Data, Document &amp; Process Management  </vt:lpstr>
      <vt:lpstr>Control of Non-Conforming Product (MAI-P-004)</vt:lpstr>
      <vt:lpstr>NCR  Project View</vt:lpstr>
      <vt:lpstr>NCR Management (QA/Team Level)</vt:lpstr>
      <vt:lpstr>Outline</vt:lpstr>
      <vt:lpstr>Reports Sharing</vt:lpstr>
      <vt:lpstr>External Access and “Real Time” Reports </vt:lpstr>
      <vt:lpstr>Outline</vt:lpstr>
      <vt:lpstr>Pansophy in use since 2002</vt:lpstr>
      <vt:lpstr>Example Pansophy Traveler </vt:lpstr>
      <vt:lpstr>Traveler Listing</vt:lpstr>
      <vt:lpstr>Traveler Project View</vt:lpstr>
      <vt:lpstr>Traveler Management (QA/Team Level)</vt:lpstr>
      <vt:lpstr>Cavity Processing Status Board</vt:lpstr>
      <vt:lpstr>Cavity Performance Project Overview</vt:lpstr>
      <vt:lpstr>Data Mining for Cavity Performance</vt:lpstr>
      <vt:lpstr>Serial Number (SN) Genealogy</vt:lpstr>
      <vt:lpstr>User Defined Query</vt:lpstr>
      <vt:lpstr>C50 Drill-Down Reports</vt:lpstr>
      <vt:lpstr>C50 Drill-Down Reports</vt:lpstr>
      <vt:lpstr>C50 Drill-Down Reports</vt:lpstr>
      <vt:lpstr>C50 Drill-Down Reports</vt:lpstr>
      <vt:lpstr>C50 Drill-Down Reports</vt:lpstr>
      <vt:lpstr>Conclusions</vt:lpstr>
      <vt:lpstr>Challenges</vt:lpstr>
      <vt:lpstr>Questions ? </vt:lpstr>
      <vt:lpstr>Detailed examples of  Reports Available</vt:lpstr>
      <vt:lpstr>Data Mining (Reports / Queries)</vt:lpstr>
      <vt:lpstr>Queries</vt:lpstr>
      <vt:lpstr>Reports</vt:lpstr>
      <vt:lpstr>Cavity Processing Status Board</vt:lpstr>
      <vt:lpstr>Cavity Performance Project Overview</vt:lpstr>
      <vt:lpstr>Traveler Project View</vt:lpstr>
      <vt:lpstr>Traveler Management (QA/Team Level)</vt:lpstr>
      <vt:lpstr>NCR  Project View</vt:lpstr>
      <vt:lpstr>NCR Management (QA/Team Level)</vt:lpstr>
      <vt:lpstr>D3 Project View</vt:lpstr>
      <vt:lpstr>D3 Management (QA/Team Level)</vt:lpstr>
      <vt:lpstr>User Defined Traveler Specific Status Board</vt:lpstr>
      <vt:lpstr>Traveler/Procedure Writing Graph</vt:lpstr>
      <vt:lpstr>Report: Traveler/Procedure QM (TP QM)</vt:lpstr>
      <vt:lpstr>Full Variable Grid</vt:lpstr>
      <vt:lpstr>Report: Traveler</vt:lpstr>
      <vt:lpstr>Appendix B</vt:lpstr>
      <vt:lpstr>Traveler Generation Process</vt:lpstr>
      <vt:lpstr>Traveler Creation</vt:lpstr>
      <vt:lpstr>Traveler Conversion (Travelerization)</vt:lpstr>
      <vt:lpstr>Traveler Usage - Data In</vt:lpstr>
      <vt:lpstr>Traveler Instantiation</vt:lpstr>
      <vt:lpstr>Traveler Use</vt:lpstr>
      <vt:lpstr>Traveler Closing</vt:lpstr>
      <vt:lpstr>Data Types</vt:lpstr>
      <vt:lpstr>Appendix C</vt:lpstr>
      <vt:lpstr>External Access Requirements</vt:lpstr>
      <vt:lpstr>Where’s My Data?</vt:lpstr>
      <vt:lpstr>Options for External Partner Lab  Access &amp; Data Sharing </vt:lpstr>
      <vt:lpstr>Duplication of Pansophy System</vt:lpstr>
      <vt:lpstr>Database Export/Import</vt:lpstr>
      <vt:lpstr>PowerPoint Presentation</vt:lpstr>
      <vt:lpstr>Pansophy Traveler System and QMS Connection</vt:lpstr>
      <vt:lpstr>QMS Documentation</vt:lpstr>
      <vt:lpstr>SRF Quality Policy:  Quality Manual QA-M-001</vt:lpstr>
      <vt:lpstr>SRF Project Management Process (PR-P-001)</vt:lpstr>
      <vt:lpstr>How we use Pansophy </vt:lpstr>
      <vt:lpstr>Pansophy Timeline</vt:lpstr>
      <vt:lpstr>Pansophy Process Flowchart</vt:lpstr>
      <vt:lpstr>Pansophy and Traveler System</vt:lpstr>
      <vt:lpstr>Example Pansophy Traveler </vt:lpstr>
      <vt:lpstr>Travelers (QMS)</vt:lpstr>
      <vt:lpstr>NCRs: Non-Conformance Report (QMS)</vt:lpstr>
      <vt:lpstr>D3s: Detours, Deviations, &amp; Discrepancies (QMS)</vt:lpstr>
      <vt:lpstr>Control of Non-Conforming Product (MAI-P-004)</vt:lpstr>
      <vt:lpstr>Control of Non-Conforming Product (MAI-P-004)</vt:lpstr>
      <vt:lpstr>D3 Project View</vt:lpstr>
      <vt:lpstr>Non-Conformance Reports</vt:lpstr>
      <vt:lpstr>NCR Instantiation (pg. 1)</vt:lpstr>
      <vt:lpstr>NCR Disposition (pg. 2)</vt:lpstr>
      <vt:lpstr>NCR Modify/Re-Process (pg. 3)</vt:lpstr>
      <vt:lpstr>NCR Final Disposition (pg 4)</vt:lpstr>
      <vt:lpstr>Detour, Deviation, or Discrepancy (D3)</vt:lpstr>
      <vt:lpstr>D3 Traveler Specifics</vt:lpstr>
      <vt:lpstr>D3 classifications </vt:lpstr>
      <vt:lpstr>C50 Drill-Down Reports</vt:lpstr>
      <vt:lpstr>VTRF (Vertical Test Area RF Cavity Test)</vt:lpstr>
      <vt:lpstr>Examples of available reports </vt:lpstr>
    </vt:vector>
  </TitlesOfParts>
  <Company>Jefferson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V. Bookwalter (JLab)</dc:title>
  <dc:creator>dchopard</dc:creator>
  <cp:lastModifiedBy>Valerie Bookwalter</cp:lastModifiedBy>
  <cp:revision>164</cp:revision>
  <cp:lastPrinted>2014-02-24T14:52:57Z</cp:lastPrinted>
  <dcterms:created xsi:type="dcterms:W3CDTF">2013-08-22T19:51:08Z</dcterms:created>
  <dcterms:modified xsi:type="dcterms:W3CDTF">2020-05-27T18:45:25Z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0x0101002FC079F2D0707B46B82E2BE23622101A</vt:lpwstr>
  </property>
</Properties>
</file>