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8" r:id="rId9"/>
    <p:sldId id="262" r:id="rId10"/>
    <p:sldId id="263" r:id="rId11"/>
    <p:sldId id="265" r:id="rId12"/>
    <p:sldId id="264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0AD47"/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>
        <p:scale>
          <a:sx n="100" d="100"/>
          <a:sy n="100" d="100"/>
        </p:scale>
        <p:origin x="1764" y="1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2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5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0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8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6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8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3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5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5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7F911-0878-46BB-A1F3-FF4EAC72841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8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Traveler Authorship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Megan McDonald</a:t>
            </a:r>
          </a:p>
          <a:p>
            <a:r>
              <a:rPr lang="en-US" dirty="0"/>
              <a:t>March 13, 2020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Entry Fields (cont.)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352660"/>
              </p:ext>
            </p:extLst>
          </p:nvPr>
        </p:nvGraphicFramePr>
        <p:xfrm>
          <a:off x="838200" y="2390652"/>
          <a:ext cx="10297886" cy="2895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74321">
                  <a:extLst>
                    <a:ext uri="{9D8B030D-6E8A-4147-A177-3AD203B41FA5}">
                      <a16:colId xmlns:a16="http://schemas.microsoft.com/office/drawing/2014/main" val="1984192658"/>
                    </a:ext>
                  </a:extLst>
                </a:gridCol>
                <a:gridCol w="3853543">
                  <a:extLst>
                    <a:ext uri="{9D8B030D-6E8A-4147-A177-3AD203B41FA5}">
                      <a16:colId xmlns:a16="http://schemas.microsoft.com/office/drawing/2014/main" val="3590638594"/>
                    </a:ext>
                  </a:extLst>
                </a:gridCol>
                <a:gridCol w="5070022">
                  <a:extLst>
                    <a:ext uri="{9D8B030D-6E8A-4147-A177-3AD203B41FA5}">
                      <a16:colId xmlns:a16="http://schemas.microsoft.com/office/drawing/2014/main" val="768728266"/>
                    </a:ext>
                  </a:extLst>
                </a:gridCol>
              </a:tblGrid>
              <a:tr h="195790">
                <a:tc>
                  <a:txBody>
                    <a:bodyPr/>
                    <a:lstStyle/>
                    <a:p>
                      <a:r>
                        <a:rPr lang="en-US" sz="1600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Traveler</a:t>
                      </a:r>
                      <a:r>
                        <a:rPr lang="en-US" sz="1600" baseline="0" dirty="0"/>
                        <a:t> Code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52302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SciNot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&lt;&lt;SCINOT&gt;&gt;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Allows for</a:t>
                      </a:r>
                      <a:r>
                        <a:rPr lang="en-US" sz="1200" baseline="0" dirty="0"/>
                        <a:t> the numbers in scientific notation.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78627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Select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{{Choice1,Choice2,Choice3}} &lt;&lt;SELECT&gt;&gt;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an author defined pull-down menu.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92857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&lt;&lt;TEXT&gt;&gt;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an</a:t>
                      </a:r>
                      <a:r>
                        <a:rPr lang="en-US" sz="1200" baseline="0" dirty="0"/>
                        <a:t> input box for text entries.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55603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Timestamp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&lt;&lt;TIMESTAMP&gt;&gt;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Provides</a:t>
                      </a:r>
                      <a:r>
                        <a:rPr lang="en-US" sz="1200" baseline="0" dirty="0"/>
                        <a:t> an input box which accepts date &amp; time. Also supplies a “Now” button which will automatically enter the current date &amp; time.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018430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Username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&lt;&lt;USERNAME&gt;&gt;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Provides an input box for a person’s name.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4940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YesNo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&lt;&lt;YESNO&gt;&gt;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radio buttons that answer</a:t>
                      </a:r>
                      <a:r>
                        <a:rPr lang="en-US" sz="1200" baseline="0" dirty="0"/>
                        <a:t> a yes/no question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71932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Holdpoint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{{Username1,Username2}}</a:t>
                      </a:r>
                      <a:r>
                        <a:rPr lang="en-US" sz="1200" baseline="0" dirty="0"/>
                        <a:t> &lt;&lt;HOLDPOINT&gt;&gt;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 hold point in the traveler,</a:t>
                      </a:r>
                      <a:r>
                        <a:rPr lang="en-US" sz="1200" baseline="0" dirty="0"/>
                        <a:t> preventing any further data entry.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21929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Emails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{{Username1,Username2}} &lt;&lt;EMAIL&gt;&gt;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{{Subject Line}} &lt;&lt;EMAILSUBJ&gt;&gt;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Send an email</a:t>
                      </a:r>
                      <a:r>
                        <a:rPr lang="en-US" sz="1200" baseline="0" dirty="0"/>
                        <a:t> to author specified users when a page is submitted. Must use the same Field Name for both lines of Entry Fields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4060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9293" y="1506825"/>
            <a:ext cx="3100388" cy="8001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926471" y="1450147"/>
            <a:ext cx="4209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</p:spTree>
    <p:extLst>
      <p:ext uri="{BB962C8B-B14F-4D97-AF65-F5344CB8AC3E}">
        <p14:creationId xmlns:p14="http://schemas.microsoft.com/office/powerpoint/2010/main" val="102196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Page Mods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137071"/>
              </p:ext>
            </p:extLst>
          </p:nvPr>
        </p:nvGraphicFramePr>
        <p:xfrm>
          <a:off x="838200" y="2649928"/>
          <a:ext cx="10515600" cy="19253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26057237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0867319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88000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08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NewPage at EOF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Inserts a page break at the end of the traveler.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01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NewTable at EOF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Inserts</a:t>
                      </a:r>
                      <a:r>
                        <a:rPr lang="en-US" baseline="0" dirty="0"/>
                        <a:t> a page break and a table for steps, instructions and data input at the end of the traveler.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35594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362" y="2998225"/>
            <a:ext cx="1438275" cy="12287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28467" y="1726597"/>
            <a:ext cx="4025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2. Page Mods</a:t>
            </a:r>
            <a:endParaRPr lang="en-US" sz="5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797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- User Sets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77422"/>
              </p:ext>
            </p:extLst>
          </p:nvPr>
        </p:nvGraphicFramePr>
        <p:xfrm>
          <a:off x="838200" y="1825625"/>
          <a:ext cx="10510157" cy="24942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03948">
                  <a:extLst>
                    <a:ext uri="{9D8B030D-6E8A-4147-A177-3AD203B41FA5}">
                      <a16:colId xmlns:a16="http://schemas.microsoft.com/office/drawing/2014/main" val="2161220563"/>
                    </a:ext>
                  </a:extLst>
                </a:gridCol>
                <a:gridCol w="4030052">
                  <a:extLst>
                    <a:ext uri="{9D8B030D-6E8A-4147-A177-3AD203B41FA5}">
                      <a16:colId xmlns:a16="http://schemas.microsoft.com/office/drawing/2014/main" val="989599514"/>
                    </a:ext>
                  </a:extLst>
                </a:gridCol>
                <a:gridCol w="3355521">
                  <a:extLst>
                    <a:ext uri="{9D8B030D-6E8A-4147-A177-3AD203B41FA5}">
                      <a16:colId xmlns:a16="http://schemas.microsoft.com/office/drawing/2014/main" val="3433275878"/>
                    </a:ext>
                  </a:extLst>
                </a:gridCol>
                <a:gridCol w="1820636">
                  <a:extLst>
                    <a:ext uri="{9D8B030D-6E8A-4147-A177-3AD203B41FA5}">
                      <a16:colId xmlns:a16="http://schemas.microsoft.com/office/drawing/2014/main" val="3883169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Traveler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15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[[SRF_FIELDNAME]]</a:t>
                      </a:r>
                      <a:r>
                        <a:rPr lang="en-US" baseline="0" dirty="0"/>
                        <a:t> &lt;&lt;SRF&gt;&gt;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User Set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9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SRF_CMP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[[SRFCMP_FIELDNAME]]</a:t>
                      </a:r>
                      <a:r>
                        <a:rPr lang="en-US" baseline="0" dirty="0"/>
                        <a:t> &lt;&lt;SRFCMP&gt;&gt;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</a:t>
                      </a:r>
                      <a:r>
                        <a:rPr lang="en-US" dirty="0" err="1"/>
                        <a:t>Cryomodule</a:t>
                      </a:r>
                      <a:r>
                        <a:rPr lang="en-US" dirty="0"/>
                        <a:t> User</a:t>
                      </a:r>
                      <a:r>
                        <a:rPr lang="en-US" baseline="0" dirty="0"/>
                        <a:t> Set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10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SRF_CVP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[[SRFCVP_FIELDNAME]]</a:t>
                      </a:r>
                      <a:r>
                        <a:rPr lang="en-US" baseline="0" dirty="0"/>
                        <a:t> &lt;&lt;SRFCVP&gt;&gt;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Cavity User Set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19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SRF_FAB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[[SRFFAB_FIELDNAME]]</a:t>
                      </a:r>
                      <a:r>
                        <a:rPr lang="en-US" baseline="0" dirty="0"/>
                        <a:t> &lt;&lt;SRFFAB&gt;&gt;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Fabrication User Set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6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[[RAD_FIELDNAME]]</a:t>
                      </a:r>
                      <a:r>
                        <a:rPr lang="en-US" baseline="0" dirty="0"/>
                        <a:t> &lt;&lt;RAD&gt;&gt;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Radcon</a:t>
                      </a:r>
                      <a:r>
                        <a:rPr lang="en-US" dirty="0"/>
                        <a:t> User</a:t>
                      </a:r>
                      <a:r>
                        <a:rPr lang="en-US" baseline="0" dirty="0"/>
                        <a:t> Set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4418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36017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4702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5050" y="2163236"/>
            <a:ext cx="1028700" cy="17907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05335" y="851795"/>
            <a:ext cx="35430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 User Sets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525FCA-5E24-304B-AFF5-1AD71D76AB2B}"/>
              </a:ext>
            </a:extLst>
          </p:cNvPr>
          <p:cNvSpPr/>
          <p:nvPr/>
        </p:nvSpPr>
        <p:spPr>
          <a:xfrm>
            <a:off x="2944702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9653364" y="2939582"/>
            <a:ext cx="2313616" cy="1884031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Date Selection</a:t>
            </a:r>
          </a:p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63CFE5-835A-974D-87B7-262AA4841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Out a </a:t>
            </a:r>
            <a:r>
              <a:rPr lang="en-US" dirty="0" smtClean="0"/>
              <a:t>Traveler – Header Page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A2668B-2E48-3249-A971-3C35B2F252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6D86AE5-F2F7-3242-8B72-37A71CE4AD38}"/>
              </a:ext>
            </a:extLst>
          </p:cNvPr>
          <p:cNvSpPr/>
          <p:nvPr/>
        </p:nvSpPr>
        <p:spPr>
          <a:xfrm>
            <a:off x="2911303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A81E0D-6A55-2240-B964-AF53B6C6D9FB}"/>
              </a:ext>
            </a:extLst>
          </p:cNvPr>
          <p:cNvSpPr/>
          <p:nvPr/>
        </p:nvSpPr>
        <p:spPr>
          <a:xfrm>
            <a:off x="2919988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FC806C-E41A-E54A-AA77-93372BBFD845}"/>
              </a:ext>
            </a:extLst>
          </p:cNvPr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9226A-0025-224C-AC44-6AB02170795D}"/>
              </a:ext>
            </a:extLst>
          </p:cNvPr>
          <p:cNvSpPr/>
          <p:nvPr/>
        </p:nvSpPr>
        <p:spPr>
          <a:xfrm rot="10800000">
            <a:off x="37070" y="21423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62D322-1EC6-3D4E-9320-1990D19471B6}"/>
              </a:ext>
            </a:extLst>
          </p:cNvPr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6CF306-51E1-284C-B13B-5E25001F8CDD}"/>
              </a:ext>
            </a:extLst>
          </p:cNvPr>
          <p:cNvSpPr/>
          <p:nvPr/>
        </p:nvSpPr>
        <p:spPr>
          <a:xfrm>
            <a:off x="2919988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381" y="1321107"/>
            <a:ext cx="6741237" cy="4863663"/>
          </a:xfrm>
        </p:spPr>
      </p:pic>
      <p:sp>
        <p:nvSpPr>
          <p:cNvPr id="16" name="Rectangle 15"/>
          <p:cNvSpPr/>
          <p:nvPr/>
        </p:nvSpPr>
        <p:spPr>
          <a:xfrm>
            <a:off x="4774518" y="3209605"/>
            <a:ext cx="791662" cy="98191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7070" y="2028587"/>
            <a:ext cx="3144541" cy="2230262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Traveler ID format: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Up to 5 levels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PRJ-SYS-WCA-COMP[-COMP]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Level 1: Project Acronym (STP)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Level 2: System Acronym (CAV)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Level 3: Work Center/Activity (INSP)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Level 4 &amp; 5: Component (TEST)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351" y="2997227"/>
            <a:ext cx="2173642" cy="151142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4774518" y="3528725"/>
            <a:ext cx="392788" cy="104327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774518" y="3436671"/>
            <a:ext cx="472542" cy="92054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74518" y="3946028"/>
            <a:ext cx="515501" cy="128875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88918" y="3961370"/>
            <a:ext cx="527775" cy="107403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09455" y="3946028"/>
            <a:ext cx="337530" cy="128875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9653364" y="1442326"/>
            <a:ext cx="2319323" cy="1121353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Author and Reviewer name format: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First Initial &amp; Last Name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F. </a:t>
            </a:r>
            <a:r>
              <a:rPr lang="en-US" sz="1400" dirty="0" err="1" smtClean="0">
                <a:solidFill>
                  <a:schemeClr val="tx1"/>
                </a:solidFill>
              </a:rPr>
              <a:t>Lastname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74518" y="3633052"/>
            <a:ext cx="1099000" cy="312976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73769" y="4596748"/>
            <a:ext cx="2351612" cy="98173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NCR &amp; D3 Names format: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username1,username2,etc…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NO SPACES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37810" y="4652093"/>
            <a:ext cx="794260" cy="327049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73769" y="4068773"/>
            <a:ext cx="2457301" cy="910369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Hyperlinks to any reference files the author deems necessary for the traveler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24462" y="5032537"/>
            <a:ext cx="4572000" cy="220257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609154" y="4823613"/>
            <a:ext cx="2409164" cy="1046148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Revision Notes: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Add lines after R1 when a new revision is created to detail what changes were made</a:t>
            </a:r>
          </a:p>
        </p:txBody>
      </p:sp>
    </p:spTree>
    <p:extLst>
      <p:ext uri="{BB962C8B-B14F-4D97-AF65-F5344CB8AC3E}">
        <p14:creationId xmlns:p14="http://schemas.microsoft.com/office/powerpoint/2010/main" val="372124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16" grpId="0" animBg="1"/>
      <p:bldP spid="16" grpId="1" animBg="1"/>
      <p:bldP spid="19" grpId="1" animBg="1"/>
      <p:bldP spid="19" grpId="2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Out a Traveler – Useful Tips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36017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4702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525FCA-5E24-304B-AFF5-1AD71D76AB2B}"/>
              </a:ext>
            </a:extLst>
          </p:cNvPr>
          <p:cNvSpPr/>
          <p:nvPr/>
        </p:nvSpPr>
        <p:spPr>
          <a:xfrm>
            <a:off x="2944702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45" y="1455738"/>
            <a:ext cx="6534709" cy="4721225"/>
          </a:xfrm>
        </p:spPr>
      </p:pic>
      <p:sp>
        <p:nvSpPr>
          <p:cNvPr id="16" name="Rectangle 15"/>
          <p:cNvSpPr/>
          <p:nvPr/>
        </p:nvSpPr>
        <p:spPr>
          <a:xfrm>
            <a:off x="495300" y="2114550"/>
            <a:ext cx="2057400" cy="1724025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Turn on the Show Paragraph feature on the home tab to show any spaces and all page breaks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00750" y="1764752"/>
            <a:ext cx="171450" cy="245023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67150" y="5219700"/>
            <a:ext cx="1200150" cy="1524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639299" y="1976437"/>
            <a:ext cx="2152650" cy="200025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Ensure that there is a page break at the end of each page. The page mods drop down on the Pansophy tab adds page breaks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2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Out a Traveler – Field Names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36017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4702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525FCA-5E24-304B-AFF5-1AD71D76AB2B}"/>
              </a:ext>
            </a:extLst>
          </p:cNvPr>
          <p:cNvSpPr/>
          <p:nvPr/>
        </p:nvSpPr>
        <p:spPr>
          <a:xfrm>
            <a:off x="2944702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FieldNames</a:t>
            </a:r>
            <a:r>
              <a:rPr lang="en-US" dirty="0" smtClean="0"/>
              <a:t> (or </a:t>
            </a:r>
            <a:r>
              <a:rPr lang="en-US" dirty="0" err="1" smtClean="0"/>
              <a:t>VarNames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[[</a:t>
            </a:r>
            <a:r>
              <a:rPr lang="en-US" dirty="0" err="1" smtClean="0"/>
              <a:t>FieldNames</a:t>
            </a:r>
            <a:r>
              <a:rPr lang="en-US" dirty="0" smtClean="0"/>
              <a:t>]] found in entry codes will become the “display” name and the “database” name for the variable</a:t>
            </a:r>
          </a:p>
          <a:p>
            <a:r>
              <a:rPr lang="en-US" dirty="0" smtClean="0"/>
              <a:t>Must be </a:t>
            </a:r>
            <a:r>
              <a:rPr lang="en-US" b="1" u="sng" dirty="0" smtClean="0"/>
              <a:t>unique</a:t>
            </a:r>
            <a:r>
              <a:rPr lang="en-US" dirty="0" smtClean="0"/>
              <a:t> within the traveler</a:t>
            </a:r>
          </a:p>
          <a:p>
            <a:pPr lvl="1"/>
            <a:r>
              <a:rPr lang="en-US" dirty="0" smtClean="0"/>
              <a:t>Ex: If you need to record more than 1 cavity serial number, add numbers to the end. CAVSN1, CAVSN2, …</a:t>
            </a:r>
          </a:p>
          <a:p>
            <a:r>
              <a:rPr lang="en-US" dirty="0" smtClean="0"/>
              <a:t>Letters, numbers and underscores ONLY.</a:t>
            </a:r>
          </a:p>
          <a:p>
            <a:pPr lvl="1"/>
            <a:r>
              <a:rPr lang="en-US" u="sng" dirty="0" smtClean="0"/>
              <a:t>Camel Case</a:t>
            </a:r>
            <a:r>
              <a:rPr lang="en-US" dirty="0" smtClean="0"/>
              <a:t> is preferred [[</a:t>
            </a:r>
            <a:r>
              <a:rPr lang="en-US" dirty="0" err="1" smtClean="0"/>
              <a:t>ThisIsACamelCase</a:t>
            </a:r>
            <a:r>
              <a:rPr lang="en-US" dirty="0" smtClean="0"/>
              <a:t>]]</a:t>
            </a:r>
          </a:p>
          <a:p>
            <a:r>
              <a:rPr lang="en-US" dirty="0" smtClean="0"/>
              <a:t>Be </a:t>
            </a:r>
            <a:r>
              <a:rPr lang="en-US" b="1" u="sng" dirty="0" smtClean="0"/>
              <a:t>specific</a:t>
            </a:r>
            <a:endParaRPr lang="en-US" dirty="0" smtClean="0"/>
          </a:p>
          <a:p>
            <a:r>
              <a:rPr lang="en-US" dirty="0" smtClean="0"/>
              <a:t>Be </a:t>
            </a:r>
            <a:r>
              <a:rPr lang="en-US" b="1" u="sng" dirty="0" smtClean="0"/>
              <a:t>descriptive!</a:t>
            </a:r>
            <a:r>
              <a:rPr lang="en-US" dirty="0" smtClean="0"/>
              <a:t> [[Technician1]] does not explain what step is being completed. [[</a:t>
            </a:r>
            <a:r>
              <a:rPr lang="en-US" dirty="0" err="1" smtClean="0"/>
              <a:t>VacuumTech</a:t>
            </a:r>
            <a:r>
              <a:rPr lang="en-US" dirty="0" smtClean="0"/>
              <a:t>]] is more descriptive</a:t>
            </a:r>
          </a:p>
        </p:txBody>
      </p:sp>
    </p:spTree>
    <p:extLst>
      <p:ext uri="{BB962C8B-B14F-4D97-AF65-F5344CB8AC3E}">
        <p14:creationId xmlns:p14="http://schemas.microsoft.com/office/powerpoint/2010/main" val="8647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Training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SRF Institute &gt; 01 – SRF Projects &gt; 06 – For Reference, Additional Template and Processes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 the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Microsoft Word 2016</a:t>
            </a:r>
          </a:p>
          <a:p>
            <a:r>
              <a:rPr lang="en-US" dirty="0"/>
              <a:t>Open a Blank document</a:t>
            </a:r>
          </a:p>
          <a:p>
            <a:r>
              <a:rPr lang="en-US" dirty="0"/>
              <a:t>Select the </a:t>
            </a:r>
            <a:r>
              <a:rPr lang="en-US" b="1" dirty="0"/>
              <a:t>File </a:t>
            </a:r>
            <a:r>
              <a:rPr lang="en-US" dirty="0"/>
              <a:t>tab</a:t>
            </a:r>
          </a:p>
          <a:p>
            <a:r>
              <a:rPr lang="en-US" dirty="0"/>
              <a:t>Select </a:t>
            </a:r>
            <a:r>
              <a:rPr lang="en-US" b="1" dirty="0"/>
              <a:t>Options</a:t>
            </a:r>
          </a:p>
          <a:p>
            <a:r>
              <a:rPr lang="en-US" dirty="0"/>
              <a:t>Select </a:t>
            </a:r>
            <a:r>
              <a:rPr lang="en-US" b="1" dirty="0"/>
              <a:t>Advanced</a:t>
            </a:r>
          </a:p>
          <a:p>
            <a:r>
              <a:rPr lang="en-US" dirty="0"/>
              <a:t>Scroll down to </a:t>
            </a:r>
            <a:r>
              <a:rPr lang="en-US" b="1" dirty="0"/>
              <a:t>General</a:t>
            </a:r>
          </a:p>
          <a:p>
            <a:r>
              <a:rPr lang="en-US" dirty="0"/>
              <a:t>Click </a:t>
            </a:r>
            <a:r>
              <a:rPr lang="en-US" b="1" dirty="0"/>
              <a:t>File Locations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69571"/>
            <a:ext cx="5257800" cy="42759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Oval 8"/>
          <p:cNvSpPr/>
          <p:nvPr/>
        </p:nvSpPr>
        <p:spPr>
          <a:xfrm>
            <a:off x="6096000" y="2547257"/>
            <a:ext cx="908957" cy="1877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17229" y="4596493"/>
            <a:ext cx="718457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1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 the Template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91200" cy="4351338"/>
          </a:xfrm>
        </p:spPr>
        <p:txBody>
          <a:bodyPr/>
          <a:lstStyle/>
          <a:p>
            <a:r>
              <a:rPr lang="en-US" dirty="0"/>
              <a:t>In the </a:t>
            </a:r>
            <a:r>
              <a:rPr lang="en-US" b="1" dirty="0"/>
              <a:t>File Locations </a:t>
            </a:r>
            <a:r>
              <a:rPr lang="en-US" dirty="0"/>
              <a:t>pop up, select </a:t>
            </a:r>
            <a:r>
              <a:rPr lang="en-US" b="1" dirty="0"/>
              <a:t>Workgroup templates</a:t>
            </a:r>
          </a:p>
          <a:p>
            <a:r>
              <a:rPr lang="en-US" dirty="0"/>
              <a:t>Click the </a:t>
            </a:r>
            <a:r>
              <a:rPr lang="en-US" b="1" dirty="0"/>
              <a:t>Modify… </a:t>
            </a:r>
            <a:r>
              <a:rPr lang="en-US" dirty="0"/>
              <a:t>button</a:t>
            </a:r>
          </a:p>
          <a:p>
            <a:r>
              <a:rPr lang="en-US" dirty="0"/>
              <a:t>Browse to M:\asd\asddocs\TravelerTemplates</a:t>
            </a:r>
          </a:p>
          <a:p>
            <a:r>
              <a:rPr lang="en-US" dirty="0"/>
              <a:t>Click </a:t>
            </a:r>
            <a:r>
              <a:rPr lang="en-US" b="1" dirty="0"/>
              <a:t>OK</a:t>
            </a:r>
          </a:p>
          <a:p>
            <a:r>
              <a:rPr lang="en-US" dirty="0"/>
              <a:t>Click </a:t>
            </a:r>
            <a:r>
              <a:rPr lang="en-US" b="1" dirty="0"/>
              <a:t>OK </a:t>
            </a:r>
            <a:r>
              <a:rPr lang="en-US" dirty="0"/>
              <a:t>on File Locations</a:t>
            </a:r>
          </a:p>
          <a:p>
            <a:r>
              <a:rPr lang="en-US" dirty="0"/>
              <a:t>Click </a:t>
            </a:r>
            <a:r>
              <a:rPr lang="en-US" b="1" dirty="0"/>
              <a:t>OK </a:t>
            </a:r>
            <a:r>
              <a:rPr lang="en-US" dirty="0"/>
              <a:t>on Word Options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1906874"/>
            <a:ext cx="4531179" cy="34530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Oval 8"/>
          <p:cNvSpPr/>
          <p:nvPr/>
        </p:nvSpPr>
        <p:spPr>
          <a:xfrm>
            <a:off x="6702879" y="3012621"/>
            <a:ext cx="2979964" cy="1632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964386" y="4033173"/>
            <a:ext cx="718457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 the Template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Restart Word</a:t>
            </a:r>
          </a:p>
          <a:p>
            <a:r>
              <a:rPr lang="en-US" dirty="0"/>
              <a:t>All templates (Traveler, Procedure and Inventory Traveler) will now be available under the </a:t>
            </a:r>
            <a:r>
              <a:rPr lang="en-US" b="1" dirty="0"/>
              <a:t>CUSTOM</a:t>
            </a:r>
            <a:r>
              <a:rPr lang="en-US" dirty="0"/>
              <a:t> tab when Word is first opened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718" y="3404507"/>
            <a:ext cx="7484564" cy="2428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641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Traveler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825625"/>
            <a:ext cx="4403271" cy="4351338"/>
          </a:xfrm>
        </p:spPr>
        <p:txBody>
          <a:bodyPr/>
          <a:lstStyle/>
          <a:p>
            <a:r>
              <a:rPr lang="en-US" dirty="0"/>
              <a:t>Select </a:t>
            </a:r>
            <a:r>
              <a:rPr lang="en-US" b="1" dirty="0" err="1"/>
              <a:t>TravelerTemplate</a:t>
            </a:r>
            <a:r>
              <a:rPr lang="en-US" b="1" dirty="0"/>
              <a:t> </a:t>
            </a:r>
            <a:r>
              <a:rPr lang="en-US" dirty="0"/>
              <a:t>from the custom templates tab</a:t>
            </a:r>
          </a:p>
          <a:p>
            <a:r>
              <a:rPr lang="en-US" dirty="0"/>
              <a:t>Be sure to click </a:t>
            </a:r>
            <a:r>
              <a:rPr lang="en-US" b="1" dirty="0"/>
              <a:t>Enable Content</a:t>
            </a:r>
            <a:r>
              <a:rPr lang="en-US" dirty="0"/>
              <a:t> to enable the Pansophy Tab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509" y="1019191"/>
            <a:ext cx="6055019" cy="4806367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7555832" y="1935358"/>
            <a:ext cx="845218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503229" y="1183837"/>
            <a:ext cx="718457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0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1450181"/>
            <a:ext cx="9886950" cy="2867025"/>
          </a:xfrm>
        </p:spPr>
      </p:pic>
      <p:sp>
        <p:nvSpPr>
          <p:cNvPr id="16" name="Rectangle 15"/>
          <p:cNvSpPr/>
          <p:nvPr/>
        </p:nvSpPr>
        <p:spPr>
          <a:xfrm>
            <a:off x="2707866" y="2883022"/>
            <a:ext cx="35676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56347" y="2883021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81624" y="2883021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6330752" y="2883021"/>
            <a:ext cx="4265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endParaRPr lang="en-US" sz="36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52525" y="4313101"/>
            <a:ext cx="28674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55794" y="4783000"/>
            <a:ext cx="27467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2. Page Mods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31988" y="4313101"/>
            <a:ext cx="24241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3. User Sets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152692" y="4777789"/>
            <a:ext cx="22451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4. Part SNs</a:t>
            </a:r>
          </a:p>
        </p:txBody>
      </p:sp>
    </p:spTree>
    <p:extLst>
      <p:ext uri="{BB962C8B-B14F-4D97-AF65-F5344CB8AC3E}">
        <p14:creationId xmlns:p14="http://schemas.microsoft.com/office/powerpoint/2010/main" val="2655404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A91F2-09C9-8843-B0EC-9D685BC3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Entry Fields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AA3B-94E9-1644-9FD9-9A697398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u="sng" dirty="0"/>
              <a:t>only valid input types</a:t>
            </a:r>
            <a:r>
              <a:rPr lang="en-US" dirty="0"/>
              <a:t> for travelers</a:t>
            </a:r>
          </a:p>
          <a:p>
            <a:r>
              <a:rPr lang="en-US" dirty="0"/>
              <a:t>Used to collect the data to be entered in the traveler</a:t>
            </a:r>
          </a:p>
          <a:p>
            <a:r>
              <a:rPr lang="en-US" dirty="0"/>
              <a:t>Formats:</a:t>
            </a:r>
          </a:p>
          <a:p>
            <a:pPr lvl="1"/>
            <a:r>
              <a:rPr lang="en-US" dirty="0"/>
              <a:t>[[FIELDNAME]] &lt;&lt;FIELDTYPE&gt;&gt;</a:t>
            </a:r>
          </a:p>
          <a:p>
            <a:pPr lvl="1"/>
            <a:r>
              <a:rPr lang="en-US" dirty="0"/>
              <a:t>[[FIELDNAME]] {{CHOICE1,CHOICE2,…}} &lt;&lt;FIELDTYPE&gt;&gt;</a:t>
            </a:r>
          </a:p>
          <a:p>
            <a:r>
              <a:rPr lang="en-US" dirty="0"/>
              <a:t>[[FIELDNAME]] is the variable name used for display on the web page and the column name in the Oracle database</a:t>
            </a:r>
          </a:p>
          <a:p>
            <a:r>
              <a:rPr lang="en-US" dirty="0"/>
              <a:t>&lt;&lt;FIELDTYPE&gt;&gt; is the type of input</a:t>
            </a:r>
          </a:p>
          <a:p>
            <a:r>
              <a:rPr lang="en-US" dirty="0"/>
              <a:t>{{CHOICE1,CHOICE2,…}} is where the user types choices for a select menu or radio boxes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2BB462-8F6D-E248-8F35-B4B80A722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2E364E6-18E1-034C-863A-28578DB7157F}"/>
              </a:ext>
            </a:extLst>
          </p:cNvPr>
          <p:cNvSpPr/>
          <p:nvPr/>
        </p:nvSpPr>
        <p:spPr>
          <a:xfrm>
            <a:off x="2911303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ACC769-576B-254D-8138-3072B4C84FCE}"/>
              </a:ext>
            </a:extLst>
          </p:cNvPr>
          <p:cNvSpPr/>
          <p:nvPr/>
        </p:nvSpPr>
        <p:spPr>
          <a:xfrm>
            <a:off x="2919988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814FB6-E66B-1D42-80FF-BC15E814CE86}"/>
              </a:ext>
            </a:extLst>
          </p:cNvPr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4C1DC9-51E6-1948-8BE0-927B8BA0D882}"/>
              </a:ext>
            </a:extLst>
          </p:cNvPr>
          <p:cNvSpPr/>
          <p:nvPr/>
        </p:nvSpPr>
        <p:spPr>
          <a:xfrm rot="10800000">
            <a:off x="37070" y="21423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433EF0-4FC6-CD4F-9BDC-9A387C9C2DE3}"/>
              </a:ext>
            </a:extLst>
          </p:cNvPr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27AF78-AFE9-C14F-AC65-B6B83F6F4729}"/>
              </a:ext>
            </a:extLst>
          </p:cNvPr>
          <p:cNvSpPr/>
          <p:nvPr/>
        </p:nvSpPr>
        <p:spPr>
          <a:xfrm>
            <a:off x="2919988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EF4E61-A1B9-7543-B660-96C44F5A6263}"/>
              </a:ext>
            </a:extLst>
          </p:cNvPr>
          <p:cNvSpPr/>
          <p:nvPr/>
        </p:nvSpPr>
        <p:spPr>
          <a:xfrm>
            <a:off x="7568188" y="1379917"/>
            <a:ext cx="4209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</p:spTree>
    <p:extLst>
      <p:ext uri="{BB962C8B-B14F-4D97-AF65-F5344CB8AC3E}">
        <p14:creationId xmlns:p14="http://schemas.microsoft.com/office/powerpoint/2010/main" val="784895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Entry Fields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53228"/>
              </p:ext>
            </p:extLst>
          </p:nvPr>
        </p:nvGraphicFramePr>
        <p:xfrm>
          <a:off x="838200" y="2390652"/>
          <a:ext cx="10297886" cy="2895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74321">
                  <a:extLst>
                    <a:ext uri="{9D8B030D-6E8A-4147-A177-3AD203B41FA5}">
                      <a16:colId xmlns:a16="http://schemas.microsoft.com/office/drawing/2014/main" val="1984192658"/>
                    </a:ext>
                  </a:extLst>
                </a:gridCol>
                <a:gridCol w="3853543">
                  <a:extLst>
                    <a:ext uri="{9D8B030D-6E8A-4147-A177-3AD203B41FA5}">
                      <a16:colId xmlns:a16="http://schemas.microsoft.com/office/drawing/2014/main" val="3590638594"/>
                    </a:ext>
                  </a:extLst>
                </a:gridCol>
                <a:gridCol w="5070022">
                  <a:extLst>
                    <a:ext uri="{9D8B030D-6E8A-4147-A177-3AD203B41FA5}">
                      <a16:colId xmlns:a16="http://schemas.microsoft.com/office/drawing/2014/main" val="768728266"/>
                    </a:ext>
                  </a:extLst>
                </a:gridCol>
              </a:tblGrid>
              <a:tr h="195790">
                <a:tc>
                  <a:txBody>
                    <a:bodyPr/>
                    <a:lstStyle/>
                    <a:p>
                      <a:r>
                        <a:rPr lang="en-US" sz="1600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Traveler</a:t>
                      </a:r>
                      <a:r>
                        <a:rPr lang="en-US" sz="1600" baseline="0" dirty="0"/>
                        <a:t> Code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52302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CheckBox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&lt;&lt;CHECKBOX&gt;&gt;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 checkbox</a:t>
                      </a:r>
                      <a:r>
                        <a:rPr lang="en-US" sz="1200" baseline="0" dirty="0"/>
                        <a:t> that indicates the answer to a question is “yes”.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78627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&lt;&lt;COMMENT&gt;&gt;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Allows you to collect comments in a large input box.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92857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FileUpload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&lt;&lt;FILEUPLOAD&gt;&gt;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Allows you to upload any type of file to the server. File name</a:t>
                      </a:r>
                      <a:r>
                        <a:rPr lang="en-US" sz="1200" baseline="0" dirty="0"/>
                        <a:t> must contain ONLY letters, numbers and underscores.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55603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&lt;&lt;FLOAT&gt;&gt;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in input</a:t>
                      </a:r>
                      <a:r>
                        <a:rPr lang="en-US" sz="1200" baseline="0" dirty="0"/>
                        <a:t> box that accepts numbers containing a decimal point.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018430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&lt;&lt;SN&gt;&gt;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Provides</a:t>
                      </a:r>
                      <a:r>
                        <a:rPr lang="en-US" sz="1200" baseline="0" dirty="0"/>
                        <a:t> a text box that accepts serial numbers (both numbers and letters).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4940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&lt;&lt;INTEGER&gt;&gt;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an</a:t>
                      </a:r>
                      <a:r>
                        <a:rPr lang="en-US" sz="1200" baseline="0" dirty="0"/>
                        <a:t> input box that accepts whole numbers only.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71932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Note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&lt;&lt;NOTE&gt;&gt;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Use to alert</a:t>
                      </a:r>
                      <a:r>
                        <a:rPr lang="en-US" sz="1200" baseline="0" dirty="0"/>
                        <a:t> programmers of special traveler requirements (ex: calculations).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21929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Radio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{{Choice1,Choice2,Choice3}} &lt;&lt;RADIO&gt;&gt;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 series of radio buttons (only one can be selected) base on the author</a:t>
                      </a:r>
                      <a:r>
                        <a:rPr lang="en-US" sz="1200" baseline="0" dirty="0"/>
                        <a:t> supplied list of choices.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4060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193" y="1524683"/>
            <a:ext cx="3100388" cy="8001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926471" y="1463068"/>
            <a:ext cx="4209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</p:spTree>
    <p:extLst>
      <p:ext uri="{BB962C8B-B14F-4D97-AF65-F5344CB8AC3E}">
        <p14:creationId xmlns:p14="http://schemas.microsoft.com/office/powerpoint/2010/main" val="87441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14608</TotalTime>
  <Words>1033</Words>
  <Application>Microsoft Office PowerPoint</Application>
  <PresentationFormat>Widescreen</PresentationFormat>
  <Paragraphs>165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Traveler Authorship</vt:lpstr>
      <vt:lpstr>Location of Training Slides</vt:lpstr>
      <vt:lpstr>Attach the Template</vt:lpstr>
      <vt:lpstr>Attach the Template (cont.)</vt:lpstr>
      <vt:lpstr>Attach the Template (cont.)</vt:lpstr>
      <vt:lpstr>Creating a Traveler</vt:lpstr>
      <vt:lpstr>Pansophy Ribbon</vt:lpstr>
      <vt:lpstr>Pansophy Ribbon – Entry Fields (cont.)</vt:lpstr>
      <vt:lpstr>Pansophy Ribbon – Entry Fields</vt:lpstr>
      <vt:lpstr>Pansophy Ribbon – Entry Fields (cont.)</vt:lpstr>
      <vt:lpstr>Pansophy Ribbon – Page Mods</vt:lpstr>
      <vt:lpstr>Pansophy Ribbon - User Sets</vt:lpstr>
      <vt:lpstr>Filling Out a Traveler – Header Page</vt:lpstr>
      <vt:lpstr>Filling Out a Traveler – Useful Tips</vt:lpstr>
      <vt:lpstr>Filling Out a Traveler – Field Names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Traveler Authorship</dc:title>
  <dc:creator>Megan McDonald</dc:creator>
  <cp:lastModifiedBy>Megan McDonald</cp:lastModifiedBy>
  <cp:revision>33</cp:revision>
  <dcterms:created xsi:type="dcterms:W3CDTF">2020-03-13T13:38:46Z</dcterms:created>
  <dcterms:modified xsi:type="dcterms:W3CDTF">2020-03-23T17:12:16Z</dcterms:modified>
</cp:coreProperties>
</file>