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8" r:id="rId8"/>
    <p:sldId id="270" r:id="rId9"/>
    <p:sldId id="271" r:id="rId10"/>
    <p:sldId id="261" r:id="rId11"/>
    <p:sldId id="267" r:id="rId12"/>
    <p:sldId id="264" r:id="rId13"/>
    <p:sldId id="263" r:id="rId14"/>
    <p:sldId id="265" r:id="rId15"/>
    <p:sldId id="266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3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7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2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3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7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3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4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3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8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2266-F594-427F-9C4B-B3EFC05CA3F0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6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labdoc.jlab.org/docushare/dsweb/View/Collection-4487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91397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Pansophy Upgrade Proposals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err="1" smtClean="0"/>
              <a:t>Proposals</a:t>
            </a:r>
            <a:r>
              <a:rPr lang="en-US" sz="2800" dirty="0" smtClean="0"/>
              <a:t> located in DocuShare </a:t>
            </a:r>
            <a:r>
              <a:rPr lang="en-US" sz="2800" dirty="0" smtClean="0">
                <a:hlinkClick r:id="rId2"/>
              </a:rPr>
              <a:t>here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5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Valerie Bookwalter</a:t>
            </a:r>
          </a:p>
          <a:p>
            <a:r>
              <a:rPr lang="en-US" dirty="0" smtClean="0"/>
              <a:t>Pansophy Team</a:t>
            </a:r>
          </a:p>
          <a:p>
            <a:r>
              <a:rPr lang="en-US" dirty="0" smtClean="0"/>
              <a:t>Megan McDonald, Allen Samuels, Mike Dickey,</a:t>
            </a:r>
          </a:p>
          <a:p>
            <a:r>
              <a:rPr lang="en-US" dirty="0" smtClean="0"/>
              <a:t>(students) An Nguyen, Enqian Zheng, Cole Mathes</a:t>
            </a:r>
          </a:p>
          <a:p>
            <a:r>
              <a:rPr lang="en-US" dirty="0" smtClean="0"/>
              <a:t>15 </a:t>
            </a:r>
            <a:r>
              <a:rPr lang="en-US" dirty="0" smtClean="0"/>
              <a:t>October 2020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930" y="636588"/>
            <a:ext cx="31623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34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Travelerization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3300" dirty="0" smtClean="0"/>
              <a:t>NCR Updates (</a:t>
            </a:r>
            <a:r>
              <a:rPr lang="en-US" sz="3300" dirty="0" smtClean="0">
                <a:solidFill>
                  <a:srgbClr val="FF0000"/>
                </a:solidFill>
              </a:rPr>
              <a:t>In Progress </a:t>
            </a:r>
            <a:r>
              <a:rPr lang="en-US" sz="3300" dirty="0" smtClean="0"/>
              <a:t>– Jacob working on NCR Categories)</a:t>
            </a:r>
          </a:p>
          <a:p>
            <a:pPr lvl="1"/>
            <a:r>
              <a:rPr lang="en-US" dirty="0" smtClean="0"/>
              <a:t>NCR </a:t>
            </a:r>
            <a:r>
              <a:rPr lang="en-US" dirty="0"/>
              <a:t>Emails</a:t>
            </a:r>
          </a:p>
          <a:p>
            <a:pPr lvl="2"/>
            <a:r>
              <a:rPr lang="en-US" dirty="0"/>
              <a:t>NCR emails will only notify the specified people that an NCR has been instantiated</a:t>
            </a:r>
          </a:p>
          <a:p>
            <a:pPr lvl="2"/>
            <a:r>
              <a:rPr lang="en-US" dirty="0"/>
              <a:t>People specified in NCR emails will no longer be able to disposition NCRs</a:t>
            </a:r>
          </a:p>
          <a:p>
            <a:pPr lvl="1"/>
            <a:r>
              <a:rPr lang="en-US" dirty="0"/>
              <a:t>NCR Dispositioners</a:t>
            </a:r>
          </a:p>
          <a:p>
            <a:pPr lvl="2"/>
            <a:r>
              <a:rPr lang="en-US" dirty="0"/>
              <a:t>NCR dispositioners will be notified when an NCR has been instantiated </a:t>
            </a:r>
          </a:p>
          <a:p>
            <a:pPr lvl="2"/>
            <a:r>
              <a:rPr lang="en-US" dirty="0"/>
              <a:t>People specified as NCR dispositioners will be the only people able to disposition an NCR</a:t>
            </a:r>
          </a:p>
          <a:p>
            <a:pPr lvl="1"/>
            <a:r>
              <a:rPr lang="en-US" dirty="0"/>
              <a:t>Reformatting</a:t>
            </a:r>
          </a:p>
          <a:p>
            <a:pPr lvl="2"/>
            <a:r>
              <a:rPr lang="en-US" dirty="0" smtClean="0"/>
              <a:t>Revise </a:t>
            </a:r>
            <a:r>
              <a:rPr lang="en-US" dirty="0"/>
              <a:t>the Categories to better exemplify  the NCR process</a:t>
            </a:r>
          </a:p>
          <a:p>
            <a:pPr lvl="0"/>
            <a:r>
              <a:rPr lang="en-US" sz="3300" dirty="0" smtClean="0"/>
              <a:t>D3 Updates (</a:t>
            </a:r>
            <a:r>
              <a:rPr lang="en-US" sz="3300" dirty="0" smtClean="0">
                <a:solidFill>
                  <a:srgbClr val="00B050"/>
                </a:solidFill>
              </a:rPr>
              <a:t>Complete</a:t>
            </a:r>
            <a:r>
              <a:rPr lang="en-US" sz="3300" dirty="0" smtClean="0"/>
              <a:t> – Unless category changes are still needed)</a:t>
            </a:r>
          </a:p>
          <a:p>
            <a:pPr lvl="1"/>
            <a:r>
              <a:rPr lang="en-US" dirty="0" smtClean="0"/>
              <a:t>D3 </a:t>
            </a:r>
            <a:r>
              <a:rPr lang="en-US" dirty="0"/>
              <a:t>Emails</a:t>
            </a:r>
          </a:p>
          <a:p>
            <a:pPr lvl="2"/>
            <a:r>
              <a:rPr lang="en-US" dirty="0"/>
              <a:t>Like NCR emails, the specified people for D3 emails will be notified when a D3 is instantiated</a:t>
            </a:r>
          </a:p>
          <a:p>
            <a:pPr lvl="1"/>
            <a:r>
              <a:rPr lang="en-US" dirty="0"/>
              <a:t>Reformatting</a:t>
            </a:r>
          </a:p>
          <a:p>
            <a:pPr lvl="2"/>
            <a:r>
              <a:rPr lang="en-US" dirty="0"/>
              <a:t>The layout of the D3 has been updated to make it more easily navigable</a:t>
            </a:r>
          </a:p>
          <a:p>
            <a:pPr lvl="2"/>
            <a:r>
              <a:rPr lang="en-US" dirty="0"/>
              <a:t>Revise the D3 classifications to better differentiate against the NCR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Template Updates (</a:t>
            </a:r>
            <a:r>
              <a:rPr lang="en-US" dirty="0" smtClean="0">
                <a:solidFill>
                  <a:srgbClr val="00B050"/>
                </a:solidFill>
              </a:rPr>
              <a:t>Complete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D3 emails line</a:t>
            </a:r>
          </a:p>
          <a:p>
            <a:pPr lvl="0"/>
            <a:r>
              <a:rPr lang="en-US" dirty="0"/>
              <a:t>NCR dispositioners line</a:t>
            </a:r>
          </a:p>
          <a:p>
            <a:pPr lvl="0"/>
            <a:r>
              <a:rPr lang="en-US" dirty="0"/>
              <a:t>Drop down in the date field (calendar select)</a:t>
            </a:r>
          </a:p>
          <a:p>
            <a:pPr lvl="0"/>
            <a:r>
              <a:rPr lang="en-US" dirty="0"/>
              <a:t>User choice email selection (add form field)</a:t>
            </a:r>
          </a:p>
          <a:p>
            <a:pPr lvl="0"/>
            <a:r>
              <a:rPr lang="en-US" dirty="0"/>
              <a:t>POP-UP help </a:t>
            </a:r>
          </a:p>
          <a:p>
            <a:pPr lvl="0"/>
            <a:r>
              <a:rPr lang="en-US" dirty="0"/>
              <a:t>USERNAME checking</a:t>
            </a:r>
          </a:p>
          <a:p>
            <a:pPr lvl="0"/>
            <a:r>
              <a:rPr lang="en-US" dirty="0"/>
              <a:t>Electronic </a:t>
            </a:r>
            <a:r>
              <a:rPr lang="en-US" dirty="0" smtClean="0"/>
              <a:t>signatures (Utilizing DocuShare Routing)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7630160" y="2092960"/>
            <a:ext cx="4003040" cy="4084003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There is a NEW TRAVELER MSWord Template.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4843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NCR vs D3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C00000"/>
                </a:solidFill>
              </a:rPr>
              <a:t>more questions than answers</a:t>
            </a:r>
            <a:r>
              <a:rPr lang="en-US" sz="36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ADJUST </a:t>
            </a:r>
            <a:r>
              <a:rPr lang="en-US" dirty="0"/>
              <a:t>CATEGORIES (NCR/D3) </a:t>
            </a:r>
          </a:p>
          <a:p>
            <a:pPr lvl="0"/>
            <a:r>
              <a:rPr lang="en-US" dirty="0" smtClean="0"/>
              <a:t>SRF-wide common tags: </a:t>
            </a:r>
            <a:r>
              <a:rPr lang="en-US" u="sng" dirty="0" smtClean="0"/>
              <a:t>TAG </a:t>
            </a:r>
            <a:r>
              <a:rPr lang="en-US" u="sng" dirty="0"/>
              <a:t>SYSTEM</a:t>
            </a:r>
            <a:r>
              <a:rPr lang="en-US" dirty="0"/>
              <a:t> MODS (3 TAGS ONLY) </a:t>
            </a:r>
          </a:p>
          <a:p>
            <a:r>
              <a:rPr lang="en-US" dirty="0" smtClean="0"/>
              <a:t>Use of NCR in assembly travelers (used in TEST and INSP) </a:t>
            </a:r>
          </a:p>
          <a:p>
            <a:pPr lvl="0"/>
            <a:r>
              <a:rPr lang="en-US" dirty="0" smtClean="0"/>
              <a:t>D3S </a:t>
            </a:r>
            <a:r>
              <a:rPr lang="en-US" dirty="0"/>
              <a:t>LOOK DIFFERENT </a:t>
            </a:r>
            <a:r>
              <a:rPr lang="en-US" dirty="0" smtClean="0"/>
              <a:t>/ D3S </a:t>
            </a:r>
            <a:r>
              <a:rPr lang="en-US" dirty="0"/>
              <a:t>LOGBOOK STYLE? </a:t>
            </a:r>
          </a:p>
          <a:p>
            <a:pPr lvl="0"/>
            <a:r>
              <a:rPr lang="en-US" dirty="0"/>
              <a:t>D3 AUTO EMAILS 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Done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PROCEDURES </a:t>
            </a:r>
            <a:r>
              <a:rPr lang="en-US" dirty="0" smtClean="0"/>
              <a:t>UPDATED </a:t>
            </a:r>
            <a:r>
              <a:rPr lang="en-US" dirty="0"/>
              <a:t>FOR </a:t>
            </a:r>
            <a:r>
              <a:rPr lang="en-US" dirty="0" smtClean="0"/>
              <a:t>NCRS </a:t>
            </a:r>
            <a:r>
              <a:rPr lang="en-US" dirty="0"/>
              <a:t>AND D3S 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Done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REPORT OF NCRS/D3S TO QA BOARD AND TO SOTR'S </a:t>
            </a:r>
          </a:p>
        </p:txBody>
      </p:sp>
    </p:spTree>
    <p:extLst>
      <p:ext uri="{BB962C8B-B14F-4D97-AF65-F5344CB8AC3E}">
        <p14:creationId xmlns:p14="http://schemas.microsoft.com/office/powerpoint/2010/main" val="126672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Inventory </a:t>
            </a:r>
            <a:r>
              <a:rPr lang="en-US" dirty="0" smtClean="0"/>
              <a:t>Requirements</a:t>
            </a:r>
            <a:br>
              <a:rPr lang="en-US" dirty="0" smtClean="0"/>
            </a:br>
            <a:r>
              <a:rPr lang="en-US" sz="2800" dirty="0" smtClean="0"/>
              <a:t>(srfinv@jlab.org)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8160"/>
            <a:ext cx="10515600" cy="4571683"/>
          </a:xfrm>
        </p:spPr>
        <p:txBody>
          <a:bodyPr>
            <a:normAutofit fontScale="85000" lnSpcReduction="20000"/>
          </a:bodyPr>
          <a:lstStyle/>
          <a:p>
            <a:r>
              <a:rPr lang="en-US" b="1" cap="all" dirty="0"/>
              <a:t>Input to PRIMeS</a:t>
            </a:r>
          </a:p>
          <a:p>
            <a:pPr lvl="1"/>
            <a:r>
              <a:rPr lang="en-US" dirty="0" smtClean="0"/>
              <a:t>Drawing </a:t>
            </a:r>
            <a:r>
              <a:rPr lang="en-US" dirty="0"/>
              <a:t>number and revision for each part to be received</a:t>
            </a:r>
          </a:p>
          <a:p>
            <a:pPr lvl="1"/>
            <a:r>
              <a:rPr lang="en-US" dirty="0"/>
              <a:t>Listing of vendor documents and format (paper / electronic)</a:t>
            </a:r>
          </a:p>
          <a:p>
            <a:pPr lvl="1"/>
            <a:r>
              <a:rPr lang="en-US" dirty="0"/>
              <a:t>Number of parts to be received</a:t>
            </a:r>
          </a:p>
          <a:p>
            <a:pPr lvl="1"/>
            <a:r>
              <a:rPr lang="en-US" dirty="0"/>
              <a:t>Expected delivery of part (first </a:t>
            </a:r>
            <a:r>
              <a:rPr lang="en-US" dirty="0" err="1"/>
              <a:t>pkg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Shipping documentation must include: PO#, Drawing# Rev, etc…</a:t>
            </a:r>
          </a:p>
          <a:p>
            <a:pPr lvl="1"/>
            <a:r>
              <a:rPr lang="en-US" dirty="0"/>
              <a:t>Development of “kit lists”</a:t>
            </a:r>
          </a:p>
          <a:p>
            <a:pPr lvl="1" fontAlgn="base"/>
            <a:r>
              <a:rPr lang="en-US" dirty="0"/>
              <a:t>Order of assembly/work centers</a:t>
            </a:r>
          </a:p>
          <a:p>
            <a:pPr lvl="1" fontAlgn="base"/>
            <a:r>
              <a:rPr lang="en-US" dirty="0"/>
              <a:t>Use of BOMs and/or Drawing REVs </a:t>
            </a:r>
          </a:p>
          <a:p>
            <a:r>
              <a:rPr lang="en-US" b="1" cap="all" dirty="0"/>
              <a:t>primes requirements</a:t>
            </a:r>
          </a:p>
          <a:p>
            <a:pPr lvl="1" fontAlgn="base"/>
            <a:r>
              <a:rPr lang="en-US" dirty="0"/>
              <a:t>In order for primes to maintain an accurate status of parts, the tag system must be utilized and NCRs need to be dispositioned and closed in a timely fashion </a:t>
            </a:r>
          </a:p>
          <a:p>
            <a:pPr lvl="1" fontAlgn="base"/>
            <a:r>
              <a:rPr lang="en-US" u="sng" dirty="0">
                <a:solidFill>
                  <a:srgbClr val="C00000"/>
                </a:solidFill>
              </a:rPr>
              <a:t>Tag system MUST be used </a:t>
            </a:r>
            <a:r>
              <a:rPr lang="en-US" dirty="0"/>
              <a:t>– Tags need to go in more areas than just CMM </a:t>
            </a:r>
          </a:p>
          <a:p>
            <a:pPr lvl="1" fontAlgn="base"/>
            <a:r>
              <a:rPr lang="en-US" dirty="0"/>
              <a:t>Are the </a:t>
            </a:r>
            <a:r>
              <a:rPr lang="en-US" dirty="0" smtClean="0"/>
              <a:t>WCAs </a:t>
            </a:r>
            <a:r>
              <a:rPr lang="en-US" dirty="0"/>
              <a:t>going to utilize "</a:t>
            </a:r>
            <a:r>
              <a:rPr lang="en-US" b="1" dirty="0">
                <a:solidFill>
                  <a:srgbClr val="C00000"/>
                </a:solidFill>
              </a:rPr>
              <a:t>move Parts</a:t>
            </a:r>
            <a:r>
              <a:rPr lang="en-US" dirty="0"/>
              <a:t>" in </a:t>
            </a:r>
            <a:r>
              <a:rPr lang="en-US" dirty="0" smtClean="0"/>
              <a:t>primes? Scanners? Printed Labels? Printed NCRs?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Acronym </a:t>
            </a:r>
            <a:r>
              <a:rPr lang="en-US" dirty="0" smtClean="0">
                <a:solidFill>
                  <a:srgbClr val="C00000"/>
                </a:solidFill>
              </a:rPr>
              <a:t>control </a:t>
            </a:r>
            <a:r>
              <a:rPr lang="en-US" dirty="0" smtClean="0"/>
              <a:t>(This is our link between PRIMeS and TRAVELERS)</a:t>
            </a:r>
            <a:endParaRPr lang="en-US" dirty="0"/>
          </a:p>
          <a:p>
            <a:endParaRPr lang="en-US" dirty="0"/>
          </a:p>
        </p:txBody>
      </p:sp>
      <p:sp>
        <p:nvSpPr>
          <p:cNvPr id="4" name="Curved Up Ribbon 3"/>
          <p:cNvSpPr/>
          <p:nvPr/>
        </p:nvSpPr>
        <p:spPr>
          <a:xfrm>
            <a:off x="6573520" y="3556000"/>
            <a:ext cx="5140960" cy="1066800"/>
          </a:xfrm>
          <a:prstGeom prst="ellipse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All Parts must go through Inventory (physically or via email to srfinv@jlab.org)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68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 Mining Updates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smtClean="0"/>
              <a:t>what’s required to build)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cap="all" dirty="0"/>
              <a:t>part status boards</a:t>
            </a:r>
          </a:p>
          <a:p>
            <a:pPr lvl="1"/>
            <a:r>
              <a:rPr lang="en-US" b="1" cap="all" dirty="0" smtClean="0">
                <a:solidFill>
                  <a:srgbClr val="C00000"/>
                </a:solidFill>
              </a:rPr>
              <a:t>Projects urged to utilize more fully</a:t>
            </a:r>
          </a:p>
          <a:p>
            <a:pPr lvl="1"/>
            <a:r>
              <a:rPr lang="en-US" dirty="0" smtClean="0"/>
              <a:t>Can be built on 1 travelers or N travelers.</a:t>
            </a:r>
          </a:p>
          <a:p>
            <a:pPr lvl="1"/>
            <a:r>
              <a:rPr lang="en-US" sz="1900" i="1" dirty="0" smtClean="0"/>
              <a:t>Automatically </a:t>
            </a:r>
            <a:r>
              <a:rPr lang="en-US" sz="1900" i="1" dirty="0"/>
              <a:t>generate process flow status boards for parts being </a:t>
            </a:r>
            <a:r>
              <a:rPr lang="en-US" sz="1900" i="1" dirty="0" smtClean="0"/>
              <a:t>inspected and processed?</a:t>
            </a:r>
            <a:endParaRPr lang="en-US" sz="1900" i="1" dirty="0"/>
          </a:p>
          <a:p>
            <a:r>
              <a:rPr lang="en-US" b="1" cap="all" dirty="0"/>
              <a:t>assembly status </a:t>
            </a:r>
            <a:r>
              <a:rPr lang="en-US" b="1" cap="all" dirty="0" smtClean="0"/>
              <a:t>boards</a:t>
            </a:r>
          </a:p>
          <a:p>
            <a:pPr lvl="1"/>
            <a:r>
              <a:rPr lang="en-US" b="1" cap="all" dirty="0" smtClean="0">
                <a:solidFill>
                  <a:srgbClr val="C00000"/>
                </a:solidFill>
              </a:rPr>
              <a:t>Projects urged to utilize more </a:t>
            </a:r>
            <a:r>
              <a:rPr lang="en-US" b="1" cap="all" dirty="0" smtClean="0">
                <a:solidFill>
                  <a:srgbClr val="C00000"/>
                </a:solidFill>
              </a:rPr>
              <a:t>fully</a:t>
            </a:r>
          </a:p>
          <a:p>
            <a:pPr lvl="1"/>
            <a:r>
              <a:rPr lang="en-US" dirty="0"/>
              <a:t>Can be built on 1 travelers or N travelers.</a:t>
            </a:r>
          </a:p>
          <a:p>
            <a:pPr lvl="1"/>
            <a:r>
              <a:rPr lang="en-US" i="1" dirty="0"/>
              <a:t>Automatically generate process flow status boards for parts being </a:t>
            </a:r>
            <a:r>
              <a:rPr lang="en-US" i="1" dirty="0" smtClean="0"/>
              <a:t>assembled?</a:t>
            </a:r>
            <a:endParaRPr lang="en-US" cap="all" dirty="0">
              <a:solidFill>
                <a:srgbClr val="C00000"/>
              </a:solidFill>
            </a:endParaRPr>
          </a:p>
          <a:p>
            <a:r>
              <a:rPr lang="en-US" b="1" cap="all" dirty="0" smtClean="0"/>
              <a:t>Project drilldowns</a:t>
            </a:r>
            <a:endParaRPr lang="en-US" b="1" cap="all" dirty="0"/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Requires consistency</a:t>
            </a:r>
            <a:r>
              <a:rPr lang="en-US" dirty="0" smtClean="0"/>
              <a:t> of Acronyms, Traveler Names, NCRs and Inventory</a:t>
            </a:r>
          </a:p>
          <a:p>
            <a:pPr lvl="1"/>
            <a:r>
              <a:rPr lang="en-US" sz="2600" i="1" dirty="0" smtClean="0"/>
              <a:t>Standardized naming convention between Projects.</a:t>
            </a:r>
          </a:p>
          <a:p>
            <a:pPr lvl="1"/>
            <a:r>
              <a:rPr lang="en-US" sz="2600" i="1" dirty="0" smtClean="0"/>
              <a:t>Grouping by work center areas</a:t>
            </a:r>
          </a:p>
          <a:p>
            <a:pPr lvl="1"/>
            <a:r>
              <a:rPr lang="en-US" sz="2600" i="1" dirty="0" smtClean="0"/>
              <a:t>Completion of travelers (data entry)</a:t>
            </a:r>
            <a:endParaRPr lang="en-US" sz="2600" i="1" dirty="0"/>
          </a:p>
          <a:p>
            <a:r>
              <a:rPr lang="en-US" b="1" cap="all" dirty="0"/>
              <a:t>Status by </a:t>
            </a:r>
            <a:r>
              <a:rPr lang="en-US" b="1" cap="all" dirty="0" smtClean="0"/>
              <a:t>cryomodule</a:t>
            </a:r>
          </a:p>
          <a:p>
            <a:pPr lvl="1"/>
            <a:r>
              <a:rPr lang="en-US" sz="2000" cap="all" dirty="0" smtClean="0"/>
              <a:t>Traffic Light Boards</a:t>
            </a:r>
          </a:p>
          <a:p>
            <a:pPr lvl="1"/>
            <a:r>
              <a:rPr lang="en-US" dirty="0" smtClean="0"/>
              <a:t>Requires consistency of Acronyms, Traveler Names, NCRs and Inventory</a:t>
            </a:r>
          </a:p>
        </p:txBody>
      </p:sp>
    </p:spTree>
    <p:extLst>
      <p:ext uri="{BB962C8B-B14F-4D97-AF65-F5344CB8AC3E}">
        <p14:creationId xmlns:p14="http://schemas.microsoft.com/office/powerpoint/2010/main" val="1977020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Quality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17720" cy="43513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PRAMs/TRAMs</a:t>
            </a:r>
            <a:r>
              <a:rPr lang="en-US" dirty="0" smtClean="0"/>
              <a:t> – Procedure and Traveler Administrative Managements system</a:t>
            </a:r>
          </a:p>
          <a:p>
            <a:pPr lvl="1"/>
            <a:r>
              <a:rPr lang="en-US" sz="1800" dirty="0"/>
              <a:t>Format an Excel spreadsheet template for projects (In Progress)</a:t>
            </a:r>
          </a:p>
          <a:p>
            <a:pPr lvl="1"/>
            <a:r>
              <a:rPr lang="en-US" sz="1800" dirty="0" smtClean="0"/>
              <a:t>Initial </a:t>
            </a:r>
            <a:r>
              <a:rPr lang="en-US" sz="1800" dirty="0"/>
              <a:t>import from Excel </a:t>
            </a:r>
            <a:r>
              <a:rPr lang="en-US" sz="1800" dirty="0" smtClean="0"/>
              <a:t>spreadsheet (Master Traveler List)</a:t>
            </a:r>
            <a:endParaRPr lang="en-US" sz="1800" dirty="0"/>
          </a:p>
          <a:p>
            <a:pPr lvl="1"/>
            <a:r>
              <a:rPr lang="en-US" sz="1800" dirty="0" smtClean="0"/>
              <a:t>Editable </a:t>
            </a:r>
            <a:r>
              <a:rPr lang="en-US" sz="1800" dirty="0"/>
              <a:t>grid with </a:t>
            </a:r>
            <a:r>
              <a:rPr lang="en-US" sz="1800" dirty="0" smtClean="0"/>
              <a:t>security (In Progress)</a:t>
            </a:r>
            <a:endParaRPr lang="en-US" sz="1800" dirty="0"/>
          </a:p>
          <a:p>
            <a:pPr lvl="1"/>
            <a:r>
              <a:rPr lang="en-US" sz="1800" dirty="0"/>
              <a:t>Auto fill grid with completion dates from </a:t>
            </a:r>
            <a:r>
              <a:rPr lang="en-US" sz="1800" dirty="0" err="1"/>
              <a:t>trav_config</a:t>
            </a:r>
            <a:endParaRPr lang="en-US" sz="1800" dirty="0"/>
          </a:p>
          <a:p>
            <a:pPr lvl="1"/>
            <a:r>
              <a:rPr lang="en-US" sz="1800" dirty="0"/>
              <a:t>Auto email reminders to </a:t>
            </a:r>
            <a:r>
              <a:rPr lang="en-US" sz="1800" dirty="0" smtClean="0"/>
              <a:t>authors</a:t>
            </a:r>
          </a:p>
          <a:p>
            <a:pPr lvl="1"/>
            <a:r>
              <a:rPr lang="en-US" sz="1800" dirty="0" smtClean="0"/>
              <a:t>Upgrade Graphing</a:t>
            </a:r>
          </a:p>
          <a:p>
            <a:pPr lvl="1"/>
            <a:r>
              <a:rPr lang="en-US" sz="1800" dirty="0" smtClean="0"/>
              <a:t>Add Statistics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254240" y="1825625"/>
            <a:ext cx="39217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Request requirements from Quality Board / Steering Committee</a:t>
            </a:r>
          </a:p>
          <a:p>
            <a:pPr lvl="1"/>
            <a:r>
              <a:rPr lang="en-US" dirty="0" smtClean="0"/>
              <a:t>What metrics should be monitored </a:t>
            </a:r>
            <a:endParaRPr lang="en-US" dirty="0" smtClean="0"/>
          </a:p>
          <a:p>
            <a:pPr lvl="1"/>
            <a:r>
              <a:rPr lang="en-US" dirty="0" smtClean="0"/>
              <a:t>VTA </a:t>
            </a:r>
            <a:r>
              <a:rPr lang="en-US" dirty="0" smtClean="0"/>
              <a:t>and CMTF data</a:t>
            </a:r>
          </a:p>
          <a:p>
            <a:pPr lvl="1"/>
            <a:r>
              <a:rPr lang="en-US" dirty="0" smtClean="0"/>
              <a:t>How often to be reported</a:t>
            </a:r>
          </a:p>
          <a:p>
            <a:pPr lvl="1"/>
            <a:r>
              <a:rPr lang="en-US" dirty="0" smtClean="0"/>
              <a:t>Monthly comparison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statistics should be calculated</a:t>
            </a:r>
          </a:p>
          <a:p>
            <a:pPr lvl="1"/>
            <a:r>
              <a:rPr lang="en-US" dirty="0" smtClean="0"/>
              <a:t>Create </a:t>
            </a:r>
            <a:r>
              <a:rPr lang="en-US" dirty="0" smtClean="0"/>
              <a:t>new tables to hold quality metrics (monthly / </a:t>
            </a:r>
            <a:r>
              <a:rPr lang="en-US" dirty="0" smtClean="0"/>
              <a:t>weekly) snapshots</a:t>
            </a:r>
            <a:endParaRPr lang="en-US" dirty="0"/>
          </a:p>
        </p:txBody>
      </p:sp>
      <p:sp>
        <p:nvSpPr>
          <p:cNvPr id="5" name="Explosion 2 4"/>
          <p:cNvSpPr/>
          <p:nvPr/>
        </p:nvSpPr>
        <p:spPr>
          <a:xfrm>
            <a:off x="4338320" y="4053840"/>
            <a:ext cx="3769360" cy="2123123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Projects will utilize this online system to monitor Traveler/Procedure Progress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97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Drawing Configuration Control (</a:t>
            </a:r>
            <a:r>
              <a:rPr lang="en-US" dirty="0" smtClean="0">
                <a:solidFill>
                  <a:srgbClr val="C00000"/>
                </a:solidFill>
              </a:rPr>
              <a:t>No Progress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cap="all" dirty="0"/>
              <a:t>DOCUMENT REPOSITORY </a:t>
            </a:r>
          </a:p>
          <a:p>
            <a:pPr lvl="1"/>
            <a:r>
              <a:rPr lang="en-US" dirty="0"/>
              <a:t>AUTO EMAIL ON REV CHANGE </a:t>
            </a:r>
          </a:p>
          <a:p>
            <a:pPr lvl="1"/>
            <a:r>
              <a:rPr lang="en-US" dirty="0"/>
              <a:t>MULTI-DRAWING RETRIEVAL </a:t>
            </a:r>
          </a:p>
          <a:p>
            <a:pPr lvl="1"/>
            <a:r>
              <a:rPr lang="en-US" dirty="0"/>
              <a:t>LINK TO DIRECTORY </a:t>
            </a:r>
            <a:r>
              <a:rPr lang="en-US" dirty="0" smtClean="0"/>
              <a:t> (this is already possible)</a:t>
            </a:r>
            <a:endParaRPr lang="en-US" dirty="0"/>
          </a:p>
          <a:p>
            <a:r>
              <a:rPr lang="en-US" b="1" cap="all" dirty="0"/>
              <a:t>BOM'S </a:t>
            </a:r>
          </a:p>
          <a:p>
            <a:pPr lvl="1"/>
            <a:r>
              <a:rPr lang="en-US" dirty="0" smtClean="0"/>
              <a:t>Depth (no requirements)</a:t>
            </a:r>
            <a:endParaRPr lang="en-US" dirty="0"/>
          </a:p>
          <a:p>
            <a:r>
              <a:rPr lang="en-US" b="1" cap="all" dirty="0"/>
              <a:t>CONFIGURATION CONTROL (SOTR/SO/VENDOR) </a:t>
            </a:r>
          </a:p>
          <a:p>
            <a:pPr lvl="1"/>
            <a:r>
              <a:rPr lang="en-US" dirty="0"/>
              <a:t>LOGGING VERBAL / EMAIL CHANGES </a:t>
            </a:r>
          </a:p>
          <a:p>
            <a:pPr lvl="1"/>
            <a:r>
              <a:rPr lang="en-US" dirty="0"/>
              <a:t>DRAWING REVS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Initial Proposals </a:t>
            </a:r>
            <a:r>
              <a:rPr lang="en-US" sz="3200" dirty="0" smtClean="0"/>
              <a:t>(September 2019)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Pansophy Project </a:t>
            </a:r>
            <a:r>
              <a:rPr lang="en-US" dirty="0" smtClean="0"/>
              <a:t>Configuration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Traveler </a:t>
            </a:r>
            <a:r>
              <a:rPr lang="en-US" dirty="0" smtClean="0"/>
              <a:t>Updates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Travelerization </a:t>
            </a:r>
            <a:r>
              <a:rPr lang="en-US" dirty="0" smtClean="0"/>
              <a:t>Updates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NCR vs </a:t>
            </a:r>
            <a:r>
              <a:rPr lang="en-US" dirty="0" smtClean="0"/>
              <a:t>D3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Inventory </a:t>
            </a:r>
            <a:r>
              <a:rPr lang="en-US" dirty="0" smtClean="0"/>
              <a:t>Requirements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Mining </a:t>
            </a:r>
            <a:r>
              <a:rPr lang="en-US" dirty="0" smtClean="0"/>
              <a:t>Updates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</a:t>
            </a:r>
            <a:r>
              <a:rPr lang="en-US" dirty="0" smtClean="0"/>
              <a:t>Updates (In Progress)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Drawing Configuration </a:t>
            </a:r>
            <a:r>
              <a:rPr lang="en-US" dirty="0" smtClean="0"/>
              <a:t>Control (No Progress)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46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Pansophy Project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Pansophy </a:t>
            </a:r>
            <a:r>
              <a:rPr lang="en-US" b="1" dirty="0"/>
              <a:t>requires configuration information at the start of a new project in order to establish a configuration controllable environment for the project within Pansophy. </a:t>
            </a:r>
          </a:p>
          <a:p>
            <a:pPr lvl="1"/>
            <a:r>
              <a:rPr lang="en-US" dirty="0" smtClean="0"/>
              <a:t>milestone </a:t>
            </a:r>
            <a:r>
              <a:rPr lang="en-US" dirty="0"/>
              <a:t>dates of project (receiving of parts, start of assemblies)</a:t>
            </a:r>
          </a:p>
          <a:p>
            <a:pPr lvl="1"/>
            <a:r>
              <a:rPr lang="en-US" dirty="0"/>
              <a:t>parts to be received, inspected and tracked</a:t>
            </a:r>
          </a:p>
          <a:p>
            <a:pPr lvl="1"/>
            <a:r>
              <a:rPr lang="en-US" dirty="0"/>
              <a:t>drawings</a:t>
            </a:r>
          </a:p>
          <a:p>
            <a:pPr lvl="1"/>
            <a:r>
              <a:rPr lang="en-US" dirty="0"/>
              <a:t>process flow of parts</a:t>
            </a:r>
          </a:p>
          <a:p>
            <a:pPr lvl="1"/>
            <a:r>
              <a:rPr lang="en-US" dirty="0"/>
              <a:t>travelers to be written</a:t>
            </a:r>
          </a:p>
          <a:p>
            <a:pPr lvl="1"/>
            <a:r>
              <a:rPr lang="en-US" dirty="0"/>
              <a:t>procedures required</a:t>
            </a:r>
          </a:p>
          <a:p>
            <a:pPr lvl="1"/>
            <a:r>
              <a:rPr lang="en-US" dirty="0"/>
              <a:t>SOTRs/ENGRs</a:t>
            </a:r>
          </a:p>
          <a:p>
            <a:pPr lvl="1"/>
            <a:r>
              <a:rPr lang="en-US" dirty="0"/>
              <a:t>Key Performance Indicators (KPIs)</a:t>
            </a:r>
          </a:p>
          <a:p>
            <a:r>
              <a:rPr lang="en-US" sz="2600" dirty="0" smtClean="0"/>
              <a:t>A </a:t>
            </a:r>
            <a:r>
              <a:rPr lang="en-US" sz="2600" dirty="0"/>
              <a:t>Project Configuration Spreadsheet Template will be provided to Project Management upon start of a new project. </a:t>
            </a:r>
            <a:r>
              <a:rPr lang="en-US" sz="2600" dirty="0" smtClean="0"/>
              <a:t>This is part of the Master Traveler List.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472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Template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464" y="1587117"/>
            <a:ext cx="5198745" cy="28051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025" y="4036377"/>
            <a:ext cx="7364095" cy="20672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725" y="922753"/>
            <a:ext cx="6241733" cy="2357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5725" y="3497263"/>
            <a:ext cx="6528435" cy="2022677"/>
          </a:xfrm>
          <a:prstGeom prst="rect">
            <a:avLst/>
          </a:prstGeom>
        </p:spPr>
      </p:pic>
      <p:sp>
        <p:nvSpPr>
          <p:cNvPr id="8" name="Flowchart: Preparation 7"/>
          <p:cNvSpPr/>
          <p:nvPr/>
        </p:nvSpPr>
        <p:spPr>
          <a:xfrm>
            <a:off x="2667953" y="3066646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9" name="Flowchart: Preparation 8"/>
          <p:cNvSpPr/>
          <p:nvPr/>
        </p:nvSpPr>
        <p:spPr>
          <a:xfrm>
            <a:off x="3051016" y="5231869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10" name="Flowchart: Preparation 9"/>
          <p:cNvSpPr/>
          <p:nvPr/>
        </p:nvSpPr>
        <p:spPr>
          <a:xfrm>
            <a:off x="8520113" y="1674958"/>
            <a:ext cx="2208847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11" name="Flowchart: Preparation 10"/>
          <p:cNvSpPr/>
          <p:nvPr/>
        </p:nvSpPr>
        <p:spPr>
          <a:xfrm>
            <a:off x="8732361" y="4482617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Travelers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7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Traveler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0241"/>
            <a:ext cx="10515600" cy="4104640"/>
          </a:xfrm>
        </p:spPr>
        <p:txBody>
          <a:bodyPr>
            <a:normAutofit/>
          </a:bodyPr>
          <a:lstStyle/>
          <a:p>
            <a:pPr lvl="0"/>
            <a:r>
              <a:rPr lang="en-US" sz="2000" b="1" dirty="0">
                <a:latin typeface="Arial" panose="020B0604020202020204" pitchFamily="34" charset="0"/>
              </a:rPr>
              <a:t>Travelers by Work Center – travelers will be broken down by work centers. </a:t>
            </a:r>
            <a:endParaRPr lang="en-US" sz="2000" b="1" dirty="0" smtClean="0">
              <a:latin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</a:rPr>
              <a:t>Ex</a:t>
            </a:r>
            <a:r>
              <a:rPr lang="en-US" sz="1800" dirty="0">
                <a:latin typeface="Arial" panose="020B0604020202020204" pitchFamily="34" charset="0"/>
              </a:rPr>
              <a:t>. An inspection traveler which previously contained visual, CMM, leak test and heat treatment, will now become three travelers:  a CMM/Metrology Traveler, a Leak Test Traveler, and a Heat Treatment Traveler. </a:t>
            </a:r>
            <a:endParaRPr lang="en-US" sz="1800" dirty="0" smtClean="0">
              <a:latin typeface="Arial" panose="020B0604020202020204" pitchFamily="34" charset="0"/>
            </a:endParaRPr>
          </a:p>
          <a:p>
            <a:pPr lvl="0"/>
            <a:r>
              <a:rPr lang="en-US" sz="2000" b="1" dirty="0" smtClean="0"/>
              <a:t>This </a:t>
            </a:r>
            <a:r>
              <a:rPr lang="en-US" sz="2000" b="1" dirty="0"/>
              <a:t>will allow </a:t>
            </a:r>
            <a:r>
              <a:rPr lang="en-US" sz="2000" b="1" dirty="0" smtClean="0"/>
              <a:t>for</a:t>
            </a:r>
            <a:endParaRPr lang="en-US" sz="1800" dirty="0"/>
          </a:p>
          <a:p>
            <a:pPr lvl="1"/>
            <a:r>
              <a:rPr lang="en-US" sz="1800" dirty="0"/>
              <a:t>Better </a:t>
            </a:r>
            <a:r>
              <a:rPr lang="en-US" sz="1800" u="sng" dirty="0"/>
              <a:t>traceability</a:t>
            </a:r>
            <a:r>
              <a:rPr lang="en-US" sz="1800" dirty="0"/>
              <a:t> of not only individual parts but also of the assembly and rework processes. </a:t>
            </a:r>
          </a:p>
          <a:p>
            <a:pPr lvl="1"/>
            <a:r>
              <a:rPr lang="en-US" sz="1800" dirty="0"/>
              <a:t>Clearly </a:t>
            </a:r>
            <a:r>
              <a:rPr lang="en-US" sz="1800" u="sng" dirty="0"/>
              <a:t>identifiable NCR</a:t>
            </a:r>
            <a:r>
              <a:rPr lang="en-US" sz="1800" dirty="0"/>
              <a:t> connection to areas of concern in vendor quality and discovery of non-conformance. </a:t>
            </a:r>
          </a:p>
          <a:p>
            <a:pPr lvl="1"/>
            <a:r>
              <a:rPr lang="en-US" sz="1800" u="sng" dirty="0"/>
              <a:t>Easier administrative control </a:t>
            </a:r>
            <a:r>
              <a:rPr lang="en-US" sz="1800" dirty="0"/>
              <a:t>of work center area travelers and NCRs.</a:t>
            </a:r>
          </a:p>
          <a:p>
            <a:pPr lvl="1"/>
            <a:r>
              <a:rPr lang="en-US" sz="1800" u="sng" dirty="0"/>
              <a:t>Efficient data entry and accurate date entry</a:t>
            </a:r>
            <a:r>
              <a:rPr lang="en-US" sz="1800" dirty="0"/>
              <a:t>.</a:t>
            </a:r>
          </a:p>
          <a:p>
            <a:pPr lvl="1"/>
            <a:r>
              <a:rPr lang="en-US" sz="1800" u="sng" dirty="0"/>
              <a:t>Data completeness </a:t>
            </a:r>
            <a:r>
              <a:rPr lang="en-US" sz="1800" dirty="0"/>
              <a:t>can be identified by work center, therefore </a:t>
            </a:r>
            <a:r>
              <a:rPr lang="en-US" sz="1800" u="sng" dirty="0"/>
              <a:t>responsibilities are more clearly defined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7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Traveler Updates </a:t>
            </a:r>
            <a:r>
              <a:rPr lang="en-US" sz="4000" dirty="0" smtClean="0"/>
              <a:t>(Work </a:t>
            </a:r>
            <a:r>
              <a:rPr lang="en-US" sz="4000" dirty="0" smtClean="0"/>
              <a:t>Centers Area *WCA*)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390032"/>
              </p:ext>
            </p:extLst>
          </p:nvPr>
        </p:nvGraphicFramePr>
        <p:xfrm>
          <a:off x="838200" y="1828799"/>
          <a:ext cx="3857368" cy="418893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857368">
                  <a:extLst>
                    <a:ext uri="{9D8B030D-6E8A-4147-A177-3AD203B41FA5}">
                      <a16:colId xmlns:a16="http://schemas.microsoft.com/office/drawing/2014/main" val="1201215522"/>
                    </a:ext>
                  </a:extLst>
                </a:gridCol>
              </a:tblGrid>
              <a:tr h="3222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PROPOSED WORKCENTER BREAKDOWN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06745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CMM/METROLOGY (INSP)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78908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INVENTORY (INV)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3226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SPECIALTY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FABRICATION (FAB)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3421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RFIN (RF INSPECTION &amp; TUNING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(TUNE)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2082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HEAT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TREATMENT (FURN)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74829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CHEMISTRY (CHEM)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2372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CLEAN ROOM ASSY (CAV &amp; CST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(CLNRM)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277717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 ASSY (Includes component leak check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(CMA)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65552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Certified Weld Inspector (CWI)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3820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Vertical Test Area (Includes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VTA COOL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(VTA)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1676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Test Facility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(Includes VTA COOL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 (CMTF)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2268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CEBAF (Warm Girders, Magnets, CHL)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66297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5085077" y="1828799"/>
            <a:ext cx="58877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Work Centers </a:t>
            </a:r>
            <a:r>
              <a:rPr lang="en-US" dirty="0" smtClean="0"/>
              <a:t>Area can </a:t>
            </a:r>
            <a:r>
              <a:rPr lang="en-US" dirty="0"/>
              <a:t>be customized if Project requires and SRF Operations agree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Better </a:t>
            </a:r>
            <a:r>
              <a:rPr lang="en-US" dirty="0"/>
              <a:t>part traceability (issued and received by Inventory)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Travelers are not left open (data </a:t>
            </a:r>
            <a:r>
              <a:rPr lang="en-US" dirty="0" smtClean="0"/>
              <a:t>completeness &amp; responsibilities defined)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Better interface with the Inventory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Accurate attachment of </a:t>
            </a:r>
            <a:r>
              <a:rPr lang="en-US" dirty="0" smtClean="0"/>
              <a:t>NCRs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Better Reporting </a:t>
            </a:r>
            <a:endParaRPr lang="en-US" dirty="0"/>
          </a:p>
          <a:p>
            <a:endParaRPr lang="en-US" dirty="0"/>
          </a:p>
        </p:txBody>
      </p:sp>
      <p:sp>
        <p:nvSpPr>
          <p:cNvPr id="3" name="Left-Right Arrow 2"/>
          <p:cNvSpPr/>
          <p:nvPr/>
        </p:nvSpPr>
        <p:spPr>
          <a:xfrm>
            <a:off x="5420360" y="4178777"/>
            <a:ext cx="5933440" cy="18389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Functional VS Physical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0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Traveler Updates </a:t>
            </a:r>
            <a:r>
              <a:rPr lang="en-US" dirty="0" smtClean="0"/>
              <a:t>(Acronyms)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/>
              <a:t>Acronym configuration</a:t>
            </a:r>
          </a:p>
          <a:p>
            <a:pPr lvl="1"/>
            <a:r>
              <a:rPr lang="en-US" dirty="0"/>
              <a:t>Upgrade acronym </a:t>
            </a:r>
            <a:r>
              <a:rPr lang="en-US" dirty="0" smtClean="0"/>
              <a:t>table (</a:t>
            </a:r>
            <a:r>
              <a:rPr lang="en-US" dirty="0" smtClean="0">
                <a:solidFill>
                  <a:srgbClr val="00B050"/>
                </a:solidFill>
              </a:rPr>
              <a:t>Done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Utilize table to ensure proper acronyms are used </a:t>
            </a:r>
            <a:r>
              <a:rPr lang="en-US" dirty="0" smtClean="0"/>
              <a:t>(Travelerization)</a:t>
            </a:r>
            <a:endParaRPr lang="en-US" dirty="0"/>
          </a:p>
          <a:p>
            <a:pPr lvl="1"/>
            <a:r>
              <a:rPr lang="en-US" dirty="0"/>
              <a:t>Give complete </a:t>
            </a:r>
            <a:r>
              <a:rPr lang="en-US" dirty="0" smtClean="0"/>
              <a:t>definitions (</a:t>
            </a:r>
            <a:r>
              <a:rPr lang="en-US" dirty="0" smtClean="0">
                <a:solidFill>
                  <a:srgbClr val="C00000"/>
                </a:solidFill>
              </a:rPr>
              <a:t>In Progress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Create a user interface to locate </a:t>
            </a:r>
            <a:r>
              <a:rPr lang="en-US" dirty="0" smtClean="0"/>
              <a:t>acronyms (</a:t>
            </a:r>
            <a:r>
              <a:rPr lang="en-US" dirty="0" smtClean="0">
                <a:solidFill>
                  <a:srgbClr val="00B050"/>
                </a:solidFill>
              </a:rPr>
              <a:t>Old interface upgraded – Done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670" y="3898900"/>
            <a:ext cx="6333490" cy="1940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265920" y="5527040"/>
            <a:ext cx="1330960" cy="36576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865" y="3751428"/>
            <a:ext cx="3599180" cy="242553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967865" y="4389120"/>
            <a:ext cx="1330960" cy="36576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2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027680"/>
            <a:ext cx="5638800" cy="4673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 </a:t>
            </a:r>
            <a:r>
              <a:rPr lang="en-US" dirty="0" smtClean="0"/>
              <a:t>(Traveler Names)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3400" cy="4351338"/>
          </a:xfrm>
        </p:spPr>
        <p:txBody>
          <a:bodyPr/>
          <a:lstStyle/>
          <a:p>
            <a:r>
              <a:rPr lang="en-US" b="1" cap="all" dirty="0"/>
              <a:t>Naming Configuration</a:t>
            </a:r>
          </a:p>
          <a:p>
            <a:pPr lvl="1"/>
            <a:r>
              <a:rPr lang="en-US" dirty="0"/>
              <a:t>OLD (PROJ-SYSTEM-WCA-COMP-SUBCOMP)</a:t>
            </a:r>
          </a:p>
          <a:p>
            <a:pPr lvl="1"/>
            <a:r>
              <a:rPr lang="en-US" dirty="0"/>
              <a:t>NEW (PROJ-WCA-COMP-ACTION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sz="1800" b="1" dirty="0" smtClean="0"/>
              <a:t>PROJECT – WORK CENTER AREA – COMPONENT - ACTION</a:t>
            </a:r>
            <a:endParaRPr lang="en-US" sz="1800" b="1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605" y="2711968"/>
            <a:ext cx="4404995" cy="32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11" y="3512610"/>
            <a:ext cx="3737769" cy="2537604"/>
          </a:xfrm>
          <a:prstGeom prst="rect">
            <a:avLst/>
          </a:prstGeom>
        </p:spPr>
      </p:pic>
      <p:sp>
        <p:nvSpPr>
          <p:cNvPr id="8" name="Flowchart: Preparation 7"/>
          <p:cNvSpPr/>
          <p:nvPr/>
        </p:nvSpPr>
        <p:spPr>
          <a:xfrm>
            <a:off x="3861435" y="5536514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9" name="Flowchart: Preparation 8"/>
          <p:cNvSpPr/>
          <p:nvPr/>
        </p:nvSpPr>
        <p:spPr>
          <a:xfrm>
            <a:off x="9368155" y="4772564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2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 (Traveler </a:t>
            </a:r>
            <a:r>
              <a:rPr lang="en-US" dirty="0" smtClean="0"/>
              <a:t>Names 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73880" cy="1374775"/>
          </a:xfrm>
        </p:spPr>
        <p:txBody>
          <a:bodyPr/>
          <a:lstStyle/>
          <a:p>
            <a:r>
              <a:rPr lang="en-US" dirty="0" smtClean="0"/>
              <a:t>Example Old List (L2PRD)</a:t>
            </a:r>
          </a:p>
          <a:p>
            <a:r>
              <a:rPr lang="en-US" dirty="0" smtClean="0"/>
              <a:t>Example New List (P1)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277" y="2765314"/>
            <a:ext cx="2516187" cy="28058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266" y="2440744"/>
            <a:ext cx="2345213" cy="3455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730" y="1793081"/>
            <a:ext cx="2708175" cy="36731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75453" y="4968466"/>
            <a:ext cx="277368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Grouping by WCA simplifies the listing and speeds up the process for work areas to find their travelers.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4679" y="3711912"/>
            <a:ext cx="272182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This also helps in the Data Mining and reporting done for QA Board, Projects and Work Center Leads. The “buckets” are more clearly defined and consistent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1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1333</Words>
  <Application>Microsoft Office PowerPoint</Application>
  <PresentationFormat>Widescreen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Pansophy Upgrade Proposals Proposals located in DocuShare here</vt:lpstr>
      <vt:lpstr>Initial Proposals (September 2019)</vt:lpstr>
      <vt:lpstr>Pansophy Project Configuration</vt:lpstr>
      <vt:lpstr>Project Template</vt:lpstr>
      <vt:lpstr>Traveler Updates</vt:lpstr>
      <vt:lpstr>Traveler Updates (Work Centers Area *WCA*)</vt:lpstr>
      <vt:lpstr>Traveler Updates (Acronyms)</vt:lpstr>
      <vt:lpstr>Traveler Updates (Traveler Names)</vt:lpstr>
      <vt:lpstr>Traveler Updates (Traveler Names cont.)</vt:lpstr>
      <vt:lpstr>Travelerization Updates</vt:lpstr>
      <vt:lpstr>Template Updates (Complete)</vt:lpstr>
      <vt:lpstr>NCR vs D3  (more questions than answers)</vt:lpstr>
      <vt:lpstr>Inventory Requirements (srfinv@jlab.org)</vt:lpstr>
      <vt:lpstr>Data Mining Updates  (what’s required to build)</vt:lpstr>
      <vt:lpstr>Quality Updates</vt:lpstr>
      <vt:lpstr>Drawing Configuration Control (No Progress)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Upgrade Proposals</dc:title>
  <dc:creator>Valerie Bookwalter</dc:creator>
  <cp:lastModifiedBy>Valerie Bookwalter</cp:lastModifiedBy>
  <cp:revision>43</cp:revision>
  <dcterms:created xsi:type="dcterms:W3CDTF">2020-10-14T18:28:48Z</dcterms:created>
  <dcterms:modified xsi:type="dcterms:W3CDTF">2020-10-15T17:18:26Z</dcterms:modified>
</cp:coreProperties>
</file>