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3373" autoAdjust="0"/>
  </p:normalViewPr>
  <p:slideViewPr>
    <p:cSldViewPr snapToGrid="0" snapToObjects="1">
      <p:cViewPr varScale="1">
        <p:scale>
          <a:sx n="104" d="100"/>
          <a:sy n="104" d="100"/>
        </p:scale>
        <p:origin x="996" y="96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Monday, July 15, 2019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smtClean="0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Monday, July 15, 2019</a:t>
            </a:fld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Agenda Topics Covered: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Monday, July 15,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385" y="505595"/>
            <a:ext cx="8497289" cy="617838"/>
          </a:xfrm>
        </p:spPr>
        <p:txBody>
          <a:bodyPr/>
          <a:lstStyle/>
          <a:p>
            <a:pPr algn="ctr"/>
            <a:r>
              <a:rPr lang="en-US" sz="4000" dirty="0" smtClean="0"/>
              <a:t>Pansophy 102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386" y="1720792"/>
            <a:ext cx="8497288" cy="3246671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Traveler Writing &amp; </a:t>
            </a:r>
            <a:r>
              <a:rPr lang="en-US" sz="3200" dirty="0" err="1" smtClean="0"/>
              <a:t>DocuShare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32385" y="5267325"/>
            <a:ext cx="8497287" cy="97559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US" dirty="0" smtClean="0"/>
              <a:t>Pansophy Team</a:t>
            </a:r>
          </a:p>
          <a:p>
            <a:pPr algn="r"/>
            <a:r>
              <a:rPr lang="en-US" dirty="0" smtClean="0"/>
              <a:t>pansophy@jlab.org</a:t>
            </a:r>
          </a:p>
          <a:p>
            <a:pPr algn="r"/>
            <a:r>
              <a:rPr lang="en-US" dirty="0" smtClean="0"/>
              <a:t>July 15,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Traveler Template Codes (cont.) – User Sets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861388"/>
              </p:ext>
            </p:extLst>
          </p:nvPr>
        </p:nvGraphicFramePr>
        <p:xfrm>
          <a:off x="308919" y="870527"/>
          <a:ext cx="8464377" cy="3708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02645">
                  <a:extLst>
                    <a:ext uri="{9D8B030D-6E8A-4147-A177-3AD203B41FA5}">
                      <a16:colId xmlns:a16="http://schemas.microsoft.com/office/drawing/2014/main" val="2821470459"/>
                    </a:ext>
                  </a:extLst>
                </a:gridCol>
                <a:gridCol w="4640273">
                  <a:extLst>
                    <a:ext uri="{9D8B030D-6E8A-4147-A177-3AD203B41FA5}">
                      <a16:colId xmlns:a16="http://schemas.microsoft.com/office/drawing/2014/main" val="2102658543"/>
                    </a:ext>
                  </a:extLst>
                </a:gridCol>
                <a:gridCol w="2821459">
                  <a:extLst>
                    <a:ext uri="{9D8B030D-6E8A-4147-A177-3AD203B41FA5}">
                      <a16:colId xmlns:a16="http://schemas.microsoft.com/office/drawing/2014/main" val="2284835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Format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Definition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836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SRF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[[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FieldName_SRF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]] &lt;&lt;SRF&gt;&gt;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SRF User</a:t>
                      </a:r>
                      <a:r>
                        <a:rPr lang="en-US" sz="1200" baseline="0" dirty="0" smtClean="0"/>
                        <a:t> Set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011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SRF_CMP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[[</a:t>
                      </a:r>
                      <a:r>
                        <a:rPr lang="en-US" sz="1200" dirty="0" err="1" smtClean="0"/>
                        <a:t>FieldName_SRFCMP</a:t>
                      </a:r>
                      <a:r>
                        <a:rPr lang="en-US" sz="1200" dirty="0" smtClean="0"/>
                        <a:t>]]</a:t>
                      </a:r>
                      <a:r>
                        <a:rPr lang="en-US" sz="1200" baseline="0" dirty="0" smtClean="0"/>
                        <a:t> &lt;&lt;SRFCMP&gt;&gt;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SRF </a:t>
                      </a:r>
                      <a:r>
                        <a:rPr lang="en-US" sz="1200" dirty="0" err="1" smtClean="0"/>
                        <a:t>Cryomodule</a:t>
                      </a:r>
                      <a:r>
                        <a:rPr lang="en-US" sz="1200" dirty="0" smtClean="0"/>
                        <a:t> User Set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045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SRF_CVP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[[</a:t>
                      </a:r>
                      <a:r>
                        <a:rPr lang="en-US" sz="1200" dirty="0" err="1" smtClean="0"/>
                        <a:t>FieldName_SRFCVP</a:t>
                      </a:r>
                      <a:r>
                        <a:rPr lang="en-US" sz="1200" dirty="0" smtClean="0"/>
                        <a:t>]] &lt;&lt;SRFCVP&gt;&gt;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SRF Cavity User Set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805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SRF_FAB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[[</a:t>
                      </a:r>
                      <a:r>
                        <a:rPr lang="en-US" sz="1200" dirty="0" err="1" smtClean="0"/>
                        <a:t>FieldName_SRFFAB</a:t>
                      </a:r>
                      <a:r>
                        <a:rPr lang="en-US" sz="1200" dirty="0" smtClean="0"/>
                        <a:t>]] &lt;&lt;SRFFAB&gt;&gt;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SRF Fabrication User Set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886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[[</a:t>
                      </a:r>
                      <a:r>
                        <a:rPr lang="en-US" sz="1200" dirty="0" err="1" smtClean="0"/>
                        <a:t>FieldName_BT</a:t>
                      </a:r>
                      <a:r>
                        <a:rPr lang="en-US" sz="1200" dirty="0" smtClean="0"/>
                        <a:t>]] &lt;&lt;BT&gt;&gt;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431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MACH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[[</a:t>
                      </a:r>
                      <a:r>
                        <a:rPr lang="en-US" sz="1200" dirty="0" err="1" smtClean="0"/>
                        <a:t>FieldName_MACH</a:t>
                      </a:r>
                      <a:r>
                        <a:rPr lang="en-US" sz="1200" dirty="0" smtClean="0"/>
                        <a:t>]]</a:t>
                      </a:r>
                      <a:r>
                        <a:rPr lang="en-US" sz="1200" baseline="0" dirty="0" smtClean="0"/>
                        <a:t> &lt;&lt;MACH&gt;&gt;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681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DCPWR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[[</a:t>
                      </a:r>
                      <a:r>
                        <a:rPr lang="en-US" sz="1200" dirty="0" err="1" smtClean="0"/>
                        <a:t>FieldName_DCPWR</a:t>
                      </a:r>
                      <a:r>
                        <a:rPr lang="en-US" sz="1200" dirty="0" smtClean="0"/>
                        <a:t>]] &lt;&lt;DCPWR&gt;&gt;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256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HPRF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[[</a:t>
                      </a:r>
                      <a:r>
                        <a:rPr lang="en-US" sz="1200" dirty="0" err="1" smtClean="0"/>
                        <a:t>FieldName_HPRF</a:t>
                      </a:r>
                      <a:r>
                        <a:rPr lang="en-US" sz="1200" dirty="0" smtClean="0"/>
                        <a:t>]]</a:t>
                      </a:r>
                      <a:r>
                        <a:rPr lang="en-US" sz="1200" baseline="0" dirty="0" smtClean="0"/>
                        <a:t> &lt;&lt;HPRF&gt;&gt;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381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LLRF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[[</a:t>
                      </a:r>
                      <a:r>
                        <a:rPr lang="en-US" sz="1200" dirty="0" err="1" smtClean="0"/>
                        <a:t>FieldName_LLRF</a:t>
                      </a:r>
                      <a:r>
                        <a:rPr lang="en-US" sz="1200" dirty="0" smtClean="0"/>
                        <a:t>]] &lt;&lt;LLRF&gt;&gt;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668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70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DC57488-3539-8349-95E7-E0E3D7B2EDB0}" type="datetime2">
              <a:rPr lang="en-US" smtClean="0"/>
              <a:pPr/>
              <a:t>Monday, July 15, 2019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Traveler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204384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Attaching the template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Navigate to File &gt; Options &gt; Advanced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Scroll to General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Click “File Locations”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Highlight “Workgroup templates” and click “Modify”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Navigate </a:t>
            </a:r>
            <a:r>
              <a:rPr lang="en-US" dirty="0"/>
              <a:t>to M:\</a:t>
            </a:r>
            <a:r>
              <a:rPr lang="en-US" dirty="0" smtClean="0"/>
              <a:t>asd\asddocs\TravelerTemplates\Word2016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Click “OK” on File Locations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Click “OK on Word Options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Traveler Writing &amp; </a:t>
            </a:r>
            <a:r>
              <a:rPr lang="en-US" dirty="0" err="1" smtClean="0"/>
              <a:t>DocuShare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69" y="3126805"/>
            <a:ext cx="3182189" cy="2667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673" y="3141047"/>
            <a:ext cx="3300413" cy="265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76769" y="5761379"/>
            <a:ext cx="5589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Step 3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5361673" y="5761379"/>
            <a:ext cx="5589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Step 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693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a new Traveler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8918" y="966055"/>
            <a:ext cx="4215457" cy="675389"/>
          </a:xfrm>
          <a:noFill/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In Word 2016, click CUSTOM &gt; Word2016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308918" y="1702493"/>
            <a:ext cx="4215457" cy="1453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2301432" y="2000250"/>
            <a:ext cx="285749" cy="1809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20" y="3726079"/>
            <a:ext cx="4215455" cy="179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ontent Placeholder 6"/>
          <p:cNvSpPr txBox="1">
            <a:spLocks/>
          </p:cNvSpPr>
          <p:nvPr/>
        </p:nvSpPr>
        <p:spPr>
          <a:xfrm>
            <a:off x="308917" y="3293654"/>
            <a:ext cx="4215457" cy="34041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Select TravelerTemplate2016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833170" y="4011311"/>
            <a:ext cx="0" cy="3905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6"/>
          <p:cNvSpPr txBox="1">
            <a:spLocks/>
          </p:cNvSpPr>
          <p:nvPr/>
        </p:nvSpPr>
        <p:spPr>
          <a:xfrm>
            <a:off x="4762966" y="1864065"/>
            <a:ext cx="3933360" cy="67538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A new traveler will open with a SECURITY WARNING. Select “Enable Content”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563" y="2539454"/>
            <a:ext cx="4011473" cy="2681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Oval 30"/>
          <p:cNvSpPr/>
          <p:nvPr/>
        </p:nvSpPr>
        <p:spPr>
          <a:xfrm>
            <a:off x="6082857" y="3152217"/>
            <a:ext cx="632268" cy="1809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Pansophy Ribbon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4"/>
          </p:nvPr>
        </p:nvSpPr>
        <p:spPr>
          <a:xfrm>
            <a:off x="647520" y="830866"/>
            <a:ext cx="7696379" cy="2569559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The Pansophy tab allows for access to the traveler macros for adding inputs to your traveler.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953" y="1712714"/>
            <a:ext cx="6354309" cy="4754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Straight Arrow Connector 11"/>
          <p:cNvCxnSpPr/>
          <p:nvPr/>
        </p:nvCxnSpPr>
        <p:spPr>
          <a:xfrm>
            <a:off x="5332715" y="1466850"/>
            <a:ext cx="0" cy="4240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88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Traveler Header Information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8918" y="4810125"/>
            <a:ext cx="8464379" cy="153762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Fill out the traveler head information for your activity</a:t>
            </a:r>
          </a:p>
          <a:p>
            <a:r>
              <a:rPr lang="en-US" dirty="0" smtClean="0"/>
              <a:t>List and Hyperlink all documents related to this traveler. This includes, but is not limited to: </a:t>
            </a:r>
            <a:r>
              <a:rPr lang="en-US" dirty="0" err="1" smtClean="0"/>
              <a:t>safesty</a:t>
            </a:r>
            <a:r>
              <a:rPr lang="en-US" dirty="0" smtClean="0"/>
              <a:t> (THAs, SOPs, </a:t>
            </a:r>
            <a:r>
              <a:rPr lang="en-US" dirty="0" err="1" smtClean="0"/>
              <a:t>etc</a:t>
            </a:r>
            <a:r>
              <a:rPr lang="en-US" dirty="0" smtClean="0"/>
              <a:t>), drawings, procedures and facility related documents</a:t>
            </a:r>
          </a:p>
          <a:p>
            <a:r>
              <a:rPr lang="en-US" dirty="0" smtClean="0"/>
              <a:t>Fill in the revision note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4635" r="4635"/>
          <a:stretch>
            <a:fillRect/>
          </a:stretch>
        </p:blipFill>
        <p:spPr>
          <a:xfrm>
            <a:off x="1394768" y="847617"/>
            <a:ext cx="6285996" cy="3607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659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Traveler Authoring – Helpful Tips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919" y="862129"/>
            <a:ext cx="5899853" cy="2262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086100" y="1085850"/>
            <a:ext cx="219075" cy="2952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935" y="3448800"/>
            <a:ext cx="6367362" cy="271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208772" y="867008"/>
            <a:ext cx="2564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the paragraph symbol to better view the formatting of the document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8920" y="3305334"/>
            <a:ext cx="2097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Under the View tab, select “Web Layout” to view page breaks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48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Traveler Authoring – Writing Steps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229476" y="2375811"/>
            <a:ext cx="1543821" cy="1033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Enter step numbers and instructions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20" y="890394"/>
            <a:ext cx="6701481" cy="5009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12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Traveler Template Codes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782899"/>
              </p:ext>
            </p:extLst>
          </p:nvPr>
        </p:nvGraphicFramePr>
        <p:xfrm>
          <a:off x="308919" y="920750"/>
          <a:ext cx="8464377" cy="4297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59663">
                  <a:extLst>
                    <a:ext uri="{9D8B030D-6E8A-4147-A177-3AD203B41FA5}">
                      <a16:colId xmlns:a16="http://schemas.microsoft.com/office/drawing/2014/main" val="1650047284"/>
                    </a:ext>
                  </a:extLst>
                </a:gridCol>
                <a:gridCol w="4581236">
                  <a:extLst>
                    <a:ext uri="{9D8B030D-6E8A-4147-A177-3AD203B41FA5}">
                      <a16:colId xmlns:a16="http://schemas.microsoft.com/office/drawing/2014/main" val="4036369498"/>
                    </a:ext>
                  </a:extLst>
                </a:gridCol>
                <a:gridCol w="2723478">
                  <a:extLst>
                    <a:ext uri="{9D8B030D-6E8A-4147-A177-3AD203B41FA5}">
                      <a16:colId xmlns:a16="http://schemas.microsoft.com/office/drawing/2014/main" val="938910541"/>
                    </a:ext>
                  </a:extLst>
                </a:gridCol>
              </a:tblGrid>
              <a:tr h="2341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Format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Definition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024206"/>
                  </a:ext>
                </a:extLst>
              </a:tr>
              <a:tr h="23418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CheckBox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[[</a:t>
                      </a:r>
                      <a:r>
                        <a:rPr lang="en-US" sz="1200" dirty="0" err="1" smtClean="0"/>
                        <a:t>FieldName</a:t>
                      </a:r>
                      <a:r>
                        <a:rPr lang="en-US" sz="1200" dirty="0" smtClean="0"/>
                        <a:t>]] &lt;&lt;CHECKBOX&gt;&gt;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 pull-down (select) menu</a:t>
                      </a:r>
                      <a:r>
                        <a:rPr lang="en-US" sz="1200" baseline="0" dirty="0" smtClean="0"/>
                        <a:t> will be created using the user supplied choices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925513"/>
                  </a:ext>
                </a:extLst>
              </a:tr>
              <a:tr h="2341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[[</a:t>
                      </a:r>
                      <a:r>
                        <a:rPr lang="en-US" sz="1200" dirty="0" err="1" smtClean="0"/>
                        <a:t>FieldName</a:t>
                      </a:r>
                      <a:r>
                        <a:rPr lang="en-US" sz="1200" dirty="0" smtClean="0"/>
                        <a:t>]] &lt;&lt;COMMENT&gt;&gt;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Allows for the collection of comments in a large input box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426510"/>
                  </a:ext>
                </a:extLst>
              </a:tr>
              <a:tr h="23418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FileUpload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[[</a:t>
                      </a:r>
                      <a:r>
                        <a:rPr lang="en-US" sz="1200" dirty="0" err="1" smtClean="0"/>
                        <a:t>FieldName</a:t>
                      </a:r>
                      <a:r>
                        <a:rPr lang="en-US" sz="1200" dirty="0" smtClean="0"/>
                        <a:t>]]</a:t>
                      </a:r>
                      <a:r>
                        <a:rPr lang="en-US" sz="1200" baseline="0" dirty="0" smtClean="0"/>
                        <a:t> &lt;&lt;FILEUPLOAD&gt;&gt;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Allows any</a:t>
                      </a:r>
                      <a:r>
                        <a:rPr lang="en-US" sz="1200" baseline="0" dirty="0" smtClean="0"/>
                        <a:t> type of file to be uploaded to the server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735097"/>
                  </a:ext>
                </a:extLst>
              </a:tr>
              <a:tr h="2341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Float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[[</a:t>
                      </a:r>
                      <a:r>
                        <a:rPr lang="en-US" sz="1200" dirty="0" err="1" smtClean="0"/>
                        <a:t>FieldName</a:t>
                      </a:r>
                      <a:r>
                        <a:rPr lang="en-US" sz="1200" dirty="0" smtClean="0"/>
                        <a:t>]] &lt;&lt;FLOAT&gt;&gt;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Creates</a:t>
                      </a:r>
                      <a:r>
                        <a:rPr lang="en-US" sz="1200" baseline="0" dirty="0" smtClean="0"/>
                        <a:t> an input box that accepts numbers containing a decimal point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525946"/>
                  </a:ext>
                </a:extLst>
              </a:tr>
              <a:tr h="2341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[[</a:t>
                      </a:r>
                      <a:r>
                        <a:rPr lang="en-US" sz="1200" dirty="0" err="1" smtClean="0"/>
                        <a:t>FieldName</a:t>
                      </a:r>
                      <a:r>
                        <a:rPr lang="en-US" sz="1200" dirty="0" smtClean="0"/>
                        <a:t>]]</a:t>
                      </a:r>
                      <a:r>
                        <a:rPr lang="en-US" sz="1200" baseline="0" dirty="0" smtClean="0"/>
                        <a:t> &lt;&lt;SN&gt;&gt;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Provides a text box that accepts serial numbers (allows for both</a:t>
                      </a:r>
                      <a:r>
                        <a:rPr lang="en-US" sz="1200" baseline="0" dirty="0" smtClean="0"/>
                        <a:t> letters and numbers)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496463"/>
                  </a:ext>
                </a:extLst>
              </a:tr>
              <a:tr h="2341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Integer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[[</a:t>
                      </a:r>
                      <a:r>
                        <a:rPr lang="en-US" sz="1200" dirty="0" err="1" smtClean="0"/>
                        <a:t>FieldName</a:t>
                      </a:r>
                      <a:r>
                        <a:rPr lang="en-US" sz="1200" dirty="0" smtClean="0"/>
                        <a:t>]]</a:t>
                      </a:r>
                      <a:r>
                        <a:rPr lang="en-US" sz="1200" baseline="0" dirty="0" smtClean="0"/>
                        <a:t> &lt;&lt;INTEGER&gt;&gt;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Creates an input box that only accepts whole numbers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854572"/>
                  </a:ext>
                </a:extLst>
              </a:tr>
              <a:tr h="2341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[[</a:t>
                      </a:r>
                      <a:r>
                        <a:rPr lang="en-US" sz="1200" dirty="0" err="1" smtClean="0"/>
                        <a:t>FieldName</a:t>
                      </a:r>
                      <a:r>
                        <a:rPr lang="en-US" sz="1200" dirty="0" smtClean="0"/>
                        <a:t>]]</a:t>
                      </a:r>
                      <a:r>
                        <a:rPr lang="en-US" sz="1200" baseline="0" dirty="0" smtClean="0"/>
                        <a:t> &lt;&lt;NOTE&gt;&gt;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Alerts</a:t>
                      </a:r>
                      <a:r>
                        <a:rPr lang="en-US" sz="1200" baseline="0" dirty="0" smtClean="0"/>
                        <a:t> programmers to special traveler requirements (ex: calculations)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206432"/>
                  </a:ext>
                </a:extLst>
              </a:tr>
              <a:tr h="2341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Radio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[[</a:t>
                      </a:r>
                      <a:r>
                        <a:rPr lang="en-US" sz="1200" dirty="0" err="1" smtClean="0"/>
                        <a:t>FieldName</a:t>
                      </a:r>
                      <a:r>
                        <a:rPr lang="en-US" sz="1200" dirty="0" smtClean="0"/>
                        <a:t>]] </a:t>
                      </a:r>
                      <a:r>
                        <a:rPr lang="en-US" sz="1200" baseline="0" dirty="0" smtClean="0"/>
                        <a:t>{{Choice1,Choice2,Choice3}} &lt;&lt;RADIO&gt;&gt;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Creates a series of radio buttons</a:t>
                      </a:r>
                      <a:r>
                        <a:rPr lang="en-US" sz="1200" baseline="0" dirty="0" smtClean="0"/>
                        <a:t> (only one can be selected) based on the author supplied list of choices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149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74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Traveler Template Codes 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530863"/>
              </p:ext>
            </p:extLst>
          </p:nvPr>
        </p:nvGraphicFramePr>
        <p:xfrm>
          <a:off x="308919" y="870527"/>
          <a:ext cx="8464377" cy="4490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02645">
                  <a:extLst>
                    <a:ext uri="{9D8B030D-6E8A-4147-A177-3AD203B41FA5}">
                      <a16:colId xmlns:a16="http://schemas.microsoft.com/office/drawing/2014/main" val="2821470459"/>
                    </a:ext>
                  </a:extLst>
                </a:gridCol>
                <a:gridCol w="4640273">
                  <a:extLst>
                    <a:ext uri="{9D8B030D-6E8A-4147-A177-3AD203B41FA5}">
                      <a16:colId xmlns:a16="http://schemas.microsoft.com/office/drawing/2014/main" val="2102658543"/>
                    </a:ext>
                  </a:extLst>
                </a:gridCol>
                <a:gridCol w="2821459">
                  <a:extLst>
                    <a:ext uri="{9D8B030D-6E8A-4147-A177-3AD203B41FA5}">
                      <a16:colId xmlns:a16="http://schemas.microsoft.com/office/drawing/2014/main" val="2284835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Format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Definition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836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SciNot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[[</a:t>
                      </a:r>
                      <a:r>
                        <a:rPr lang="en-US" sz="1200" dirty="0" err="1" smtClean="0"/>
                        <a:t>FieldName</a:t>
                      </a:r>
                      <a:r>
                        <a:rPr lang="en-US" sz="1200" dirty="0" smtClean="0"/>
                        <a:t>]] &lt;&lt;SCINOT&gt;&gt;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Allows for the input of numbers in scientific notation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011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Select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[[</a:t>
                      </a:r>
                      <a:r>
                        <a:rPr lang="en-US" sz="1200" dirty="0" err="1" smtClean="0"/>
                        <a:t>FieldName</a:t>
                      </a:r>
                      <a:r>
                        <a:rPr lang="en-US" sz="1200" dirty="0" smtClean="0"/>
                        <a:t>]]</a:t>
                      </a:r>
                      <a:r>
                        <a:rPr lang="en-US" sz="1200" baseline="0" dirty="0" smtClean="0"/>
                        <a:t> {{Choice1,Choice2,Choice3}} &lt;&lt;SELECT&gt;&gt;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Creates an</a:t>
                      </a:r>
                      <a:r>
                        <a:rPr lang="en-US" sz="1200" baseline="0" dirty="0" smtClean="0"/>
                        <a:t> author defined pull-down menu. Authors must list the input values to be placed on the pull-down menu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045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Text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[[</a:t>
                      </a:r>
                      <a:r>
                        <a:rPr lang="en-US" sz="1200" dirty="0" err="1" smtClean="0"/>
                        <a:t>FieldName</a:t>
                      </a:r>
                      <a:r>
                        <a:rPr lang="en-US" sz="1200" dirty="0" smtClean="0"/>
                        <a:t>]] &lt;&lt;TEXT&gt;&gt;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Creates an</a:t>
                      </a:r>
                      <a:r>
                        <a:rPr lang="en-US" sz="1200" baseline="0" dirty="0" smtClean="0"/>
                        <a:t> input box for text entries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805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Timestamp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[[</a:t>
                      </a:r>
                      <a:r>
                        <a:rPr lang="en-US" sz="1200" dirty="0" err="1" smtClean="0"/>
                        <a:t>FieldName</a:t>
                      </a:r>
                      <a:r>
                        <a:rPr lang="en-US" sz="1200" dirty="0" smtClean="0"/>
                        <a:t>]] &lt;&lt;TIMESTAMP&gt;&gt;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Provides</a:t>
                      </a:r>
                      <a:r>
                        <a:rPr lang="en-US" sz="1200" baseline="0" dirty="0" smtClean="0"/>
                        <a:t> an input box which accepts date and time. Also supplies a “Now” button which will automatically input the current date and time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886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Username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[[</a:t>
                      </a:r>
                      <a:r>
                        <a:rPr lang="en-US" sz="1200" dirty="0" err="1" smtClean="0"/>
                        <a:t>FieldName</a:t>
                      </a:r>
                      <a:r>
                        <a:rPr lang="en-US" sz="1200" dirty="0" smtClean="0"/>
                        <a:t>]]</a:t>
                      </a:r>
                      <a:r>
                        <a:rPr lang="en-US" sz="1200" baseline="0" dirty="0" smtClean="0"/>
                        <a:t> &lt;&lt;USERNAME&gt;&gt;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Provides</a:t>
                      </a:r>
                      <a:r>
                        <a:rPr lang="en-US" sz="1200" baseline="0" dirty="0" smtClean="0"/>
                        <a:t> and input box for a person’s name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431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YesNo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[[</a:t>
                      </a:r>
                      <a:r>
                        <a:rPr lang="en-US" sz="1200" dirty="0" err="1" smtClean="0"/>
                        <a:t>FieldName</a:t>
                      </a:r>
                      <a:r>
                        <a:rPr lang="en-US" sz="1200" dirty="0" smtClean="0"/>
                        <a:t>]] &lt;&lt;YESNO&gt;&gt;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Creates radio</a:t>
                      </a:r>
                      <a:r>
                        <a:rPr lang="en-US" sz="1200" baseline="0" dirty="0" smtClean="0"/>
                        <a:t> buttons that answer a yes/no question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681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HoldPoint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[[</a:t>
                      </a:r>
                      <a:r>
                        <a:rPr lang="en-US" sz="1200" dirty="0" err="1" smtClean="0"/>
                        <a:t>FieldName</a:t>
                      </a:r>
                      <a:r>
                        <a:rPr lang="en-US" sz="1200" dirty="0" smtClean="0"/>
                        <a:t>]]</a:t>
                      </a:r>
                      <a:r>
                        <a:rPr lang="en-US" sz="1200" baseline="0" dirty="0" smtClean="0"/>
                        <a:t> {{Username1,Username2,Username2}} &lt;&lt;HOLDPOINT&gt;&gt;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Creates a hold point in the traveler preventing further data entry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256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Emails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[[</a:t>
                      </a:r>
                      <a:r>
                        <a:rPr lang="en-US" sz="1200" dirty="0" err="1" smtClean="0"/>
                        <a:t>FieldName</a:t>
                      </a:r>
                      <a:r>
                        <a:rPr lang="en-US" sz="1200" dirty="0" smtClean="0"/>
                        <a:t>]] [[Username1,Username2,Username3}}</a:t>
                      </a:r>
                      <a:r>
                        <a:rPr lang="en-US" sz="1200" baseline="0" dirty="0" smtClean="0"/>
                        <a:t> &lt;&lt;EMAIL&gt;&gt;</a:t>
                      </a:r>
                      <a:br>
                        <a:rPr lang="en-US" sz="1200" baseline="0" dirty="0" smtClean="0"/>
                      </a:br>
                      <a:r>
                        <a:rPr lang="en-US" sz="1200" baseline="0" dirty="0" smtClean="0"/>
                        <a:t>[[</a:t>
                      </a:r>
                      <a:r>
                        <a:rPr lang="en-US" sz="1200" baseline="0" dirty="0" err="1" smtClean="0"/>
                        <a:t>FieldName</a:t>
                      </a:r>
                      <a:r>
                        <a:rPr lang="en-US" sz="1200" baseline="0" dirty="0" smtClean="0"/>
                        <a:t>]] {{Subject Line}} &lt;&lt;EMAILSUBJ&gt;&gt;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Will</a:t>
                      </a:r>
                      <a:r>
                        <a:rPr lang="en-US" sz="1200" baseline="0" dirty="0" smtClean="0"/>
                        <a:t> email author supplied users when the traveler page is submitted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381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8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</Template>
  <TotalTime>188</TotalTime>
  <Words>681</Words>
  <Application>Microsoft Office PowerPoint</Application>
  <PresentationFormat>On-screen Show (4:3)</PresentationFormat>
  <Paragraphs>132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.PingFangSC-Regular</vt:lpstr>
      <vt:lpstr>Arial</vt:lpstr>
      <vt:lpstr>Calibri</vt:lpstr>
      <vt:lpstr>PingFangSC-Regular</vt:lpstr>
      <vt:lpstr>Office Theme</vt:lpstr>
      <vt:lpstr>Pansophy 102</vt:lpstr>
      <vt:lpstr>Setting up the Traveler Template</vt:lpstr>
      <vt:lpstr>Opening a new Traveler</vt:lpstr>
      <vt:lpstr>The Pansophy Ribbon</vt:lpstr>
      <vt:lpstr>Traveler Header Information</vt:lpstr>
      <vt:lpstr>Traveler Authoring – Helpful Tips</vt:lpstr>
      <vt:lpstr>Traveler Authoring – Writing Steps</vt:lpstr>
      <vt:lpstr>Traveler Template Codes</vt:lpstr>
      <vt:lpstr>Traveler Template Codes (cont.)</vt:lpstr>
      <vt:lpstr>Traveler Template Codes (cont.) – User Sets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Pansophy 102</dc:title>
  <dc:creator>Megan McDonald</dc:creator>
  <cp:lastModifiedBy>Megan McDonald</cp:lastModifiedBy>
  <cp:revision>14</cp:revision>
  <dcterms:created xsi:type="dcterms:W3CDTF">2019-07-15T15:08:35Z</dcterms:created>
  <dcterms:modified xsi:type="dcterms:W3CDTF">2019-07-15T18:16:55Z</dcterms:modified>
</cp:coreProperties>
</file>