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" r:id="rId2"/>
    <p:sldId id="369" r:id="rId3"/>
    <p:sldId id="352" r:id="rId4"/>
    <p:sldId id="368" r:id="rId5"/>
    <p:sldId id="370" r:id="rId6"/>
    <p:sldId id="371" r:id="rId7"/>
    <p:sldId id="372" r:id="rId8"/>
    <p:sldId id="373" r:id="rId9"/>
    <p:sldId id="374" r:id="rId10"/>
    <p:sldId id="375" r:id="rId11"/>
    <p:sldId id="376" r:id="rId12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Pansophy Training for NCRs and D3s" id="{4B23E4FC-36ED-4DED-A173-9DDF9F973AA3}">
          <p14:sldIdLst/>
        </p14:section>
        <p14:section name="NCRs Pansophy Training" id="{3A4538A7-8352-44FC-A8F5-2B2EA9F1B34B}">
          <p14:sldIdLst>
            <p14:sldId id="367"/>
            <p14:sldId id="369"/>
            <p14:sldId id="352"/>
            <p14:sldId id="368"/>
            <p14:sldId id="370"/>
            <p14:sldId id="371"/>
            <p14:sldId id="372"/>
            <p14:sldId id="373"/>
            <p14:sldId id="374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713333"/>
    <a:srgbClr val="C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6422" autoAdjust="0"/>
  </p:normalViewPr>
  <p:slideViewPr>
    <p:cSldViewPr snapToGrid="0" snapToObjects="1">
      <p:cViewPr varScale="1">
        <p:scale>
          <a:sx n="79" d="100"/>
          <a:sy n="79" d="100"/>
        </p:scale>
        <p:origin x="26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B9711-5F0B-4C6E-93B1-F9EC1B8545E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71861-2171-4F2B-8A1F-FD6731B4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3249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3249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43333"/>
            <a:ext cx="5547360" cy="3635454"/>
          </a:xfrm>
          <a:prstGeom prst="rect">
            <a:avLst/>
          </a:prstGeom>
        </p:spPr>
        <p:txBody>
          <a:bodyPr vert="horz" lIns="92372" tIns="46186" rIns="92372" bIns="461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3248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4"/>
            <a:ext cx="3004820" cy="463248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/>
              <a:t>SRF </a:t>
            </a:r>
            <a:r>
              <a:rPr lang="en-US" sz="2800" dirty="0" smtClean="0"/>
              <a:t>Pansophy – Document Control </a:t>
            </a:r>
            <a:br>
              <a:rPr lang="en-US" sz="2800" dirty="0" smtClean="0"/>
            </a:br>
            <a:r>
              <a:rPr lang="en-US" sz="2800" dirty="0" smtClean="0"/>
              <a:t>Travelers/Procedures and an Example of NCR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6" y="1720792"/>
            <a:ext cx="8492437" cy="280120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cs typeface="Arial" charset="0"/>
              </a:rPr>
              <a:t>Document Control Mechanisms</a:t>
            </a:r>
          </a:p>
          <a:p>
            <a:r>
              <a:rPr lang="en-US" sz="2000" dirty="0" smtClean="0">
                <a:cs typeface="Arial" charset="0"/>
              </a:rPr>
              <a:t>Reference Procedure : </a:t>
            </a:r>
            <a:r>
              <a:rPr lang="en-US" sz="2000" dirty="0" smtClean="0"/>
              <a:t>QA-P-001  </a:t>
            </a:r>
            <a:r>
              <a:rPr lang="en-US" sz="2000" dirty="0"/>
              <a:t>( SRF </a:t>
            </a:r>
            <a:r>
              <a:rPr lang="en-US" sz="2000" dirty="0" smtClean="0"/>
              <a:t>Institute Document Control Process)</a:t>
            </a:r>
            <a:endParaRPr lang="en-US" sz="2000" b="1" dirty="0" smtClean="0">
              <a:cs typeface="Arial" charset="0"/>
            </a:endParaRPr>
          </a:p>
          <a:p>
            <a:r>
              <a:rPr lang="en-US" sz="2000" b="1" dirty="0">
                <a:cs typeface="Arial" charset="0"/>
              </a:rPr>
              <a:t>NCR- Non-Conformance Report</a:t>
            </a:r>
          </a:p>
          <a:p>
            <a:r>
              <a:rPr lang="en-US" sz="2000" dirty="0">
                <a:cs typeface="Arial" charset="0"/>
              </a:rPr>
              <a:t>Reference Procedure : </a:t>
            </a:r>
            <a:r>
              <a:rPr lang="en-US" sz="2000" dirty="0"/>
              <a:t>MAI-P-004  ( SRF Control of Non-Conforming Material</a:t>
            </a:r>
            <a:r>
              <a:rPr lang="en-US" sz="2000" dirty="0" smtClean="0"/>
              <a:t>)</a:t>
            </a:r>
            <a:endParaRPr lang="en-US" sz="2000" b="1" dirty="0">
              <a:cs typeface="Arial" charset="0"/>
            </a:endParaRPr>
          </a:p>
          <a:p>
            <a:endParaRPr lang="en-US" sz="2000" b="1" dirty="0" smtClean="0">
              <a:cs typeface="Arial" charset="0"/>
            </a:endParaRPr>
          </a:p>
          <a:p>
            <a:endParaRPr lang="en-US" sz="2000" b="1" dirty="0">
              <a:cs typeface="Arial" charset="0"/>
            </a:endParaRPr>
          </a:p>
          <a:p>
            <a:endParaRPr lang="en-US" sz="2000" b="1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16-Aug-2018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NCR Process (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en-US" dirty="0" smtClean="0"/>
              <a:t>4, Final Disposition &amp; Closure)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3" y="1698639"/>
            <a:ext cx="8462962" cy="3917922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3998068" y="3920247"/>
            <a:ext cx="3929975" cy="22957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 gives final disposition and NCR is 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Revision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to a Traveler or Procedure requires a new revision.</a:t>
            </a:r>
          </a:p>
          <a:p>
            <a:r>
              <a:rPr lang="en-US" dirty="0" smtClean="0"/>
              <a:t>These revisions are kept in a draft folder in Docushare for SME’s to edit and revise.</a:t>
            </a:r>
          </a:p>
          <a:p>
            <a:r>
              <a:rPr lang="en-US" dirty="0" smtClean="0"/>
              <a:t>When a signed hardcopy of a New Revision is received by the Pansophy group, then the word document is converted to an online Traveler/Procedure.</a:t>
            </a:r>
          </a:p>
          <a:p>
            <a:r>
              <a:rPr lang="en-US" dirty="0" smtClean="0"/>
              <a:t>Additionally the converted documents are saved in Docushare under the FINAL area where write permissions are strictly limited and the signed hardcopies are secured in a locked cabinet.</a:t>
            </a:r>
          </a:p>
          <a:p>
            <a:r>
              <a:rPr lang="en-US" dirty="0" smtClean="0"/>
              <a:t>Any documents linked from a traveler/procedure must reside in the  </a:t>
            </a:r>
            <a:r>
              <a:rPr lang="en-US" dirty="0" err="1" smtClean="0"/>
              <a:t>docushare</a:t>
            </a:r>
            <a:r>
              <a:rPr lang="en-US" dirty="0" smtClean="0"/>
              <a:t> system to maintain revision control.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SRF Pansophy - Aug2018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Title Page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44" y="1044610"/>
            <a:ext cx="6926930" cy="52531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8621" y="1527242"/>
            <a:ext cx="229467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Traveler Title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Revision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Links to Procedures, drawings, and relevant documents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68623" y="2525011"/>
            <a:ext cx="2791204" cy="230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04661" y="1967948"/>
            <a:ext cx="4055165" cy="70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39139" y="2244552"/>
            <a:ext cx="1520687" cy="80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367130" y="2845975"/>
            <a:ext cx="1262270" cy="94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Docushare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38" y="1116910"/>
            <a:ext cx="6000750" cy="4286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9096" y="857187"/>
            <a:ext cx="2196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Procedures/Travelers are stored in Docushare to ensure revision control and write/change control.</a:t>
            </a:r>
          </a:p>
          <a:p>
            <a:endParaRPr lang="en-US" dirty="0"/>
          </a:p>
          <a:p>
            <a:r>
              <a:rPr lang="en-US" dirty="0" smtClean="0"/>
              <a:t>Included files, such as drawings and work plans, are kept in included files area.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1357927"/>
            <a:ext cx="3110948" cy="201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5714" y="2701900"/>
            <a:ext cx="2802834" cy="216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94" y="4536745"/>
            <a:ext cx="2290882" cy="1574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97148" y="5088834"/>
            <a:ext cx="153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version of a traveler is maintained.</a:t>
            </a:r>
            <a:endParaRPr lang="en-US" dirty="0"/>
          </a:p>
        </p:txBody>
      </p:sp>
      <p:sp>
        <p:nvSpPr>
          <p:cNvPr id="16" name="Explosion 2 15"/>
          <p:cNvSpPr/>
          <p:nvPr/>
        </p:nvSpPr>
        <p:spPr>
          <a:xfrm>
            <a:off x="1322962" y="5291847"/>
            <a:ext cx="2903845" cy="10505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Docushare is a Xerox Document Control System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0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Data Locking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21" y="966789"/>
            <a:ext cx="6745744" cy="43108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04689" y="1750979"/>
            <a:ext cx="28686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can be resubmitted to a traveler UNTIL a traveler is CLOSED. Upon closure the data is locked in the database and the form no longer allows user entry as shown by the grayed out form fields.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757" y="4059302"/>
            <a:ext cx="319067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Additionally </a:t>
            </a:r>
            <a:r>
              <a:rPr lang="en-US" dirty="0" err="1" smtClean="0"/>
              <a:t>Holdpoint</a:t>
            </a:r>
            <a:r>
              <a:rPr lang="en-US" dirty="0" smtClean="0"/>
              <a:t>(s) can be placed in a traveler which will halt data entry or traveler closure until such time an SME reviews data and signs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Review Report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3" y="1682909"/>
            <a:ext cx="8462962" cy="39493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2" y="4868422"/>
            <a:ext cx="3142947" cy="1181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334" y="847204"/>
            <a:ext cx="824219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Report shows a complete view of Travelers/NCRs/D3s for a selected Cryomodule. It has Open/Closed status and links. This aids in reviewing progress of CM and its associated data. As well as review of NCR status. A summary of open travelers is also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NCR Process (VTRF CAV0130, NCR 1495)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3" y="880999"/>
            <a:ext cx="6728716" cy="237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5487" y="1490959"/>
            <a:ext cx="28861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a non-conformance is found, an NCR can be initiated from any traveler.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114800" y="1156118"/>
            <a:ext cx="1520687" cy="57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920" y="2425424"/>
            <a:ext cx="5314587" cy="379035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597965" y="2405090"/>
            <a:ext cx="2832652" cy="100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87062" y="3313372"/>
            <a:ext cx="278295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Serial Numbers, Part description and Traveler information are automatically placed into the NCR. The user then fills in the details of the non-conformance and initiates the NCR process.</a:t>
            </a:r>
            <a:endParaRPr lang="en-US" dirty="0"/>
          </a:p>
        </p:txBody>
      </p:sp>
      <p:sp>
        <p:nvSpPr>
          <p:cNvPr id="18" name="Line Callout 1 17"/>
          <p:cNvSpPr/>
          <p:nvPr/>
        </p:nvSpPr>
        <p:spPr>
          <a:xfrm>
            <a:off x="2812774" y="5396948"/>
            <a:ext cx="2604052" cy="705678"/>
          </a:xfrm>
          <a:prstGeom prst="borderCallout1">
            <a:avLst>
              <a:gd name="adj1" fmla="val 18750"/>
              <a:gd name="adj2" fmla="val -8333"/>
              <a:gd name="adj3" fmla="val 46303"/>
              <a:gd name="adj4" fmla="val -55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SME’s are automatically emailed a link to the NCR and action requested.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45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NCR </a:t>
            </a:r>
            <a:r>
              <a:rPr lang="en-US" dirty="0" smtClean="0"/>
              <a:t>Process (</a:t>
            </a:r>
            <a:r>
              <a:rPr lang="en-US" dirty="0" err="1" smtClean="0"/>
              <a:t>Pg</a:t>
            </a:r>
            <a:r>
              <a:rPr lang="en-US" dirty="0" smtClean="0"/>
              <a:t> 2, First Disposition)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35" y="966788"/>
            <a:ext cx="8345418" cy="53816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>
            <a:off x="4834647" y="1429966"/>
            <a:ext cx="4309354" cy="30350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SME first response to NCR with action to be taken. Automatically emailed to technician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4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NCR Process (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en-US" dirty="0" smtClean="0"/>
              <a:t>3, Modification/Re-measure)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05" y="1138795"/>
            <a:ext cx="8462962" cy="32477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Pansophy Training NCRs - May2018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xplosion 2 7"/>
          <p:cNvSpPr/>
          <p:nvPr/>
        </p:nvSpPr>
        <p:spPr>
          <a:xfrm>
            <a:off x="2821021" y="3297677"/>
            <a:ext cx="5228757" cy="283074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</a:t>
            </a:r>
            <a:r>
              <a:rPr lang="en-US" dirty="0" err="1"/>
              <a:t>interations</a:t>
            </a:r>
            <a:r>
              <a:rPr lang="en-US" dirty="0"/>
              <a:t> of modifications can be </a:t>
            </a:r>
            <a:r>
              <a:rPr lang="en-US" dirty="0" smtClean="0"/>
              <a:t>tracked where needed. An SME emailed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6A2BC1-81BB-BF40-A4E8-7B2E45389546}" vid="{B44B69F9-4739-9B44-B498-4BFA2ED58E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2044</TotalTime>
  <Words>532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.PingFangSC-Regular</vt:lpstr>
      <vt:lpstr>Arial</vt:lpstr>
      <vt:lpstr>Calibri</vt:lpstr>
      <vt:lpstr>PingFangSC-Regular</vt:lpstr>
      <vt:lpstr>JLabPowerPointMain</vt:lpstr>
      <vt:lpstr>SRF Pansophy – Document Control  Travelers/Procedures and an Example of NCR</vt:lpstr>
      <vt:lpstr>Pansophy Revision Control</vt:lpstr>
      <vt:lpstr>Traveler Title Page </vt:lpstr>
      <vt:lpstr>Docushare</vt:lpstr>
      <vt:lpstr>Traveler Data Locking</vt:lpstr>
      <vt:lpstr>Cryomodule Review Report</vt:lpstr>
      <vt:lpstr>Example NCR Process (VTRF CAV0130, NCR 1495)</vt:lpstr>
      <vt:lpstr>Example NCR Process (Pg 2, First Disposition)</vt:lpstr>
      <vt:lpstr>Example NCR Process (Pg 3, Modification/Re-measure)</vt:lpstr>
      <vt:lpstr>Example NCR Process (Pg 4, Final Disposition &amp; Closure)</vt:lpstr>
      <vt:lpstr>Pansophy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Anne McEwen</dc:creator>
  <cp:lastModifiedBy>Valerie Bookwalter</cp:lastModifiedBy>
  <cp:revision>114</cp:revision>
  <cp:lastPrinted>2018-05-18T20:04:06Z</cp:lastPrinted>
  <dcterms:created xsi:type="dcterms:W3CDTF">2018-04-12T20:30:23Z</dcterms:created>
  <dcterms:modified xsi:type="dcterms:W3CDTF">2018-10-24T18:42:30Z</dcterms:modified>
</cp:coreProperties>
</file>