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1323" r:id="rId5"/>
    <p:sldId id="1324" r:id="rId6"/>
    <p:sldId id="132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337BA4A-B024-42C0-AEE3-721B228F8259}"/>
              </a:ext>
            </a:extLst>
          </p:cNvPr>
          <p:cNvSpPr/>
          <p:nvPr userDrawn="1"/>
        </p:nvSpPr>
        <p:spPr>
          <a:xfrm>
            <a:off x="0" y="320042"/>
            <a:ext cx="274320" cy="51090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290" tIns="34290" rIns="3429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9E6EA7-E7F1-42F0-95B8-1B1A5A465AF6}"/>
              </a:ext>
            </a:extLst>
          </p:cNvPr>
          <p:cNvSpPr/>
          <p:nvPr userDrawn="1"/>
        </p:nvSpPr>
        <p:spPr>
          <a:xfrm>
            <a:off x="274321" y="320042"/>
            <a:ext cx="1412673" cy="510909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290" tIns="34290" rIns="3429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A5D040-4FD6-4BA1-AC81-B5CFF26CC6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322" y="1074422"/>
            <a:ext cx="11334583" cy="423324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67162" y="5343835"/>
            <a:ext cx="53848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dirty="0">
                <a:solidFill>
                  <a:schemeClr val="tx1"/>
                </a:solidFill>
                <a:latin typeface="Century Gothic" panose="020B0502020202020204" pitchFamily="34" charset="0"/>
              </a:rPr>
              <a:t>ORNL is managed by UT-Battelle, LLC for the US Department of Energy</a:t>
            </a: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428736" y="1388963"/>
            <a:ext cx="8678195" cy="757130"/>
          </a:xfrm>
        </p:spPr>
        <p:txBody>
          <a:bodyPr/>
          <a:lstStyle>
            <a:lvl1pPr algn="l">
              <a:defRPr sz="2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47481" y="3013455"/>
            <a:ext cx="5440515" cy="2028101"/>
          </a:xfrm>
        </p:spPr>
        <p:txBody>
          <a:bodyPr/>
          <a:lstStyle>
            <a:lvl1pPr marL="0" indent="0" algn="l">
              <a:buNone/>
              <a:defRPr sz="1500" baseline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5E99884-2636-4794-A093-0F9256951E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129" y="456244"/>
            <a:ext cx="1088136" cy="261860"/>
          </a:xfrm>
          <a:prstGeom prst="rect">
            <a:avLst/>
          </a:prstGeom>
        </p:spPr>
      </p:pic>
      <p:sp>
        <p:nvSpPr>
          <p:cNvPr id="15" name="Freeform 7">
            <a:extLst>
              <a:ext uri="{FF2B5EF4-FFF2-40B4-BE49-F238E27FC236}">
                <a16:creationId xmlns:a16="http://schemas.microsoft.com/office/drawing/2014/main" id="{454A96CC-B6D3-471D-892D-1DBFEFBD0D12}"/>
              </a:ext>
            </a:extLst>
          </p:cNvPr>
          <p:cNvSpPr>
            <a:spLocks/>
          </p:cNvSpPr>
          <p:nvPr userDrawn="1"/>
        </p:nvSpPr>
        <p:spPr bwMode="auto">
          <a:xfrm>
            <a:off x="6096000" y="0"/>
            <a:ext cx="6096000" cy="6858000"/>
          </a:xfrm>
          <a:custGeom>
            <a:avLst/>
            <a:gdLst>
              <a:gd name="T0" fmla="*/ 3049 w 3388"/>
              <a:gd name="T1" fmla="*/ 0 h 3815"/>
              <a:gd name="T2" fmla="*/ 3049 w 3388"/>
              <a:gd name="T3" fmla="*/ 2951 h 3815"/>
              <a:gd name="T4" fmla="*/ 0 w 3388"/>
              <a:gd name="T5" fmla="*/ 2951 h 3815"/>
              <a:gd name="T6" fmla="*/ 0 w 3388"/>
              <a:gd name="T7" fmla="*/ 3815 h 3815"/>
              <a:gd name="T8" fmla="*/ 3388 w 3388"/>
              <a:gd name="T9" fmla="*/ 3815 h 3815"/>
              <a:gd name="T10" fmla="*/ 3388 w 3388"/>
              <a:gd name="T11" fmla="*/ 2969 h 3815"/>
              <a:gd name="T12" fmla="*/ 3388 w 3388"/>
              <a:gd name="T13" fmla="*/ 2951 h 3815"/>
              <a:gd name="T14" fmla="*/ 3388 w 3388"/>
              <a:gd name="T15" fmla="*/ 0 h 3815"/>
              <a:gd name="T16" fmla="*/ 3049 w 3388"/>
              <a:gd name="T17" fmla="*/ 0 h 3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88" h="3815">
                <a:moveTo>
                  <a:pt x="3049" y="0"/>
                </a:moveTo>
                <a:lnTo>
                  <a:pt x="3049" y="2951"/>
                </a:lnTo>
                <a:lnTo>
                  <a:pt x="0" y="2951"/>
                </a:lnTo>
                <a:lnTo>
                  <a:pt x="0" y="3815"/>
                </a:lnTo>
                <a:lnTo>
                  <a:pt x="3388" y="3815"/>
                </a:lnTo>
                <a:lnTo>
                  <a:pt x="3388" y="2969"/>
                </a:lnTo>
                <a:lnTo>
                  <a:pt x="3388" y="2951"/>
                </a:lnTo>
                <a:lnTo>
                  <a:pt x="3388" y="0"/>
                </a:lnTo>
                <a:lnTo>
                  <a:pt x="3049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290" tIns="34290" rIns="3429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sz="1800" dirty="0">
              <a:latin typeface="+mn-lt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27030A5-C7D7-48D4-B261-45DC936EE5D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4577" y="5409490"/>
            <a:ext cx="1603756" cy="38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314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7" y="274320"/>
            <a:ext cx="11430000" cy="480131"/>
          </a:xfrm>
        </p:spPr>
        <p:txBody>
          <a:bodyPr/>
          <a:lstStyle>
            <a:lvl1pPr>
              <a:lnSpc>
                <a:spcPct val="90000"/>
              </a:lnSpc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811" y="851491"/>
            <a:ext cx="11423904" cy="5303520"/>
          </a:xfrm>
        </p:spPr>
        <p:txBody>
          <a:bodyPr/>
          <a:lstStyle>
            <a:lvl1pPr marL="216694" indent="-216694">
              <a:spcBef>
                <a:spcPts val="1350"/>
              </a:spcBef>
              <a:buClr>
                <a:schemeClr val="tx1"/>
              </a:buClr>
              <a:buSzPct val="90000"/>
              <a:buFont typeface="Century Gothic" panose="020B0502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15541" indent="-216694">
              <a:buClr>
                <a:schemeClr val="tx1"/>
              </a:buClr>
              <a:buSzPct val="90000"/>
              <a:buFont typeface="Century Gothic" panose="020B0502020202020204" pitchFamily="34" charset="0"/>
              <a:buChar char="–"/>
              <a:defRPr sz="2000">
                <a:latin typeface="+mn-lt"/>
                <a:cs typeface="Arial" panose="020B0604020202020204" pitchFamily="34" charset="0"/>
              </a:defRPr>
            </a:lvl2pPr>
            <a:lvl3pPr marL="773906" indent="-216694">
              <a:buClr>
                <a:schemeClr val="tx1"/>
              </a:buClr>
              <a:buSzPct val="90000"/>
              <a:buFont typeface="Century Gothic" panose="020B0502020202020204" pitchFamily="34" charset="0"/>
              <a:buChar char="•"/>
              <a:defRPr sz="1800">
                <a:latin typeface="+mn-lt"/>
                <a:cs typeface="Arial" panose="020B0604020202020204" pitchFamily="34" charset="0"/>
              </a:defRPr>
            </a:lvl3pPr>
            <a:lvl4pPr>
              <a:buClr>
                <a:schemeClr val="tx1"/>
              </a:buClr>
              <a:defRPr>
                <a:latin typeface="+mn-lt"/>
                <a:cs typeface="Arial" panose="020B0604020202020204" pitchFamily="34" charset="0"/>
              </a:defRPr>
            </a:lvl4pPr>
            <a:lvl5pPr marL="1112044" indent="-166688">
              <a:buClr>
                <a:schemeClr val="tx1"/>
              </a:buClr>
              <a:buFont typeface="Arial" panose="020B0604020202020204" pitchFamily="34" charset="0"/>
              <a:buChar char="•"/>
              <a:defRPr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85FFDA-509C-4548-B17D-5409853CA429}"/>
              </a:ext>
            </a:extLst>
          </p:cNvPr>
          <p:cNvSpPr/>
          <p:nvPr userDrawn="1"/>
        </p:nvSpPr>
        <p:spPr>
          <a:xfrm>
            <a:off x="0" y="320042"/>
            <a:ext cx="274320" cy="653795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290" tIns="34290" rIns="3429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256">
            <a:extLst>
              <a:ext uri="{FF2B5EF4-FFF2-40B4-BE49-F238E27FC236}">
                <a16:creationId xmlns:a16="http://schemas.microsoft.com/office/drawing/2014/main" id="{6349825E-C749-4CDB-BDE4-DDAFE00D2BF9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8010283" y="6583680"/>
            <a:ext cx="3860800" cy="182562"/>
          </a:xfrm>
          <a:prstGeom prst="rect">
            <a:avLst/>
          </a:prstGeom>
          <a:ln/>
        </p:spPr>
        <p:txBody>
          <a:bodyPr anchor="ctr"/>
          <a:lstStyle/>
          <a:p>
            <a:pPr algn="r"/>
            <a:r>
              <a:rPr lang="en-US" sz="750" dirty="0">
                <a:solidFill>
                  <a:srgbClr val="BFBFBF"/>
                </a:solidFill>
                <a:latin typeface="+mn-lt"/>
                <a:cs typeface="Arial" pitchFamily="34" charset="0"/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5298622-4D3C-4849-B0FA-4101271A78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644" y="6452482"/>
            <a:ext cx="2112264" cy="30175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A5468D2-CDE8-4EE6-AEF4-51CB3A145E3C}"/>
              </a:ext>
            </a:extLst>
          </p:cNvPr>
          <p:cNvSpPr txBox="1"/>
          <p:nvPr userDrawn="1"/>
        </p:nvSpPr>
        <p:spPr>
          <a:xfrm>
            <a:off x="9747505" y="6302224"/>
            <a:ext cx="21122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750" b="0" baseline="0" dirty="0">
                <a:solidFill>
                  <a:srgbClr val="BFBFBF"/>
                </a:solidFill>
                <a:latin typeface="Arial" pitchFamily="34" charset="0"/>
                <a:cs typeface="Arial" pitchFamily="34" charset="0"/>
              </a:rPr>
              <a:t>SNS/DOE PPU Conference Call</a:t>
            </a:r>
          </a:p>
          <a:p>
            <a:pPr algn="l"/>
            <a:r>
              <a:rPr lang="en-US" sz="750" b="0" baseline="0" dirty="0">
                <a:solidFill>
                  <a:srgbClr val="BFBFBF"/>
                </a:solidFill>
                <a:latin typeface="Arial" pitchFamily="34" charset="0"/>
                <a:cs typeface="Arial" pitchFamily="34" charset="0"/>
              </a:rPr>
              <a:t>02 January 2020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9EFC09-D808-1E41-9183-D3115D70B35F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766696" y="6385592"/>
            <a:ext cx="280401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defTabSz="129779">
              <a:lnSpc>
                <a:spcPct val="90000"/>
              </a:lnSpc>
              <a:tabLst>
                <a:tab pos="172641" algn="l"/>
              </a:tabLst>
              <a:defRPr/>
            </a:pPr>
            <a:fld id="{040BB257-551A-4736-B50F-DCF1BA034C06}" type="slidenum">
              <a:rPr lang="en-US" sz="90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pPr algn="ctr" defTabSz="129779">
                <a:lnSpc>
                  <a:spcPct val="90000"/>
                </a:lnSpc>
                <a:tabLst>
                  <a:tab pos="172641" algn="l"/>
                </a:tabLst>
                <a:defRPr/>
              </a:pPr>
              <a:t>‹#›</a:t>
            </a:fld>
            <a:endParaRPr lang="en-US" sz="9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49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1128583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Director’s Monthly Projects Review, October 29,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9267" y="6407801"/>
            <a:ext cx="1772067" cy="43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21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F862842F-612F-3641-9908-4224FD3698B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644" y="6452482"/>
            <a:ext cx="2112264" cy="301752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29768" y="274322"/>
            <a:ext cx="1143000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9873" y="849536"/>
            <a:ext cx="11419468" cy="530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flipH="1">
            <a:off x="-4390" y="6626132"/>
            <a:ext cx="280401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defTabSz="129779">
              <a:lnSpc>
                <a:spcPct val="90000"/>
              </a:lnSpc>
              <a:tabLst>
                <a:tab pos="172641" algn="l"/>
              </a:tabLst>
              <a:defRPr/>
            </a:pPr>
            <a:fld id="{040BB257-551A-4736-B50F-DCF1BA034C06}" type="slidenum">
              <a:rPr lang="en-US" sz="675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pPr algn="ctr" defTabSz="129779">
                <a:lnSpc>
                  <a:spcPct val="90000"/>
                </a:lnSpc>
                <a:tabLst>
                  <a:tab pos="172641" algn="l"/>
                </a:tabLst>
                <a:defRPr/>
              </a:pPr>
              <a:t>‹#›</a:t>
            </a:fld>
            <a:endParaRPr lang="en-US" sz="675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3B0D07-6BED-A646-84B4-4749F06D6579}"/>
              </a:ext>
            </a:extLst>
          </p:cNvPr>
          <p:cNvSpPr/>
          <p:nvPr userDrawn="1"/>
        </p:nvSpPr>
        <p:spPr>
          <a:xfrm>
            <a:off x="0" y="320042"/>
            <a:ext cx="274320" cy="653795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290" tIns="34290" rIns="3429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5832D77F-AA48-5846-ACCE-C0EB6A92350A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766696" y="6385592"/>
            <a:ext cx="280401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defTabSz="129779">
              <a:lnSpc>
                <a:spcPct val="90000"/>
              </a:lnSpc>
              <a:tabLst>
                <a:tab pos="172641" algn="l"/>
              </a:tabLst>
              <a:defRPr/>
            </a:pPr>
            <a:fld id="{040BB257-551A-4736-B50F-DCF1BA034C06}" type="slidenum">
              <a:rPr lang="en-US" sz="90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pPr algn="ctr" defTabSz="129779">
                <a:lnSpc>
                  <a:spcPct val="90000"/>
                </a:lnSpc>
                <a:tabLst>
                  <a:tab pos="172641" algn="l"/>
                </a:tabLst>
                <a:defRPr/>
              </a:pPr>
              <a:t>‹#›</a:t>
            </a:fld>
            <a:endParaRPr lang="en-US" sz="9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0" name="Rectangle 256">
            <a:extLst>
              <a:ext uri="{FF2B5EF4-FFF2-40B4-BE49-F238E27FC236}">
                <a16:creationId xmlns:a16="http://schemas.microsoft.com/office/drawing/2014/main" id="{323F2AC7-81B7-4181-8965-07F2D3F8B684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8010283" y="6583680"/>
            <a:ext cx="3860800" cy="182562"/>
          </a:xfrm>
          <a:prstGeom prst="rect">
            <a:avLst/>
          </a:prstGeom>
          <a:ln/>
        </p:spPr>
        <p:txBody>
          <a:bodyPr anchor="ctr"/>
          <a:lstStyle/>
          <a:p>
            <a:pPr algn="r"/>
            <a:r>
              <a:rPr lang="en-US" sz="750" dirty="0">
                <a:solidFill>
                  <a:srgbClr val="BFBFBF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120E19-8932-43D2-8486-22CBE0B2C373}"/>
              </a:ext>
            </a:extLst>
          </p:cNvPr>
          <p:cNvSpPr txBox="1"/>
          <p:nvPr userDrawn="1"/>
        </p:nvSpPr>
        <p:spPr>
          <a:xfrm>
            <a:off x="9747505" y="6302224"/>
            <a:ext cx="21122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750" b="0" baseline="0" dirty="0">
                <a:solidFill>
                  <a:srgbClr val="BFBFBF"/>
                </a:solidFill>
                <a:latin typeface="Arial" pitchFamily="34" charset="0"/>
                <a:cs typeface="Arial" pitchFamily="34" charset="0"/>
              </a:rPr>
              <a:t>SNS/DOE PPU Conference Call</a:t>
            </a:r>
          </a:p>
          <a:p>
            <a:pPr algn="l"/>
            <a:r>
              <a:rPr lang="en-US" sz="750" b="0" baseline="0" dirty="0">
                <a:solidFill>
                  <a:srgbClr val="BFBFBF"/>
                </a:solidFill>
                <a:latin typeface="Arial" pitchFamily="34" charset="0"/>
                <a:cs typeface="Arial" pitchFamily="34" charset="0"/>
              </a:rPr>
              <a:t>02 January 2020</a:t>
            </a:r>
          </a:p>
        </p:txBody>
      </p:sp>
    </p:spTree>
    <p:extLst>
      <p:ext uri="{BB962C8B-B14F-4D97-AF65-F5344CB8AC3E}">
        <p14:creationId xmlns:p14="http://schemas.microsoft.com/office/powerpoint/2010/main" val="248248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>
          <a:solidFill>
            <a:srgbClr val="006C3A"/>
          </a:solidFill>
          <a:latin typeface="Arial Black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>
          <a:solidFill>
            <a:srgbClr val="006C3A"/>
          </a:solidFill>
          <a:latin typeface="Arial Black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>
          <a:solidFill>
            <a:srgbClr val="006C3A"/>
          </a:solidFill>
          <a:latin typeface="Arial Black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>
          <a:solidFill>
            <a:srgbClr val="006C3A"/>
          </a:solidFill>
          <a:latin typeface="Arial Black" pitchFamily="34" charset="0"/>
        </a:defRPr>
      </a:lvl5pPr>
      <a:lvl6pPr marL="3429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>
          <a:solidFill>
            <a:srgbClr val="006C3A"/>
          </a:solidFill>
          <a:latin typeface="Arial Black" pitchFamily="34" charset="0"/>
        </a:defRPr>
      </a:lvl6pPr>
      <a:lvl7pPr marL="685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>
          <a:solidFill>
            <a:srgbClr val="006C3A"/>
          </a:solidFill>
          <a:latin typeface="Arial Black" pitchFamily="34" charset="0"/>
        </a:defRPr>
      </a:lvl7pPr>
      <a:lvl8pPr marL="10287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>
          <a:solidFill>
            <a:srgbClr val="006C3A"/>
          </a:solidFill>
          <a:latin typeface="Arial Black" pitchFamily="34" charset="0"/>
        </a:defRPr>
      </a:lvl8pPr>
      <a:lvl9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250">
          <a:solidFill>
            <a:srgbClr val="006C3A"/>
          </a:solidFill>
          <a:latin typeface="Arial Black" pitchFamily="34" charset="0"/>
        </a:defRPr>
      </a:lvl9pPr>
    </p:titleStyle>
    <p:bodyStyle>
      <a:lvl1pPr marL="215504" indent="-215504" algn="l" rtl="0" eaLnBrk="1" fontAlgn="base" hangingPunct="1">
        <a:lnSpc>
          <a:spcPct val="90000"/>
        </a:lnSpc>
        <a:spcBef>
          <a:spcPts val="1050"/>
        </a:spcBef>
        <a:spcAft>
          <a:spcPct val="0"/>
        </a:spcAft>
        <a:buClr>
          <a:schemeClr val="tx1"/>
        </a:buClr>
        <a:buSzPct val="90000"/>
        <a:buFont typeface="Century Gothic" panose="020B0502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516731" indent="-214313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tx1"/>
        </a:buClr>
        <a:buSzPct val="90000"/>
        <a:buFont typeface="Century Gothic" panose="020B0502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772716" indent="-214313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tx1"/>
        </a:buClr>
        <a:buSzPct val="90000"/>
        <a:buFont typeface="Century Gothic" panose="020B0502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858441" indent="-129779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tx1"/>
        </a:buClr>
        <a:buFont typeface="Arial" charset="0"/>
        <a:buChar char="–"/>
        <a:defRPr sz="13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112044" indent="-166688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Clr>
          <a:schemeClr val="tx1"/>
        </a:buClr>
        <a:buFont typeface="Arial" charset="0"/>
        <a:buChar char="»"/>
        <a:defRPr sz="13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2D566-82E7-4D99-A523-A86F2AD9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325" y="127001"/>
            <a:ext cx="8572500" cy="480131"/>
          </a:xfrm>
        </p:spPr>
        <p:txBody>
          <a:bodyPr/>
          <a:lstStyle/>
          <a:p>
            <a:r>
              <a:rPr lang="en-US" dirty="0"/>
              <a:t>Cavity Test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3E6F22-E893-46E7-BE91-8AFF96F341C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46325" y="887587"/>
            <a:ext cx="3330618" cy="2430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D47045-BB7D-43CE-9DE6-C81D264F85B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067" y="887587"/>
            <a:ext cx="3173610" cy="2432406"/>
          </a:xfrm>
          <a:prstGeom prst="rect">
            <a:avLst/>
          </a:prstGeom>
        </p:spPr>
      </p:pic>
      <p:pic>
        <p:nvPicPr>
          <p:cNvPr id="1026" name="x_Picture 1">
            <a:extLst>
              <a:ext uri="{FF2B5EF4-FFF2-40B4-BE49-F238E27FC236}">
                <a16:creationId xmlns:a16="http://schemas.microsoft.com/office/drawing/2014/main" id="{9D123622-F6E5-42E5-914A-425E192DA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601" y="3538009"/>
            <a:ext cx="3241077" cy="2432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A screenshot of a video game&#10;&#10;Description automatically generated">
            <a:extLst>
              <a:ext uri="{FF2B5EF4-FFF2-40B4-BE49-F238E27FC236}">
                <a16:creationId xmlns:a16="http://schemas.microsoft.com/office/drawing/2014/main" id="{E6B04C50-B329-455A-9F2A-8492CD740A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5311" y="3716593"/>
            <a:ext cx="2911632" cy="182333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34AEB76-5919-48EC-BA55-BF91847EC6BD}"/>
              </a:ext>
            </a:extLst>
          </p:cNvPr>
          <p:cNvSpPr txBox="1"/>
          <p:nvPr/>
        </p:nvSpPr>
        <p:spPr>
          <a:xfrm>
            <a:off x="4075471" y="3538008"/>
            <a:ext cx="1101472" cy="21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prstClr val="black"/>
                </a:solidFill>
                <a:latin typeface="Century Gothic" panose="020F0302020204030204"/>
                <a:cs typeface="Arial" charset="0"/>
              </a:rPr>
              <a:t>SNS-PPU-03</a:t>
            </a:r>
          </a:p>
        </p:txBody>
      </p:sp>
    </p:spTree>
    <p:extLst>
      <p:ext uri="{BB962C8B-B14F-4D97-AF65-F5344CB8AC3E}">
        <p14:creationId xmlns:p14="http://schemas.microsoft.com/office/powerpoint/2010/main" val="19751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Cavity Test Results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8592" y="674253"/>
            <a:ext cx="3942507" cy="57445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75200" y="917727"/>
            <a:ext cx="5300465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+mn-lt"/>
              </a:rPr>
              <a:t>Two cavities were reprocessed at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Jlab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resulted in excellent performance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09088" y="1508658"/>
            <a:ext cx="6187828" cy="504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62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Cavity Test 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9767" y="977586"/>
            <a:ext cx="3683670" cy="28626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34417" y="977586"/>
            <a:ext cx="4020699" cy="30857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9698" y="4169210"/>
            <a:ext cx="3668916" cy="27946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43275" y="1021395"/>
            <a:ext cx="3925333" cy="295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82392"/>
      </p:ext>
    </p:extLst>
  </p:cSld>
  <p:clrMapOvr>
    <a:masterClrMapping/>
  </p:clrMapOvr>
</p:sld>
</file>

<file path=ppt/theme/theme1.xml><?xml version="1.0" encoding="utf-8"?>
<a:theme xmlns:a="http://schemas.openxmlformats.org/drawingml/2006/main" name="ORNL">
  <a:themeElements>
    <a:clrScheme name="ORNL theme colors 180717 final">
      <a:dk1>
        <a:sysClr val="windowText" lastClr="000000"/>
      </a:dk1>
      <a:lt1>
        <a:sysClr val="window" lastClr="FFFFFF"/>
      </a:lt1>
      <a:dk2>
        <a:srgbClr val="447E59"/>
      </a:dk2>
      <a:lt2>
        <a:srgbClr val="FFFFFF"/>
      </a:lt2>
      <a:accent1>
        <a:srgbClr val="3BA2AD"/>
      </a:accent1>
      <a:accent2>
        <a:srgbClr val="8FBB55"/>
      </a:accent2>
      <a:accent3>
        <a:srgbClr val="5785B7"/>
      </a:accent3>
      <a:accent4>
        <a:srgbClr val="E5A940"/>
      </a:accent4>
      <a:accent5>
        <a:srgbClr val="919785"/>
      </a:accent5>
      <a:accent6>
        <a:srgbClr val="CB4D3D"/>
      </a:accent6>
      <a:hlink>
        <a:srgbClr val="397D52"/>
      </a:hlink>
      <a:folHlink>
        <a:srgbClr val="000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38100">
          <a:solidFill>
            <a:schemeClr val="bg2"/>
          </a:solidFill>
          <a:miter lim="800000"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a:spPr>
      <a:bodyPr rot="0" spcFirstLastPara="0" vertOverflow="overflow" horzOverflow="overflow" vert="horz" wrap="square" lIns="182880" tIns="182880" rIns="182880" bIns="182880" numCol="1" spcCol="0" rtlCol="0" fromWordArt="0" anchor="ctr" anchorCtr="0" forceAA="0" compatLnSpc="1">
        <a:prstTxWarp prst="textNoShape">
          <a:avLst/>
        </a:prstTxWarp>
        <a:noAutofit/>
      </a:bodyPr>
      <a:lstStyle>
        <a:defPPr algn="l">
          <a:lnSpc>
            <a:spcPct val="90000"/>
          </a:lnSpc>
          <a:defRPr dirty="0" smtClean="0">
            <a:solidFill>
              <a:schemeClr val="tx1"/>
            </a:solidFill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bg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defRPr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RNL 16x9 template 180719" id="{91F5A9DE-0FF5-42D2-8B71-414341298470}" vid="{19B61368-BE15-4FF9-B836-7A1A3976FBB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3" ma:contentTypeDescription="Create a new document." ma:contentTypeScope="" ma:versionID="c4f6a71857dabc093f50657ee2cfeef1">
  <xsd:schema xmlns:xsd="http://www.w3.org/2001/XMLSchema" xmlns:xs="http://www.w3.org/2001/XMLSchema" xmlns:p="http://schemas.microsoft.com/office/2006/metadata/properties" xmlns:ns1="http://schemas.microsoft.com/sharepoint/v3" xmlns:ns3="426b74de-0581-4e94-90c0-1abf6215444e" xmlns:ns4="dcff909e-542d-4672-8557-4ef8d9009dce" targetNamespace="http://schemas.microsoft.com/office/2006/metadata/properties" ma:root="true" ma:fieldsID="4bf32cac00d0d2cacf52d0462434c0ce" ns1:_="" ns3:_="" ns4:_="">
    <xsd:import namespace="http://schemas.microsoft.com/sharepoint/v3"/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5C23A93-D8DC-4641-9DEF-4DBD6420E3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C58A1F-0CBC-44B5-8381-A9C92C0CF8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465ED1-941A-4DB7-B84F-6C777205780B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dcff909e-542d-4672-8557-4ef8d9009dce"/>
    <ds:schemaRef ds:uri="426b74de-0581-4e94-90c0-1abf6215444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Century Gothic</vt:lpstr>
      <vt:lpstr>PingFangSC-Regular</vt:lpstr>
      <vt:lpstr>Times New Roman</vt:lpstr>
      <vt:lpstr>ORNL</vt:lpstr>
      <vt:lpstr>Cavity Test Results</vt:lpstr>
      <vt:lpstr>Cavity Test Results</vt:lpstr>
      <vt:lpstr>Cavity Test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Cavity Test Results</dc:title>
  <dc:creator>Howell, Matthew P.</dc:creator>
  <cp:lastModifiedBy>Pashupati Dhakal</cp:lastModifiedBy>
  <cp:revision>3</cp:revision>
  <dcterms:created xsi:type="dcterms:W3CDTF">2020-11-02T20:07:13Z</dcterms:created>
  <dcterms:modified xsi:type="dcterms:W3CDTF">2020-11-02T21:34:15Z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