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2" r:id="rId4"/>
    <p:sldId id="257" r:id="rId5"/>
    <p:sldId id="270" r:id="rId6"/>
    <p:sldId id="260" r:id="rId7"/>
    <p:sldId id="258" r:id="rId8"/>
    <p:sldId id="261" r:id="rId9"/>
    <p:sldId id="263" r:id="rId10"/>
    <p:sldId id="264" r:id="rId11"/>
    <p:sldId id="266" r:id="rId12"/>
    <p:sldId id="267" r:id="rId13"/>
    <p:sldId id="269" r:id="rId14"/>
    <p:sldId id="274"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69" d="100"/>
          <a:sy n="69" d="100"/>
        </p:scale>
        <p:origin x="6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E28BB-EBC6-4C79-A6CB-7BE61DACB31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179742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E28BB-EBC6-4C79-A6CB-7BE61DACB31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312139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E28BB-EBC6-4C79-A6CB-7BE61DACB31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66082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E28BB-EBC6-4C79-A6CB-7BE61DACB31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76797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E28BB-EBC6-4C79-A6CB-7BE61DACB31B}"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30002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6E28BB-EBC6-4C79-A6CB-7BE61DACB31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23470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6E28BB-EBC6-4C79-A6CB-7BE61DACB31B}"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285015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6E28BB-EBC6-4C79-A6CB-7BE61DACB31B}"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23342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E28BB-EBC6-4C79-A6CB-7BE61DACB31B}"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420543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6E28BB-EBC6-4C79-A6CB-7BE61DACB31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393814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6E28BB-EBC6-4C79-A6CB-7BE61DACB31B}"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C7BD5-5A3F-4F17-B15A-884D0E279632}" type="slidenum">
              <a:rPr lang="en-US" smtClean="0"/>
              <a:t>‹#›</a:t>
            </a:fld>
            <a:endParaRPr lang="en-US"/>
          </a:p>
        </p:txBody>
      </p:sp>
    </p:spTree>
    <p:extLst>
      <p:ext uri="{BB962C8B-B14F-4D97-AF65-F5344CB8AC3E}">
        <p14:creationId xmlns:p14="http://schemas.microsoft.com/office/powerpoint/2010/main" val="135857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E28BB-EBC6-4C79-A6CB-7BE61DACB31B}" type="datetimeFigureOut">
              <a:rPr lang="en-US" smtClean="0"/>
              <a:t>10/27/2020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C7BD5-5A3F-4F17-B15A-884D0E279632}" type="slidenum">
              <a:rPr lang="en-US" smtClean="0"/>
              <a:t>‹#›</a:t>
            </a:fld>
            <a:endParaRPr lang="en-US"/>
          </a:p>
        </p:txBody>
      </p:sp>
    </p:spTree>
    <p:extLst>
      <p:ext uri="{BB962C8B-B14F-4D97-AF65-F5344CB8AC3E}">
        <p14:creationId xmlns:p14="http://schemas.microsoft.com/office/powerpoint/2010/main" val="192706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RFD Manufacturing Plan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177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FPC stub</a:t>
            </a:r>
            <a:br>
              <a:rPr lang="en-US" dirty="0" smtClean="0"/>
            </a:br>
            <a:r>
              <a:rPr lang="en-US" dirty="0" smtClean="0"/>
              <a:t>Use same wave guide form and pull port transition (no forming die necessary)</a:t>
            </a:r>
            <a:endParaRPr lang="en-US" dirty="0"/>
          </a:p>
        </p:txBody>
      </p:sp>
      <p:pic>
        <p:nvPicPr>
          <p:cNvPr id="12" name="Picture 11"/>
          <p:cNvPicPr>
            <a:picLocks noChangeAspect="1"/>
          </p:cNvPicPr>
          <p:nvPr/>
        </p:nvPicPr>
        <p:blipFill>
          <a:blip r:embed="rId2"/>
          <a:stretch>
            <a:fillRect/>
          </a:stretch>
        </p:blipFill>
        <p:spPr>
          <a:xfrm>
            <a:off x="1418192" y="2247045"/>
            <a:ext cx="3462828" cy="1902117"/>
          </a:xfrm>
          <a:prstGeom prst="rect">
            <a:avLst/>
          </a:prstGeom>
        </p:spPr>
      </p:pic>
      <p:pic>
        <p:nvPicPr>
          <p:cNvPr id="13" name="Picture 12"/>
          <p:cNvPicPr>
            <a:picLocks noChangeAspect="1"/>
          </p:cNvPicPr>
          <p:nvPr/>
        </p:nvPicPr>
        <p:blipFill>
          <a:blip r:embed="rId3"/>
          <a:stretch>
            <a:fillRect/>
          </a:stretch>
        </p:blipFill>
        <p:spPr>
          <a:xfrm>
            <a:off x="5987509" y="2247045"/>
            <a:ext cx="3542083" cy="1896020"/>
          </a:xfrm>
          <a:prstGeom prst="rect">
            <a:avLst/>
          </a:prstGeom>
        </p:spPr>
      </p:pic>
      <p:sp>
        <p:nvSpPr>
          <p:cNvPr id="14" name="Right Arrow 13"/>
          <p:cNvSpPr/>
          <p:nvPr/>
        </p:nvSpPr>
        <p:spPr>
          <a:xfrm>
            <a:off x="4969169" y="2770922"/>
            <a:ext cx="674255" cy="350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831275" y="4610065"/>
            <a:ext cx="3475021" cy="2109399"/>
          </a:xfrm>
          <a:prstGeom prst="rect">
            <a:avLst/>
          </a:prstGeom>
        </p:spPr>
      </p:pic>
      <p:pic>
        <p:nvPicPr>
          <p:cNvPr id="16" name="Picture 15"/>
          <p:cNvPicPr>
            <a:picLocks noChangeAspect="1"/>
          </p:cNvPicPr>
          <p:nvPr/>
        </p:nvPicPr>
        <p:blipFill>
          <a:blip r:embed="rId5"/>
          <a:stretch>
            <a:fillRect/>
          </a:stretch>
        </p:blipFill>
        <p:spPr>
          <a:xfrm>
            <a:off x="5987509" y="4248797"/>
            <a:ext cx="3957788" cy="2470667"/>
          </a:xfrm>
          <a:prstGeom prst="rect">
            <a:avLst/>
          </a:prstGeom>
        </p:spPr>
      </p:pic>
      <p:cxnSp>
        <p:nvCxnSpPr>
          <p:cNvPr id="18" name="Straight Arrow Connector 17"/>
          <p:cNvCxnSpPr/>
          <p:nvPr/>
        </p:nvCxnSpPr>
        <p:spPr>
          <a:xfrm flipH="1">
            <a:off x="7966403" y="4535055"/>
            <a:ext cx="1879561" cy="5080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758550" y="4535055"/>
            <a:ext cx="2087414" cy="1514763"/>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845964" y="4350389"/>
            <a:ext cx="2152072" cy="646331"/>
          </a:xfrm>
          <a:prstGeom prst="rect">
            <a:avLst/>
          </a:prstGeom>
          <a:noFill/>
        </p:spPr>
        <p:txBody>
          <a:bodyPr wrap="square" rtlCol="0">
            <a:spAutoFit/>
          </a:bodyPr>
          <a:lstStyle/>
          <a:p>
            <a:r>
              <a:rPr lang="en-US" dirty="0" smtClean="0"/>
              <a:t>Weld port and wave guide plug</a:t>
            </a:r>
            <a:endParaRPr lang="en-US" dirty="0"/>
          </a:p>
        </p:txBody>
      </p:sp>
      <p:cxnSp>
        <p:nvCxnSpPr>
          <p:cNvPr id="26" name="Straight Connector 25"/>
          <p:cNvCxnSpPr/>
          <p:nvPr/>
        </p:nvCxnSpPr>
        <p:spPr>
          <a:xfrm flipH="1">
            <a:off x="3615267" y="6049818"/>
            <a:ext cx="1574800" cy="19858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930400" y="5236918"/>
            <a:ext cx="440267" cy="555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15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Complete end cap subassembly</a:t>
            </a:r>
            <a:endParaRPr lang="en-US" dirty="0"/>
          </a:p>
        </p:txBody>
      </p:sp>
      <p:pic>
        <p:nvPicPr>
          <p:cNvPr id="12" name="Content Placeholder 11"/>
          <p:cNvPicPr>
            <a:picLocks noGrp="1" noChangeAspect="1"/>
          </p:cNvPicPr>
          <p:nvPr>
            <p:ph idx="1"/>
          </p:nvPr>
        </p:nvPicPr>
        <p:blipFill rotWithShape="1">
          <a:blip r:embed="rId2"/>
          <a:srcRect l="31950" t="38988" r="42319" b="5363"/>
          <a:stretch/>
        </p:blipFill>
        <p:spPr>
          <a:xfrm>
            <a:off x="838200" y="1595792"/>
            <a:ext cx="3352800" cy="3449284"/>
          </a:xfrm>
          <a:prstGeom prst="rect">
            <a:avLst/>
          </a:prstGeom>
        </p:spPr>
      </p:pic>
      <p:pic>
        <p:nvPicPr>
          <p:cNvPr id="14" name="Picture 13"/>
          <p:cNvPicPr>
            <a:picLocks noChangeAspect="1"/>
          </p:cNvPicPr>
          <p:nvPr/>
        </p:nvPicPr>
        <p:blipFill>
          <a:blip r:embed="rId3"/>
          <a:stretch>
            <a:fillRect/>
          </a:stretch>
        </p:blipFill>
        <p:spPr>
          <a:xfrm>
            <a:off x="4617268" y="1595792"/>
            <a:ext cx="3155131" cy="3348606"/>
          </a:xfrm>
          <a:prstGeom prst="rect">
            <a:avLst/>
          </a:prstGeom>
        </p:spPr>
      </p:pic>
      <p:sp>
        <p:nvSpPr>
          <p:cNvPr id="18" name="TextBox 17"/>
          <p:cNvSpPr txBox="1"/>
          <p:nvPr/>
        </p:nvSpPr>
        <p:spPr>
          <a:xfrm>
            <a:off x="8789018" y="4944398"/>
            <a:ext cx="2564782" cy="1200329"/>
          </a:xfrm>
          <a:prstGeom prst="rect">
            <a:avLst/>
          </a:prstGeom>
          <a:noFill/>
        </p:spPr>
        <p:txBody>
          <a:bodyPr wrap="square" rtlCol="0">
            <a:spAutoFit/>
          </a:bodyPr>
          <a:lstStyle/>
          <a:p>
            <a:r>
              <a:rPr lang="en-US" dirty="0" smtClean="0"/>
              <a:t>Subassembly’s internal surface accessible for weld inspection and polish</a:t>
            </a:r>
            <a:endParaRPr lang="en-US" dirty="0"/>
          </a:p>
        </p:txBody>
      </p:sp>
      <p:pic>
        <p:nvPicPr>
          <p:cNvPr id="19" name="Picture 18"/>
          <p:cNvPicPr>
            <a:picLocks noChangeAspect="1"/>
          </p:cNvPicPr>
          <p:nvPr/>
        </p:nvPicPr>
        <p:blipFill rotWithShape="1">
          <a:blip r:embed="rId4"/>
          <a:srcRect l="44242" t="31787" r="23694" b="4667"/>
          <a:stretch/>
        </p:blipFill>
        <p:spPr>
          <a:xfrm>
            <a:off x="8065617" y="1690688"/>
            <a:ext cx="3288183" cy="3099970"/>
          </a:xfrm>
          <a:prstGeom prst="rect">
            <a:avLst/>
          </a:prstGeom>
        </p:spPr>
      </p:pic>
      <p:cxnSp>
        <p:nvCxnSpPr>
          <p:cNvPr id="20" name="Straight Arrow Connector 19"/>
          <p:cNvCxnSpPr/>
          <p:nvPr/>
        </p:nvCxnSpPr>
        <p:spPr>
          <a:xfrm flipV="1">
            <a:off x="1770434" y="2986674"/>
            <a:ext cx="797669" cy="2058402"/>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93232" y="5183575"/>
            <a:ext cx="2152072" cy="1200329"/>
          </a:xfrm>
          <a:prstGeom prst="rect">
            <a:avLst/>
          </a:prstGeom>
          <a:noFill/>
        </p:spPr>
        <p:txBody>
          <a:bodyPr wrap="square" rtlCol="0">
            <a:spAutoFit/>
          </a:bodyPr>
          <a:lstStyle/>
          <a:p>
            <a:r>
              <a:rPr lang="en-US" dirty="0" smtClean="0"/>
              <a:t>Wave guide stub plug will be formed or cut from a flat sheet </a:t>
            </a:r>
            <a:endParaRPr lang="en-US" dirty="0"/>
          </a:p>
        </p:txBody>
      </p:sp>
    </p:spTree>
    <p:extLst>
      <p:ext uri="{BB962C8B-B14F-4D97-AF65-F5344CB8AC3E}">
        <p14:creationId xmlns:p14="http://schemas.microsoft.com/office/powerpoint/2010/main" val="84953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232778"/>
            <a:ext cx="10515600" cy="2124075"/>
          </a:xfrm>
        </p:spPr>
        <p:txBody>
          <a:bodyPr anchor="t">
            <a:noAutofit/>
          </a:bodyPr>
          <a:lstStyle/>
          <a:p>
            <a:r>
              <a:rPr lang="en-US" sz="3200" dirty="0" smtClean="0"/>
              <a:t>Final weld </a:t>
            </a:r>
            <a:br>
              <a:rPr lang="en-US" sz="3200" dirty="0" smtClean="0"/>
            </a:br>
            <a:r>
              <a:rPr lang="en-US" sz="3200" dirty="0" smtClean="0"/>
              <a:t>Outside full penetration circular weld</a:t>
            </a:r>
            <a:br>
              <a:rPr lang="en-US" sz="3200" dirty="0" smtClean="0"/>
            </a:br>
            <a:r>
              <a:rPr lang="en-US" sz="3200" dirty="0" smtClean="0"/>
              <a:t>Circular weld ensures weld quality</a:t>
            </a:r>
            <a:br>
              <a:rPr lang="en-US" sz="3200" dirty="0" smtClean="0"/>
            </a:br>
            <a:r>
              <a:rPr lang="en-US" sz="3200" dirty="0" smtClean="0"/>
              <a:t>Trimming error or weld shrinkage of final weld seam affects minimally on frequency and also can be accommodated by tuning range  </a:t>
            </a:r>
            <a:endParaRPr lang="en-US" sz="3200" dirty="0"/>
          </a:p>
        </p:txBody>
      </p:sp>
      <p:pic>
        <p:nvPicPr>
          <p:cNvPr id="10" name="Content Placeholder 9"/>
          <p:cNvPicPr>
            <a:picLocks noGrp="1" noChangeAspect="1"/>
          </p:cNvPicPr>
          <p:nvPr>
            <p:ph idx="1"/>
          </p:nvPr>
        </p:nvPicPr>
        <p:blipFill rotWithShape="1">
          <a:blip r:embed="rId2"/>
          <a:srcRect l="27324" t="30816" r="1777" b="4974"/>
          <a:stretch/>
        </p:blipFill>
        <p:spPr>
          <a:xfrm>
            <a:off x="2067279" y="3031072"/>
            <a:ext cx="7802212" cy="3361267"/>
          </a:xfrm>
          <a:prstGeom prst="rect">
            <a:avLst/>
          </a:prstGeom>
        </p:spPr>
      </p:pic>
      <p:cxnSp>
        <p:nvCxnSpPr>
          <p:cNvPr id="12" name="Straight Connector 11"/>
          <p:cNvCxnSpPr/>
          <p:nvPr/>
        </p:nvCxnSpPr>
        <p:spPr>
          <a:xfrm>
            <a:off x="3996267" y="3107273"/>
            <a:ext cx="0" cy="32342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07867" y="3107273"/>
            <a:ext cx="0" cy="32342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6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8842" cy="1325563"/>
          </a:xfrm>
        </p:spPr>
        <p:txBody>
          <a:bodyPr anchor="t">
            <a:normAutofit/>
          </a:bodyPr>
          <a:lstStyle/>
          <a:p>
            <a:r>
              <a:rPr lang="en-US" sz="3200" dirty="0" smtClean="0"/>
              <a:t>Weld </a:t>
            </a:r>
            <a:r>
              <a:rPr lang="en-US" sz="3200" smtClean="0"/>
              <a:t>cavity with stiffeners </a:t>
            </a:r>
            <a:r>
              <a:rPr lang="en-US" sz="3200" dirty="0" smtClean="0"/>
              <a:t>(4 mm thick reactor grade)</a:t>
            </a:r>
            <a:br>
              <a:rPr lang="en-US" sz="3200" dirty="0" smtClean="0"/>
            </a:br>
            <a:r>
              <a:rPr lang="en-US" sz="3200" dirty="0" smtClean="0"/>
              <a:t>  </a:t>
            </a:r>
            <a:endParaRPr lang="en-US" sz="3200" dirty="0"/>
          </a:p>
        </p:txBody>
      </p:sp>
      <p:pic>
        <p:nvPicPr>
          <p:cNvPr id="4" name="Content Placeholder 3"/>
          <p:cNvPicPr>
            <a:picLocks noGrp="1" noChangeAspect="1"/>
          </p:cNvPicPr>
          <p:nvPr>
            <p:ph idx="1"/>
          </p:nvPr>
        </p:nvPicPr>
        <p:blipFill rotWithShape="1">
          <a:blip r:embed="rId2"/>
          <a:srcRect l="48889" t="32039" r="18901" b="7020"/>
          <a:stretch/>
        </p:blipFill>
        <p:spPr>
          <a:xfrm>
            <a:off x="3075707" y="1251285"/>
            <a:ext cx="5892801" cy="5303520"/>
          </a:xfrm>
          <a:prstGeom prst="rect">
            <a:avLst/>
          </a:prstGeom>
        </p:spPr>
      </p:pic>
    </p:spTree>
    <p:extLst>
      <p:ext uri="{BB962C8B-B14F-4D97-AF65-F5344CB8AC3E}">
        <p14:creationId xmlns:p14="http://schemas.microsoft.com/office/powerpoint/2010/main" val="308976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Blanks </a:t>
            </a:r>
            <a:endParaRPr lang="en-US" dirty="0"/>
          </a:p>
        </p:txBody>
      </p:sp>
      <p:sp>
        <p:nvSpPr>
          <p:cNvPr id="3" name="Content Placeholder 2"/>
          <p:cNvSpPr>
            <a:spLocks noGrp="1"/>
          </p:cNvSpPr>
          <p:nvPr>
            <p:ph idx="1"/>
          </p:nvPr>
        </p:nvSpPr>
        <p:spPr/>
        <p:txBody>
          <a:bodyPr/>
          <a:lstStyle/>
          <a:p>
            <a:r>
              <a:rPr lang="en-US" dirty="0" smtClean="0"/>
              <a:t>Dimensions are rounded up to truncate the decimals </a:t>
            </a:r>
            <a:endParaRPr lang="en-US" dirty="0"/>
          </a:p>
        </p:txBody>
      </p:sp>
    </p:spTree>
    <p:extLst>
      <p:ext uri="{BB962C8B-B14F-4D97-AF65-F5344CB8AC3E}">
        <p14:creationId xmlns:p14="http://schemas.microsoft.com/office/powerpoint/2010/main" val="268512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89529" y="456276"/>
          <a:ext cx="11222178" cy="5937762"/>
        </p:xfrm>
        <a:graphic>
          <a:graphicData uri="http://schemas.openxmlformats.org/drawingml/2006/table">
            <a:tbl>
              <a:tblPr firstRow="1" bandRow="1">
                <a:tableStyleId>{5C22544A-7EE6-4342-B048-85BDC9FD1C3A}</a:tableStyleId>
              </a:tblPr>
              <a:tblGrid>
                <a:gridCol w="1870363">
                  <a:extLst>
                    <a:ext uri="{9D8B030D-6E8A-4147-A177-3AD203B41FA5}">
                      <a16:colId xmlns:a16="http://schemas.microsoft.com/office/drawing/2014/main" val="3906171523"/>
                    </a:ext>
                  </a:extLst>
                </a:gridCol>
                <a:gridCol w="2230581">
                  <a:extLst>
                    <a:ext uri="{9D8B030D-6E8A-4147-A177-3AD203B41FA5}">
                      <a16:colId xmlns:a16="http://schemas.microsoft.com/office/drawing/2014/main" val="3341626688"/>
                    </a:ext>
                  </a:extLst>
                </a:gridCol>
                <a:gridCol w="1967345">
                  <a:extLst>
                    <a:ext uri="{9D8B030D-6E8A-4147-A177-3AD203B41FA5}">
                      <a16:colId xmlns:a16="http://schemas.microsoft.com/office/drawing/2014/main" val="4270827716"/>
                    </a:ext>
                  </a:extLst>
                </a:gridCol>
                <a:gridCol w="1948873">
                  <a:extLst>
                    <a:ext uri="{9D8B030D-6E8A-4147-A177-3AD203B41FA5}">
                      <a16:colId xmlns:a16="http://schemas.microsoft.com/office/drawing/2014/main" val="2935877708"/>
                    </a:ext>
                  </a:extLst>
                </a:gridCol>
                <a:gridCol w="1334653">
                  <a:extLst>
                    <a:ext uri="{9D8B030D-6E8A-4147-A177-3AD203B41FA5}">
                      <a16:colId xmlns:a16="http://schemas.microsoft.com/office/drawing/2014/main" val="3929777845"/>
                    </a:ext>
                  </a:extLst>
                </a:gridCol>
                <a:gridCol w="1870363">
                  <a:extLst>
                    <a:ext uri="{9D8B030D-6E8A-4147-A177-3AD203B41FA5}">
                      <a16:colId xmlns:a16="http://schemas.microsoft.com/office/drawing/2014/main" val="1099276112"/>
                    </a:ext>
                  </a:extLst>
                </a:gridCol>
              </a:tblGrid>
              <a:tr h="1474124">
                <a:tc>
                  <a:txBody>
                    <a:bodyPr/>
                    <a:lstStyle/>
                    <a:p>
                      <a:r>
                        <a:rPr lang="en-US" dirty="0" smtClean="0"/>
                        <a:t>Part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Geometry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Finished (Trimmed) size</a:t>
                      </a:r>
                      <a:r>
                        <a:rPr lang="en-US" baseline="0" dirty="0" smtClean="0"/>
                        <a:t> </a:t>
                      </a:r>
                    </a:p>
                    <a:p>
                      <a:r>
                        <a:rPr lang="en-US" baseline="0" dirty="0" smtClean="0"/>
                        <a:t>Thickness X side X side or diameter</a:t>
                      </a:r>
                    </a:p>
                    <a:p>
                      <a:r>
                        <a:rPr lang="en-US" baseline="0" dirty="0" smtClean="0"/>
                        <a:t>mm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Size including trimming/weld</a:t>
                      </a:r>
                      <a:r>
                        <a:rPr lang="en-US" baseline="0" dirty="0" smtClean="0"/>
                        <a:t> margins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Required Quantity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662009"/>
                  </a:ext>
                </a:extLst>
              </a:tr>
              <a:tr h="1005544">
                <a:tc>
                  <a:txBody>
                    <a:bodyPr/>
                    <a:lstStyle/>
                    <a:p>
                      <a:r>
                        <a:rPr lang="en-US" dirty="0" smtClean="0"/>
                        <a:t>Pole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638 X 395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648 X 405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021209"/>
                  </a:ext>
                </a:extLst>
              </a:tr>
              <a:tr h="1811878">
                <a:tc>
                  <a:txBody>
                    <a:bodyPr/>
                    <a:lstStyle/>
                    <a:p>
                      <a:r>
                        <a:rPr lang="en-US" dirty="0" smtClean="0"/>
                        <a:t>Outer conductor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938 X 726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948 X 746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Beamline direction has 10mm margin each side for frequency trimming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04927"/>
                  </a:ext>
                </a:extLst>
              </a:tr>
              <a:tr h="504124">
                <a:tc>
                  <a:txBody>
                    <a:bodyPr/>
                    <a:lstStyle/>
                    <a:p>
                      <a:r>
                        <a:rPr lang="en-US" dirty="0" smtClean="0"/>
                        <a:t>End cap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5 X Ø 667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5 X Ø 677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Enough margin to compensate outer conductor side if necessary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506474"/>
                  </a:ext>
                </a:extLst>
              </a:tr>
            </a:tbl>
          </a:graphicData>
        </a:graphic>
      </p:graphicFrame>
      <p:pic>
        <p:nvPicPr>
          <p:cNvPr id="4" name="Content Placeholder 3"/>
          <p:cNvPicPr>
            <a:picLocks noGrp="1" noChangeAspect="1"/>
          </p:cNvPicPr>
          <p:nvPr>
            <p:ph idx="1"/>
          </p:nvPr>
        </p:nvPicPr>
        <p:blipFill rotWithShape="1">
          <a:blip r:embed="rId2"/>
          <a:srcRect l="52159" t="53547" r="33550" b="25493"/>
          <a:stretch/>
        </p:blipFill>
        <p:spPr>
          <a:xfrm>
            <a:off x="2702205" y="2025737"/>
            <a:ext cx="1511361" cy="1054501"/>
          </a:xfrm>
          <a:prstGeom prst="rect">
            <a:avLst/>
          </a:prstGeom>
        </p:spPr>
      </p:pic>
      <p:pic>
        <p:nvPicPr>
          <p:cNvPr id="9" name="Picture 8"/>
          <p:cNvPicPr>
            <a:picLocks noChangeAspect="1"/>
          </p:cNvPicPr>
          <p:nvPr/>
        </p:nvPicPr>
        <p:blipFill>
          <a:blip r:embed="rId3"/>
          <a:stretch>
            <a:fillRect/>
          </a:stretch>
        </p:blipFill>
        <p:spPr>
          <a:xfrm>
            <a:off x="2371480" y="3307174"/>
            <a:ext cx="2172810" cy="1415804"/>
          </a:xfrm>
          <a:prstGeom prst="rect">
            <a:avLst/>
          </a:prstGeom>
        </p:spPr>
      </p:pic>
      <p:pic>
        <p:nvPicPr>
          <p:cNvPr id="10" name="Picture 9"/>
          <p:cNvPicPr>
            <a:picLocks noChangeAspect="1"/>
          </p:cNvPicPr>
          <p:nvPr/>
        </p:nvPicPr>
        <p:blipFill>
          <a:blip r:embed="rId4"/>
          <a:stretch>
            <a:fillRect/>
          </a:stretch>
        </p:blipFill>
        <p:spPr>
          <a:xfrm>
            <a:off x="2702205" y="5173974"/>
            <a:ext cx="1511361" cy="887575"/>
          </a:xfrm>
          <a:prstGeom prst="rect">
            <a:avLst/>
          </a:prstGeom>
        </p:spPr>
      </p:pic>
    </p:spTree>
    <p:extLst>
      <p:ext uri="{BB962C8B-B14F-4D97-AF65-F5344CB8AC3E}">
        <p14:creationId xmlns:p14="http://schemas.microsoft.com/office/powerpoint/2010/main" val="399840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89529" y="456276"/>
          <a:ext cx="11222178" cy="5812269"/>
        </p:xfrm>
        <a:graphic>
          <a:graphicData uri="http://schemas.openxmlformats.org/drawingml/2006/table">
            <a:tbl>
              <a:tblPr firstRow="1" bandRow="1">
                <a:tableStyleId>{5C22544A-7EE6-4342-B048-85BDC9FD1C3A}</a:tableStyleId>
              </a:tblPr>
              <a:tblGrid>
                <a:gridCol w="1870363">
                  <a:extLst>
                    <a:ext uri="{9D8B030D-6E8A-4147-A177-3AD203B41FA5}">
                      <a16:colId xmlns:a16="http://schemas.microsoft.com/office/drawing/2014/main" val="3906171523"/>
                    </a:ext>
                  </a:extLst>
                </a:gridCol>
                <a:gridCol w="2230581">
                  <a:extLst>
                    <a:ext uri="{9D8B030D-6E8A-4147-A177-3AD203B41FA5}">
                      <a16:colId xmlns:a16="http://schemas.microsoft.com/office/drawing/2014/main" val="3341626688"/>
                    </a:ext>
                  </a:extLst>
                </a:gridCol>
                <a:gridCol w="1967345">
                  <a:extLst>
                    <a:ext uri="{9D8B030D-6E8A-4147-A177-3AD203B41FA5}">
                      <a16:colId xmlns:a16="http://schemas.microsoft.com/office/drawing/2014/main" val="4270827716"/>
                    </a:ext>
                  </a:extLst>
                </a:gridCol>
                <a:gridCol w="1948873">
                  <a:extLst>
                    <a:ext uri="{9D8B030D-6E8A-4147-A177-3AD203B41FA5}">
                      <a16:colId xmlns:a16="http://schemas.microsoft.com/office/drawing/2014/main" val="2935877708"/>
                    </a:ext>
                  </a:extLst>
                </a:gridCol>
                <a:gridCol w="1334653">
                  <a:extLst>
                    <a:ext uri="{9D8B030D-6E8A-4147-A177-3AD203B41FA5}">
                      <a16:colId xmlns:a16="http://schemas.microsoft.com/office/drawing/2014/main" val="3929777845"/>
                    </a:ext>
                  </a:extLst>
                </a:gridCol>
                <a:gridCol w="1870363">
                  <a:extLst>
                    <a:ext uri="{9D8B030D-6E8A-4147-A177-3AD203B41FA5}">
                      <a16:colId xmlns:a16="http://schemas.microsoft.com/office/drawing/2014/main" val="1099276112"/>
                    </a:ext>
                  </a:extLst>
                </a:gridCol>
              </a:tblGrid>
              <a:tr h="1498254">
                <a:tc>
                  <a:txBody>
                    <a:bodyPr/>
                    <a:lstStyle/>
                    <a:p>
                      <a:r>
                        <a:rPr lang="en-US" dirty="0" smtClean="0"/>
                        <a:t>Part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Geometry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Finished (Trimmed) size</a:t>
                      </a:r>
                      <a:r>
                        <a:rPr lang="en-US" baseline="0" dirty="0" smtClean="0"/>
                        <a:t> </a:t>
                      </a:r>
                    </a:p>
                    <a:p>
                      <a:r>
                        <a:rPr lang="en-US" baseline="0" dirty="0" smtClean="0"/>
                        <a:t>Thickness X side X side or diameter</a:t>
                      </a:r>
                    </a:p>
                    <a:p>
                      <a:r>
                        <a:rPr lang="en-US" baseline="0" dirty="0" smtClean="0"/>
                        <a:t>mm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Size including trimming/weld</a:t>
                      </a:r>
                      <a:r>
                        <a:rPr lang="en-US" baseline="0" dirty="0" smtClean="0"/>
                        <a:t> margins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Required Quantity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662009"/>
                  </a:ext>
                </a:extLst>
              </a:tr>
              <a:tr h="1017270">
                <a:tc>
                  <a:txBody>
                    <a:bodyPr/>
                    <a:lstStyle/>
                    <a:p>
                      <a:r>
                        <a:rPr lang="en-US" dirty="0" smtClean="0"/>
                        <a:t>Wave</a:t>
                      </a:r>
                      <a:r>
                        <a:rPr lang="en-US" baseline="0" dirty="0" smtClean="0"/>
                        <a:t> guide half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431 X 204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436 X 209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021209"/>
                  </a:ext>
                </a:extLst>
              </a:tr>
              <a:tr h="1028700">
                <a:tc>
                  <a:txBody>
                    <a:bodyPr/>
                    <a:lstStyle/>
                    <a:p>
                      <a:r>
                        <a:rPr lang="en-US" dirty="0" smtClean="0"/>
                        <a:t>Beam</a:t>
                      </a:r>
                      <a:r>
                        <a:rPr lang="en-US" baseline="0" dirty="0" smtClean="0"/>
                        <a:t> pipe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 X 333 X 230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 X 333 X 235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t>Beampipe</a:t>
                      </a:r>
                      <a:r>
                        <a:rPr lang="en-US" dirty="0" smtClean="0"/>
                        <a:t> blanks are cut precisely in circumference dimension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04927"/>
                  </a:ext>
                </a:extLst>
              </a:tr>
              <a:tr h="747855">
                <a:tc>
                  <a:txBody>
                    <a:bodyPr/>
                    <a:lstStyle/>
                    <a:p>
                      <a:r>
                        <a:rPr lang="en-US" dirty="0" smtClean="0"/>
                        <a:t>FPC</a:t>
                      </a:r>
                      <a:r>
                        <a:rPr lang="en-US" baseline="0" dirty="0" smtClean="0"/>
                        <a:t> 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 X 220 X 185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 X 220 X 190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506474"/>
                  </a:ext>
                </a:extLst>
              </a:tr>
              <a:tr h="765922">
                <a:tc>
                  <a:txBody>
                    <a:bodyPr/>
                    <a:lstStyle/>
                    <a:p>
                      <a:r>
                        <a:rPr lang="en-US" dirty="0" smtClean="0"/>
                        <a:t>Wave guide</a:t>
                      </a:r>
                      <a:r>
                        <a:rPr lang="en-US" baseline="0" dirty="0" smtClean="0"/>
                        <a:t> plug (FPC WG stub)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386 X 114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391 X 119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Could be 2 if one</a:t>
                      </a:r>
                      <a:r>
                        <a:rPr lang="en-US" baseline="0" dirty="0" smtClean="0"/>
                        <a:t> of the HOM wave guide becomes a stub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394468"/>
                  </a:ext>
                </a:extLst>
              </a:tr>
            </a:tbl>
          </a:graphicData>
        </a:graphic>
      </p:graphicFrame>
      <p:pic>
        <p:nvPicPr>
          <p:cNvPr id="5" name="Picture 4"/>
          <p:cNvPicPr>
            <a:picLocks noChangeAspect="1"/>
          </p:cNvPicPr>
          <p:nvPr/>
        </p:nvPicPr>
        <p:blipFill rotWithShape="1">
          <a:blip r:embed="rId2"/>
          <a:srcRect l="2769" t="10586" r="3569" b="8928"/>
          <a:stretch/>
        </p:blipFill>
        <p:spPr>
          <a:xfrm>
            <a:off x="2519261" y="2120590"/>
            <a:ext cx="1858775" cy="675197"/>
          </a:xfrm>
          <a:prstGeom prst="rect">
            <a:avLst/>
          </a:prstGeom>
        </p:spPr>
      </p:pic>
      <p:pic>
        <p:nvPicPr>
          <p:cNvPr id="6" name="Picture 5"/>
          <p:cNvPicPr>
            <a:picLocks noChangeAspect="1"/>
          </p:cNvPicPr>
          <p:nvPr/>
        </p:nvPicPr>
        <p:blipFill rotWithShape="1">
          <a:blip r:embed="rId3"/>
          <a:srcRect l="29201" t="38540" r="42687" b="17063"/>
          <a:stretch/>
        </p:blipFill>
        <p:spPr>
          <a:xfrm>
            <a:off x="2943117" y="3298100"/>
            <a:ext cx="1029536" cy="773408"/>
          </a:xfrm>
          <a:prstGeom prst="rect">
            <a:avLst/>
          </a:prstGeom>
        </p:spPr>
      </p:pic>
      <p:pic>
        <p:nvPicPr>
          <p:cNvPr id="7" name="Picture 6"/>
          <p:cNvPicPr>
            <a:picLocks noChangeAspect="1"/>
          </p:cNvPicPr>
          <p:nvPr/>
        </p:nvPicPr>
        <p:blipFill>
          <a:blip r:embed="rId4"/>
          <a:stretch>
            <a:fillRect/>
          </a:stretch>
        </p:blipFill>
        <p:spPr>
          <a:xfrm>
            <a:off x="3048995" y="4414381"/>
            <a:ext cx="820362" cy="616485"/>
          </a:xfrm>
          <a:prstGeom prst="rect">
            <a:avLst/>
          </a:prstGeom>
        </p:spPr>
      </p:pic>
      <p:pic>
        <p:nvPicPr>
          <p:cNvPr id="8" name="Picture 7"/>
          <p:cNvPicPr>
            <a:picLocks noChangeAspect="1"/>
          </p:cNvPicPr>
          <p:nvPr/>
        </p:nvPicPr>
        <p:blipFill rotWithShape="1">
          <a:blip r:embed="rId5"/>
          <a:srcRect l="56491" t="35946" r="18962" b="25135"/>
          <a:stretch/>
        </p:blipFill>
        <p:spPr>
          <a:xfrm>
            <a:off x="2796314" y="5173616"/>
            <a:ext cx="1323141" cy="997899"/>
          </a:xfrm>
          <a:prstGeom prst="rect">
            <a:avLst/>
          </a:prstGeom>
        </p:spPr>
      </p:pic>
    </p:spTree>
    <p:extLst>
      <p:ext uri="{BB962C8B-B14F-4D97-AF65-F5344CB8AC3E}">
        <p14:creationId xmlns:p14="http://schemas.microsoft.com/office/powerpoint/2010/main" val="375286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00959" y="524856"/>
          <a:ext cx="11222178" cy="5938111"/>
        </p:xfrm>
        <a:graphic>
          <a:graphicData uri="http://schemas.openxmlformats.org/drawingml/2006/table">
            <a:tbl>
              <a:tblPr firstRow="1" bandRow="1">
                <a:tableStyleId>{5C22544A-7EE6-4342-B048-85BDC9FD1C3A}</a:tableStyleId>
              </a:tblPr>
              <a:tblGrid>
                <a:gridCol w="1870363">
                  <a:extLst>
                    <a:ext uri="{9D8B030D-6E8A-4147-A177-3AD203B41FA5}">
                      <a16:colId xmlns:a16="http://schemas.microsoft.com/office/drawing/2014/main" val="3906171523"/>
                    </a:ext>
                  </a:extLst>
                </a:gridCol>
                <a:gridCol w="2230581">
                  <a:extLst>
                    <a:ext uri="{9D8B030D-6E8A-4147-A177-3AD203B41FA5}">
                      <a16:colId xmlns:a16="http://schemas.microsoft.com/office/drawing/2014/main" val="3341626688"/>
                    </a:ext>
                  </a:extLst>
                </a:gridCol>
                <a:gridCol w="1967345">
                  <a:extLst>
                    <a:ext uri="{9D8B030D-6E8A-4147-A177-3AD203B41FA5}">
                      <a16:colId xmlns:a16="http://schemas.microsoft.com/office/drawing/2014/main" val="4270827716"/>
                    </a:ext>
                  </a:extLst>
                </a:gridCol>
                <a:gridCol w="1948873">
                  <a:extLst>
                    <a:ext uri="{9D8B030D-6E8A-4147-A177-3AD203B41FA5}">
                      <a16:colId xmlns:a16="http://schemas.microsoft.com/office/drawing/2014/main" val="2935877708"/>
                    </a:ext>
                  </a:extLst>
                </a:gridCol>
                <a:gridCol w="1334653">
                  <a:extLst>
                    <a:ext uri="{9D8B030D-6E8A-4147-A177-3AD203B41FA5}">
                      <a16:colId xmlns:a16="http://schemas.microsoft.com/office/drawing/2014/main" val="3929777845"/>
                    </a:ext>
                  </a:extLst>
                </a:gridCol>
                <a:gridCol w="1870363">
                  <a:extLst>
                    <a:ext uri="{9D8B030D-6E8A-4147-A177-3AD203B41FA5}">
                      <a16:colId xmlns:a16="http://schemas.microsoft.com/office/drawing/2014/main" val="1099276112"/>
                    </a:ext>
                  </a:extLst>
                </a:gridCol>
              </a:tblGrid>
              <a:tr h="1498254">
                <a:tc>
                  <a:txBody>
                    <a:bodyPr/>
                    <a:lstStyle/>
                    <a:p>
                      <a:r>
                        <a:rPr lang="en-US" dirty="0" smtClean="0"/>
                        <a:t>Part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Geometry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Finished (Trimmed) size</a:t>
                      </a:r>
                      <a:r>
                        <a:rPr lang="en-US" baseline="0" dirty="0" smtClean="0"/>
                        <a:t> </a:t>
                      </a:r>
                    </a:p>
                    <a:p>
                      <a:r>
                        <a:rPr lang="en-US" baseline="0" dirty="0" smtClean="0"/>
                        <a:t>Thickness X side X side or diameter</a:t>
                      </a:r>
                    </a:p>
                    <a:p>
                      <a:r>
                        <a:rPr lang="en-US" baseline="0" dirty="0" smtClean="0"/>
                        <a:t>mm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Size including trimming/weld</a:t>
                      </a:r>
                      <a:r>
                        <a:rPr lang="en-US" baseline="0" dirty="0" smtClean="0"/>
                        <a:t> margins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Required Quantity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662009"/>
                  </a:ext>
                </a:extLst>
              </a:tr>
              <a:tr h="1017270">
                <a:tc>
                  <a:txBody>
                    <a:bodyPr/>
                    <a:lstStyle/>
                    <a:p>
                      <a:r>
                        <a:rPr lang="en-US" dirty="0" smtClean="0"/>
                        <a:t>Stiffener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261 X 720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266 X 720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Reactor grade </a:t>
                      </a:r>
                      <a:r>
                        <a:rPr lang="en-US" dirty="0" err="1" smtClean="0"/>
                        <a:t>Nb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021209"/>
                  </a:ext>
                </a:extLst>
              </a:tr>
              <a:tr h="1028700">
                <a:tc>
                  <a:txBody>
                    <a:bodyPr/>
                    <a:lstStyle/>
                    <a:p>
                      <a:r>
                        <a:rPr lang="en-US" dirty="0" smtClean="0"/>
                        <a:t>Stiffener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smtClean="0"/>
                    </a:p>
                    <a:p>
                      <a:endParaRPr lang="en-US" dirty="0" smtClean="0"/>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 X 261 X 280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X Ø 630</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Blanks 3</a:t>
                      </a:r>
                    </a:p>
                    <a:p>
                      <a:r>
                        <a:rPr lang="en-US" dirty="0" smtClean="0"/>
                        <a:t>Finished shape 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Reactor grade </a:t>
                      </a:r>
                      <a:r>
                        <a:rPr lang="en-US" dirty="0" err="1" smtClean="0"/>
                        <a:t>Nb</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Round sheet makes 4 finished shape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04927"/>
                  </a:ext>
                </a:extLst>
              </a:tr>
              <a:tr h="747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Tuner tabs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t>Nb-Ti</a:t>
                      </a:r>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506474"/>
                  </a:ext>
                </a:extLst>
              </a:tr>
              <a:tr h="765922">
                <a:tc>
                  <a:txBody>
                    <a:bodyPr/>
                    <a:lstStyle/>
                    <a:p>
                      <a:r>
                        <a:rPr lang="en-US" dirty="0" smtClean="0"/>
                        <a:t>Flanges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TBD</a:t>
                      </a:r>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SS or </a:t>
                      </a:r>
                      <a:r>
                        <a:rPr lang="en-US" dirty="0" err="1" smtClean="0"/>
                        <a:t>Nb</a:t>
                      </a:r>
                      <a:r>
                        <a:rPr lang="en-US" dirty="0" smtClean="0"/>
                        <a:t> TBD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394468"/>
                  </a:ext>
                </a:extLst>
              </a:tr>
            </a:tbl>
          </a:graphicData>
        </a:graphic>
      </p:graphicFrame>
      <p:pic>
        <p:nvPicPr>
          <p:cNvPr id="4" name="Picture 3"/>
          <p:cNvPicPr>
            <a:picLocks noChangeAspect="1"/>
          </p:cNvPicPr>
          <p:nvPr/>
        </p:nvPicPr>
        <p:blipFill rotWithShape="1">
          <a:blip r:embed="rId2"/>
          <a:srcRect l="44208" t="44800" r="7780" b="14934"/>
          <a:stretch/>
        </p:blipFill>
        <p:spPr>
          <a:xfrm>
            <a:off x="2457450" y="2331721"/>
            <a:ext cx="2034197" cy="811529"/>
          </a:xfrm>
          <a:prstGeom prst="rect">
            <a:avLst/>
          </a:prstGeom>
        </p:spPr>
      </p:pic>
      <p:pic>
        <p:nvPicPr>
          <p:cNvPr id="9" name="Picture 8"/>
          <p:cNvPicPr>
            <a:picLocks noChangeAspect="1"/>
          </p:cNvPicPr>
          <p:nvPr/>
        </p:nvPicPr>
        <p:blipFill rotWithShape="1">
          <a:blip r:embed="rId3"/>
          <a:srcRect l="58478" t="35334" r="22558" b="26533"/>
          <a:stretch/>
        </p:blipFill>
        <p:spPr>
          <a:xfrm>
            <a:off x="2868930" y="3778362"/>
            <a:ext cx="960120" cy="918375"/>
          </a:xfrm>
          <a:prstGeom prst="rect">
            <a:avLst/>
          </a:prstGeom>
        </p:spPr>
      </p:pic>
    </p:spTree>
    <p:extLst>
      <p:ext uri="{BB962C8B-B14F-4D97-AF65-F5344CB8AC3E}">
        <p14:creationId xmlns:p14="http://schemas.microsoft.com/office/powerpoint/2010/main" val="105907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Minimum number of forming dies and weld seams</a:t>
            </a:r>
          </a:p>
          <a:p>
            <a:r>
              <a:rPr lang="en-US" dirty="0" smtClean="0"/>
              <a:t>Avoid weld seams in high field area</a:t>
            </a:r>
          </a:p>
          <a:p>
            <a:r>
              <a:rPr lang="en-US" dirty="0" smtClean="0"/>
              <a:t>Weld seam 2D lines as opposed to 3D lines for better </a:t>
            </a:r>
            <a:r>
              <a:rPr lang="en-US" dirty="0" err="1" smtClean="0"/>
              <a:t>ebw</a:t>
            </a:r>
            <a:r>
              <a:rPr lang="en-US" dirty="0" smtClean="0"/>
              <a:t> machine control</a:t>
            </a:r>
          </a:p>
          <a:p>
            <a:r>
              <a:rPr lang="en-US" dirty="0" smtClean="0"/>
              <a:t>Avoid one sided full penetration weld as much as possible especially on sensitive area</a:t>
            </a:r>
          </a:p>
          <a:p>
            <a:r>
              <a:rPr lang="en-US" dirty="0" smtClean="0"/>
              <a:t>Make all sensitive weld seams available for inspection and polish before moving forward</a:t>
            </a:r>
          </a:p>
          <a:p>
            <a:r>
              <a:rPr lang="en-US" dirty="0" smtClean="0"/>
              <a:t>Critical operation should be done earlier so it has opportunity to correct and accumulated time and efforts not wasted. For example, establishing pole geometry early on so the most important cavity parameters like frequency and electric center are determined and remained throughout the manufacturing process. </a:t>
            </a:r>
          </a:p>
          <a:p>
            <a:pPr marL="0" indent="0">
              <a:buNone/>
            </a:pPr>
            <a:endParaRPr lang="en-US" dirty="0" smtClean="0"/>
          </a:p>
          <a:p>
            <a:endParaRPr lang="en-US" dirty="0"/>
          </a:p>
        </p:txBody>
      </p:sp>
    </p:spTree>
    <p:extLst>
      <p:ext uri="{BB962C8B-B14F-4D97-AF65-F5344CB8AC3E}">
        <p14:creationId xmlns:p14="http://schemas.microsoft.com/office/powerpoint/2010/main" val="31029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Form poles (4 mm thick)</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Examples (twin axis cavity)</a:t>
            </a:r>
            <a:r>
              <a:rPr lang="en-US" dirty="0"/>
              <a:t/>
            </a:r>
            <a:br>
              <a:rPr lang="en-US" dirty="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rotWithShape="1">
          <a:blip r:embed="rId2"/>
          <a:srcRect l="49697" t="49955" r="31118" b="22451"/>
          <a:stretch/>
        </p:blipFill>
        <p:spPr>
          <a:xfrm>
            <a:off x="1514763" y="1469530"/>
            <a:ext cx="2941454" cy="2012577"/>
          </a:xfrm>
          <a:prstGeom prst="rect">
            <a:avLst/>
          </a:prstGeom>
        </p:spPr>
      </p:pic>
      <p:pic>
        <p:nvPicPr>
          <p:cNvPr id="5" name="Picture 4"/>
          <p:cNvPicPr>
            <a:picLocks noChangeAspect="1"/>
          </p:cNvPicPr>
          <p:nvPr/>
        </p:nvPicPr>
        <p:blipFill rotWithShape="1">
          <a:blip r:embed="rId3"/>
          <a:srcRect l="7376" t="40416" r="2765" b="27477"/>
          <a:stretch/>
        </p:blipFill>
        <p:spPr>
          <a:xfrm>
            <a:off x="4876799" y="1971446"/>
            <a:ext cx="2651979" cy="1229903"/>
          </a:xfrm>
          <a:prstGeom prst="rect">
            <a:avLst/>
          </a:prstGeom>
        </p:spPr>
      </p:pic>
      <p:pic>
        <p:nvPicPr>
          <p:cNvPr id="6" name="Picture 5"/>
          <p:cNvPicPr>
            <a:picLocks noChangeAspect="1"/>
          </p:cNvPicPr>
          <p:nvPr/>
        </p:nvPicPr>
        <p:blipFill rotWithShape="1">
          <a:blip r:embed="rId4"/>
          <a:srcRect l="13640" r="15659"/>
          <a:stretch/>
        </p:blipFill>
        <p:spPr>
          <a:xfrm>
            <a:off x="8294255" y="1632640"/>
            <a:ext cx="1736436" cy="190751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644" b="8618"/>
          <a:stretch/>
        </p:blipFill>
        <p:spPr>
          <a:xfrm>
            <a:off x="3129890" y="4245126"/>
            <a:ext cx="3150837" cy="2241128"/>
          </a:xfrm>
          <a:prstGeom prst="rect">
            <a:avLst/>
          </a:prstGeom>
        </p:spPr>
      </p:pic>
    </p:spTree>
    <p:extLst>
      <p:ext uri="{BB962C8B-B14F-4D97-AF65-F5344CB8AC3E}">
        <p14:creationId xmlns:p14="http://schemas.microsoft.com/office/powerpoint/2010/main" val="84546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Form outer conductor (4 mm thick)</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Examples (JLEIC crab cavity)</a:t>
            </a:r>
            <a:r>
              <a:rPr lang="en-US" dirty="0"/>
              <a:t/>
            </a:r>
            <a:br>
              <a:rPr lang="en-US" dirty="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rotWithShape="1">
          <a:blip r:embed="rId2"/>
          <a:srcRect l="45356" t="44869" r="24857" b="14376"/>
          <a:stretch/>
        </p:blipFill>
        <p:spPr>
          <a:xfrm>
            <a:off x="1145310" y="1212146"/>
            <a:ext cx="3239353" cy="2108325"/>
          </a:xfrm>
          <a:prstGeom prst="rect">
            <a:avLst/>
          </a:prstGeom>
        </p:spPr>
      </p:pic>
      <p:pic>
        <p:nvPicPr>
          <p:cNvPr id="5" name="Picture 4"/>
          <p:cNvPicPr>
            <a:picLocks noChangeAspect="1"/>
          </p:cNvPicPr>
          <p:nvPr/>
        </p:nvPicPr>
        <p:blipFill rotWithShape="1">
          <a:blip r:embed="rId3"/>
          <a:srcRect l="11523" r="13241"/>
          <a:stretch/>
        </p:blipFill>
        <p:spPr>
          <a:xfrm>
            <a:off x="8430082" y="1274686"/>
            <a:ext cx="2483091" cy="1983243"/>
          </a:xfrm>
          <a:prstGeom prst="rect">
            <a:avLst/>
          </a:prstGeom>
        </p:spPr>
      </p:pic>
      <p:pic>
        <p:nvPicPr>
          <p:cNvPr id="6" name="Picture 5"/>
          <p:cNvPicPr>
            <a:picLocks noChangeAspect="1"/>
          </p:cNvPicPr>
          <p:nvPr/>
        </p:nvPicPr>
        <p:blipFill rotWithShape="1">
          <a:blip r:embed="rId4"/>
          <a:srcRect l="10253" r="6991"/>
          <a:stretch/>
        </p:blipFill>
        <p:spPr>
          <a:xfrm>
            <a:off x="5227781" y="1008946"/>
            <a:ext cx="2761674" cy="2533349"/>
          </a:xfrm>
          <a:prstGeom prst="rect">
            <a:avLst/>
          </a:prstGeom>
        </p:spPr>
      </p:pic>
      <p:pic>
        <p:nvPicPr>
          <p:cNvPr id="7" name="Picture 6"/>
          <p:cNvPicPr>
            <a:picLocks noChangeAspect="1"/>
          </p:cNvPicPr>
          <p:nvPr/>
        </p:nvPicPr>
        <p:blipFill rotWithShape="1">
          <a:blip r:embed="rId5"/>
          <a:srcRect l="8589" t="7832" b="3960"/>
          <a:stretch/>
        </p:blipFill>
        <p:spPr>
          <a:xfrm>
            <a:off x="5778548" y="4502045"/>
            <a:ext cx="2954084" cy="2137938"/>
          </a:xfrm>
          <a:prstGeom prst="rect">
            <a:avLst/>
          </a:prstGeom>
        </p:spPr>
      </p:pic>
      <p:pic>
        <p:nvPicPr>
          <p:cNvPr id="8" name="Picture 7"/>
          <p:cNvPicPr>
            <a:picLocks noChangeAspect="1"/>
          </p:cNvPicPr>
          <p:nvPr/>
        </p:nvPicPr>
        <p:blipFill rotWithShape="1">
          <a:blip r:embed="rId6"/>
          <a:srcRect t="9131" r="3436"/>
          <a:stretch/>
        </p:blipFill>
        <p:spPr>
          <a:xfrm>
            <a:off x="2179772" y="4502045"/>
            <a:ext cx="3030719" cy="2137938"/>
          </a:xfrm>
          <a:prstGeom prst="rect">
            <a:avLst/>
          </a:prstGeom>
        </p:spPr>
      </p:pic>
    </p:spTree>
    <p:extLst>
      <p:ext uri="{BB962C8B-B14F-4D97-AF65-F5344CB8AC3E}">
        <p14:creationId xmlns:p14="http://schemas.microsoft.com/office/powerpoint/2010/main" val="110305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Weld pole + outer conductor</a:t>
            </a:r>
            <a:br>
              <a:rPr lang="en-US" dirty="0" smtClean="0"/>
            </a:br>
            <a:r>
              <a:rPr lang="en-US" dirty="0" smtClean="0"/>
              <a:t>Inside and outside weld for smoothness </a:t>
            </a:r>
            <a:br>
              <a:rPr lang="en-US" dirty="0" smtClean="0"/>
            </a:br>
            <a:r>
              <a:rPr lang="en-US" dirty="0" smtClean="0"/>
              <a:t>Line of sight </a:t>
            </a:r>
            <a:r>
              <a:rPr lang="en-US" i="1" dirty="0" smtClean="0">
                <a:solidFill>
                  <a:srgbClr val="00B050"/>
                </a:solidFill>
              </a:rPr>
              <a:t>√</a:t>
            </a:r>
            <a:r>
              <a:rPr lang="en-US" dirty="0" smtClean="0"/>
              <a:t> </a:t>
            </a:r>
            <a:endParaRPr lang="en-US" dirty="0"/>
          </a:p>
        </p:txBody>
      </p:sp>
      <p:pic>
        <p:nvPicPr>
          <p:cNvPr id="5" name="Picture 4"/>
          <p:cNvPicPr>
            <a:picLocks noChangeAspect="1"/>
          </p:cNvPicPr>
          <p:nvPr/>
        </p:nvPicPr>
        <p:blipFill>
          <a:blip r:embed="rId2"/>
          <a:stretch>
            <a:fillRect/>
          </a:stretch>
        </p:blipFill>
        <p:spPr>
          <a:xfrm>
            <a:off x="1112476" y="2142836"/>
            <a:ext cx="3691389" cy="2747080"/>
          </a:xfrm>
          <a:prstGeom prst="rect">
            <a:avLst/>
          </a:prstGeom>
        </p:spPr>
      </p:pic>
      <p:sp>
        <p:nvSpPr>
          <p:cNvPr id="7" name="TextBox 6"/>
          <p:cNvSpPr txBox="1"/>
          <p:nvPr/>
        </p:nvSpPr>
        <p:spPr>
          <a:xfrm>
            <a:off x="1707770" y="5388220"/>
            <a:ext cx="9772072" cy="923330"/>
          </a:xfrm>
          <a:prstGeom prst="rect">
            <a:avLst/>
          </a:prstGeom>
          <a:noFill/>
        </p:spPr>
        <p:txBody>
          <a:bodyPr wrap="square" rtlCol="0">
            <a:spAutoFit/>
          </a:bodyPr>
          <a:lstStyle/>
          <a:p>
            <a:r>
              <a:rPr lang="en-US" dirty="0" smtClean="0"/>
              <a:t>Welded half center body                                               Welded full center body</a:t>
            </a:r>
          </a:p>
          <a:p>
            <a:r>
              <a:rPr lang="en-US" dirty="0" smtClean="0"/>
              <a:t>Stiffeners will be welded at this stage</a:t>
            </a:r>
          </a:p>
          <a:p>
            <a:r>
              <a:rPr lang="en-US" dirty="0" smtClean="0"/>
              <a:t>(shown later) </a:t>
            </a:r>
            <a:endParaRPr lang="en-US" dirty="0"/>
          </a:p>
        </p:txBody>
      </p:sp>
      <p:sp>
        <p:nvSpPr>
          <p:cNvPr id="8" name="TextBox 7"/>
          <p:cNvSpPr txBox="1"/>
          <p:nvPr/>
        </p:nvSpPr>
        <p:spPr>
          <a:xfrm>
            <a:off x="5089237" y="3291387"/>
            <a:ext cx="1006763" cy="584775"/>
          </a:xfrm>
          <a:prstGeom prst="rect">
            <a:avLst/>
          </a:prstGeom>
          <a:noFill/>
        </p:spPr>
        <p:txBody>
          <a:bodyPr wrap="square" rtlCol="0">
            <a:spAutoFit/>
          </a:bodyPr>
          <a:lstStyle/>
          <a:p>
            <a:r>
              <a:rPr lang="en-US" sz="3200" dirty="0" smtClean="0"/>
              <a:t>X 2 =</a:t>
            </a:r>
            <a:endParaRPr lang="en-US" sz="3200" dirty="0"/>
          </a:p>
        </p:txBody>
      </p:sp>
      <p:pic>
        <p:nvPicPr>
          <p:cNvPr id="10" name="Picture 9"/>
          <p:cNvPicPr>
            <a:picLocks noChangeAspect="1"/>
          </p:cNvPicPr>
          <p:nvPr/>
        </p:nvPicPr>
        <p:blipFill>
          <a:blip r:embed="rId3"/>
          <a:stretch>
            <a:fillRect/>
          </a:stretch>
        </p:blipFill>
        <p:spPr>
          <a:xfrm>
            <a:off x="6593806" y="1909643"/>
            <a:ext cx="3741685" cy="3348264"/>
          </a:xfrm>
          <a:prstGeom prst="rect">
            <a:avLst/>
          </a:prstGeom>
        </p:spPr>
      </p:pic>
      <p:cxnSp>
        <p:nvCxnSpPr>
          <p:cNvPr id="11" name="Straight Connector 10"/>
          <p:cNvCxnSpPr/>
          <p:nvPr/>
        </p:nvCxnSpPr>
        <p:spPr>
          <a:xfrm flipH="1">
            <a:off x="8602133" y="3378200"/>
            <a:ext cx="1651000" cy="965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702230" y="3421701"/>
            <a:ext cx="1011869" cy="5772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83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srcRect l="45106" t="32014" r="19700" b="6709"/>
          <a:stretch/>
        </p:blipFill>
        <p:spPr>
          <a:xfrm>
            <a:off x="3504118" y="2614236"/>
            <a:ext cx="3677055" cy="3045414"/>
          </a:xfrm>
          <a:prstGeom prst="rect">
            <a:avLst/>
          </a:prstGeom>
        </p:spPr>
      </p:pic>
      <p:sp>
        <p:nvSpPr>
          <p:cNvPr id="2" name="Title 1"/>
          <p:cNvSpPr>
            <a:spLocks noGrp="1"/>
          </p:cNvSpPr>
          <p:nvPr>
            <p:ph type="title"/>
          </p:nvPr>
        </p:nvSpPr>
        <p:spPr>
          <a:xfrm>
            <a:off x="838200" y="365125"/>
            <a:ext cx="10515600" cy="2060619"/>
          </a:xfrm>
        </p:spPr>
        <p:txBody>
          <a:bodyPr anchor="t">
            <a:normAutofit/>
          </a:bodyPr>
          <a:lstStyle/>
          <a:p>
            <a:r>
              <a:rPr lang="en-US" sz="4000" dirty="0" smtClean="0"/>
              <a:t>EBW specifics</a:t>
            </a:r>
            <a:br>
              <a:rPr lang="en-US" sz="4000" dirty="0" smtClean="0"/>
            </a:br>
            <a:r>
              <a:rPr lang="en-US" sz="4000" dirty="0" smtClean="0"/>
              <a:t>EBW gun is stationary for this kind of weld and the part will have to rotate </a:t>
            </a:r>
            <a:endParaRPr lang="en-US" sz="4000" dirty="0"/>
          </a:p>
        </p:txBody>
      </p:sp>
      <p:cxnSp>
        <p:nvCxnSpPr>
          <p:cNvPr id="21" name="Straight Connector 20"/>
          <p:cNvCxnSpPr/>
          <p:nvPr/>
        </p:nvCxnSpPr>
        <p:spPr>
          <a:xfrm>
            <a:off x="4196010" y="4314090"/>
            <a:ext cx="2955045" cy="0"/>
          </a:xfrm>
          <a:prstGeom prst="line">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02330" y="5215025"/>
            <a:ext cx="2919672" cy="461665"/>
          </a:xfrm>
          <a:prstGeom prst="rect">
            <a:avLst/>
          </a:prstGeom>
          <a:noFill/>
        </p:spPr>
        <p:txBody>
          <a:bodyPr wrap="square" rtlCol="0">
            <a:spAutoFit/>
          </a:bodyPr>
          <a:lstStyle/>
          <a:p>
            <a:r>
              <a:rPr lang="en-US" sz="2400" dirty="0" smtClean="0"/>
              <a:t>Weld swing ~70 cm</a:t>
            </a:r>
          </a:p>
        </p:txBody>
      </p:sp>
      <p:cxnSp>
        <p:nvCxnSpPr>
          <p:cNvPr id="25" name="Straight Arrow Connector 24"/>
          <p:cNvCxnSpPr/>
          <p:nvPr/>
        </p:nvCxnSpPr>
        <p:spPr>
          <a:xfrm flipH="1" flipV="1">
            <a:off x="5673532" y="4314090"/>
            <a:ext cx="980187" cy="802658"/>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a:off x="4013741" y="2919479"/>
            <a:ext cx="424774" cy="92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3908" y="2331293"/>
            <a:ext cx="3739251" cy="461665"/>
          </a:xfrm>
          <a:prstGeom prst="rect">
            <a:avLst/>
          </a:prstGeom>
          <a:noFill/>
        </p:spPr>
        <p:txBody>
          <a:bodyPr wrap="square" rtlCol="0">
            <a:spAutoFit/>
          </a:bodyPr>
          <a:lstStyle/>
          <a:p>
            <a:r>
              <a:rPr lang="en-US" sz="2400" dirty="0" smtClean="0"/>
              <a:t>EBW gun </a:t>
            </a:r>
            <a:endParaRPr lang="en-US" sz="2400" dirty="0"/>
          </a:p>
        </p:txBody>
      </p:sp>
      <p:cxnSp>
        <p:nvCxnSpPr>
          <p:cNvPr id="46" name="Straight Arrow Connector 45"/>
          <p:cNvCxnSpPr/>
          <p:nvPr/>
        </p:nvCxnSpPr>
        <p:spPr>
          <a:xfrm flipH="1" flipV="1">
            <a:off x="6506132" y="2711453"/>
            <a:ext cx="1859657" cy="724354"/>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434128" y="3242765"/>
            <a:ext cx="2919672" cy="1200329"/>
          </a:xfrm>
          <a:prstGeom prst="rect">
            <a:avLst/>
          </a:prstGeom>
          <a:noFill/>
        </p:spPr>
        <p:txBody>
          <a:bodyPr wrap="square" rtlCol="0">
            <a:spAutoFit/>
          </a:bodyPr>
          <a:lstStyle/>
          <a:p>
            <a:r>
              <a:rPr lang="en-US" sz="2400" dirty="0" smtClean="0"/>
              <a:t>High point should ensure clearance from gun proper</a:t>
            </a:r>
          </a:p>
        </p:txBody>
      </p:sp>
    </p:spTree>
    <p:extLst>
      <p:ext uri="{BB962C8B-B14F-4D97-AF65-F5344CB8AC3E}">
        <p14:creationId xmlns:p14="http://schemas.microsoft.com/office/powerpoint/2010/main" val="354893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Weld half center bodies</a:t>
            </a:r>
            <a:br>
              <a:rPr lang="en-US" dirty="0" smtClean="0"/>
            </a:br>
            <a:r>
              <a:rPr lang="en-US" dirty="0" smtClean="0"/>
              <a:t>Inside and outside weld for smoothness </a:t>
            </a:r>
            <a:br>
              <a:rPr lang="en-US" dirty="0" smtClean="0"/>
            </a:br>
            <a:r>
              <a:rPr lang="en-US" dirty="0" smtClean="0"/>
              <a:t>Line of sight </a:t>
            </a:r>
            <a:r>
              <a:rPr lang="en-US" i="1" dirty="0" smtClean="0">
                <a:solidFill>
                  <a:srgbClr val="00B050"/>
                </a:solidFill>
              </a:rPr>
              <a:t>√</a:t>
            </a:r>
            <a:r>
              <a:rPr lang="en-US" dirty="0" smtClean="0"/>
              <a:t> </a:t>
            </a:r>
            <a:r>
              <a:rPr lang="en-US" dirty="0"/>
              <a:t/>
            </a:r>
            <a:br>
              <a:rPr lang="en-US" dirty="0"/>
            </a:br>
            <a:r>
              <a:rPr lang="en-US" dirty="0" smtClean="0"/>
              <a:t>Internal surface easily accessible for weld check and polish </a:t>
            </a:r>
            <a:endParaRPr lang="en-US" dirty="0"/>
          </a:p>
        </p:txBody>
      </p:sp>
      <p:pic>
        <p:nvPicPr>
          <p:cNvPr id="6" name="Content Placeholder 5"/>
          <p:cNvPicPr>
            <a:picLocks noGrp="1" noChangeAspect="1"/>
          </p:cNvPicPr>
          <p:nvPr>
            <p:ph idx="1"/>
          </p:nvPr>
        </p:nvPicPr>
        <p:blipFill rotWithShape="1">
          <a:blip r:embed="rId2"/>
          <a:srcRect l="48889" t="52502" r="30412" b="5256"/>
          <a:stretch/>
        </p:blipFill>
        <p:spPr>
          <a:xfrm>
            <a:off x="6373090" y="3274449"/>
            <a:ext cx="2916139" cy="2830788"/>
          </a:xfrm>
          <a:prstGeom prst="rect">
            <a:avLst/>
          </a:prstGeom>
        </p:spPr>
      </p:pic>
      <p:pic>
        <p:nvPicPr>
          <p:cNvPr id="7" name="Picture 6"/>
          <p:cNvPicPr>
            <a:picLocks noChangeAspect="1"/>
          </p:cNvPicPr>
          <p:nvPr/>
        </p:nvPicPr>
        <p:blipFill>
          <a:blip r:embed="rId3"/>
          <a:stretch>
            <a:fillRect/>
          </a:stretch>
        </p:blipFill>
        <p:spPr>
          <a:xfrm>
            <a:off x="1473081" y="3154376"/>
            <a:ext cx="4055577" cy="2793842"/>
          </a:xfrm>
          <a:prstGeom prst="rect">
            <a:avLst/>
          </a:prstGeom>
        </p:spPr>
      </p:pic>
    </p:spTree>
    <p:extLst>
      <p:ext uri="{BB962C8B-B14F-4D97-AF65-F5344CB8AC3E}">
        <p14:creationId xmlns:p14="http://schemas.microsoft.com/office/powerpoint/2010/main" val="89822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smtClean="0"/>
              <a:t>Form end caps (5 mm thick)</a:t>
            </a:r>
            <a:br>
              <a:rPr lang="en-US" sz="3600" dirty="0" smtClean="0"/>
            </a:br>
            <a:r>
              <a:rPr lang="en-US" sz="3600" dirty="0" smtClean="0"/>
              <a:t>Identical end caps for both sides</a:t>
            </a:r>
            <a:br>
              <a:rPr lang="en-US" sz="3600" dirty="0" smtClean="0"/>
            </a:br>
            <a:r>
              <a:rPr lang="en-US" sz="3600" dirty="0" smtClean="0"/>
              <a:t>Different orientation for each side</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a:t/>
            </a:r>
            <a:br>
              <a:rPr lang="en-US" sz="3600" dirty="0"/>
            </a:br>
            <a:r>
              <a:rPr lang="en-US" sz="3600" dirty="0" smtClean="0"/>
              <a:t>Examples (On-cell damper cavity)</a:t>
            </a:r>
            <a:endParaRPr lang="en-US" sz="3600" dirty="0"/>
          </a:p>
        </p:txBody>
      </p:sp>
      <p:pic>
        <p:nvPicPr>
          <p:cNvPr id="6" name="Content Placeholder 5"/>
          <p:cNvPicPr>
            <a:picLocks noGrp="1" noChangeAspect="1"/>
          </p:cNvPicPr>
          <p:nvPr>
            <p:ph idx="1"/>
          </p:nvPr>
        </p:nvPicPr>
        <p:blipFill rotWithShape="1">
          <a:blip r:embed="rId2"/>
          <a:srcRect l="34753" t="39130" r="22536" b="8017"/>
          <a:stretch/>
        </p:blipFill>
        <p:spPr>
          <a:xfrm>
            <a:off x="1487079" y="1960506"/>
            <a:ext cx="2966275" cy="1746104"/>
          </a:xfrm>
          <a:prstGeom prst="rect">
            <a:avLst/>
          </a:prstGeom>
        </p:spPr>
      </p:pic>
      <p:pic>
        <p:nvPicPr>
          <p:cNvPr id="8" name="Picture 7"/>
          <p:cNvPicPr>
            <a:picLocks noChangeAspect="1"/>
          </p:cNvPicPr>
          <p:nvPr/>
        </p:nvPicPr>
        <p:blipFill>
          <a:blip r:embed="rId3"/>
          <a:stretch>
            <a:fillRect/>
          </a:stretch>
        </p:blipFill>
        <p:spPr>
          <a:xfrm>
            <a:off x="4788253" y="2288116"/>
            <a:ext cx="2853734" cy="860865"/>
          </a:xfrm>
          <a:prstGeom prst="rect">
            <a:avLst/>
          </a:prstGeom>
        </p:spPr>
      </p:pic>
      <p:pic>
        <p:nvPicPr>
          <p:cNvPr id="9" name="Picture 8"/>
          <p:cNvPicPr>
            <a:picLocks noChangeAspect="1"/>
          </p:cNvPicPr>
          <p:nvPr/>
        </p:nvPicPr>
        <p:blipFill>
          <a:blip r:embed="rId4"/>
          <a:stretch>
            <a:fillRect/>
          </a:stretch>
        </p:blipFill>
        <p:spPr>
          <a:xfrm>
            <a:off x="7976886" y="1752859"/>
            <a:ext cx="2156301" cy="216139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932" y="4290453"/>
            <a:ext cx="4896492" cy="2467006"/>
          </a:xfrm>
          <a:prstGeom prst="rect">
            <a:avLst/>
          </a:prstGeom>
        </p:spPr>
      </p:pic>
    </p:spTree>
    <p:extLst>
      <p:ext uri="{BB962C8B-B14F-4D97-AF65-F5344CB8AC3E}">
        <p14:creationId xmlns:p14="http://schemas.microsoft.com/office/powerpoint/2010/main" val="75045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smtClean="0"/>
              <a:t>Form wave guide half (3-4 mm thick)</a:t>
            </a:r>
            <a:br>
              <a:rPr lang="en-US" sz="3600" dirty="0" smtClean="0"/>
            </a:br>
            <a:r>
              <a:rPr lang="en-US" sz="3600" dirty="0" smtClean="0"/>
              <a:t>8 pieces to make 1 FPC stub and 3 wave guides</a:t>
            </a:r>
            <a:br>
              <a:rPr lang="en-US" sz="3600" dirty="0" smtClean="0"/>
            </a:br>
            <a:r>
              <a:rPr lang="en-US" sz="3600" dirty="0"/>
              <a:t>O</a:t>
            </a:r>
            <a:r>
              <a:rPr lang="en-US" sz="3600" dirty="0" smtClean="0"/>
              <a:t>ne side full penetration (or inside and outside weld available) weld and trim </a:t>
            </a:r>
            <a:endParaRPr lang="en-US" sz="3600" dirty="0"/>
          </a:p>
        </p:txBody>
      </p:sp>
      <p:pic>
        <p:nvPicPr>
          <p:cNvPr id="8" name="Content Placeholder 7"/>
          <p:cNvPicPr>
            <a:picLocks noGrp="1" noChangeAspect="1"/>
          </p:cNvPicPr>
          <p:nvPr>
            <p:ph idx="1"/>
          </p:nvPr>
        </p:nvPicPr>
        <p:blipFill rotWithShape="1">
          <a:blip r:embed="rId2"/>
          <a:srcRect l="56260" t="61418" r="11731" b="10139"/>
          <a:stretch/>
        </p:blipFill>
        <p:spPr>
          <a:xfrm>
            <a:off x="1366966" y="2280253"/>
            <a:ext cx="4610392" cy="1948873"/>
          </a:xfrm>
          <a:prstGeom prst="rect">
            <a:avLst/>
          </a:prstGeom>
        </p:spPr>
      </p:pic>
      <p:pic>
        <p:nvPicPr>
          <p:cNvPr id="9" name="Picture 8"/>
          <p:cNvPicPr>
            <a:picLocks noChangeAspect="1"/>
          </p:cNvPicPr>
          <p:nvPr/>
        </p:nvPicPr>
        <p:blipFill>
          <a:blip r:embed="rId3"/>
          <a:stretch>
            <a:fillRect/>
          </a:stretch>
        </p:blipFill>
        <p:spPr>
          <a:xfrm>
            <a:off x="6633707" y="2405869"/>
            <a:ext cx="4286160" cy="1891759"/>
          </a:xfrm>
          <a:prstGeom prst="rect">
            <a:avLst/>
          </a:prstGeom>
        </p:spPr>
      </p:pic>
      <p:sp>
        <p:nvSpPr>
          <p:cNvPr id="10" name="TextBox 9"/>
          <p:cNvSpPr txBox="1"/>
          <p:nvPr/>
        </p:nvSpPr>
        <p:spPr>
          <a:xfrm>
            <a:off x="6633707" y="4220612"/>
            <a:ext cx="5087238" cy="646331"/>
          </a:xfrm>
          <a:prstGeom prst="rect">
            <a:avLst/>
          </a:prstGeom>
          <a:noFill/>
        </p:spPr>
        <p:txBody>
          <a:bodyPr wrap="square" rtlCol="0">
            <a:spAutoFit/>
          </a:bodyPr>
          <a:lstStyle/>
          <a:p>
            <a:r>
              <a:rPr lang="en-US" dirty="0" smtClean="0"/>
              <a:t>Flange will be added (weld or braze) before it is welded to the end cap</a:t>
            </a:r>
            <a:endParaRPr lang="en-US" dirty="0"/>
          </a:p>
        </p:txBody>
      </p:sp>
      <p:cxnSp>
        <p:nvCxnSpPr>
          <p:cNvPr id="11" name="Straight Connector 10"/>
          <p:cNvCxnSpPr/>
          <p:nvPr/>
        </p:nvCxnSpPr>
        <p:spPr>
          <a:xfrm flipH="1">
            <a:off x="9931400" y="3119224"/>
            <a:ext cx="846667" cy="57573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32601" y="3254690"/>
            <a:ext cx="566064" cy="38492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a:srcRect l="56765" t="47438" r="9408" b="29346"/>
          <a:stretch/>
        </p:blipFill>
        <p:spPr>
          <a:xfrm>
            <a:off x="1564190" y="4818691"/>
            <a:ext cx="4065646" cy="1327314"/>
          </a:xfrm>
          <a:prstGeom prst="rect">
            <a:avLst/>
          </a:prstGeom>
        </p:spPr>
      </p:pic>
      <p:cxnSp>
        <p:nvCxnSpPr>
          <p:cNvPr id="17" name="Straight Connector 16"/>
          <p:cNvCxnSpPr/>
          <p:nvPr/>
        </p:nvCxnSpPr>
        <p:spPr>
          <a:xfrm flipH="1">
            <a:off x="1728695" y="5482348"/>
            <a:ext cx="161835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02552" y="5594492"/>
            <a:ext cx="161835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32629" y="5271326"/>
            <a:ext cx="5087238" cy="646331"/>
          </a:xfrm>
          <a:prstGeom prst="rect">
            <a:avLst/>
          </a:prstGeom>
          <a:noFill/>
        </p:spPr>
        <p:txBody>
          <a:bodyPr wrap="square" rtlCol="0">
            <a:spAutoFit/>
          </a:bodyPr>
          <a:lstStyle/>
          <a:p>
            <a:r>
              <a:rPr lang="en-US" dirty="0" smtClean="0"/>
              <a:t>Line of sight OK for inside and outside weld for better weld quality</a:t>
            </a:r>
            <a:endParaRPr lang="en-US" dirty="0"/>
          </a:p>
        </p:txBody>
      </p:sp>
    </p:spTree>
    <p:extLst>
      <p:ext uri="{BB962C8B-B14F-4D97-AF65-F5344CB8AC3E}">
        <p14:creationId xmlns:p14="http://schemas.microsoft.com/office/powerpoint/2010/main" val="973769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717</Words>
  <Application>Microsoft Office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RFD Manufacturing Plan</vt:lpstr>
      <vt:lpstr>Approaches</vt:lpstr>
      <vt:lpstr>Form poles (4 mm thick)      Examples (twin axis cavity)   </vt:lpstr>
      <vt:lpstr>Form outer conductor (4 mm thick)      Examples (JLEIC crab cavity)   </vt:lpstr>
      <vt:lpstr>Weld pole + outer conductor Inside and outside weld for smoothness  Line of sight √ </vt:lpstr>
      <vt:lpstr>EBW specifics EBW gun is stationary for this kind of weld and the part will have to rotate </vt:lpstr>
      <vt:lpstr>Weld half center bodies Inside and outside weld for smoothness  Line of sight √  Internal surface easily accessible for weld check and polish </vt:lpstr>
      <vt:lpstr>Form end caps (5 mm thick) Identical end caps for both sides Different orientation for each side     Examples (On-cell damper cavity)</vt:lpstr>
      <vt:lpstr>Form wave guide half (3-4 mm thick) 8 pieces to make 1 FPC stub and 3 wave guides One side full penetration (or inside and outside weld available) weld and trim </vt:lpstr>
      <vt:lpstr>FPC stub Use same wave guide form and pull port transition (no forming die necessary)</vt:lpstr>
      <vt:lpstr>Complete end cap subassembly</vt:lpstr>
      <vt:lpstr>Final weld  Outside full penetration circular weld Circular weld ensures weld quality Trimming error or weld shrinkage of final weld seam affects minimally on frequency and also can be accommodated by tuning range  </vt:lpstr>
      <vt:lpstr>Weld cavity with stiffeners (4 mm thick reactor grade)   </vt:lpstr>
      <vt:lpstr>Forming Blanks </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RFD Manufacturing Plan</dc:title>
  <dc:creator>HyeKyoung Park</dc:creator>
  <cp:lastModifiedBy>HyeKyoung Park</cp:lastModifiedBy>
  <cp:revision>38</cp:revision>
  <dcterms:created xsi:type="dcterms:W3CDTF">2020-10-24T20:57:01Z</dcterms:created>
  <dcterms:modified xsi:type="dcterms:W3CDTF">2020-10-27T14:07:37Z</dcterms:modified>
</cp:coreProperties>
</file>