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256" r:id="rId5"/>
    <p:sldId id="268" r:id="rId6"/>
    <p:sldId id="281" r:id="rId7"/>
    <p:sldId id="282" r:id="rId8"/>
    <p:sldId id="287" r:id="rId9"/>
    <p:sldId id="284" r:id="rId10"/>
    <p:sldId id="285" r:id="rId11"/>
    <p:sldId id="2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08EA36-1B2D-4510-BF9D-2BC35E2C8A75}" v="6" dt="2020-11-19T22:15:54.085"/>
    <p1510:client id="{A046A27D-0E6F-4510-9EC0-761A0DC06712}" v="43" dt="2020-11-19T20:04:32.2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54" autoAdjust="0"/>
  </p:normalViewPr>
  <p:slideViewPr>
    <p:cSldViewPr snapToGrid="0">
      <p:cViewPr varScale="1">
        <p:scale>
          <a:sx n="155" d="100"/>
          <a:sy n="155" d="100"/>
        </p:scale>
        <p:origin x="49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mes, Douglas" userId="11100143-6765-448d-98ef-9be306b9abb4" providerId="ADAL" clId="{0308EA36-1B2D-4510-BF9D-2BC35E2C8A75}"/>
    <pc:docChg chg="undo custSel addSld delSld modSld">
      <pc:chgData name="Holmes, Douglas" userId="11100143-6765-448d-98ef-9be306b9abb4" providerId="ADAL" clId="{0308EA36-1B2D-4510-BF9D-2BC35E2C8A75}" dt="2020-11-19T22:17:26.319" v="228" actId="20577"/>
      <pc:docMkLst>
        <pc:docMk/>
      </pc:docMkLst>
      <pc:sldChg chg="addSp delSp modSp">
        <pc:chgData name="Holmes, Douglas" userId="11100143-6765-448d-98ef-9be306b9abb4" providerId="ADAL" clId="{0308EA36-1B2D-4510-BF9D-2BC35E2C8A75}" dt="2020-11-19T22:17:26.319" v="228" actId="20577"/>
        <pc:sldMkLst>
          <pc:docMk/>
          <pc:sldMk cId="3522031725" sldId="286"/>
        </pc:sldMkLst>
        <pc:spChg chg="mod">
          <ac:chgData name="Holmes, Douglas" userId="11100143-6765-448d-98ef-9be306b9abb4" providerId="ADAL" clId="{0308EA36-1B2D-4510-BF9D-2BC35E2C8A75}" dt="2020-11-19T22:17:03.570" v="198" actId="20577"/>
          <ac:spMkLst>
            <pc:docMk/>
            <pc:sldMk cId="3522031725" sldId="286"/>
            <ac:spMk id="6" creationId="{40A55B44-8A66-4D48-854F-FB2A223F751F}"/>
          </ac:spMkLst>
        </pc:spChg>
        <pc:spChg chg="mod">
          <ac:chgData name="Holmes, Douglas" userId="11100143-6765-448d-98ef-9be306b9abb4" providerId="ADAL" clId="{0308EA36-1B2D-4510-BF9D-2BC35E2C8A75}" dt="2020-11-19T22:17:17.928" v="226" actId="1037"/>
          <ac:spMkLst>
            <pc:docMk/>
            <pc:sldMk cId="3522031725" sldId="286"/>
            <ac:spMk id="17" creationId="{0330C9C0-3E1E-48C4-A7E6-A9265003439D}"/>
          </ac:spMkLst>
        </pc:spChg>
        <pc:spChg chg="add mod">
          <ac:chgData name="Holmes, Douglas" userId="11100143-6765-448d-98ef-9be306b9abb4" providerId="ADAL" clId="{0308EA36-1B2D-4510-BF9D-2BC35E2C8A75}" dt="2020-11-19T22:17:26.319" v="228" actId="20577"/>
          <ac:spMkLst>
            <pc:docMk/>
            <pc:sldMk cId="3522031725" sldId="286"/>
            <ac:spMk id="34" creationId="{DD3A2D82-C705-4890-A883-47F4F291672C}"/>
          </ac:spMkLst>
        </pc:spChg>
        <pc:picChg chg="mod">
          <ac:chgData name="Holmes, Douglas" userId="11100143-6765-448d-98ef-9be306b9abb4" providerId="ADAL" clId="{0308EA36-1B2D-4510-BF9D-2BC35E2C8A75}" dt="2020-11-19T22:17:17.928" v="226" actId="1037"/>
          <ac:picMkLst>
            <pc:docMk/>
            <pc:sldMk cId="3522031725" sldId="286"/>
            <ac:picMk id="3" creationId="{B75AC733-CD30-4AD6-946F-83709F8A625D}"/>
          </ac:picMkLst>
        </pc:picChg>
        <pc:picChg chg="mod">
          <ac:chgData name="Holmes, Douglas" userId="11100143-6765-448d-98ef-9be306b9abb4" providerId="ADAL" clId="{0308EA36-1B2D-4510-BF9D-2BC35E2C8A75}" dt="2020-11-19T22:17:17.928" v="226" actId="1037"/>
          <ac:picMkLst>
            <pc:docMk/>
            <pc:sldMk cId="3522031725" sldId="286"/>
            <ac:picMk id="4" creationId="{4EA6E2E3-9196-4A90-8F59-513A00182802}"/>
          </ac:picMkLst>
        </pc:picChg>
        <pc:picChg chg="add mod modCrop">
          <ac:chgData name="Holmes, Douglas" userId="11100143-6765-448d-98ef-9be306b9abb4" providerId="ADAL" clId="{0308EA36-1B2D-4510-BF9D-2BC35E2C8A75}" dt="2020-11-19T22:17:17.928" v="226" actId="1037"/>
          <ac:picMkLst>
            <pc:docMk/>
            <pc:sldMk cId="3522031725" sldId="286"/>
            <ac:picMk id="20" creationId="{A46BB81F-1A86-4E53-903C-61097C80A847}"/>
          </ac:picMkLst>
        </pc:picChg>
        <pc:cxnChg chg="mod">
          <ac:chgData name="Holmes, Douglas" userId="11100143-6765-448d-98ef-9be306b9abb4" providerId="ADAL" clId="{0308EA36-1B2D-4510-BF9D-2BC35E2C8A75}" dt="2020-11-19T22:17:17.928" v="226" actId="1037"/>
          <ac:cxnSpMkLst>
            <pc:docMk/>
            <pc:sldMk cId="3522031725" sldId="286"/>
            <ac:cxnSpMk id="8" creationId="{93A81DB8-5569-4793-A452-98E10AC9C7B9}"/>
          </ac:cxnSpMkLst>
        </pc:cxnChg>
        <pc:cxnChg chg="mod">
          <ac:chgData name="Holmes, Douglas" userId="11100143-6765-448d-98ef-9be306b9abb4" providerId="ADAL" clId="{0308EA36-1B2D-4510-BF9D-2BC35E2C8A75}" dt="2020-11-19T22:17:17.928" v="226" actId="1037"/>
          <ac:cxnSpMkLst>
            <pc:docMk/>
            <pc:sldMk cId="3522031725" sldId="286"/>
            <ac:cxnSpMk id="11" creationId="{0CC7B186-4320-42A7-ADFB-9B8634F2F97D}"/>
          </ac:cxnSpMkLst>
        </pc:cxnChg>
        <pc:cxnChg chg="mod">
          <ac:chgData name="Holmes, Douglas" userId="11100143-6765-448d-98ef-9be306b9abb4" providerId="ADAL" clId="{0308EA36-1B2D-4510-BF9D-2BC35E2C8A75}" dt="2020-11-19T22:17:17.928" v="226" actId="1037"/>
          <ac:cxnSpMkLst>
            <pc:docMk/>
            <pc:sldMk cId="3522031725" sldId="286"/>
            <ac:cxnSpMk id="13" creationId="{72071625-E9BA-4AAF-908D-B5282886354D}"/>
          </ac:cxnSpMkLst>
        </pc:cxnChg>
        <pc:cxnChg chg="mod">
          <ac:chgData name="Holmes, Douglas" userId="11100143-6765-448d-98ef-9be306b9abb4" providerId="ADAL" clId="{0308EA36-1B2D-4510-BF9D-2BC35E2C8A75}" dt="2020-11-19T22:17:17.928" v="226" actId="1037"/>
          <ac:cxnSpMkLst>
            <pc:docMk/>
            <pc:sldMk cId="3522031725" sldId="286"/>
            <ac:cxnSpMk id="14" creationId="{99EE2720-F53C-4B8D-9227-C0C27D5FC4D4}"/>
          </ac:cxnSpMkLst>
        </pc:cxnChg>
        <pc:cxnChg chg="mod">
          <ac:chgData name="Holmes, Douglas" userId="11100143-6765-448d-98ef-9be306b9abb4" providerId="ADAL" clId="{0308EA36-1B2D-4510-BF9D-2BC35E2C8A75}" dt="2020-11-19T22:17:17.928" v="226" actId="1037"/>
          <ac:cxnSpMkLst>
            <pc:docMk/>
            <pc:sldMk cId="3522031725" sldId="286"/>
            <ac:cxnSpMk id="16" creationId="{2D7F02CF-0A87-401F-8BBC-2F61E1B57202}"/>
          </ac:cxnSpMkLst>
        </pc:cxnChg>
        <pc:cxnChg chg="mod">
          <ac:chgData name="Holmes, Douglas" userId="11100143-6765-448d-98ef-9be306b9abb4" providerId="ADAL" clId="{0308EA36-1B2D-4510-BF9D-2BC35E2C8A75}" dt="2020-11-19T22:17:17.928" v="226" actId="1037"/>
          <ac:cxnSpMkLst>
            <pc:docMk/>
            <pc:sldMk cId="3522031725" sldId="286"/>
            <ac:cxnSpMk id="19" creationId="{C6C4F92E-2243-4816-838D-DEEC81EFCFAA}"/>
          </ac:cxnSpMkLst>
        </pc:cxnChg>
        <pc:cxnChg chg="mod">
          <ac:chgData name="Holmes, Douglas" userId="11100143-6765-448d-98ef-9be306b9abb4" providerId="ADAL" clId="{0308EA36-1B2D-4510-BF9D-2BC35E2C8A75}" dt="2020-11-19T22:17:17.928" v="226" actId="1037"/>
          <ac:cxnSpMkLst>
            <pc:docMk/>
            <pc:sldMk cId="3522031725" sldId="286"/>
            <ac:cxnSpMk id="21" creationId="{3841565E-A413-44AF-99CF-D6EF1F6E0D8C}"/>
          </ac:cxnSpMkLst>
        </pc:cxnChg>
        <pc:cxnChg chg="del">
          <ac:chgData name="Holmes, Douglas" userId="11100143-6765-448d-98ef-9be306b9abb4" providerId="ADAL" clId="{0308EA36-1B2D-4510-BF9D-2BC35E2C8A75}" dt="2020-11-19T20:56:40.581" v="11" actId="478"/>
          <ac:cxnSpMkLst>
            <pc:docMk/>
            <pc:sldMk cId="3522031725" sldId="286"/>
            <ac:cxnSpMk id="24" creationId="{323F6E62-91CE-468D-A6A3-EC53D5B2DD01}"/>
          </ac:cxnSpMkLst>
        </pc:cxnChg>
        <pc:cxnChg chg="add mod">
          <ac:chgData name="Holmes, Douglas" userId="11100143-6765-448d-98ef-9be306b9abb4" providerId="ADAL" clId="{0308EA36-1B2D-4510-BF9D-2BC35E2C8A75}" dt="2020-11-19T22:17:17.928" v="226" actId="1037"/>
          <ac:cxnSpMkLst>
            <pc:docMk/>
            <pc:sldMk cId="3522031725" sldId="286"/>
            <ac:cxnSpMk id="25" creationId="{0B4FDE1C-86E2-45FC-BC36-B684A7A2AFC7}"/>
          </ac:cxnSpMkLst>
        </pc:cxnChg>
        <pc:cxnChg chg="add mod">
          <ac:chgData name="Holmes, Douglas" userId="11100143-6765-448d-98ef-9be306b9abb4" providerId="ADAL" clId="{0308EA36-1B2D-4510-BF9D-2BC35E2C8A75}" dt="2020-11-19T22:17:17.928" v="226" actId="1037"/>
          <ac:cxnSpMkLst>
            <pc:docMk/>
            <pc:sldMk cId="3522031725" sldId="286"/>
            <ac:cxnSpMk id="27" creationId="{28DA4760-3D36-4FA6-B8D2-5F1EBB4D950D}"/>
          </ac:cxnSpMkLst>
        </pc:cxnChg>
      </pc:sldChg>
      <pc:sldChg chg="modSp add del">
        <pc:chgData name="Holmes, Douglas" userId="11100143-6765-448d-98ef-9be306b9abb4" providerId="ADAL" clId="{0308EA36-1B2D-4510-BF9D-2BC35E2C8A75}" dt="2020-11-19T20:13:51.180" v="10" actId="2696"/>
        <pc:sldMkLst>
          <pc:docMk/>
          <pc:sldMk cId="2528665687" sldId="288"/>
        </pc:sldMkLst>
        <pc:spChg chg="mod">
          <ac:chgData name="Holmes, Douglas" userId="11100143-6765-448d-98ef-9be306b9abb4" providerId="ADAL" clId="{0308EA36-1B2D-4510-BF9D-2BC35E2C8A75}" dt="2020-11-19T20:12:59.678" v="9" actId="20577"/>
          <ac:spMkLst>
            <pc:docMk/>
            <pc:sldMk cId="2528665687" sldId="288"/>
            <ac:spMk id="2" creationId="{2FB38FDA-F5DB-4A1F-91DE-EAD850B2621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36A62-4447-4887-B826-C35CF595C084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F9BF7-EF3D-4D7F-AFD9-B86B02A36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94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F9BF7-EF3D-4D7F-AFD9-B86B02A368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2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F9BF7-EF3D-4D7F-AFD9-B86B02A368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94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F9BF7-EF3D-4D7F-AFD9-B86B02A368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25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F9BF7-EF3D-4D7F-AFD9-B86B02A368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57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F9BF7-EF3D-4D7F-AFD9-B86B02A368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8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F9BF7-EF3D-4D7F-AFD9-B86B02A368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20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F9BF7-EF3D-4D7F-AFD9-B86B02A368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0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F9BF7-EF3D-4D7F-AFD9-B86B02A368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7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8247" y="2790092"/>
            <a:ext cx="6322645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8247" y="4642339"/>
            <a:ext cx="6322645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8212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08BD-82C6-468E-889B-60E1ACEDFD8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E8EC-4619-4F6C-9684-2AFFC7619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7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08BD-82C6-468E-889B-60E1ACEDFD8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E8EC-4619-4F6C-9684-2AFFC7619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20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>
            <a:lvl1pPr algn="just">
              <a:defRPr baseline="0">
                <a:latin typeface="Century Gothic" panose="020B0502020202020204" pitchFamily="34" charset="0"/>
                <a:ea typeface="Arial" charset="0"/>
                <a:cs typeface="Arial" charset="0"/>
              </a:defRPr>
            </a:lvl1pPr>
            <a:lvl2pPr algn="just">
              <a:defRPr baseline="0">
                <a:latin typeface="Century Gothic" panose="020B0502020202020204" pitchFamily="34" charset="0"/>
                <a:ea typeface="Arial" charset="0"/>
                <a:cs typeface="Arial" charset="0"/>
              </a:defRPr>
            </a:lvl2pPr>
            <a:lvl3pPr algn="just">
              <a:defRPr baseline="0">
                <a:latin typeface="Century Gothic" panose="020B0502020202020204" pitchFamily="34" charset="0"/>
                <a:ea typeface="Arial" charset="0"/>
                <a:cs typeface="Arial" charset="0"/>
              </a:defRPr>
            </a:lvl3pPr>
            <a:lvl4pPr algn="just">
              <a:defRPr baseline="0">
                <a:latin typeface="Century Gothic" panose="020B0502020202020204" pitchFamily="34" charset="0"/>
                <a:ea typeface="Arial" charset="0"/>
                <a:cs typeface="Arial" charset="0"/>
              </a:defRPr>
            </a:lvl4pPr>
            <a:lvl5pPr algn="just">
              <a:defRPr baseline="0">
                <a:latin typeface="Century Gothic" panose="020B0502020202020204" pitchFamily="34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08BD-82C6-468E-889B-60E1ACEDFD8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E8EC-4619-4F6C-9684-2AFFC7619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6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08BD-82C6-468E-889B-60E1ACEDFD8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E8EC-4619-4F6C-9684-2AFFC7619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40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aseline="0">
                <a:latin typeface="Century Gothic" panose="020B0502020202020204" pitchFamily="34" charset="0"/>
              </a:defRPr>
            </a:lvl1pPr>
            <a:lvl2pPr>
              <a:defRPr baseline="0">
                <a:latin typeface="Century Gothic" panose="020B0502020202020204" pitchFamily="34" charset="0"/>
              </a:defRPr>
            </a:lvl2pPr>
            <a:lvl3pPr>
              <a:defRPr baseline="0">
                <a:latin typeface="Century Gothic" panose="020B0502020202020204" pitchFamily="34" charset="0"/>
              </a:defRPr>
            </a:lvl3pPr>
            <a:lvl4pPr>
              <a:defRPr baseline="0">
                <a:latin typeface="Century Gothic" panose="020B0502020202020204" pitchFamily="34" charset="0"/>
              </a:defRPr>
            </a:lvl4pPr>
            <a:lvl5pPr>
              <a:defRPr baseline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aseline="0">
                <a:latin typeface="Century Gothic" panose="020B0502020202020204" pitchFamily="34" charset="0"/>
              </a:defRPr>
            </a:lvl1pPr>
            <a:lvl2pPr>
              <a:defRPr baseline="0">
                <a:latin typeface="Century Gothic" panose="020B0502020202020204" pitchFamily="34" charset="0"/>
              </a:defRPr>
            </a:lvl2pPr>
            <a:lvl3pPr>
              <a:defRPr baseline="0">
                <a:latin typeface="Century Gothic" panose="020B0502020202020204" pitchFamily="34" charset="0"/>
              </a:defRPr>
            </a:lvl3pPr>
            <a:lvl4pPr>
              <a:defRPr baseline="0">
                <a:latin typeface="Century Gothic" panose="020B0502020202020204" pitchFamily="34" charset="0"/>
              </a:defRPr>
            </a:lvl4pPr>
            <a:lvl5pPr>
              <a:defRPr baseline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08BD-82C6-468E-889B-60E1ACEDFD8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E8EC-4619-4F6C-9684-2AFFC7619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06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 baseline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08BD-82C6-468E-889B-60E1ACEDFD8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E8EC-4619-4F6C-9684-2AFFC7619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19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08BD-82C6-468E-889B-60E1ACEDFD8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E8EC-4619-4F6C-9684-2AFFC7619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63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08BD-82C6-468E-889B-60E1ACEDFD8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E8EC-4619-4F6C-9684-2AFFC7619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81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>
                <a:latin typeface="Century Gothic" panose="020B0502020202020204" pitchFamily="34" charset="0"/>
              </a:defRPr>
            </a:lvl1pPr>
            <a:lvl2pPr>
              <a:defRPr sz="2800">
                <a:latin typeface="Century Gothic" panose="020B0502020202020204" pitchFamily="34" charset="0"/>
              </a:defRPr>
            </a:lvl2pPr>
            <a:lvl3pPr>
              <a:defRPr sz="2400">
                <a:latin typeface="Century Gothic" panose="020B0502020202020204" pitchFamily="34" charset="0"/>
              </a:defRPr>
            </a:lvl3pPr>
            <a:lvl4pPr>
              <a:defRPr sz="2000">
                <a:latin typeface="Century Gothic" panose="020B0502020202020204" pitchFamily="34" charset="0"/>
              </a:defRPr>
            </a:lvl4pPr>
            <a:lvl5pPr>
              <a:defRPr sz="2000"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08BD-82C6-468E-889B-60E1ACEDFD8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E8EC-4619-4F6C-9684-2AFFC7619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20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>
                <a:latin typeface="Century Gothic" panose="020B05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08BD-82C6-468E-889B-60E1ACEDFD8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E8EC-4619-4F6C-9684-2AFFC7619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83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6B508BD-82C6-468E-889B-60E1ACEDFD8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616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994CE8EC-4619-4F6C-9684-2AFFC7619D4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94341-2830-4FEE-998E-E296EAEB4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6720" y="2647852"/>
            <a:ext cx="7494172" cy="1774948"/>
          </a:xfrm>
        </p:spPr>
        <p:txBody>
          <a:bodyPr>
            <a:normAutofit fontScale="90000"/>
          </a:bodyPr>
          <a:lstStyle/>
          <a:p>
            <a:r>
              <a:rPr lang="en-US" dirty="0"/>
              <a:t>DQW Cavity Concept Fabrication comparison of DQW#1 and DQW#2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B0B6-BAB4-4504-A9F5-1FF45394D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5120" y="4642338"/>
            <a:ext cx="6325773" cy="1047262"/>
          </a:xfrm>
        </p:spPr>
        <p:txBody>
          <a:bodyPr>
            <a:normAutofit/>
          </a:bodyPr>
          <a:lstStyle/>
          <a:p>
            <a:r>
              <a:rPr lang="en-US" dirty="0"/>
              <a:t>D. Holmes</a:t>
            </a:r>
          </a:p>
          <a:p>
            <a:r>
              <a:rPr lang="en-US" dirty="0"/>
              <a:t>11-19-2020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C62255-186C-4F6A-9F07-7864B945A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76" y="6085330"/>
            <a:ext cx="1103324" cy="46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4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38FDA-F5DB-4A1F-91DE-EAD850B26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197 MHz DQW Concept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5D329-F0CD-4E57-9094-51C97AF45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" y="1312643"/>
            <a:ext cx="10349086" cy="440483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Compound curvature at WG-Cavity interface is challenging to form and weld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571B65-7F70-4B84-A28D-E6308CE54A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1" t="22644" r="52155" b="15287"/>
          <a:stretch/>
        </p:blipFill>
        <p:spPr>
          <a:xfrm>
            <a:off x="1799371" y="1690690"/>
            <a:ext cx="8860222" cy="479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93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3FEDE66-8D0C-4390-A7E2-91FB1FF826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0253" r="52880" b="29357"/>
          <a:stretch/>
        </p:blipFill>
        <p:spPr>
          <a:xfrm>
            <a:off x="2112050" y="3236851"/>
            <a:ext cx="3520964" cy="1239899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FF92A70-ED49-484E-B043-80ABA0558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337" y="3112522"/>
            <a:ext cx="1612322" cy="3336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 form step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B38FDA-F5DB-4A1F-91DE-EAD850B2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49" y="365127"/>
            <a:ext cx="11729545" cy="1325563"/>
          </a:xfrm>
        </p:spPr>
        <p:txBody>
          <a:bodyPr>
            <a:normAutofit/>
          </a:bodyPr>
          <a:lstStyle/>
          <a:p>
            <a:r>
              <a:rPr lang="en-US" sz="3200" dirty="0"/>
              <a:t>197 MHz DQW Concept #:HOM WG Forming and welding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5AC3E-7E78-4854-9A3B-B479B35925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03" t="35701" r="56862" b="18505"/>
          <a:stretch/>
        </p:blipFill>
        <p:spPr>
          <a:xfrm>
            <a:off x="7494142" y="1721870"/>
            <a:ext cx="3835747" cy="1762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EC83C3-7BBE-4EC6-AC92-17E2E2A605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5" t="33494" r="52362" b="27848"/>
          <a:stretch/>
        </p:blipFill>
        <p:spPr>
          <a:xfrm>
            <a:off x="7561144" y="3746698"/>
            <a:ext cx="3835746" cy="1155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32DD9E-12F3-48CD-AD27-8A5FFBD0BF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82" t="33310" r="52414" b="28032"/>
          <a:stretch/>
        </p:blipFill>
        <p:spPr>
          <a:xfrm>
            <a:off x="7628144" y="5263193"/>
            <a:ext cx="3701745" cy="1114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A6D41A-3194-483A-BBC0-5AE0A101B3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59" t="32368" r="57379" b="28975"/>
          <a:stretch/>
        </p:blipFill>
        <p:spPr>
          <a:xfrm>
            <a:off x="2112050" y="1690690"/>
            <a:ext cx="3346494" cy="11983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812BFA-6B25-4426-B0DB-7CFCBB4EB9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75" t="21173" r="55362" b="28804"/>
          <a:stretch/>
        </p:blipFill>
        <p:spPr>
          <a:xfrm>
            <a:off x="2102069" y="4692843"/>
            <a:ext cx="3026980" cy="112773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2F129FA-C498-43E8-A5EF-0F74D582BBF3}"/>
              </a:ext>
            </a:extLst>
          </p:cNvPr>
          <p:cNvSpPr txBox="1">
            <a:spLocks/>
          </p:cNvSpPr>
          <p:nvPr/>
        </p:nvSpPr>
        <p:spPr>
          <a:xfrm>
            <a:off x="7003555" y="3508087"/>
            <a:ext cx="2276031" cy="3336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Weld subassembly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E3B6C65-70B5-41BF-AA1D-9A0AE0C558E8}"/>
              </a:ext>
            </a:extLst>
          </p:cNvPr>
          <p:cNvSpPr txBox="1">
            <a:spLocks/>
          </p:cNvSpPr>
          <p:nvPr/>
        </p:nvSpPr>
        <p:spPr>
          <a:xfrm>
            <a:off x="7128628" y="1487432"/>
            <a:ext cx="2150958" cy="3851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WG Components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023C6E1-2D00-46AD-8DD8-F094510592E6}"/>
              </a:ext>
            </a:extLst>
          </p:cNvPr>
          <p:cNvSpPr txBox="1">
            <a:spLocks/>
          </p:cNvSpPr>
          <p:nvPr/>
        </p:nvSpPr>
        <p:spPr>
          <a:xfrm>
            <a:off x="7066091" y="5036911"/>
            <a:ext cx="2276031" cy="3336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Subassembly Trim 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8178E79-D872-4799-9EAE-3E51468E090E}"/>
              </a:ext>
            </a:extLst>
          </p:cNvPr>
          <p:cNvSpPr txBox="1">
            <a:spLocks/>
          </p:cNvSpPr>
          <p:nvPr/>
        </p:nvSpPr>
        <p:spPr>
          <a:xfrm>
            <a:off x="1012680" y="1647108"/>
            <a:ext cx="1524000" cy="3642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form step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82E4191-589D-480E-A947-0A5CEEF8D194}"/>
              </a:ext>
            </a:extLst>
          </p:cNvPr>
          <p:cNvSpPr txBox="1">
            <a:spLocks/>
          </p:cNvSpPr>
          <p:nvPr/>
        </p:nvSpPr>
        <p:spPr>
          <a:xfrm>
            <a:off x="1012680" y="4692843"/>
            <a:ext cx="1179705" cy="3226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Trim step</a:t>
            </a:r>
          </a:p>
        </p:txBody>
      </p:sp>
    </p:spTree>
    <p:extLst>
      <p:ext uri="{BB962C8B-B14F-4D97-AF65-F5344CB8AC3E}">
        <p14:creationId xmlns:p14="http://schemas.microsoft.com/office/powerpoint/2010/main" val="1351681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38FDA-F5DB-4A1F-91DE-EAD850B2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941" y="365127"/>
            <a:ext cx="11735851" cy="1325563"/>
          </a:xfrm>
        </p:spPr>
        <p:txBody>
          <a:bodyPr/>
          <a:lstStyle/>
          <a:p>
            <a:r>
              <a:rPr lang="en-US" dirty="0"/>
              <a:t>197 MHz DQW Concept #1 Exploded 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875567-12E3-4D34-AD59-E1337E6C85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41" t="15655" r="57121" b="7993"/>
          <a:stretch/>
        </p:blipFill>
        <p:spPr>
          <a:xfrm>
            <a:off x="2793651" y="1372380"/>
            <a:ext cx="7453935" cy="540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13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82CDC7-418A-42C3-8CD6-B388B87EC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41" t="17928" r="53631" b="15766"/>
          <a:stretch/>
        </p:blipFill>
        <p:spPr>
          <a:xfrm>
            <a:off x="2142341" y="2163029"/>
            <a:ext cx="7753866" cy="40359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B38FDA-F5DB-4A1F-91DE-EAD850B2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" y="365127"/>
            <a:ext cx="11723239" cy="1325563"/>
          </a:xfrm>
        </p:spPr>
        <p:txBody>
          <a:bodyPr/>
          <a:lstStyle/>
          <a:p>
            <a:r>
              <a:rPr lang="en-US" dirty="0"/>
              <a:t>197 MHz DQW Concept #1 Final EB Weld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A55B44-8A66-4D48-854F-FB2A223F7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47" y="1444121"/>
            <a:ext cx="10266505" cy="71890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2400" dirty="0"/>
              <a:t>Difficult final “equator” weld geometry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A81DB8-5569-4793-A452-98E10AC9C7B9}"/>
              </a:ext>
            </a:extLst>
          </p:cNvPr>
          <p:cNvCxnSpPr/>
          <p:nvPr/>
        </p:nvCxnSpPr>
        <p:spPr>
          <a:xfrm>
            <a:off x="2997994" y="3236119"/>
            <a:ext cx="214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330C9C0-3E1E-48C4-A7E6-A9265003439D}"/>
              </a:ext>
            </a:extLst>
          </p:cNvPr>
          <p:cNvSpPr txBox="1"/>
          <p:nvPr/>
        </p:nvSpPr>
        <p:spPr>
          <a:xfrm>
            <a:off x="8872355" y="1690855"/>
            <a:ext cx="1740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“Equator” Welds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6C4F92E-2243-4816-838D-DEEC81EFCFAA}"/>
              </a:ext>
            </a:extLst>
          </p:cNvPr>
          <p:cNvCxnSpPr>
            <a:cxnSpLocks/>
          </p:cNvCxnSpPr>
          <p:nvPr/>
        </p:nvCxnSpPr>
        <p:spPr>
          <a:xfrm flipH="1">
            <a:off x="7904516" y="2060187"/>
            <a:ext cx="967839" cy="5910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41565E-A413-44AF-99CF-D6EF1F6E0D8C}"/>
              </a:ext>
            </a:extLst>
          </p:cNvPr>
          <p:cNvCxnSpPr>
            <a:cxnSpLocks/>
          </p:cNvCxnSpPr>
          <p:nvPr/>
        </p:nvCxnSpPr>
        <p:spPr>
          <a:xfrm flipH="1">
            <a:off x="8083840" y="2163029"/>
            <a:ext cx="1282582" cy="2940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523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A85D69-5A5C-4E2D-8352-165BE9B092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35" t="20805" r="52155" b="19241"/>
          <a:stretch/>
        </p:blipFill>
        <p:spPr>
          <a:xfrm>
            <a:off x="2575034" y="2214477"/>
            <a:ext cx="9249104" cy="4070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B38FDA-F5DB-4A1F-91DE-EAD850B26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197 MHz DQW Concept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5D329-F0CD-4E57-9094-51C97AF45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47" y="1444121"/>
            <a:ext cx="10266505" cy="71890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2400" dirty="0"/>
              <a:t>WG-Cavity interface much simpler to form and weld than DQW#1</a:t>
            </a:r>
          </a:p>
        </p:txBody>
      </p:sp>
    </p:spTree>
    <p:extLst>
      <p:ext uri="{BB962C8B-B14F-4D97-AF65-F5344CB8AC3E}">
        <p14:creationId xmlns:p14="http://schemas.microsoft.com/office/powerpoint/2010/main" val="2952774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38FDA-F5DB-4A1F-91DE-EAD850B2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" y="365127"/>
            <a:ext cx="11723239" cy="1325563"/>
          </a:xfrm>
        </p:spPr>
        <p:txBody>
          <a:bodyPr/>
          <a:lstStyle/>
          <a:p>
            <a:r>
              <a:rPr lang="en-US" dirty="0"/>
              <a:t>197 MHz DQW Concept #2 Exploded 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E18F06-2890-413C-A62B-F940CA06B6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3" t="15655" r="52673" b="8391"/>
          <a:stretch/>
        </p:blipFill>
        <p:spPr>
          <a:xfrm>
            <a:off x="2175642" y="1803575"/>
            <a:ext cx="8557522" cy="4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17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38FDA-F5DB-4A1F-91DE-EAD850B2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" y="365127"/>
            <a:ext cx="11723239" cy="1325563"/>
          </a:xfrm>
        </p:spPr>
        <p:txBody>
          <a:bodyPr/>
          <a:lstStyle/>
          <a:p>
            <a:r>
              <a:rPr lang="en-US" dirty="0"/>
              <a:t>197 MHz DQW Concept #2 Final EB Weld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5AC733-CD30-4AD6-946F-83709F8A6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1" t="36621" r="51689" b="8575"/>
          <a:stretch/>
        </p:blipFill>
        <p:spPr>
          <a:xfrm>
            <a:off x="1186931" y="4380156"/>
            <a:ext cx="5998525" cy="237077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A55B44-8A66-4D48-854F-FB2A223F7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998" y="1331236"/>
            <a:ext cx="10266505" cy="71890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2400" dirty="0"/>
              <a:t>Line of sight all around for final “equator” welds</a:t>
            </a:r>
          </a:p>
          <a:p>
            <a:pPr marL="0" indent="0" algn="l">
              <a:buNone/>
            </a:pPr>
            <a:r>
              <a:rPr lang="en-US" sz="2400" dirty="0"/>
              <a:t>Gun-to-work distance =600 mm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A6E2E3-9196-4A90-8F59-513A001828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30" t="22229" r="60075" b="9311"/>
          <a:stretch/>
        </p:blipFill>
        <p:spPr>
          <a:xfrm>
            <a:off x="8013740" y="4386865"/>
            <a:ext cx="3542389" cy="239364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A81DB8-5569-4793-A452-98E10AC9C7B9}"/>
              </a:ext>
            </a:extLst>
          </p:cNvPr>
          <p:cNvCxnSpPr/>
          <p:nvPr/>
        </p:nvCxnSpPr>
        <p:spPr>
          <a:xfrm>
            <a:off x="3609658" y="3853950"/>
            <a:ext cx="214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C7B186-4320-42A7-ADFB-9B8634F2F97D}"/>
              </a:ext>
            </a:extLst>
          </p:cNvPr>
          <p:cNvCxnSpPr>
            <a:cxnSpLocks/>
          </p:cNvCxnSpPr>
          <p:nvPr/>
        </p:nvCxnSpPr>
        <p:spPr>
          <a:xfrm>
            <a:off x="3513362" y="4904709"/>
            <a:ext cx="30110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071625-E9BA-4AAF-908D-B5282886354D}"/>
              </a:ext>
            </a:extLst>
          </p:cNvPr>
          <p:cNvCxnSpPr>
            <a:cxnSpLocks/>
          </p:cNvCxnSpPr>
          <p:nvPr/>
        </p:nvCxnSpPr>
        <p:spPr>
          <a:xfrm>
            <a:off x="3513362" y="5942998"/>
            <a:ext cx="30110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EE2720-F53C-4B8D-9227-C0C27D5FC4D4}"/>
              </a:ext>
            </a:extLst>
          </p:cNvPr>
          <p:cNvCxnSpPr>
            <a:cxnSpLocks/>
          </p:cNvCxnSpPr>
          <p:nvPr/>
        </p:nvCxnSpPr>
        <p:spPr>
          <a:xfrm>
            <a:off x="9647868" y="4935599"/>
            <a:ext cx="16182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D7F02CF-0A87-401F-8BBC-2F61E1B57202}"/>
              </a:ext>
            </a:extLst>
          </p:cNvPr>
          <p:cNvCxnSpPr>
            <a:cxnSpLocks/>
          </p:cNvCxnSpPr>
          <p:nvPr/>
        </p:nvCxnSpPr>
        <p:spPr>
          <a:xfrm>
            <a:off x="9648802" y="5980066"/>
            <a:ext cx="16182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330C9C0-3E1E-48C4-A7E6-A9265003439D}"/>
              </a:ext>
            </a:extLst>
          </p:cNvPr>
          <p:cNvSpPr txBox="1"/>
          <p:nvPr/>
        </p:nvSpPr>
        <p:spPr>
          <a:xfrm>
            <a:off x="7185456" y="4042465"/>
            <a:ext cx="1740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“Equator” Welds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6C4F92E-2243-4816-838D-DEEC81EFCFAA}"/>
              </a:ext>
            </a:extLst>
          </p:cNvPr>
          <p:cNvCxnSpPr>
            <a:cxnSpLocks/>
          </p:cNvCxnSpPr>
          <p:nvPr/>
        </p:nvCxnSpPr>
        <p:spPr>
          <a:xfrm flipH="1">
            <a:off x="6274166" y="4386865"/>
            <a:ext cx="1028680" cy="5091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41565E-A413-44AF-99CF-D6EF1F6E0D8C}"/>
              </a:ext>
            </a:extLst>
          </p:cNvPr>
          <p:cNvCxnSpPr>
            <a:cxnSpLocks/>
          </p:cNvCxnSpPr>
          <p:nvPr/>
        </p:nvCxnSpPr>
        <p:spPr>
          <a:xfrm flipH="1">
            <a:off x="6344466" y="4411797"/>
            <a:ext cx="1069590" cy="15137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A46BB81F-1A86-4E53-903C-61097C80A8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74" t="28400" r="53251" b="17726"/>
          <a:stretch/>
        </p:blipFill>
        <p:spPr>
          <a:xfrm>
            <a:off x="1694797" y="2203133"/>
            <a:ext cx="5467865" cy="2252919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B4FDE1C-86E2-45FC-BC36-B684A7A2AFC7}"/>
              </a:ext>
            </a:extLst>
          </p:cNvPr>
          <p:cNvCxnSpPr>
            <a:cxnSpLocks/>
          </p:cNvCxnSpPr>
          <p:nvPr/>
        </p:nvCxnSpPr>
        <p:spPr>
          <a:xfrm flipH="1">
            <a:off x="1709073" y="3997407"/>
            <a:ext cx="762281" cy="2840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8DA4760-3D36-4FA6-B8D2-5F1EBB4D950D}"/>
              </a:ext>
            </a:extLst>
          </p:cNvPr>
          <p:cNvCxnSpPr>
            <a:cxnSpLocks/>
          </p:cNvCxnSpPr>
          <p:nvPr/>
        </p:nvCxnSpPr>
        <p:spPr>
          <a:xfrm flipV="1">
            <a:off x="2965623" y="3572228"/>
            <a:ext cx="597384" cy="2198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D3A2D82-C705-4890-A883-47F4F291672C}"/>
              </a:ext>
            </a:extLst>
          </p:cNvPr>
          <p:cNvSpPr txBox="1"/>
          <p:nvPr/>
        </p:nvSpPr>
        <p:spPr>
          <a:xfrm>
            <a:off x="2287783" y="3688197"/>
            <a:ext cx="100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584 </a:t>
            </a:r>
            <a:r>
              <a:rPr lang="en-US" dirty="0"/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3522031725"/>
      </p:ext>
    </p:extLst>
  </p:cSld>
  <p:clrMapOvr>
    <a:masterClrMapping/>
  </p:clrMapOvr>
</p:sld>
</file>

<file path=ppt/theme/theme1.xml><?xml version="1.0" encoding="utf-8"?>
<a:theme xmlns:a="http://schemas.openxmlformats.org/drawingml/2006/main" name="EIC_PPT_Template_Rev0320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42B07A94-C122-AF4A-B776-B6531AAFD1CE}" vid="{8277ED95-9917-D646-A591-4F3A7464B7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8C956A03DDAF4DB588AEF6E1C89975" ma:contentTypeVersion="2" ma:contentTypeDescription="Create a new document." ma:contentTypeScope="" ma:versionID="080bcc8d8036657c70d903abe2e94ee0">
  <xsd:schema xmlns:xsd="http://www.w3.org/2001/XMLSchema" xmlns:xs="http://www.w3.org/2001/XMLSchema" xmlns:p="http://schemas.microsoft.com/office/2006/metadata/properties" xmlns:ns2="d42c754c-80dc-4521-9371-ff30d8e4456e" targetNamespace="http://schemas.microsoft.com/office/2006/metadata/properties" ma:root="true" ma:fieldsID="6e920b9873d4308283397996b848ea0d" ns2:_="">
    <xsd:import namespace="d42c754c-80dc-4521-9371-ff30d8e445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2c754c-80dc-4521-9371-ff30d8e445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7FF5DBE-2BF2-494A-9A2F-4DE8ACD35C5D}"/>
</file>

<file path=customXml/itemProps2.xml><?xml version="1.0" encoding="utf-8"?>
<ds:datastoreItem xmlns:ds="http://schemas.openxmlformats.org/officeDocument/2006/customXml" ds:itemID="{F4E7AA18-DEBD-4FC0-9937-344B19C909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689FBB-A779-4162-8571-9FAC4EFE55A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EIC_PPT_Template_Rev0320</Template>
  <TotalTime>14439</TotalTime>
  <Words>151</Words>
  <Application>Microsoft Office PowerPoint</Application>
  <PresentationFormat>Widescreen</PresentationFormat>
  <Paragraphs>32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Century Gothic</vt:lpstr>
      <vt:lpstr>EIC_PPT_Template_Rev0320</vt:lpstr>
      <vt:lpstr>DQW Cavity Concept Fabrication comparison of DQW#1 and DQW#2</vt:lpstr>
      <vt:lpstr>197 MHz DQW Concept #1</vt:lpstr>
      <vt:lpstr>197 MHz DQW Concept #:HOM WG Forming and welding</vt:lpstr>
      <vt:lpstr>197 MHz DQW Concept #1 Exploded view</vt:lpstr>
      <vt:lpstr>197 MHz DQW Concept #1 Final EB Weld</vt:lpstr>
      <vt:lpstr>197 MHz DQW Concept #2</vt:lpstr>
      <vt:lpstr>197 MHz DQW Concept #2 Exploded view</vt:lpstr>
      <vt:lpstr>197 MHz DQW Concept #2 Final EB Weld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Discussion Topics</dc:title>
  <dc:creator>Wu, Qiong</dc:creator>
  <cp:lastModifiedBy>Holmes, Douglas</cp:lastModifiedBy>
  <cp:revision>166</cp:revision>
  <dcterms:created xsi:type="dcterms:W3CDTF">2020-04-08T17:25:57Z</dcterms:created>
  <dcterms:modified xsi:type="dcterms:W3CDTF">2020-11-19T22:17:26Z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0x0101003C8C956A03DDAF4DB588AEF6E1C89975</vt:lpwstr>
  </property>
</Properties>
</file>