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51" autoAdjust="0"/>
  </p:normalViewPr>
  <p:slideViewPr>
    <p:cSldViewPr snapToGrid="0">
      <p:cViewPr varScale="1">
        <p:scale>
          <a:sx n="109" d="100"/>
          <a:sy n="109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C905FFF-0CCA-4B72-89C4-DEBE6254ACAB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6DABE39-6B84-4047-8C6E-96AE64640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7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D430-10B1-4762-9F48-63DCC6B376E4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4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30D8-959E-4733-8B8A-2B5E0251C67E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5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CC60-40F1-4DC1-98CF-80FE5128269C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1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4A54-FC28-4837-B790-8EEAB69A7193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5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C9B3-5080-4614-B0EE-403CD4966AF7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3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F9BD8-FB69-428A-9015-076730890073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3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9CAFA-56C5-4D69-A516-FB82135177FF}" type="datetime1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8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6AE2-818F-477D-AC6C-B4444C75352F}" type="datetime1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3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C0AE2-5A6A-481A-8161-C7B11B0E8B66}" type="datetime1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3A01-CEA7-4F58-AD09-4760D1D511C2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3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5C3E-77F8-43ED-BF24-8D0001BCB29C}" type="datetime1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1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7C1B4-5E82-4244-88A8-1BEA4926AA8B}" type="datetime1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7ACFF-38C6-4A03-86DC-7B2D44321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 on Traceability in SRFOPS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26-Apr-2021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82801" y="568623"/>
            <a:ext cx="6610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DRAFT- for Discussion 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951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have Serialization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9466"/>
          </a:xfrm>
        </p:spPr>
        <p:txBody>
          <a:bodyPr>
            <a:normAutofit fontScale="62500" lnSpcReduction="20000"/>
          </a:bodyPr>
          <a:lstStyle/>
          <a:p>
            <a:pPr marL="0" indent="0" fontAlgn="base">
              <a:buNone/>
            </a:pPr>
            <a:r>
              <a:rPr lang="en-US" b="1" dirty="0" smtClean="0"/>
              <a:t>There are many reasons why we have serialization in SRF  </a:t>
            </a:r>
          </a:p>
          <a:p>
            <a:pPr fontAlgn="base"/>
            <a:r>
              <a:rPr lang="en-US" b="1" dirty="0" smtClean="0"/>
              <a:t>To maintain control over fabrication &amp; test data and to track processes as they are completed on the floor</a:t>
            </a:r>
          </a:p>
          <a:p>
            <a:pPr fontAlgn="base"/>
            <a:r>
              <a:rPr lang="en-US" b="1" dirty="0" smtClean="0"/>
              <a:t>For Scientific reasons , and where certification (materials, pressure vessel etc.)  is required </a:t>
            </a:r>
          </a:p>
          <a:p>
            <a:pPr fontAlgn="base"/>
            <a:r>
              <a:rPr lang="en-US" b="1" dirty="0" smtClean="0"/>
              <a:t>ISO 9001 requires that the organization controls and manages traceability </a:t>
            </a:r>
          </a:p>
          <a:p>
            <a:pPr lvl="1" fontAlgn="base"/>
            <a:r>
              <a:rPr lang="en-US" b="1" dirty="0" smtClean="0"/>
              <a:t>– note that it is up to the organization to decide what needs traceability </a:t>
            </a:r>
          </a:p>
          <a:p>
            <a:pPr marL="0" indent="0" fontAlgn="base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3724102"/>
            <a:ext cx="10515600" cy="2431098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Arial" panose="020B0604020202020204" pitchFamily="34" charset="0"/>
              <a:buNone/>
            </a:pPr>
            <a:r>
              <a:rPr lang="en-US" b="1" dirty="0" smtClean="0"/>
              <a:t>For reference Section 8 of ISO 9001 ; 2015 </a:t>
            </a:r>
            <a:endParaRPr lang="en-US" dirty="0" smtClean="0"/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b="1" dirty="0" smtClean="0"/>
              <a:t>8.5.2 Identification and traceability</a:t>
            </a:r>
            <a:r>
              <a:rPr lang="en-US" dirty="0" smtClean="0"/>
              <a:t> 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dirty="0" smtClean="0"/>
              <a:t>The organization shall use suitable means to identify outputs when it is necessary to ensure the conformity of products and services. [Project Management, less of Operations Planning] 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dirty="0" smtClean="0"/>
              <a:t>The organization shall identify the status of outputs with respect to monitoring and measurement requirements throughout production and service provision. [Operations Planning, less of Project Management] </a:t>
            </a:r>
          </a:p>
          <a:p>
            <a:pPr marL="0" indent="0" fontAlgn="base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0070C0"/>
                </a:solidFill>
              </a:rPr>
              <a:t>The organization shall control the unique identification of the outputs when traceability is a requirement, and shall retain the documented information necessary to enable traceability. 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6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51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Software Hierarchy &amp; limitations</a:t>
            </a:r>
            <a:br>
              <a:rPr lang="en-US" dirty="0" smtClean="0"/>
            </a:br>
            <a:r>
              <a:rPr lang="en-US" sz="3600" dirty="0" smtClean="0"/>
              <a:t>Pansophy is organized by Projects – presently not designed to use components across projects  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3102" y="1664020"/>
            <a:ext cx="487264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works </a:t>
            </a:r>
          </a:p>
          <a:p>
            <a:pPr lvl="1"/>
            <a:r>
              <a:rPr lang="en-US" dirty="0" smtClean="0"/>
              <a:t>SNs auto-populate after coding completed provided SN are entered at the start </a:t>
            </a:r>
          </a:p>
          <a:p>
            <a:r>
              <a:rPr lang="en-US" dirty="0" smtClean="0"/>
              <a:t>What must be done manually </a:t>
            </a:r>
          </a:p>
          <a:p>
            <a:pPr lvl="1"/>
            <a:r>
              <a:rPr lang="en-US" dirty="0" smtClean="0"/>
              <a:t>New components (example fabricated parts ) </a:t>
            </a:r>
          </a:p>
          <a:p>
            <a:pPr lvl="1"/>
            <a:r>
              <a:rPr lang="en-US" dirty="0" smtClean="0"/>
              <a:t>Parts delivered to SOTRs rather than Inventory </a:t>
            </a:r>
          </a:p>
          <a:p>
            <a:pPr lvl="1"/>
            <a:r>
              <a:rPr lang="en-US" dirty="0" smtClean="0"/>
              <a:t>Parts from other </a:t>
            </a:r>
            <a:r>
              <a:rPr lang="en-US" dirty="0" err="1" smtClean="0"/>
              <a:t>cryomodules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What will “break” the system</a:t>
            </a:r>
          </a:p>
          <a:p>
            <a:pPr lvl="1"/>
            <a:r>
              <a:rPr lang="en-US" dirty="0" smtClean="0"/>
              <a:t>Entering SN at later travelers must be done manually, (example no SN in Disassembly Travelers  </a:t>
            </a:r>
          </a:p>
          <a:p>
            <a:pPr lvl="1"/>
            <a:r>
              <a:rPr lang="en-US" dirty="0" smtClean="0"/>
              <a:t>Anyone by passing Inventory and taking parts to the floor </a:t>
            </a:r>
          </a:p>
          <a:p>
            <a:pPr lvl="1"/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3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5672042" y="1664020"/>
            <a:ext cx="6334298" cy="4347556"/>
            <a:chOff x="5672042" y="1664020"/>
            <a:chExt cx="6334298" cy="4347556"/>
          </a:xfrm>
        </p:grpSpPr>
        <p:sp>
          <p:nvSpPr>
            <p:cNvPr id="18" name="Flowchart: Process 17"/>
            <p:cNvSpPr/>
            <p:nvPr/>
          </p:nvSpPr>
          <p:spPr>
            <a:xfrm>
              <a:off x="5672042" y="1664020"/>
              <a:ext cx="6334298" cy="4347556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945533" y="3332970"/>
              <a:ext cx="5857531" cy="2212948"/>
              <a:chOff x="5907433" y="1825173"/>
              <a:chExt cx="5857531" cy="2212948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907435" y="1825173"/>
                <a:ext cx="2163669" cy="6463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SN from </a:t>
                </a:r>
                <a:r>
                  <a:rPr lang="en-US" dirty="0" err="1" smtClean="0"/>
                  <a:t>PRIMeS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Inventory Traveler 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907434" y="2596452"/>
                <a:ext cx="2163669" cy="64633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SN recorded in</a:t>
                </a:r>
              </a:p>
              <a:p>
                <a:r>
                  <a:rPr lang="en-US" dirty="0" smtClean="0"/>
                  <a:t>Disassembly Traveler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907433" y="3367731"/>
                <a:ext cx="2163669" cy="646331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SN for New Part</a:t>
                </a:r>
              </a:p>
              <a:p>
                <a:r>
                  <a:rPr lang="en-US" dirty="0" smtClean="0"/>
                  <a:t>Fabrication Traveler</a:t>
                </a:r>
                <a:endParaRPr lang="en-US" dirty="0"/>
              </a:p>
            </p:txBody>
          </p:sp>
          <p:sp>
            <p:nvSpPr>
              <p:cNvPr id="11" name="Right Brace 10"/>
              <p:cNvSpPr/>
              <p:nvPr/>
            </p:nvSpPr>
            <p:spPr>
              <a:xfrm>
                <a:off x="8267691" y="1831059"/>
                <a:ext cx="933450" cy="2207062"/>
              </a:xfrm>
              <a:prstGeom prst="rightBrace">
                <a:avLst/>
              </a:prstGeom>
              <a:ln w="34925">
                <a:solidFill>
                  <a:srgbClr val="FF00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397728" y="2238269"/>
                <a:ext cx="2367236" cy="1477328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SN Auto-populate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WFO – across all CMs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CEBAF limited to specific CM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364634" y="2436743"/>
              <a:ext cx="5341592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Serial Numbers should be entered at the Start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28205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Large numbers of components across WFO (SNS, L2 </a:t>
            </a:r>
            <a:r>
              <a:rPr lang="en-US" dirty="0" err="1" smtClean="0"/>
              <a:t>etc</a:t>
            </a:r>
            <a:r>
              <a:rPr lang="en-US" dirty="0" smtClean="0"/>
              <a:t>) Projects  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3632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WFO Projects Traveler are auto populated (after coding)</a:t>
            </a:r>
          </a:p>
          <a:p>
            <a:pPr lvl="1"/>
            <a:r>
              <a:rPr lang="en-US" dirty="0" smtClean="0"/>
              <a:t>Components are procured – and SN are recorded in Inventory Travelers </a:t>
            </a:r>
          </a:p>
          <a:p>
            <a:pPr lvl="2"/>
            <a:r>
              <a:rPr lang="en-US" dirty="0" smtClean="0"/>
              <a:t>All other travelers are auto populated from </a:t>
            </a:r>
            <a:r>
              <a:rPr lang="en-US" dirty="0" err="1" smtClean="0"/>
              <a:t>PRIMeS</a:t>
            </a:r>
            <a:endParaRPr lang="en-US" dirty="0" smtClean="0"/>
          </a:p>
          <a:p>
            <a:pPr lvl="2"/>
            <a:r>
              <a:rPr lang="en-US" dirty="0" smtClean="0"/>
              <a:t>Inventory Traveler captures vendor documentation  </a:t>
            </a:r>
          </a:p>
          <a:p>
            <a:pPr lvl="1"/>
            <a:r>
              <a:rPr lang="en-US" dirty="0" smtClean="0"/>
              <a:t>SN are selected &amp; recorded in the final assembly travelers </a:t>
            </a:r>
          </a:p>
          <a:p>
            <a:pPr lvl="2"/>
            <a:r>
              <a:rPr lang="en-US" dirty="0" smtClean="0"/>
              <a:t>Note that for WFO are able to use components across </a:t>
            </a:r>
            <a:r>
              <a:rPr lang="en-US" dirty="0" err="1" smtClean="0"/>
              <a:t>cryomodules</a:t>
            </a:r>
            <a:r>
              <a:rPr lang="en-US" dirty="0" smtClean="0"/>
              <a:t>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However even for WFO problems are starting 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HE attempting to use LCLS_II Components  such as cavities, Field Probe feedthroughs etc.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7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 CEBAF Projects are a challenge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335174"/>
            <a:ext cx="103632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SW has Limitations </a:t>
            </a:r>
          </a:p>
          <a:p>
            <a:r>
              <a:rPr lang="en-US" dirty="0" smtClean="0"/>
              <a:t>CEBAF Projects SN can only be entered by individual Cryomodule </a:t>
            </a:r>
          </a:p>
          <a:p>
            <a:r>
              <a:rPr lang="en-US" dirty="0" smtClean="0"/>
              <a:t>To Auto populate SN must be codes and entered in </a:t>
            </a:r>
          </a:p>
          <a:p>
            <a:pPr lvl="1"/>
            <a:r>
              <a:rPr lang="en-US" dirty="0" smtClean="0"/>
              <a:t>Inventory Traveler (if a new part)</a:t>
            </a:r>
          </a:p>
          <a:p>
            <a:pPr lvl="1"/>
            <a:r>
              <a:rPr lang="en-US" dirty="0" smtClean="0"/>
              <a:t>Disassembly Traveler  </a:t>
            </a:r>
          </a:p>
          <a:p>
            <a:r>
              <a:rPr lang="en-US" dirty="0" smtClean="0"/>
              <a:t>Other sources SN must be manually entered if from </a:t>
            </a:r>
          </a:p>
          <a:p>
            <a:pPr lvl="1"/>
            <a:r>
              <a:rPr lang="en-US" dirty="0" smtClean="0"/>
              <a:t>Fabrication Traveler ,  Example New Dog Leg or WG  </a:t>
            </a:r>
          </a:p>
          <a:p>
            <a:pPr lvl="1"/>
            <a:r>
              <a:rPr lang="en-US" dirty="0" smtClean="0"/>
              <a:t>Parts taken from another Cryomodule where they are common </a:t>
            </a:r>
          </a:p>
          <a:p>
            <a:pPr lvl="2"/>
            <a:r>
              <a:rPr lang="en-US" dirty="0" smtClean="0"/>
              <a:t>Inner Adapter, End Dish, Elbows, Dog Legs etc. 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Possible solution to common parts  – do the same as for WFO 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WFO example SNS CM-01, CM-02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Energy Reach “project” for  C50R, C75-01, C75-02 </a:t>
            </a:r>
            <a:r>
              <a:rPr lang="en-US" i="1" dirty="0" err="1" smtClean="0">
                <a:solidFill>
                  <a:srgbClr val="0000FF"/>
                </a:solidFill>
              </a:rPr>
              <a:t>etc</a:t>
            </a:r>
            <a:r>
              <a:rPr lang="en-US" i="1" dirty="0" smtClean="0">
                <a:solidFill>
                  <a:srgbClr val="0000FF"/>
                </a:solidFill>
              </a:rPr>
              <a:t>, instead of individual Projects by CM</a:t>
            </a:r>
          </a:p>
          <a:p>
            <a:pPr lvl="1"/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" name="Explosion 1 2"/>
          <p:cNvSpPr/>
          <p:nvPr/>
        </p:nvSpPr>
        <p:spPr>
          <a:xfrm>
            <a:off x="8740323" y="1870363"/>
            <a:ext cx="2919663" cy="3033007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Inserting SN Mid Process “breaks “ the SW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2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Options for CEBAF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6044"/>
            <a:ext cx="10515600" cy="45809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u="sng" dirty="0" smtClean="0">
                <a:solidFill>
                  <a:srgbClr val="FF0000"/>
                </a:solidFill>
              </a:rPr>
              <a:t>All SN Must</a:t>
            </a:r>
            <a:r>
              <a:rPr lang="en-US" i="1" dirty="0" smtClean="0">
                <a:solidFill>
                  <a:srgbClr val="FF0000"/>
                </a:solidFill>
              </a:rPr>
              <a:t> have SN entered in Disassembly, Fabrication &amp; Inventory Traveler </a:t>
            </a:r>
          </a:p>
          <a:p>
            <a:pPr marL="0" indent="0">
              <a:buNone/>
            </a:pPr>
            <a:r>
              <a:rPr lang="en-US" dirty="0" smtClean="0"/>
              <a:t>Option 1:  Continue with existing system where each CEBAF CM has a separate project and therefore separate set Travelers </a:t>
            </a:r>
          </a:p>
          <a:p>
            <a:pPr lvl="1"/>
            <a:r>
              <a:rPr lang="en-US" dirty="0" smtClean="0"/>
              <a:t>Disadvantage</a:t>
            </a:r>
          </a:p>
          <a:p>
            <a:pPr lvl="2"/>
            <a:r>
              <a:rPr lang="en-US" dirty="0" smtClean="0"/>
              <a:t>Any shared common part must be entered or copied over manually </a:t>
            </a:r>
          </a:p>
          <a:p>
            <a:pPr lvl="2"/>
            <a:r>
              <a:rPr lang="en-US" dirty="0" smtClean="0"/>
              <a:t>Parts not labeled with Project Names cresting confusion in tracing to the right CM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Option 2:  Create Higher level project similar structure to WFO for “Energy Reach”  so all of the </a:t>
            </a:r>
            <a:r>
              <a:rPr lang="en-US" dirty="0" err="1" smtClean="0"/>
              <a:t>Cryomodules</a:t>
            </a:r>
            <a:r>
              <a:rPr lang="en-US" dirty="0" smtClean="0"/>
              <a:t> (example C75-01, 02 etc.) to allow for sharing of common parts across projects</a:t>
            </a:r>
          </a:p>
          <a:p>
            <a:pPr lvl="1"/>
            <a:r>
              <a:rPr lang="en-US" dirty="0" smtClean="0"/>
              <a:t>Advantages  fewer travelers and greater ease for sharing parts ….</a:t>
            </a:r>
          </a:p>
          <a:p>
            <a:pPr lvl="1"/>
            <a:r>
              <a:rPr lang="en-US" dirty="0" smtClean="0"/>
              <a:t>Disadvantages </a:t>
            </a:r>
          </a:p>
          <a:p>
            <a:pPr lvl="2"/>
            <a:r>
              <a:rPr lang="en-US" dirty="0" smtClean="0"/>
              <a:t>significant </a:t>
            </a:r>
            <a:r>
              <a:rPr lang="en-US" dirty="0"/>
              <a:t>f</a:t>
            </a:r>
            <a:r>
              <a:rPr lang="en-US" dirty="0" smtClean="0"/>
              <a:t>or changes needed to Pansophy SW  ……</a:t>
            </a:r>
          </a:p>
          <a:p>
            <a:pPr lvl="2"/>
            <a:r>
              <a:rPr lang="en-US" dirty="0" smtClean="0"/>
              <a:t>Some travelers will need to be re-written and/or reviewed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2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Back- Up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Reference </a:t>
            </a:r>
            <a:br>
              <a:rPr lang="en-US" dirty="0" smtClean="0"/>
            </a:br>
            <a:r>
              <a:rPr lang="en-US" dirty="0" smtClean="0"/>
              <a:t>Common parts used across CEBAF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480332"/>
          <a:ext cx="10515599" cy="3041924"/>
        </p:xfrm>
        <a:graphic>
          <a:graphicData uri="http://schemas.openxmlformats.org/drawingml/2006/table">
            <a:tbl>
              <a:tblPr/>
              <a:tblGrid>
                <a:gridCol w="1156937">
                  <a:extLst>
                    <a:ext uri="{9D8B030D-6E8A-4147-A177-3AD203B41FA5}">
                      <a16:colId xmlns:a16="http://schemas.microsoft.com/office/drawing/2014/main" val="2448177385"/>
                    </a:ext>
                  </a:extLst>
                </a:gridCol>
                <a:gridCol w="781117">
                  <a:extLst>
                    <a:ext uri="{9D8B030D-6E8A-4147-A177-3AD203B41FA5}">
                      <a16:colId xmlns:a16="http://schemas.microsoft.com/office/drawing/2014/main" val="1881458264"/>
                    </a:ext>
                  </a:extLst>
                </a:gridCol>
                <a:gridCol w="965342">
                  <a:extLst>
                    <a:ext uri="{9D8B030D-6E8A-4147-A177-3AD203B41FA5}">
                      <a16:colId xmlns:a16="http://schemas.microsoft.com/office/drawing/2014/main" val="2987405992"/>
                    </a:ext>
                  </a:extLst>
                </a:gridCol>
                <a:gridCol w="972711">
                  <a:extLst>
                    <a:ext uri="{9D8B030D-6E8A-4147-A177-3AD203B41FA5}">
                      <a16:colId xmlns:a16="http://schemas.microsoft.com/office/drawing/2014/main" val="1036701111"/>
                    </a:ext>
                  </a:extLst>
                </a:gridCol>
                <a:gridCol w="1039033">
                  <a:extLst>
                    <a:ext uri="{9D8B030D-6E8A-4147-A177-3AD203B41FA5}">
                      <a16:colId xmlns:a16="http://schemas.microsoft.com/office/drawing/2014/main" val="3330120151"/>
                    </a:ext>
                  </a:extLst>
                </a:gridCol>
                <a:gridCol w="1083247">
                  <a:extLst>
                    <a:ext uri="{9D8B030D-6E8A-4147-A177-3AD203B41FA5}">
                      <a16:colId xmlns:a16="http://schemas.microsoft.com/office/drawing/2014/main" val="3010519886"/>
                    </a:ext>
                  </a:extLst>
                </a:gridCol>
                <a:gridCol w="906390">
                  <a:extLst>
                    <a:ext uri="{9D8B030D-6E8A-4147-A177-3AD203B41FA5}">
                      <a16:colId xmlns:a16="http://schemas.microsoft.com/office/drawing/2014/main" val="2388309729"/>
                    </a:ext>
                  </a:extLst>
                </a:gridCol>
                <a:gridCol w="1193782">
                  <a:extLst>
                    <a:ext uri="{9D8B030D-6E8A-4147-A177-3AD203B41FA5}">
                      <a16:colId xmlns:a16="http://schemas.microsoft.com/office/drawing/2014/main" val="2886018986"/>
                    </a:ext>
                  </a:extLst>
                </a:gridCol>
                <a:gridCol w="1193782">
                  <a:extLst>
                    <a:ext uri="{9D8B030D-6E8A-4147-A177-3AD203B41FA5}">
                      <a16:colId xmlns:a16="http://schemas.microsoft.com/office/drawing/2014/main" val="3393464692"/>
                    </a:ext>
                  </a:extLst>
                </a:gridCol>
                <a:gridCol w="832700">
                  <a:extLst>
                    <a:ext uri="{9D8B030D-6E8A-4147-A177-3AD203B41FA5}">
                      <a16:colId xmlns:a16="http://schemas.microsoft.com/office/drawing/2014/main" val="2409815242"/>
                    </a:ext>
                  </a:extLst>
                </a:gridCol>
                <a:gridCol w="390558">
                  <a:extLst>
                    <a:ext uri="{9D8B030D-6E8A-4147-A177-3AD203B41FA5}">
                      <a16:colId xmlns:a16="http://schemas.microsoft.com/office/drawing/2014/main" val="520916009"/>
                    </a:ext>
                  </a:extLst>
                </a:gridCol>
              </a:tblGrid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Component /Project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 (10 CMs 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Nb3SN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73522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Cavities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C75 - 5 Cell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C75-5 cell Nb2SN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082935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C50R-CPR-INSP-CAV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C75-CAV-INSP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NB3SN-INSP-CAV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664702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dwg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JL0059982- Rev 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JL0059982- Rev 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334819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Inner Adapter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047344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 Traveler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C50R-CPR-INSP-INAD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C75-CPR-INSP-INAD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NB3SN-INSP-INAD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622745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11151-C-0075 (RevC-1990)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11151-C-0075 (RevC-1990)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11151-C-0075 (RevC-1990)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11151-C-0075 (RevC-1990)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680285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Dog Leg/Window/WG Assy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Straight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340904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 Traveler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C50R-CPR-INSP-DGLG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C75-CPR-INSP-DGLG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NB3SN-INSP-DGLG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3052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CRM-088-2025-002 Rev 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CRM-088-2025-002 Rev 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CRM-088-2025-002 Rev 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CRM-088-2025-002 Rev 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455456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Elbows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771390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 Traveler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C50R-CPR-INSP-HOME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C75-CPR-INSP-HOME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no Traveler ?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940256"/>
                  </a:ext>
                </a:extLst>
              </a:tr>
              <a:tr h="194542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11151-D-0002 (Rev.B-1990)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11151-D-0002 (Rev.B-1990)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11151-D-0002 (Rev.B-1990)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11151-D-0002 (Rev.B-1990)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279255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 Loads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 C75 Style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 C75 Style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 C75 Style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05137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 Traveler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Orginal Dwg -1990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C50R-CPR-INSP-LOAD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C75-CPR-INSP-HOML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NB3SN-INSP-HOML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498599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11151-B-0092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JL0024622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JL0024622-Rev 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JL0024622-Rev 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447373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Dish/Bellow Assy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741344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C50R-CPR-INSP-ENDD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C75-CPR-INSP-ENDD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NB3SN-INSP-ENDD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618307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 No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11151-C-0219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328741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742389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Helium Vessel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731655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 Vessel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973078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392812"/>
                  </a:ext>
                </a:extLst>
              </a:tr>
              <a:tr h="194542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GEV Guard Vac WG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GEV Guard Vac WG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GEV Guard Vac WG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P1 Guard Vacuum Waveguide Inspection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02724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C100-CM-INSP-GVWG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C100R-CM-INSP-GVWG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P1-INSP-GVWG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243558"/>
                  </a:ext>
                </a:extLst>
              </a:tr>
              <a:tr h="110535"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SOW-CRM-120-7000-S-1022-RevA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SOW-CRM-120-7000-S-1022-RevA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SOW-CRM-120-7000-S-1022-RevA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728712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Thoughts on Tracability - 24Apr2021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7ACFF-38C6-4A03-86DC-7B2D44321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1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980</Words>
  <Application>Microsoft Office PowerPoint</Application>
  <PresentationFormat>Widescreen</PresentationFormat>
  <Paragraphs>240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Thoughts on Traceability in SRFOPS </vt:lpstr>
      <vt:lpstr>Why do we have Serialization ? </vt:lpstr>
      <vt:lpstr>Software Hierarchy &amp; limitations Pansophy is organized by Projects – presently not designed to use components across projects  </vt:lpstr>
      <vt:lpstr>Management of Large numbers of components across WFO (SNS, L2 etc) Projects   </vt:lpstr>
      <vt:lpstr>However CEBAF Projects are a challenge</vt:lpstr>
      <vt:lpstr>Options for CEBAF</vt:lpstr>
      <vt:lpstr>Back- Up </vt:lpstr>
      <vt:lpstr>For Reference  Common parts used across CEBAF 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of Traceability in SRFOPS</dc:title>
  <dc:creator>E. Anne McEwen</dc:creator>
  <cp:lastModifiedBy>E. Anne McEwen</cp:lastModifiedBy>
  <cp:revision>35</cp:revision>
  <cp:lastPrinted>2021-04-26T21:37:21Z</cp:lastPrinted>
  <dcterms:created xsi:type="dcterms:W3CDTF">2021-04-26T18:51:16Z</dcterms:created>
  <dcterms:modified xsi:type="dcterms:W3CDTF">2021-04-26T21:37:23Z</dcterms:modified>
</cp:coreProperties>
</file>