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343" r:id="rId5"/>
    <p:sldId id="347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CC99"/>
    <a:srgbClr val="66FFCC"/>
    <a:srgbClr val="CCFFFF"/>
    <a:srgbClr val="0091FE"/>
    <a:srgbClr val="1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B6252-F821-493B-A12F-468AD9A0F5DC}" v="1417" dt="2020-11-16T19:07:40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08" autoAdjust="0"/>
  </p:normalViewPr>
  <p:slideViewPr>
    <p:cSldViewPr snapToGrid="0" snapToObjects="1">
      <p:cViewPr varScale="1">
        <p:scale>
          <a:sx n="84" d="100"/>
          <a:sy n="84" d="100"/>
        </p:scale>
        <p:origin x="581" y="8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23" Type="http://schemas.microsoft.com/office/2016/11/relationships/changesInfo" Target="changesInfos/changesInfo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D7B6252-F821-493B-A12F-468AD9A0F5DC}"/>
    <pc:docChg chg="modSld">
      <pc:chgData name="" userId="" providerId="" clId="Web-{0D7B6252-F821-493B-A12F-468AD9A0F5DC}" dt="2020-11-16T19:07:40.074" v="1415" actId="20577"/>
      <pc:docMkLst>
        <pc:docMk/>
      </pc:docMkLst>
      <pc:sldChg chg="modSp">
        <pc:chgData name="" userId="" providerId="" clId="Web-{0D7B6252-F821-493B-A12F-468AD9A0F5DC}" dt="2020-11-16T19:07:40.074" v="1414" actId="20577"/>
        <pc:sldMkLst>
          <pc:docMk/>
          <pc:sldMk cId="1986391147" sldId="336"/>
        </pc:sldMkLst>
        <pc:spChg chg="mod">
          <ac:chgData name="" userId="" providerId="" clId="Web-{0D7B6252-F821-493B-A12F-468AD9A0F5DC}" dt="2020-11-16T19:07:40.074" v="1414" actId="20577"/>
          <ac:spMkLst>
            <pc:docMk/>
            <pc:sldMk cId="1986391147" sldId="336"/>
            <ac:spMk id="3" creationId="{00000000-0000-0000-0000-000000000000}"/>
          </ac:spMkLst>
        </pc:spChg>
        <pc:spChg chg="mod">
          <ac:chgData name="" userId="" providerId="" clId="Web-{0D7B6252-F821-493B-A12F-468AD9A0F5DC}" dt="2020-11-16T18:55:59.129" v="338" actId="20577"/>
          <ac:spMkLst>
            <pc:docMk/>
            <pc:sldMk cId="1986391147" sldId="33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Pansophy Security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Pansophy Security Upgrade </a:t>
            </a:r>
            <a:r>
              <a:rPr lang="en-US" dirty="0" smtClean="0"/>
              <a:t>– Jul </a:t>
            </a:r>
            <a:r>
              <a:rPr lang="en-US" dirty="0"/>
              <a:t>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388600" y="876300"/>
            <a:ext cx="571500" cy="55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249" y="1333722"/>
            <a:ext cx="2557894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Zones</a:t>
            </a:r>
            <a:endParaRPr lang="en-US" dirty="0" smtClean="0"/>
          </a:p>
          <a:p>
            <a:r>
              <a:rPr lang="en-US" dirty="0" smtClean="0"/>
              <a:t>There are 7 Zones (Area/System) within Pansophy.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SamTraxs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Travelers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5095" y="1359448"/>
            <a:ext cx="2525983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Scope</a:t>
            </a:r>
            <a:endParaRPr lang="en-US" dirty="0" smtClean="0"/>
          </a:p>
          <a:p>
            <a:r>
              <a:rPr lang="en-US" dirty="0" smtClean="0"/>
              <a:t>Scope defines the Projects within the pansophy system.</a:t>
            </a:r>
          </a:p>
          <a:p>
            <a:r>
              <a:rPr lang="en-US" dirty="0" smtClean="0"/>
              <a:t>Examples: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L2PRD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L2HE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SNSPPU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C50R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ER5C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17009" y="1376902"/>
            <a:ext cx="1568351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Rules</a:t>
            </a:r>
            <a:endParaRPr lang="en-US" dirty="0" smtClean="0"/>
          </a:p>
          <a:p>
            <a:r>
              <a:rPr lang="en-US" dirty="0" smtClean="0"/>
              <a:t>A Rule defines the Action that a user can or can not take with a zone.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28721" y="1396120"/>
            <a:ext cx="2833534" cy="18866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Access Levels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There are 4 Access Levels: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Deny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3266"/>
              </p:ext>
            </p:extLst>
          </p:nvPr>
        </p:nvGraphicFramePr>
        <p:xfrm>
          <a:off x="3217009" y="4068077"/>
          <a:ext cx="1808480" cy="17678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04240">
                  <a:extLst>
                    <a:ext uri="{9D8B030D-6E8A-4147-A177-3AD203B41FA5}">
                      <a16:colId xmlns:a16="http://schemas.microsoft.com/office/drawing/2014/main" val="340973297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1468825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ZONE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27160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Browse</a:t>
                      </a:r>
                      <a:endParaRPr lang="en-US" sz="14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81902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Engineer</a:t>
                      </a:r>
                      <a:endParaRPr lang="en-US" sz="14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76579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InvUser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89622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Issuer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96401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Inventory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Manager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28613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Mover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44259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Inventory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ProdSupr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33822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16735" y="824620"/>
            <a:ext cx="7752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Zone + Rule + Scope + Access Level  + Group =&gt; Security Key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70684" y="3392625"/>
            <a:ext cx="2223708" cy="1963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Groups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Every Pansoph</a:t>
            </a:r>
            <a:r>
              <a:rPr lang="en-US" dirty="0" smtClean="0"/>
              <a:t>y User has been assigned to a Group.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Groups currently include: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02145"/>
              </p:ext>
            </p:extLst>
          </p:nvPr>
        </p:nvGraphicFramePr>
        <p:xfrm>
          <a:off x="10099561" y="3586997"/>
          <a:ext cx="1598168" cy="176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084">
                  <a:extLst>
                    <a:ext uri="{9D8B030D-6E8A-4147-A177-3AD203B41FA5}">
                      <a16:colId xmlns:a16="http://schemas.microsoft.com/office/drawing/2014/main" val="2151267862"/>
                    </a:ext>
                  </a:extLst>
                </a:gridCol>
                <a:gridCol w="799084">
                  <a:extLst>
                    <a:ext uri="{9D8B030D-6E8A-4147-A177-3AD203B41FA5}">
                      <a16:colId xmlns:a16="http://schemas.microsoft.com/office/drawing/2014/main" val="845635734"/>
                    </a:ext>
                  </a:extLst>
                </a:gridCol>
              </a:tblGrid>
              <a:tr h="23117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ANL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CRYO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10025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FERMI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MLP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354056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ORNL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PANSOPHY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661251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PULSAR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SLAC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25192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SRFOPS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SRFR&amp;D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97156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STUDENT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STX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25187"/>
                  </a:ext>
                </a:extLst>
              </a:tr>
              <a:tr h="23117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USLARP</a:t>
                      </a:r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1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6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Keys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 Hands – Nov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423299"/>
              </p:ext>
            </p:extLst>
          </p:nvPr>
        </p:nvGraphicFramePr>
        <p:xfrm>
          <a:off x="690664" y="971062"/>
          <a:ext cx="4945079" cy="52532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90664">
                  <a:extLst>
                    <a:ext uri="{9D8B030D-6E8A-4147-A177-3AD203B41FA5}">
                      <a16:colId xmlns:a16="http://schemas.microsoft.com/office/drawing/2014/main" val="947985068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1500821769"/>
                    </a:ext>
                  </a:extLst>
                </a:gridCol>
                <a:gridCol w="1052598">
                  <a:extLst>
                    <a:ext uri="{9D8B030D-6E8A-4147-A177-3AD203B41FA5}">
                      <a16:colId xmlns:a16="http://schemas.microsoft.com/office/drawing/2014/main" val="2755593788"/>
                    </a:ext>
                  </a:extLst>
                </a:gridCol>
                <a:gridCol w="708972">
                  <a:extLst>
                    <a:ext uri="{9D8B030D-6E8A-4147-A177-3AD203B41FA5}">
                      <a16:colId xmlns:a16="http://schemas.microsoft.com/office/drawing/2014/main" val="1630497820"/>
                    </a:ext>
                  </a:extLst>
                </a:gridCol>
                <a:gridCol w="1240701">
                  <a:extLst>
                    <a:ext uri="{9D8B030D-6E8A-4147-A177-3AD203B41FA5}">
                      <a16:colId xmlns:a16="http://schemas.microsoft.com/office/drawing/2014/main" val="3853763513"/>
                    </a:ext>
                  </a:extLst>
                </a:gridCol>
              </a:tblGrid>
              <a:tr h="19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ZONE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USER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SCOPE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ACCESS LEVEL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65392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Projects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ProjectAccess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MLP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16246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146944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290826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L2PRD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343424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L2HE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94792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SLAC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L2PRD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07867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SLAC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L2HE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621713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ORNL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SNSPPU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393796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Travelers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MLP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315319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524818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00483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Pansophy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DataMineNot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ANL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25447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FERMI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679163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ORNL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710451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PULSAR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409553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SLAC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88667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STUDENT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446253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590576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USLARP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Deny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879297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Training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FISCHER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386724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JHARRIS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140456"/>
                  </a:ext>
                </a:extLst>
              </a:tr>
              <a:tr h="19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MCEWEN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693679"/>
                  </a:ext>
                </a:extLst>
              </a:tr>
              <a:tr h="2045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CavTypeAdmin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HAIPENG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Superuser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67152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536953"/>
              </p:ext>
            </p:extLst>
          </p:nvPr>
        </p:nvGraphicFramePr>
        <p:xfrm>
          <a:off x="6054810" y="971059"/>
          <a:ext cx="5247174" cy="495408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940354">
                  <a:extLst>
                    <a:ext uri="{9D8B030D-6E8A-4147-A177-3AD203B41FA5}">
                      <a16:colId xmlns:a16="http://schemas.microsoft.com/office/drawing/2014/main" val="947985068"/>
                    </a:ext>
                  </a:extLst>
                </a:gridCol>
                <a:gridCol w="1335302">
                  <a:extLst>
                    <a:ext uri="{9D8B030D-6E8A-4147-A177-3AD203B41FA5}">
                      <a16:colId xmlns:a16="http://schemas.microsoft.com/office/drawing/2014/main" val="1500821769"/>
                    </a:ext>
                  </a:extLst>
                </a:gridCol>
                <a:gridCol w="902741">
                  <a:extLst>
                    <a:ext uri="{9D8B030D-6E8A-4147-A177-3AD203B41FA5}">
                      <a16:colId xmlns:a16="http://schemas.microsoft.com/office/drawing/2014/main" val="2755593788"/>
                    </a:ext>
                  </a:extLst>
                </a:gridCol>
                <a:gridCol w="752283">
                  <a:extLst>
                    <a:ext uri="{9D8B030D-6E8A-4147-A177-3AD203B41FA5}">
                      <a16:colId xmlns:a16="http://schemas.microsoft.com/office/drawing/2014/main" val="1630497820"/>
                    </a:ext>
                  </a:extLst>
                </a:gridCol>
                <a:gridCol w="1316494">
                  <a:extLst>
                    <a:ext uri="{9D8B030D-6E8A-4147-A177-3AD203B41FA5}">
                      <a16:colId xmlns:a16="http://schemas.microsoft.com/office/drawing/2014/main" val="3853763513"/>
                    </a:ext>
                  </a:extLst>
                </a:gridCol>
              </a:tblGrid>
              <a:tr h="299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ZONE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USER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SCOPE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ACCESS LEVEL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65392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Pansophy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DataMineNot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MLP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25447"/>
                  </a:ext>
                </a:extLst>
              </a:tr>
              <a:tr h="299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AdminView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MLP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20412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Docushare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MLP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917798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View_Header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MLP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323945"/>
                  </a:ext>
                </a:extLst>
              </a:tr>
              <a:tr h="299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AdminView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911104"/>
                  </a:ext>
                </a:extLst>
              </a:tr>
              <a:tr h="299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Calibrations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SRFOPS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337754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CavTypeAdmin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SRFOPS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Standard</a:t>
                      </a:r>
                      <a:endParaRPr lang="en-US" sz="1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397880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DataMineNot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SRFOPS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53893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Docushare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SRFOPS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680241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View_Header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SRFOPS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915033"/>
                  </a:ext>
                </a:extLst>
              </a:tr>
              <a:tr h="299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AdminView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142921"/>
                  </a:ext>
                </a:extLst>
              </a:tr>
              <a:tr h="299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Calibrations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657597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CavTypeAdmin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Standard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781697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DataMineNot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841876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Docushare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232738"/>
                  </a:ext>
                </a:extLst>
              </a:tr>
              <a:tr h="287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View_Header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SRFR&amp;D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25" marR="5525" marT="5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6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71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7" ma:contentTypeDescription="Create a new document." ma:contentTypeScope="" ma:versionID="b8ad6f2c0340f50a44d721e8a3ee0d4f">
  <xsd:schema xmlns:xsd="http://www.w3.org/2001/XMLSchema" xmlns:xs="http://www.w3.org/2001/XMLSchema" xmlns:p="http://schemas.microsoft.com/office/2006/metadata/properties" xmlns:ns2="8d24de50-05d1-4ead-956f-39ed5306b4ae" targetNamespace="http://schemas.microsoft.com/office/2006/metadata/properties" ma:root="true" ma:fieldsID="b6a755f3edaa349d990fe503beb4ee09" ns2:_="">
    <xsd:import namespace="8d24de50-05d1-4ead-956f-39ed5306b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8657F6-32CA-4FF8-AE5B-87784FF02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6478CE-9890-4C8E-9951-8E3FE4F6A4E5}">
  <ds:schemaRefs>
    <ds:schemaRef ds:uri="8d24de50-05d1-4ead-956f-39ed5306b4a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F1E938-D7F9-414E-8156-2F165917A5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5595</TotalTime>
  <Words>350</Words>
  <Application>Microsoft Office PowerPoint</Application>
  <PresentationFormat>Widescreen</PresentationFormat>
  <Paragraphs>271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.PingFangSC-Regular</vt:lpstr>
      <vt:lpstr>Arial</vt:lpstr>
      <vt:lpstr>Calibri</vt:lpstr>
      <vt:lpstr>PingFangSC-Regular</vt:lpstr>
      <vt:lpstr>Office Theme</vt:lpstr>
      <vt:lpstr>Pansophy Security</vt:lpstr>
      <vt:lpstr>Security Keys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Operations – ISO 9001:2015 Gap Analysis</dc:title>
  <dc:creator>Daniel Gautier</dc:creator>
  <cp:lastModifiedBy>Valerie Bookwalter</cp:lastModifiedBy>
  <cp:revision>350</cp:revision>
  <cp:lastPrinted>2019-09-18T13:56:57Z</cp:lastPrinted>
  <dcterms:created xsi:type="dcterms:W3CDTF">2019-08-26T11:50:17Z</dcterms:created>
  <dcterms:modified xsi:type="dcterms:W3CDTF">2021-07-01T00:46:11Z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0x010100E520407EBAA4744DB3E22E2D5259322A</vt:lpwstr>
  </property>
</Properties>
</file>