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5675D50-A103-4B6D-9139-630632A8CF84}" type="datetimeFigureOut">
              <a:rPr lang="en-US" smtClean="0"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1CA435-DF1B-40FF-B9F8-E9F39444E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816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38130"/>
            <a:ext cx="10515600" cy="95255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94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16095"/>
            <a:ext cx="2628900" cy="5460867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16095"/>
            <a:ext cx="7734300" cy="546086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052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198"/>
            <a:ext cx="10515600" cy="90849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14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649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04231"/>
            <a:ext cx="10515600" cy="88645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6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27113"/>
            <a:ext cx="10515600" cy="9635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53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93214"/>
            <a:ext cx="10515600" cy="89747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958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0169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47251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771180"/>
            <a:ext cx="3932237" cy="1286219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771181"/>
            <a:ext cx="6172200" cy="5089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2984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rot="10800000">
            <a:off x="-19049" y="154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 rot="10800000">
            <a:off x="-10364" y="21347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 rot="10800000">
            <a:off x="-10364" y="42966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95628"/>
            <a:ext cx="2794000" cy="662371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2898947" y="621718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339933"/>
              </a:gs>
              <a:gs pos="80000">
                <a:srgbClr val="339933"/>
              </a:gs>
              <a:gs pos="100000">
                <a:srgbClr val="33993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2907632" y="6429118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D6D6D6"/>
              </a:gs>
              <a:gs pos="80000">
                <a:srgbClr val="D6D6D6"/>
              </a:gs>
              <a:gs pos="100000">
                <a:srgbClr val="D6D6D6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2907632" y="6645305"/>
            <a:ext cx="9296400" cy="219456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0"/>
                </a:schemeClr>
              </a:gs>
              <a:gs pos="35000">
                <a:srgbClr val="42318C"/>
              </a:gs>
              <a:gs pos="80000">
                <a:srgbClr val="42318C"/>
              </a:gs>
              <a:gs pos="100000">
                <a:srgbClr val="42318C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6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L2HE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2823723"/>
              </p:ext>
            </p:extLst>
          </p:nvPr>
        </p:nvGraphicFramePr>
        <p:xfrm>
          <a:off x="2123094" y="1705528"/>
          <a:ext cx="7480300" cy="1771650"/>
        </p:xfrm>
        <a:graphic>
          <a:graphicData uri="http://schemas.openxmlformats.org/drawingml/2006/table">
            <a:tbl>
              <a:tblPr/>
              <a:tblGrid>
                <a:gridCol w="305189">
                  <a:extLst>
                    <a:ext uri="{9D8B030D-6E8A-4147-A177-3AD203B41FA5}">
                      <a16:colId xmlns:a16="http://schemas.microsoft.com/office/drawing/2014/main" val="3887686895"/>
                    </a:ext>
                  </a:extLst>
                </a:gridCol>
                <a:gridCol w="3605040">
                  <a:extLst>
                    <a:ext uri="{9D8B030D-6E8A-4147-A177-3AD203B41FA5}">
                      <a16:colId xmlns:a16="http://schemas.microsoft.com/office/drawing/2014/main" val="2370760180"/>
                    </a:ext>
                  </a:extLst>
                </a:gridCol>
                <a:gridCol w="1920145">
                  <a:extLst>
                    <a:ext uri="{9D8B030D-6E8A-4147-A177-3AD203B41FA5}">
                      <a16:colId xmlns:a16="http://schemas.microsoft.com/office/drawing/2014/main" val="2955652496"/>
                    </a:ext>
                  </a:extLst>
                </a:gridCol>
                <a:gridCol w="1649926">
                  <a:extLst>
                    <a:ext uri="{9D8B030D-6E8A-4147-A177-3AD203B41FA5}">
                      <a16:colId xmlns:a16="http://schemas.microsoft.com/office/drawing/2014/main" val="28915927"/>
                    </a:ext>
                  </a:extLst>
                </a:gridCol>
              </a:tblGrid>
              <a:tr h="190500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Color Legend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Count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82769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2D050"/>
                          </a:solidFill>
                          <a:effectLst/>
                          <a:latin typeface="Calibri" panose="020F0502020204030204" pitchFamily="34" charset="0"/>
                        </a:rPr>
                        <a:t>CP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Complete (CP)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61.54%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298969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B0F0"/>
                          </a:solidFill>
                          <a:effectLst/>
                          <a:latin typeface="Calibri" panose="020F0502020204030204" pitchFamily="34" charset="0"/>
                        </a:rPr>
                        <a:t>NR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Revision Out for Approval (NR)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38712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9933FF"/>
                          </a:solidFill>
                          <a:effectLst/>
                          <a:latin typeface="Calibri" panose="020F0502020204030204" pitchFamily="34" charset="0"/>
                        </a:rPr>
                        <a:t>OA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33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Out for Approval (OA)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23939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FF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30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11036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FF66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Due in 15 Days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23072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C00000"/>
                          </a:solidFill>
                          <a:effectLst/>
                          <a:latin typeface="Calibri" panose="020F0502020204030204" pitchFamily="34" charset="0"/>
                        </a:rPr>
                        <a:t>OD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Overdue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6.84%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507687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E7E6E6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Remaining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24.79%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4709906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Traveler IDs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43346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4816" y="3738942"/>
            <a:ext cx="31588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 for Approval/New Revision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L2HE-PR-VTA-CAV-VTRF-R1</a:t>
            </a:r>
          </a:p>
          <a:p>
            <a:r>
              <a:rPr lang="en-US" dirty="0" smtClean="0"/>
              <a:t>L2HE-CHEM-CAV-HPR-R2*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L2HE-CHEM-COMP-DEGR-R1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L2HE-INSP-TUNC-R1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L2HE-INSP-TUNCX-R1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3652" y="3738942"/>
            <a:ext cx="26933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Approaching Overdue</a:t>
            </a:r>
          </a:p>
          <a:p>
            <a:r>
              <a:rPr lang="en-US" dirty="0" smtClean="0"/>
              <a:t>L2HE-LERF-CM-DMAG-R1</a:t>
            </a:r>
          </a:p>
          <a:p>
            <a:r>
              <a:rPr lang="en-US" dirty="0" smtClean="0"/>
              <a:t>L2HE-LERF-CM-ACTS-R1</a:t>
            </a:r>
          </a:p>
          <a:p>
            <a:r>
              <a:rPr lang="en-US" dirty="0" smtClean="0"/>
              <a:t>L2HE-INSP-QUAD-R1</a:t>
            </a:r>
          </a:p>
          <a:p>
            <a:r>
              <a:rPr lang="en-US" dirty="0" smtClean="0"/>
              <a:t>L2HE-CLNRM-CAV-LEAK-R1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26974" y="3738942"/>
            <a:ext cx="5511339" cy="2585323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b="1" dirty="0" smtClean="0"/>
              <a:t>Overdue</a:t>
            </a:r>
          </a:p>
          <a:p>
            <a:r>
              <a:rPr lang="en-US" dirty="0" smtClean="0"/>
              <a:t>L2HE-CHEM-CAV-LAP-R1</a:t>
            </a:r>
          </a:p>
          <a:p>
            <a:r>
              <a:rPr lang="en-US" dirty="0" smtClean="0"/>
              <a:t>L2HE-VTA-CAV-HOM-R1</a:t>
            </a:r>
          </a:p>
          <a:p>
            <a:r>
              <a:rPr lang="en-US" dirty="0" smtClean="0"/>
              <a:t>L2HE-INV-CAV-R1</a:t>
            </a:r>
          </a:p>
          <a:p>
            <a:r>
              <a:rPr lang="en-US" dirty="0" smtClean="0"/>
              <a:t>L2HE-INSP-IROD2L-R1</a:t>
            </a:r>
          </a:p>
          <a:p>
            <a:r>
              <a:rPr lang="en-US" dirty="0" smtClean="0"/>
              <a:t>L2HE-INSP-IROD2P-R1</a:t>
            </a:r>
          </a:p>
          <a:p>
            <a:r>
              <a:rPr lang="en-US" dirty="0" smtClean="0"/>
              <a:t>L2HE-INSP-JTVTK-R1</a:t>
            </a:r>
          </a:p>
          <a:p>
            <a:r>
              <a:rPr lang="en-US" dirty="0" smtClean="0"/>
              <a:t>L2HE-INV-CERNOX-R1</a:t>
            </a:r>
          </a:p>
          <a:p>
            <a:r>
              <a:rPr lang="en-US" dirty="0" smtClean="0"/>
              <a:t>L2HE-CHEM-COMP-LAP-R1</a:t>
            </a:r>
          </a:p>
          <a:p>
            <a:r>
              <a:rPr lang="en-US" b="1" dirty="0" smtClean="0"/>
              <a:t>Overdue Approvals</a:t>
            </a:r>
          </a:p>
          <a:p>
            <a:r>
              <a:rPr lang="en-US" dirty="0" smtClean="0"/>
              <a:t>L2HE-PR-VTA-CAV-VTRF-R1</a:t>
            </a:r>
            <a:endParaRPr lang="en-US" dirty="0"/>
          </a:p>
          <a:p>
            <a:r>
              <a:rPr lang="en-US" dirty="0"/>
              <a:t>L2HE-CHEM-COMP-DEGR-R1</a:t>
            </a:r>
          </a:p>
          <a:p>
            <a:r>
              <a:rPr lang="en-US" dirty="0"/>
              <a:t>L2HE-INSP-TUNC-R1</a:t>
            </a:r>
          </a:p>
          <a:p>
            <a:r>
              <a:rPr lang="en-US" dirty="0"/>
              <a:t>L2HE-INSP-TUNCX-R1</a:t>
            </a:r>
          </a:p>
          <a:p>
            <a:endParaRPr lang="en-US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82634" y="5708865"/>
            <a:ext cx="29510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*L2HE-CHEM-CAV-HPR has been approved and is being uploaded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9103823" y="-15824"/>
            <a:ext cx="3088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Please Submit any changes or questions to pansophy@jlab.org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464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nsophyPowerPointTemplate" id="{ED1FEAAC-6CC4-45A1-A531-83514DE12FAD}" vid="{53A123FC-1C4C-4451-BF04-B498222651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PansophyPowerPointTemplate</Template>
  <TotalTime>68</TotalTime>
  <Words>115</Words>
  <Application>Microsoft Office PowerPoint</Application>
  <PresentationFormat>Widescreen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L2HE</vt:lpstr>
    </vt:vector>
  </TitlesOfParts>
  <Company>JLAB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Samuels</dc:creator>
  <cp:lastModifiedBy>Allen Samuels</cp:lastModifiedBy>
  <cp:revision>5</cp:revision>
  <dcterms:created xsi:type="dcterms:W3CDTF">2021-08-17T12:38:13Z</dcterms:created>
  <dcterms:modified xsi:type="dcterms:W3CDTF">2021-08-17T13:46:31Z</dcterms:modified>
</cp:coreProperties>
</file>