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24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B42FD-C784-4E99-B43C-7E902E887770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1B407-C2D8-4670-8164-F7207AE23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94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B42FD-C784-4E99-B43C-7E902E887770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1B407-C2D8-4670-8164-F7207AE23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012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B42FD-C784-4E99-B43C-7E902E887770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1B407-C2D8-4670-8164-F7207AE23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08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B42FD-C784-4E99-B43C-7E902E887770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1B407-C2D8-4670-8164-F7207AE23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9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B42FD-C784-4E99-B43C-7E902E887770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1B407-C2D8-4670-8164-F7207AE23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586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B42FD-C784-4E99-B43C-7E902E887770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1B407-C2D8-4670-8164-F7207AE23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555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B42FD-C784-4E99-B43C-7E902E887770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1B407-C2D8-4670-8164-F7207AE23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113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B42FD-C784-4E99-B43C-7E902E887770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1B407-C2D8-4670-8164-F7207AE23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232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B42FD-C784-4E99-B43C-7E902E887770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1B407-C2D8-4670-8164-F7207AE23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99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B42FD-C784-4E99-B43C-7E902E887770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1B407-C2D8-4670-8164-F7207AE23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885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B42FD-C784-4E99-B43C-7E902E887770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1B407-C2D8-4670-8164-F7207AE23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375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B42FD-C784-4E99-B43C-7E902E887770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1B407-C2D8-4670-8164-F7207AE23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673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830" y="205549"/>
            <a:ext cx="8231905" cy="49338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4915" y="2890683"/>
            <a:ext cx="7659329" cy="147483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SamTraxs II</a:t>
            </a:r>
            <a:b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Part of the SRF Pansophy Software System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40310" y="4949058"/>
            <a:ext cx="9144000" cy="1655762"/>
          </a:xfrm>
        </p:spPr>
        <p:txBody>
          <a:bodyPr/>
          <a:lstStyle/>
          <a:p>
            <a:r>
              <a:rPr lang="en-US" dirty="0" smtClean="0"/>
              <a:t>Mentor: Valerie Bookwalter </a:t>
            </a:r>
          </a:p>
          <a:p>
            <a:r>
              <a:rPr lang="en-US" dirty="0" smtClean="0"/>
              <a:t>Mentee: An Nguyen</a:t>
            </a:r>
          </a:p>
          <a:p>
            <a:r>
              <a:rPr lang="en-US" dirty="0" smtClean="0"/>
              <a:t>Summer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409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6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" name="Group 1"/>
          <p:cNvGrpSpPr>
            <a:grpSpLocks noChangeAspect="1"/>
          </p:cNvGrpSpPr>
          <p:nvPr/>
        </p:nvGrpSpPr>
        <p:grpSpPr bwMode="auto">
          <a:xfrm>
            <a:off x="496529" y="653845"/>
            <a:ext cx="5716627" cy="5805949"/>
            <a:chOff x="540" y="2544"/>
            <a:chExt cx="11520" cy="11700"/>
          </a:xfrm>
        </p:grpSpPr>
        <p:sp>
          <p:nvSpPr>
            <p:cNvPr id="4" name="AutoShape 35"/>
            <p:cNvSpPr>
              <a:spLocks noChangeAspect="1" noChangeArrowheads="1" noTextEdit="1"/>
            </p:cNvSpPr>
            <p:nvPr/>
          </p:nvSpPr>
          <p:spPr bwMode="auto">
            <a:xfrm>
              <a:off x="540" y="2544"/>
              <a:ext cx="9900" cy="11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AutoShape 34"/>
            <p:cNvSpPr>
              <a:spLocks noChangeArrowheads="1"/>
            </p:cNvSpPr>
            <p:nvPr/>
          </p:nvSpPr>
          <p:spPr bwMode="auto">
            <a:xfrm>
              <a:off x="4860" y="2904"/>
              <a:ext cx="1800" cy="718"/>
            </a:xfrm>
            <a:prstGeom prst="can">
              <a:avLst>
                <a:gd name="adj" fmla="val 50000"/>
              </a:avLst>
            </a:prstGeom>
            <a:solidFill>
              <a:srgbClr val="FF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Text Box 33"/>
            <p:cNvSpPr txBox="1">
              <a:spLocks noChangeArrowheads="1"/>
            </p:cNvSpPr>
            <p:nvPr/>
          </p:nvSpPr>
          <p:spPr bwMode="auto">
            <a:xfrm>
              <a:off x="6840" y="2904"/>
              <a:ext cx="4140" cy="113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Pristine material (info:  from </a:t>
              </a:r>
              <a:r>
                <a:rPr kumimoji="0" lang="en-US" altLang="zh-CN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Jlab</a:t>
              </a: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, Cu, size..)</a:t>
              </a:r>
              <a:endPara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Line 32"/>
            <p:cNvSpPr>
              <a:spLocks noChangeShapeType="1"/>
            </p:cNvSpPr>
            <p:nvPr/>
          </p:nvSpPr>
          <p:spPr bwMode="auto">
            <a:xfrm>
              <a:off x="4500" y="2904"/>
              <a:ext cx="1" cy="11160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AutoShape 31"/>
            <p:cNvSpPr>
              <a:spLocks noChangeArrowheads="1"/>
            </p:cNvSpPr>
            <p:nvPr/>
          </p:nvSpPr>
          <p:spPr bwMode="auto">
            <a:xfrm>
              <a:off x="4860" y="4704"/>
              <a:ext cx="1800" cy="718"/>
            </a:xfrm>
            <a:prstGeom prst="can">
              <a:avLst>
                <a:gd name="adj" fmla="val 50000"/>
              </a:avLst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Text Box 30"/>
            <p:cNvSpPr txBox="1">
              <a:spLocks noChangeArrowheads="1"/>
            </p:cNvSpPr>
            <p:nvPr/>
          </p:nvSpPr>
          <p:spPr bwMode="auto">
            <a:xfrm>
              <a:off x="948" y="4075"/>
              <a:ext cx="3060" cy="71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Event 1 (electropolish, or EP)</a:t>
              </a:r>
              <a:endPara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Line 29"/>
            <p:cNvSpPr>
              <a:spLocks noChangeShapeType="1"/>
            </p:cNvSpPr>
            <p:nvPr/>
          </p:nvSpPr>
          <p:spPr bwMode="auto">
            <a:xfrm>
              <a:off x="2880" y="4884"/>
              <a:ext cx="16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AutoShape 28"/>
            <p:cNvSpPr>
              <a:spLocks noChangeArrowheads="1"/>
            </p:cNvSpPr>
            <p:nvPr/>
          </p:nvSpPr>
          <p:spPr bwMode="auto">
            <a:xfrm>
              <a:off x="4860" y="7586"/>
              <a:ext cx="1800" cy="718"/>
            </a:xfrm>
            <a:prstGeom prst="can">
              <a:avLst>
                <a:gd name="adj" fmla="val 50000"/>
              </a:avLst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27"/>
            <p:cNvSpPr>
              <a:spLocks noChangeShapeType="1"/>
            </p:cNvSpPr>
            <p:nvPr/>
          </p:nvSpPr>
          <p:spPr bwMode="auto">
            <a:xfrm>
              <a:off x="2880" y="6324"/>
              <a:ext cx="16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Text Box 26"/>
            <p:cNvSpPr txBox="1">
              <a:spLocks noChangeArrowheads="1"/>
            </p:cNvSpPr>
            <p:nvPr/>
          </p:nvSpPr>
          <p:spPr bwMode="auto">
            <a:xfrm>
              <a:off x="865" y="5785"/>
              <a:ext cx="3060" cy="7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Event 2 (EBSD)</a:t>
              </a:r>
              <a:endPara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Text Box 25"/>
            <p:cNvSpPr txBox="1">
              <a:spLocks noChangeArrowheads="1"/>
            </p:cNvSpPr>
            <p:nvPr/>
          </p:nvSpPr>
          <p:spPr bwMode="auto">
            <a:xfrm>
              <a:off x="6840" y="4613"/>
              <a:ext cx="4687" cy="12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EP will modify surface (info: time, who, EP chemical, process parameters, locations…)</a:t>
              </a:r>
              <a:endPara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Text Box 24"/>
            <p:cNvSpPr txBox="1">
              <a:spLocks noChangeArrowheads="1"/>
            </p:cNvSpPr>
            <p:nvPr/>
          </p:nvSpPr>
          <p:spPr bwMode="auto">
            <a:xfrm>
              <a:off x="6840" y="6144"/>
              <a:ext cx="5220" cy="14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EBSD will inspect sample surface and generate experimental data (info: time, who, lab location, jpg, report …)</a:t>
              </a:r>
              <a:endPara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AutoShape 23"/>
            <p:cNvSpPr>
              <a:spLocks noChangeArrowheads="1"/>
            </p:cNvSpPr>
            <p:nvPr/>
          </p:nvSpPr>
          <p:spPr bwMode="auto">
            <a:xfrm>
              <a:off x="4860" y="7586"/>
              <a:ext cx="1800" cy="360"/>
            </a:xfrm>
            <a:prstGeom prst="can">
              <a:avLst>
                <a:gd name="adj" fmla="val 50000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Text Box 22"/>
            <p:cNvSpPr txBox="1">
              <a:spLocks noChangeArrowheads="1"/>
            </p:cNvSpPr>
            <p:nvPr/>
          </p:nvSpPr>
          <p:spPr bwMode="auto">
            <a:xfrm>
              <a:off x="900" y="6945"/>
              <a:ext cx="3060" cy="7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Event 3 (ECR thin film deposition)</a:t>
              </a:r>
              <a:endPara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Line 21"/>
            <p:cNvSpPr>
              <a:spLocks noChangeShapeType="1"/>
            </p:cNvSpPr>
            <p:nvPr/>
          </p:nvSpPr>
          <p:spPr bwMode="auto">
            <a:xfrm>
              <a:off x="2880" y="7764"/>
              <a:ext cx="16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AutoShape 20"/>
            <p:cNvSpPr>
              <a:spLocks noChangeArrowheads="1"/>
            </p:cNvSpPr>
            <p:nvPr/>
          </p:nvSpPr>
          <p:spPr bwMode="auto">
            <a:xfrm>
              <a:off x="4860" y="6146"/>
              <a:ext cx="1800" cy="718"/>
            </a:xfrm>
            <a:prstGeom prst="can">
              <a:avLst>
                <a:gd name="adj" fmla="val 50000"/>
              </a:avLst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Text Box 19"/>
            <p:cNvSpPr txBox="1">
              <a:spLocks noChangeArrowheads="1"/>
            </p:cNvSpPr>
            <p:nvPr/>
          </p:nvSpPr>
          <p:spPr bwMode="auto">
            <a:xfrm>
              <a:off x="6998" y="7819"/>
              <a:ext cx="5062" cy="16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ECR TH deposition will grow a layer of thin film on pristine material (info: time, who, lab loc., thickness, jpg, deposition report …)</a:t>
              </a:r>
              <a:endPara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Line 18"/>
            <p:cNvSpPr>
              <a:spLocks noChangeShapeType="1"/>
            </p:cNvSpPr>
            <p:nvPr/>
          </p:nvSpPr>
          <p:spPr bwMode="auto">
            <a:xfrm>
              <a:off x="2880" y="9384"/>
              <a:ext cx="16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Text Box 17"/>
            <p:cNvSpPr txBox="1">
              <a:spLocks noChangeArrowheads="1"/>
            </p:cNvSpPr>
            <p:nvPr/>
          </p:nvSpPr>
          <p:spPr bwMode="auto">
            <a:xfrm>
              <a:off x="900" y="8845"/>
              <a:ext cx="3060" cy="7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Event 4 (EBSD)</a:t>
              </a:r>
              <a:endPara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AutoShape 16"/>
            <p:cNvSpPr>
              <a:spLocks noChangeArrowheads="1"/>
            </p:cNvSpPr>
            <p:nvPr/>
          </p:nvSpPr>
          <p:spPr bwMode="auto">
            <a:xfrm>
              <a:off x="4860" y="9024"/>
              <a:ext cx="1800" cy="718"/>
            </a:xfrm>
            <a:prstGeom prst="can">
              <a:avLst>
                <a:gd name="adj" fmla="val 50000"/>
              </a:avLst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AutoShape 15"/>
            <p:cNvSpPr>
              <a:spLocks noChangeArrowheads="1"/>
            </p:cNvSpPr>
            <p:nvPr/>
          </p:nvSpPr>
          <p:spPr bwMode="auto">
            <a:xfrm>
              <a:off x="4860" y="9024"/>
              <a:ext cx="1800" cy="360"/>
            </a:xfrm>
            <a:prstGeom prst="can">
              <a:avLst>
                <a:gd name="adj" fmla="val 50000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Text Box 14"/>
            <p:cNvSpPr txBox="1">
              <a:spLocks noChangeArrowheads="1"/>
            </p:cNvSpPr>
            <p:nvPr/>
          </p:nvSpPr>
          <p:spPr bwMode="auto">
            <a:xfrm>
              <a:off x="7019" y="9564"/>
              <a:ext cx="4883" cy="17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EBSD will inspect sample surface and generate experimental data (info: time, who, lab location, jpg, report …)</a:t>
              </a:r>
              <a:endPara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Text Box 13"/>
            <p:cNvSpPr txBox="1">
              <a:spLocks noChangeArrowheads="1"/>
            </p:cNvSpPr>
            <p:nvPr/>
          </p:nvSpPr>
          <p:spPr bwMode="auto">
            <a:xfrm>
              <a:off x="2880" y="10104"/>
              <a:ext cx="1440" cy="1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……….</a:t>
              </a:r>
              <a:endParaRPr kumimoji="0" lang="en-US" altLang="zh-CN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……….</a:t>
              </a:r>
              <a:endPara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Text Box 12"/>
            <p:cNvSpPr txBox="1">
              <a:spLocks noChangeArrowheads="1"/>
            </p:cNvSpPr>
            <p:nvPr/>
          </p:nvSpPr>
          <p:spPr bwMode="auto">
            <a:xfrm>
              <a:off x="863" y="11482"/>
              <a:ext cx="3060" cy="7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Event N (XXX)</a:t>
              </a:r>
              <a:endPara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Line 11"/>
            <p:cNvSpPr>
              <a:spLocks noChangeShapeType="1"/>
            </p:cNvSpPr>
            <p:nvPr/>
          </p:nvSpPr>
          <p:spPr bwMode="auto">
            <a:xfrm>
              <a:off x="2880" y="12084"/>
              <a:ext cx="16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AutoShape 10"/>
            <p:cNvSpPr>
              <a:spLocks noChangeArrowheads="1"/>
            </p:cNvSpPr>
            <p:nvPr/>
          </p:nvSpPr>
          <p:spPr bwMode="auto">
            <a:xfrm>
              <a:off x="4860" y="12084"/>
              <a:ext cx="1800" cy="718"/>
            </a:xfrm>
            <a:prstGeom prst="can">
              <a:avLst>
                <a:gd name="adj" fmla="val 50000"/>
              </a:avLst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AutoShape 9"/>
            <p:cNvSpPr>
              <a:spLocks noChangeArrowheads="1"/>
            </p:cNvSpPr>
            <p:nvPr/>
          </p:nvSpPr>
          <p:spPr bwMode="auto">
            <a:xfrm>
              <a:off x="4860" y="12084"/>
              <a:ext cx="1800" cy="360"/>
            </a:xfrm>
            <a:prstGeom prst="can">
              <a:avLst>
                <a:gd name="adj" fmla="val 50000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Text Box 8"/>
            <p:cNvSpPr txBox="1">
              <a:spLocks noChangeArrowheads="1"/>
            </p:cNvSpPr>
            <p:nvPr/>
          </p:nvSpPr>
          <p:spPr bwMode="auto">
            <a:xfrm>
              <a:off x="5040" y="10104"/>
              <a:ext cx="1440" cy="1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……….</a:t>
              </a:r>
              <a:endParaRPr kumimoji="0" lang="en-US" altLang="zh-CN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……….</a:t>
              </a:r>
              <a:endPara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AutoShape 7"/>
            <p:cNvSpPr>
              <a:spLocks noChangeArrowheads="1"/>
            </p:cNvSpPr>
            <p:nvPr/>
          </p:nvSpPr>
          <p:spPr bwMode="auto">
            <a:xfrm>
              <a:off x="4860" y="11904"/>
              <a:ext cx="1800" cy="360"/>
            </a:xfrm>
            <a:prstGeom prst="ca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Text Box 6"/>
            <p:cNvSpPr txBox="1">
              <a:spLocks noChangeArrowheads="1"/>
            </p:cNvSpPr>
            <p:nvPr/>
          </p:nvSpPr>
          <p:spPr bwMode="auto">
            <a:xfrm>
              <a:off x="6840" y="11544"/>
              <a:ext cx="4687" cy="12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Action in Event N will … (info: time, lab, jpg, movie report …)</a:t>
              </a:r>
              <a:endPara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Text Box 5"/>
            <p:cNvSpPr txBox="1">
              <a:spLocks noChangeArrowheads="1"/>
            </p:cNvSpPr>
            <p:nvPr/>
          </p:nvSpPr>
          <p:spPr bwMode="auto">
            <a:xfrm>
              <a:off x="2393" y="4884"/>
              <a:ext cx="1927" cy="7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MM-DD-YY</a:t>
              </a:r>
              <a:endPara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Text Box 4"/>
            <p:cNvSpPr txBox="1">
              <a:spLocks noChangeArrowheads="1"/>
            </p:cNvSpPr>
            <p:nvPr/>
          </p:nvSpPr>
          <p:spPr bwMode="auto">
            <a:xfrm>
              <a:off x="2254" y="6324"/>
              <a:ext cx="2246" cy="7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MM-DD-YY</a:t>
              </a:r>
              <a:endPara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Text Box 3"/>
            <p:cNvSpPr txBox="1">
              <a:spLocks noChangeArrowheads="1"/>
            </p:cNvSpPr>
            <p:nvPr/>
          </p:nvSpPr>
          <p:spPr bwMode="auto">
            <a:xfrm>
              <a:off x="2393" y="7944"/>
              <a:ext cx="2107" cy="7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MM-DD-YY</a:t>
              </a:r>
              <a:endPara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Text Box 2"/>
            <p:cNvSpPr txBox="1">
              <a:spLocks noChangeArrowheads="1"/>
            </p:cNvSpPr>
            <p:nvPr/>
          </p:nvSpPr>
          <p:spPr bwMode="auto">
            <a:xfrm>
              <a:off x="2393" y="9384"/>
              <a:ext cx="2107" cy="7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MM-DD-YY</a:t>
              </a:r>
              <a:endPara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8" name="Rectangle 55"/>
          <p:cNvSpPr>
            <a:spLocks noChangeArrowheads="1"/>
          </p:cNvSpPr>
          <p:nvPr/>
        </p:nvSpPr>
        <p:spPr bwMode="auto">
          <a:xfrm>
            <a:off x="656813" y="172842"/>
            <a:ext cx="467032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PMA sample tracking system – </a:t>
            </a: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research workflow demo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Text Box 54"/>
          <p:cNvSpPr txBox="1">
            <a:spLocks noChangeArrowheads="1"/>
          </p:cNvSpPr>
          <p:nvPr/>
        </p:nvSpPr>
        <p:spPr bwMode="auto">
          <a:xfrm>
            <a:off x="2059669" y="436966"/>
            <a:ext cx="1138066" cy="36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Timeline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92"/>
          <p:cNvSpPr>
            <a:spLocks noChangeArrowheads="1"/>
          </p:cNvSpPr>
          <p:nvPr/>
        </p:nvSpPr>
        <p:spPr bwMode="auto">
          <a:xfrm>
            <a:off x="7462675" y="878332"/>
            <a:ext cx="542511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2" name="Group 56"/>
          <p:cNvGrpSpPr>
            <a:grpSpLocks noChangeAspect="1"/>
          </p:cNvGrpSpPr>
          <p:nvPr/>
        </p:nvGrpSpPr>
        <p:grpSpPr bwMode="auto">
          <a:xfrm>
            <a:off x="6246659" y="442574"/>
            <a:ext cx="5469708" cy="5862446"/>
            <a:chOff x="1080" y="5028"/>
            <a:chExt cx="9540" cy="13500"/>
          </a:xfrm>
        </p:grpSpPr>
        <p:sp>
          <p:nvSpPr>
            <p:cNvPr id="43" name="AutoShape 91"/>
            <p:cNvSpPr>
              <a:spLocks noChangeAspect="1" noChangeArrowheads="1" noTextEdit="1"/>
            </p:cNvSpPr>
            <p:nvPr/>
          </p:nvSpPr>
          <p:spPr bwMode="auto">
            <a:xfrm>
              <a:off x="1080" y="5028"/>
              <a:ext cx="9540" cy="13500"/>
            </a:xfrm>
            <a:prstGeom prst="rect">
              <a:avLst/>
            </a:prstGeom>
            <a:noFill/>
            <a:ln w="38100" cmpd="dbl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AutoShape 90"/>
            <p:cNvSpPr>
              <a:spLocks noChangeArrowheads="1"/>
            </p:cNvSpPr>
            <p:nvPr/>
          </p:nvSpPr>
          <p:spPr bwMode="auto">
            <a:xfrm>
              <a:off x="3420" y="6288"/>
              <a:ext cx="1800" cy="718"/>
            </a:xfrm>
            <a:prstGeom prst="can">
              <a:avLst>
                <a:gd name="adj" fmla="val 50000"/>
              </a:avLst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Text Box 89"/>
            <p:cNvSpPr txBox="1">
              <a:spLocks noChangeArrowheads="1"/>
            </p:cNvSpPr>
            <p:nvPr/>
          </p:nvSpPr>
          <p:spPr bwMode="auto">
            <a:xfrm>
              <a:off x="3780" y="6289"/>
              <a:ext cx="1800" cy="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Sample X</a:t>
              </a:r>
              <a:endPara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Text Box 88"/>
            <p:cNvSpPr txBox="1">
              <a:spLocks noChangeArrowheads="1"/>
            </p:cNvSpPr>
            <p:nvPr/>
          </p:nvSpPr>
          <p:spPr bwMode="auto">
            <a:xfrm>
              <a:off x="3420" y="7189"/>
              <a:ext cx="1800" cy="53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EP</a:t>
              </a:r>
              <a:endPara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Text Box 87"/>
            <p:cNvSpPr txBox="1">
              <a:spLocks noChangeArrowheads="1"/>
            </p:cNvSpPr>
            <p:nvPr/>
          </p:nvSpPr>
          <p:spPr bwMode="auto">
            <a:xfrm>
              <a:off x="3420" y="7908"/>
              <a:ext cx="1800" cy="53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XPS</a:t>
              </a:r>
              <a:endPara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Text Box 86"/>
            <p:cNvSpPr txBox="1">
              <a:spLocks noChangeArrowheads="1"/>
            </p:cNvSpPr>
            <p:nvPr/>
          </p:nvSpPr>
          <p:spPr bwMode="auto">
            <a:xfrm>
              <a:off x="3420" y="8628"/>
              <a:ext cx="1800" cy="53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SEM/EDX</a:t>
              </a:r>
              <a:endPara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Text Box 85"/>
            <p:cNvSpPr txBox="1">
              <a:spLocks noChangeArrowheads="1"/>
            </p:cNvSpPr>
            <p:nvPr/>
          </p:nvSpPr>
          <p:spPr bwMode="auto">
            <a:xfrm>
              <a:off x="3420" y="9348"/>
              <a:ext cx="1800" cy="53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EBSD</a:t>
              </a:r>
              <a:endPara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Text Box 84"/>
            <p:cNvSpPr txBox="1">
              <a:spLocks noChangeArrowheads="1"/>
            </p:cNvSpPr>
            <p:nvPr/>
          </p:nvSpPr>
          <p:spPr bwMode="auto">
            <a:xfrm>
              <a:off x="3420" y="10068"/>
              <a:ext cx="1800" cy="53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SIMS</a:t>
              </a:r>
              <a:endPara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Text Box 83"/>
            <p:cNvSpPr txBox="1">
              <a:spLocks noChangeArrowheads="1"/>
            </p:cNvSpPr>
            <p:nvPr/>
          </p:nvSpPr>
          <p:spPr bwMode="auto">
            <a:xfrm>
              <a:off x="3420" y="10788"/>
              <a:ext cx="1800" cy="53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TEM</a:t>
              </a:r>
              <a:endPara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Text Box 82"/>
            <p:cNvSpPr txBox="1">
              <a:spLocks noChangeArrowheads="1"/>
            </p:cNvSpPr>
            <p:nvPr/>
          </p:nvSpPr>
          <p:spPr bwMode="auto">
            <a:xfrm>
              <a:off x="3420" y="11508"/>
              <a:ext cx="1800" cy="53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RRR</a:t>
              </a:r>
              <a:endPara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Text Box 81"/>
            <p:cNvSpPr txBox="1">
              <a:spLocks noChangeArrowheads="1"/>
            </p:cNvSpPr>
            <p:nvPr/>
          </p:nvSpPr>
          <p:spPr bwMode="auto">
            <a:xfrm>
              <a:off x="3420" y="12228"/>
              <a:ext cx="1800" cy="53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Tc</a:t>
              </a:r>
              <a:endPara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Text Box 80"/>
            <p:cNvSpPr txBox="1">
              <a:spLocks noChangeArrowheads="1"/>
            </p:cNvSpPr>
            <p:nvPr/>
          </p:nvSpPr>
          <p:spPr bwMode="auto">
            <a:xfrm>
              <a:off x="3420" y="12948"/>
              <a:ext cx="1800" cy="53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SIC</a:t>
              </a:r>
              <a:endPara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Text Box 79"/>
            <p:cNvSpPr txBox="1">
              <a:spLocks noChangeArrowheads="1"/>
            </p:cNvSpPr>
            <p:nvPr/>
          </p:nvSpPr>
          <p:spPr bwMode="auto">
            <a:xfrm>
              <a:off x="3420" y="13668"/>
              <a:ext cx="1800" cy="53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SFEM</a:t>
              </a:r>
              <a:endPara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Text Box 78"/>
            <p:cNvSpPr txBox="1">
              <a:spLocks noChangeArrowheads="1"/>
            </p:cNvSpPr>
            <p:nvPr/>
          </p:nvSpPr>
          <p:spPr bwMode="auto">
            <a:xfrm>
              <a:off x="3420" y="16368"/>
              <a:ext cx="1800" cy="53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FEViewer</a:t>
              </a:r>
              <a:endPara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Text Box 77"/>
            <p:cNvSpPr txBox="1">
              <a:spLocks noChangeArrowheads="1"/>
            </p:cNvSpPr>
            <p:nvPr/>
          </p:nvSpPr>
          <p:spPr bwMode="auto">
            <a:xfrm>
              <a:off x="3420" y="14568"/>
              <a:ext cx="1800" cy="12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Processing XXX</a:t>
              </a:r>
              <a:endPara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Text Box 76"/>
            <p:cNvSpPr txBox="1">
              <a:spLocks noChangeArrowheads="1"/>
            </p:cNvSpPr>
            <p:nvPr/>
          </p:nvSpPr>
          <p:spPr bwMode="auto">
            <a:xfrm>
              <a:off x="1980" y="5208"/>
              <a:ext cx="72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PMA Sample Tracking Interface 1:      History of Sample(s) </a:t>
              </a:r>
              <a:endParaRPr kumimoji="0" lang="en-US" altLang="zh-CN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AutoShape 75"/>
            <p:cNvSpPr>
              <a:spLocks noChangeArrowheads="1"/>
            </p:cNvSpPr>
            <p:nvPr/>
          </p:nvSpPr>
          <p:spPr bwMode="auto">
            <a:xfrm>
              <a:off x="7200" y="6288"/>
              <a:ext cx="1800" cy="718"/>
            </a:xfrm>
            <a:prstGeom prst="can">
              <a:avLst>
                <a:gd name="adj" fmla="val 50000"/>
              </a:avLst>
            </a:prstGeom>
            <a:solidFill>
              <a:srgbClr val="FF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Text Box 74"/>
            <p:cNvSpPr txBox="1">
              <a:spLocks noChangeArrowheads="1"/>
            </p:cNvSpPr>
            <p:nvPr/>
          </p:nvSpPr>
          <p:spPr bwMode="auto">
            <a:xfrm>
              <a:off x="7380" y="6288"/>
              <a:ext cx="1800" cy="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Sample Cu</a:t>
              </a:r>
              <a:endPara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Line 73"/>
            <p:cNvSpPr>
              <a:spLocks noChangeShapeType="1"/>
            </p:cNvSpPr>
            <p:nvPr/>
          </p:nvSpPr>
          <p:spPr bwMode="auto">
            <a:xfrm>
              <a:off x="5220" y="6828"/>
              <a:ext cx="1" cy="11160"/>
            </a:xfrm>
            <a:prstGeom prst="line">
              <a:avLst/>
            </a:prstGeom>
            <a:noFill/>
            <a:ln w="38100" cmpd="dbl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Text Box 72"/>
            <p:cNvSpPr txBox="1">
              <a:spLocks noChangeArrowheads="1"/>
            </p:cNvSpPr>
            <p:nvPr/>
          </p:nvSpPr>
          <p:spPr bwMode="auto">
            <a:xfrm>
              <a:off x="7200" y="7188"/>
              <a:ext cx="1800" cy="53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EP</a:t>
              </a:r>
              <a:endPara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Text Box 71"/>
            <p:cNvSpPr txBox="1">
              <a:spLocks noChangeArrowheads="1"/>
            </p:cNvSpPr>
            <p:nvPr/>
          </p:nvSpPr>
          <p:spPr bwMode="auto">
            <a:xfrm>
              <a:off x="7200" y="7907"/>
              <a:ext cx="1800" cy="53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EBSD</a:t>
              </a:r>
              <a:endPara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Text Box 70"/>
            <p:cNvSpPr txBox="1">
              <a:spLocks noChangeArrowheads="1"/>
            </p:cNvSpPr>
            <p:nvPr/>
          </p:nvSpPr>
          <p:spPr bwMode="auto">
            <a:xfrm>
              <a:off x="7200" y="8627"/>
              <a:ext cx="1800" cy="108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ECR Thin-Film deposition</a:t>
              </a:r>
              <a:endPara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Text Box 69"/>
            <p:cNvSpPr txBox="1">
              <a:spLocks noChangeArrowheads="1"/>
            </p:cNvSpPr>
            <p:nvPr/>
          </p:nvSpPr>
          <p:spPr bwMode="auto">
            <a:xfrm>
              <a:off x="7200" y="10428"/>
              <a:ext cx="1800" cy="53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EBSD</a:t>
              </a:r>
              <a:endPara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Text Box 68"/>
            <p:cNvSpPr txBox="1">
              <a:spLocks noChangeArrowheads="1"/>
            </p:cNvSpPr>
            <p:nvPr/>
          </p:nvSpPr>
          <p:spPr bwMode="auto">
            <a:xfrm>
              <a:off x="7200" y="11508"/>
              <a:ext cx="1800" cy="53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RRR</a:t>
              </a:r>
              <a:endPara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Text Box 67"/>
            <p:cNvSpPr txBox="1">
              <a:spLocks noChangeArrowheads="1"/>
            </p:cNvSpPr>
            <p:nvPr/>
          </p:nvSpPr>
          <p:spPr bwMode="auto">
            <a:xfrm>
              <a:off x="7200" y="12588"/>
              <a:ext cx="1800" cy="53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FEViewer</a:t>
              </a:r>
              <a:endPara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Line 66"/>
            <p:cNvSpPr>
              <a:spLocks noChangeShapeType="1"/>
            </p:cNvSpPr>
            <p:nvPr/>
          </p:nvSpPr>
          <p:spPr bwMode="auto">
            <a:xfrm>
              <a:off x="9000" y="6648"/>
              <a:ext cx="1" cy="7740"/>
            </a:xfrm>
            <a:prstGeom prst="line">
              <a:avLst/>
            </a:prstGeom>
            <a:noFill/>
            <a:ln w="38100" cmpd="dbl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5"/>
            <p:cNvSpPr>
              <a:spLocks/>
            </p:cNvSpPr>
            <p:nvPr/>
          </p:nvSpPr>
          <p:spPr bwMode="auto">
            <a:xfrm>
              <a:off x="2520" y="7548"/>
              <a:ext cx="1080" cy="720"/>
            </a:xfrm>
            <a:custGeom>
              <a:avLst/>
              <a:gdLst>
                <a:gd name="T0" fmla="*/ 0 w 1080"/>
                <a:gd name="T1" fmla="*/ 720 h 720"/>
                <a:gd name="T2" fmla="*/ 360 w 1080"/>
                <a:gd name="T3" fmla="*/ 180 h 720"/>
                <a:gd name="T4" fmla="*/ 1080 w 1080"/>
                <a:gd name="T5" fmla="*/ 0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80" h="720">
                  <a:moveTo>
                    <a:pt x="0" y="720"/>
                  </a:moveTo>
                  <a:cubicBezTo>
                    <a:pt x="90" y="510"/>
                    <a:pt x="180" y="300"/>
                    <a:pt x="360" y="180"/>
                  </a:cubicBezTo>
                  <a:cubicBezTo>
                    <a:pt x="540" y="60"/>
                    <a:pt x="810" y="30"/>
                    <a:pt x="1080" y="0"/>
                  </a:cubicBezTo>
                </a:path>
              </a:pathLst>
            </a:custGeom>
            <a:noFill/>
            <a:ln w="9525">
              <a:solidFill>
                <a:srgbClr val="00FF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Text Box 64"/>
            <p:cNvSpPr txBox="1">
              <a:spLocks noChangeArrowheads="1"/>
            </p:cNvSpPr>
            <p:nvPr/>
          </p:nvSpPr>
          <p:spPr bwMode="auto">
            <a:xfrm>
              <a:off x="1440" y="8088"/>
              <a:ext cx="1800" cy="1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Hyber-link Navigation bar which redirect to data report window</a:t>
              </a:r>
              <a:endPara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Text Box 63"/>
            <p:cNvSpPr txBox="1">
              <a:spLocks noChangeArrowheads="1"/>
            </p:cNvSpPr>
            <p:nvPr/>
          </p:nvSpPr>
          <p:spPr bwMode="auto">
            <a:xfrm>
              <a:off x="5400" y="9348"/>
              <a:ext cx="1800" cy="1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Each tab is an event located on timeline</a:t>
              </a:r>
              <a:endPara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AutoShape 62"/>
            <p:cNvSpPr>
              <a:spLocks noChangeArrowheads="1"/>
            </p:cNvSpPr>
            <p:nvPr/>
          </p:nvSpPr>
          <p:spPr bwMode="auto">
            <a:xfrm>
              <a:off x="3420" y="17628"/>
              <a:ext cx="1800" cy="718"/>
            </a:xfrm>
            <a:prstGeom prst="can">
              <a:avLst>
                <a:gd name="adj" fmla="val 50000"/>
              </a:avLst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AutoShape 61"/>
            <p:cNvSpPr>
              <a:spLocks noChangeArrowheads="1"/>
            </p:cNvSpPr>
            <p:nvPr/>
          </p:nvSpPr>
          <p:spPr bwMode="auto">
            <a:xfrm>
              <a:off x="3420" y="17628"/>
              <a:ext cx="1800" cy="360"/>
            </a:xfrm>
            <a:prstGeom prst="can">
              <a:avLst>
                <a:gd name="adj" fmla="val 50000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AutoShape 60"/>
            <p:cNvSpPr>
              <a:spLocks noChangeArrowheads="1"/>
            </p:cNvSpPr>
            <p:nvPr/>
          </p:nvSpPr>
          <p:spPr bwMode="auto">
            <a:xfrm>
              <a:off x="3420" y="17448"/>
              <a:ext cx="1800" cy="360"/>
            </a:xfrm>
            <a:prstGeom prst="ca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AutoShape 59"/>
            <p:cNvSpPr>
              <a:spLocks noChangeArrowheads="1"/>
            </p:cNvSpPr>
            <p:nvPr/>
          </p:nvSpPr>
          <p:spPr bwMode="auto">
            <a:xfrm>
              <a:off x="7200" y="14388"/>
              <a:ext cx="1800" cy="718"/>
            </a:xfrm>
            <a:prstGeom prst="can">
              <a:avLst>
                <a:gd name="adj" fmla="val 50000"/>
              </a:avLst>
            </a:prstGeom>
            <a:solidFill>
              <a:srgbClr val="FF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AutoShape 58"/>
            <p:cNvSpPr>
              <a:spLocks noChangeArrowheads="1"/>
            </p:cNvSpPr>
            <p:nvPr/>
          </p:nvSpPr>
          <p:spPr bwMode="auto">
            <a:xfrm>
              <a:off x="7200" y="14388"/>
              <a:ext cx="1800" cy="360"/>
            </a:xfrm>
            <a:prstGeom prst="can">
              <a:avLst>
                <a:gd name="adj" fmla="val 50000"/>
              </a:avLst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AutoShape 57"/>
            <p:cNvSpPr>
              <a:spLocks noChangeArrowheads="1"/>
            </p:cNvSpPr>
            <p:nvPr/>
          </p:nvSpPr>
          <p:spPr bwMode="auto">
            <a:xfrm>
              <a:off x="7200" y="14208"/>
              <a:ext cx="1800" cy="360"/>
            </a:xfrm>
            <a:prstGeom prst="can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49179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9096" y="365125"/>
            <a:ext cx="3094703" cy="3262978"/>
          </a:xfrm>
        </p:spPr>
        <p:txBody>
          <a:bodyPr/>
          <a:lstStyle/>
          <a:p>
            <a:r>
              <a:rPr lang="en-US" b="1" dirty="0"/>
              <a:t>SamTraxs Event Process List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17060" y="245153"/>
          <a:ext cx="7510765" cy="6479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862">
                  <a:extLst>
                    <a:ext uri="{9D8B030D-6E8A-4147-A177-3AD203B41FA5}">
                      <a16:colId xmlns:a16="http://schemas.microsoft.com/office/drawing/2014/main" val="1399442182"/>
                    </a:ext>
                  </a:extLst>
                </a:gridCol>
                <a:gridCol w="1248697">
                  <a:extLst>
                    <a:ext uri="{9D8B030D-6E8A-4147-A177-3AD203B41FA5}">
                      <a16:colId xmlns:a16="http://schemas.microsoft.com/office/drawing/2014/main" val="2007262448"/>
                    </a:ext>
                  </a:extLst>
                </a:gridCol>
                <a:gridCol w="3194815">
                  <a:extLst>
                    <a:ext uri="{9D8B030D-6E8A-4147-A177-3AD203B41FA5}">
                      <a16:colId xmlns:a16="http://schemas.microsoft.com/office/drawing/2014/main" val="761433166"/>
                    </a:ext>
                  </a:extLst>
                </a:gridCol>
                <a:gridCol w="1272883">
                  <a:extLst>
                    <a:ext uri="{9D8B030D-6E8A-4147-A177-3AD203B41FA5}">
                      <a16:colId xmlns:a16="http://schemas.microsoft.com/office/drawing/2014/main" val="1174813745"/>
                    </a:ext>
                  </a:extLst>
                </a:gridCol>
                <a:gridCol w="1264508">
                  <a:extLst>
                    <a:ext uri="{9D8B030D-6E8A-4147-A177-3AD203B41FA5}">
                      <a16:colId xmlns:a16="http://schemas.microsoft.com/office/drawing/2014/main" val="1576345686"/>
                    </a:ext>
                  </a:extLst>
                </a:gridCol>
              </a:tblGrid>
              <a:tr h="219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Order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ShortName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Name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Category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User Contact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4943090"/>
                  </a:ext>
                </a:extLst>
              </a:tr>
              <a:tr h="1788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PSD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Spectral Density (AFM/PROF)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Analysis (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Matlab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HT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392073"/>
                  </a:ext>
                </a:extLst>
              </a:tr>
              <a:tr h="1788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DCMS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DC Magnetron Sputtering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Coating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AMVF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870410"/>
                  </a:ext>
                </a:extLst>
              </a:tr>
              <a:tr h="1788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ECRCavity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Electron Cyclotron Resonance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Coating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AMVF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183326"/>
                  </a:ext>
                </a:extLst>
              </a:tr>
              <a:tr h="1788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ECRSample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Electron Cyclotron Resonance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Coating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AMVF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401114"/>
                  </a:ext>
                </a:extLst>
              </a:tr>
              <a:tr h="1788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ReacMS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Reactive Magnetron Sputtering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Coating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AMVF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1398059"/>
                  </a:ext>
                </a:extLst>
              </a:tr>
              <a:tr h="1788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RFID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RF Ion Deposition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Coating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AMVF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505251"/>
                  </a:ext>
                </a:extLst>
              </a:tr>
              <a:tr h="1788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RFMS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RF Magnetron Sputtering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Coating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AMVF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344376"/>
                  </a:ext>
                </a:extLst>
              </a:tr>
              <a:tr h="1788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AFM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Atomic Force Microscope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MaterialAnalysis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HT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598898"/>
                  </a:ext>
                </a:extLst>
              </a:tr>
              <a:tr h="1788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EBSD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Electron Backscatter Diffraction (SEM)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MaterialAnalysis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XZ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431235"/>
                  </a:ext>
                </a:extLst>
              </a:tr>
              <a:tr h="1788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EDX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Energy Dispersive X-Ray Spectroscopy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MaterialAnalysis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AW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323084"/>
                  </a:ext>
                </a:extLst>
              </a:tr>
              <a:tr h="1788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FEV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Field Emission Viewer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MaterialAnalysis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AMVF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839919"/>
                  </a:ext>
                </a:extLst>
              </a:tr>
              <a:tr h="1788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FIB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Focused Ion Beam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MaterialAnalysis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AMVF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470199"/>
                  </a:ext>
                </a:extLst>
              </a:tr>
              <a:tr h="1788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HDOM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Hyrox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Digital Optical Microscope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MaterialAnalysis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848097"/>
                  </a:ext>
                </a:extLst>
              </a:tr>
              <a:tr h="1788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HRTEM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Resolution TEM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MaterialAnalysis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AW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286622"/>
                  </a:ext>
                </a:extLst>
              </a:tr>
              <a:tr h="1788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MOM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Metallographic Optical Microscope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MaterialAnalysis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AW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393191"/>
                  </a:ext>
                </a:extLst>
              </a:tr>
              <a:tr h="1788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Surface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Profilometry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System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MaterialAnalysis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AW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952570"/>
                  </a:ext>
                </a:extLst>
              </a:tr>
              <a:tr h="1788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Scanning Auger Microscope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MaterialAnalysis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AW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380811"/>
                  </a:ext>
                </a:extLst>
              </a:tr>
              <a:tr h="1788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SCPROP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Superconducting Properties Measurement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MaterialAnalysis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JM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654716"/>
                  </a:ext>
                </a:extLst>
              </a:tr>
              <a:tr h="1788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Scanning Electron Microscopy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MaterialAnalysis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AW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745061"/>
                  </a:ext>
                </a:extLst>
              </a:tr>
              <a:tr h="1788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SFEM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Scanning Field Emission Microscopy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MaterialAnalysis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AW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081773"/>
                  </a:ext>
                </a:extLst>
              </a:tr>
              <a:tr h="1788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Secondary Ion Mass Spectrometry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MaterialAnalysis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AW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720673"/>
                  </a:ext>
                </a:extLst>
              </a:tr>
              <a:tr h="1788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TEO11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TEO11 Measurement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MaterialAnalysis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GC/JM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5371973"/>
                  </a:ext>
                </a:extLst>
              </a:tr>
              <a:tr h="1788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XPS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X-ray Photoelectron Spectroscopy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MaterialAnalysis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HT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814172"/>
                  </a:ext>
                </a:extLst>
              </a:tr>
              <a:tr h="1788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XRD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X-ray Diffraction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MaterialAnalysis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XZ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555693"/>
                  </a:ext>
                </a:extLst>
              </a:tr>
              <a:tr h="1788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RRRMeas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Residual Resistivity Ratio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RF/SC Measurement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XZ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819272"/>
                  </a:ext>
                </a:extLst>
              </a:tr>
              <a:tr h="1788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SIC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SIC Cavity TEO11 Surface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Impedence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RF/SC Measurement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BX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123343"/>
                  </a:ext>
                </a:extLst>
              </a:tr>
              <a:tr h="1788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TcMeas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Transition Temperature Measurement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RF/SC Measurement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XZ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274795"/>
                  </a:ext>
                </a:extLst>
              </a:tr>
              <a:tr h="1788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Annealing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Surface Preparations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AMVF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047021"/>
                  </a:ext>
                </a:extLst>
              </a:tr>
              <a:tr h="1788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BCP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Buffered Chemical Polish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Surface Preparations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AMVF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423150"/>
                  </a:ext>
                </a:extLst>
              </a:tr>
              <a:tr h="1788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Copper Chemical Polish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Surface Preparations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AMVF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1647708"/>
                  </a:ext>
                </a:extLst>
              </a:tr>
              <a:tr h="1788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CuEP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Copper ElectroPolish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Surface Preparations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AMVF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0024977"/>
                  </a:ext>
                </a:extLst>
              </a:tr>
              <a:tr h="1788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EIS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ElectroChemical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Impedance Spectroscopy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Surface Preparations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HT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601608"/>
                  </a:ext>
                </a:extLst>
              </a:tr>
              <a:tr h="1788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ElectroPolish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Surface Preparations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HT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813233"/>
                  </a:ext>
                </a:extLst>
              </a:tr>
              <a:tr h="1788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MP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Buehler Minimet 1000 Polisher/Grinder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Surface Preparations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AW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900307"/>
                  </a:ext>
                </a:extLst>
              </a:tr>
              <a:tr h="1788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PLETCH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Plasma Etching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Surface Preparations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9793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18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519</Words>
  <Application>Microsoft Office PowerPoint</Application>
  <PresentationFormat>Widescreen</PresentationFormat>
  <Paragraphs>229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SimSun</vt:lpstr>
      <vt:lpstr>Arial</vt:lpstr>
      <vt:lpstr>Calibri</vt:lpstr>
      <vt:lpstr>Calibri Light</vt:lpstr>
      <vt:lpstr>等线</vt:lpstr>
      <vt:lpstr>Times New Roman</vt:lpstr>
      <vt:lpstr>Office Theme</vt:lpstr>
      <vt:lpstr>SamTraxs II Part of the SRF Pansophy Software System</vt:lpstr>
      <vt:lpstr>PowerPoint Presentation</vt:lpstr>
      <vt:lpstr>SamTraxs Event Process List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SamTraxs II Part of the SRF Pansophy Software System</dc:title>
  <dc:creator>Valerie Bookwalter</dc:creator>
  <cp:lastModifiedBy>Valerie Bookwalter</cp:lastModifiedBy>
  <cp:revision>1</cp:revision>
  <dcterms:created xsi:type="dcterms:W3CDTF">2021-06-17T15:07:40Z</dcterms:created>
  <dcterms:modified xsi:type="dcterms:W3CDTF">2021-06-17T15:07:56Z</dcterms:modified>
</cp:coreProperties>
</file>