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0" autoAdjust="0"/>
    <p:restoredTop sz="94660"/>
  </p:normalViewPr>
  <p:slideViewPr>
    <p:cSldViewPr snapToGrid="0">
      <p:cViewPr varScale="1">
        <p:scale>
          <a:sx n="76" d="100"/>
          <a:sy n="76" d="100"/>
        </p:scale>
        <p:origin x="24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B42FD-C784-4E99-B43C-7E902E887770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1B407-C2D8-4670-8164-F7207AE23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294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B42FD-C784-4E99-B43C-7E902E887770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1B407-C2D8-4670-8164-F7207AE23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20126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B42FD-C784-4E99-B43C-7E902E887770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1B407-C2D8-4670-8164-F7207AE23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1508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B42FD-C784-4E99-B43C-7E902E887770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1B407-C2D8-4670-8164-F7207AE23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589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B42FD-C784-4E99-B43C-7E902E887770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1B407-C2D8-4670-8164-F7207AE23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5861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B42FD-C784-4E99-B43C-7E902E887770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1B407-C2D8-4670-8164-F7207AE23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5555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B42FD-C784-4E99-B43C-7E902E887770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1B407-C2D8-4670-8164-F7207AE23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91132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B42FD-C784-4E99-B43C-7E902E887770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1B407-C2D8-4670-8164-F7207AE23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2325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B42FD-C784-4E99-B43C-7E902E887770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1B407-C2D8-4670-8164-F7207AE23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996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B42FD-C784-4E99-B43C-7E902E887770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1B407-C2D8-4670-8164-F7207AE23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0885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B42FD-C784-4E99-B43C-7E902E887770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1B407-C2D8-4670-8164-F7207AE23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23759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B42FD-C784-4E99-B43C-7E902E887770}" type="datetimeFigureOut">
              <a:rPr lang="en-US" smtClean="0"/>
              <a:t>6/17/2021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1B407-C2D8-4670-8164-F7207AE23B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8673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830" y="205549"/>
            <a:ext cx="8231905" cy="4933802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4915" y="2890683"/>
            <a:ext cx="7659329" cy="1474839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SamTraxs II</a:t>
            </a:r>
            <a:br>
              <a:rPr lang="en-US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n-US" sz="3200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Part of the SRF Pansophy Software System</a:t>
            </a:r>
            <a:endParaRPr lang="en-US" sz="3200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40310" y="4949058"/>
            <a:ext cx="9144000" cy="1655762"/>
          </a:xfrm>
        </p:spPr>
        <p:txBody>
          <a:bodyPr/>
          <a:lstStyle/>
          <a:p>
            <a:r>
              <a:rPr lang="en-US" dirty="0" smtClean="0"/>
              <a:t>Mentor: Valerie Bookwalter </a:t>
            </a:r>
          </a:p>
          <a:p>
            <a:r>
              <a:rPr lang="en-US" dirty="0" smtClean="0"/>
              <a:t>Mentee: An Nguyen</a:t>
            </a:r>
          </a:p>
          <a:p>
            <a:r>
              <a:rPr lang="en-US" dirty="0" smtClean="0"/>
              <a:t>Summer 2021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2409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6"/>
          <p:cNvSpPr>
            <a:spLocks noChangeArrowheads="1"/>
          </p:cNvSpPr>
          <p:nvPr/>
        </p:nvSpPr>
        <p:spPr bwMode="auto">
          <a:xfrm>
            <a:off x="152400" y="15240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3" name="Group 1"/>
          <p:cNvGrpSpPr>
            <a:grpSpLocks noChangeAspect="1"/>
          </p:cNvGrpSpPr>
          <p:nvPr/>
        </p:nvGrpSpPr>
        <p:grpSpPr bwMode="auto">
          <a:xfrm>
            <a:off x="496529" y="653845"/>
            <a:ext cx="5716627" cy="5805949"/>
            <a:chOff x="540" y="2544"/>
            <a:chExt cx="11520" cy="11700"/>
          </a:xfrm>
        </p:grpSpPr>
        <p:sp>
          <p:nvSpPr>
            <p:cNvPr id="4" name="AutoShape 35"/>
            <p:cNvSpPr>
              <a:spLocks noChangeAspect="1" noChangeArrowheads="1" noTextEdit="1"/>
            </p:cNvSpPr>
            <p:nvPr/>
          </p:nvSpPr>
          <p:spPr bwMode="auto">
            <a:xfrm>
              <a:off x="540" y="2544"/>
              <a:ext cx="9900" cy="117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" name="AutoShape 34"/>
            <p:cNvSpPr>
              <a:spLocks noChangeArrowheads="1"/>
            </p:cNvSpPr>
            <p:nvPr/>
          </p:nvSpPr>
          <p:spPr bwMode="auto">
            <a:xfrm>
              <a:off x="4860" y="2904"/>
              <a:ext cx="1800" cy="718"/>
            </a:xfrm>
            <a:prstGeom prst="can">
              <a:avLst>
                <a:gd name="adj" fmla="val 50000"/>
              </a:avLst>
            </a:prstGeom>
            <a:solidFill>
              <a:srgbClr val="FFCC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Text Box 33"/>
            <p:cNvSpPr txBox="1">
              <a:spLocks noChangeArrowheads="1"/>
            </p:cNvSpPr>
            <p:nvPr/>
          </p:nvSpPr>
          <p:spPr bwMode="auto">
            <a:xfrm>
              <a:off x="6840" y="2904"/>
              <a:ext cx="4140" cy="1135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Pristine material (info:  from </a:t>
              </a:r>
              <a:r>
                <a:rPr kumimoji="0" lang="en-US" altLang="zh-CN" sz="12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Jlab</a:t>
              </a: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, Cu, size..)</a:t>
              </a:r>
              <a:endPara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" name="Line 32"/>
            <p:cNvSpPr>
              <a:spLocks noChangeShapeType="1"/>
            </p:cNvSpPr>
            <p:nvPr/>
          </p:nvSpPr>
          <p:spPr bwMode="auto">
            <a:xfrm>
              <a:off x="4500" y="2904"/>
              <a:ext cx="1" cy="11160"/>
            </a:xfrm>
            <a:prstGeom prst="line">
              <a:avLst/>
            </a:prstGeom>
            <a:noFill/>
            <a:ln w="38100" cmpd="dbl">
              <a:solidFill>
                <a:srgbClr val="0000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AutoShape 31"/>
            <p:cNvSpPr>
              <a:spLocks noChangeArrowheads="1"/>
            </p:cNvSpPr>
            <p:nvPr/>
          </p:nvSpPr>
          <p:spPr bwMode="auto">
            <a:xfrm>
              <a:off x="4860" y="4704"/>
              <a:ext cx="1800" cy="718"/>
            </a:xfrm>
            <a:prstGeom prst="can">
              <a:avLst>
                <a:gd name="adj" fmla="val 50000"/>
              </a:avLst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Text Box 30"/>
            <p:cNvSpPr txBox="1">
              <a:spLocks noChangeArrowheads="1"/>
            </p:cNvSpPr>
            <p:nvPr/>
          </p:nvSpPr>
          <p:spPr bwMode="auto">
            <a:xfrm>
              <a:off x="948" y="4075"/>
              <a:ext cx="3060" cy="71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Event 1 (electropolish, or EP)</a:t>
              </a:r>
              <a:endPara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0" name="Line 29"/>
            <p:cNvSpPr>
              <a:spLocks noChangeShapeType="1"/>
            </p:cNvSpPr>
            <p:nvPr/>
          </p:nvSpPr>
          <p:spPr bwMode="auto">
            <a:xfrm>
              <a:off x="2880" y="4884"/>
              <a:ext cx="1620" cy="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AutoShape 28"/>
            <p:cNvSpPr>
              <a:spLocks noChangeArrowheads="1"/>
            </p:cNvSpPr>
            <p:nvPr/>
          </p:nvSpPr>
          <p:spPr bwMode="auto">
            <a:xfrm>
              <a:off x="4860" y="7586"/>
              <a:ext cx="1800" cy="718"/>
            </a:xfrm>
            <a:prstGeom prst="can">
              <a:avLst>
                <a:gd name="adj" fmla="val 50000"/>
              </a:avLst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27"/>
            <p:cNvSpPr>
              <a:spLocks noChangeShapeType="1"/>
            </p:cNvSpPr>
            <p:nvPr/>
          </p:nvSpPr>
          <p:spPr bwMode="auto">
            <a:xfrm>
              <a:off x="2880" y="6324"/>
              <a:ext cx="16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Text Box 26"/>
            <p:cNvSpPr txBox="1">
              <a:spLocks noChangeArrowheads="1"/>
            </p:cNvSpPr>
            <p:nvPr/>
          </p:nvSpPr>
          <p:spPr bwMode="auto">
            <a:xfrm>
              <a:off x="865" y="5785"/>
              <a:ext cx="3060" cy="7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Event 2 (EBSD)</a:t>
              </a:r>
              <a:endParaRPr kumimoji="0" lang="en-US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Text Box 25"/>
            <p:cNvSpPr txBox="1">
              <a:spLocks noChangeArrowheads="1"/>
            </p:cNvSpPr>
            <p:nvPr/>
          </p:nvSpPr>
          <p:spPr bwMode="auto">
            <a:xfrm>
              <a:off x="6840" y="4613"/>
              <a:ext cx="4687" cy="12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EP will modify surface (info: time, who, EP chemical, process parameters, locations…)</a:t>
              </a:r>
              <a:endPara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Text Box 24"/>
            <p:cNvSpPr txBox="1">
              <a:spLocks noChangeArrowheads="1"/>
            </p:cNvSpPr>
            <p:nvPr/>
          </p:nvSpPr>
          <p:spPr bwMode="auto">
            <a:xfrm>
              <a:off x="6840" y="6144"/>
              <a:ext cx="5220" cy="144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EBSD will inspect sample surface and generate experimental data (info: time, who, lab location, jpg, report …)</a:t>
              </a:r>
              <a:endPara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AutoShape 23"/>
            <p:cNvSpPr>
              <a:spLocks noChangeArrowheads="1"/>
            </p:cNvSpPr>
            <p:nvPr/>
          </p:nvSpPr>
          <p:spPr bwMode="auto">
            <a:xfrm>
              <a:off x="4860" y="7586"/>
              <a:ext cx="1800" cy="360"/>
            </a:xfrm>
            <a:prstGeom prst="can">
              <a:avLst>
                <a:gd name="adj" fmla="val 50000"/>
              </a:avLst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Text Box 22"/>
            <p:cNvSpPr txBox="1">
              <a:spLocks noChangeArrowheads="1"/>
            </p:cNvSpPr>
            <p:nvPr/>
          </p:nvSpPr>
          <p:spPr bwMode="auto">
            <a:xfrm>
              <a:off x="900" y="6945"/>
              <a:ext cx="3060" cy="7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Event 3 (ECR thin film deposition)</a:t>
              </a:r>
              <a:endPara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Line 21"/>
            <p:cNvSpPr>
              <a:spLocks noChangeShapeType="1"/>
            </p:cNvSpPr>
            <p:nvPr/>
          </p:nvSpPr>
          <p:spPr bwMode="auto">
            <a:xfrm>
              <a:off x="2880" y="7764"/>
              <a:ext cx="16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AutoShape 20"/>
            <p:cNvSpPr>
              <a:spLocks noChangeArrowheads="1"/>
            </p:cNvSpPr>
            <p:nvPr/>
          </p:nvSpPr>
          <p:spPr bwMode="auto">
            <a:xfrm>
              <a:off x="4860" y="6146"/>
              <a:ext cx="1800" cy="718"/>
            </a:xfrm>
            <a:prstGeom prst="can">
              <a:avLst>
                <a:gd name="adj" fmla="val 50000"/>
              </a:avLst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Text Box 19"/>
            <p:cNvSpPr txBox="1">
              <a:spLocks noChangeArrowheads="1"/>
            </p:cNvSpPr>
            <p:nvPr/>
          </p:nvSpPr>
          <p:spPr bwMode="auto">
            <a:xfrm>
              <a:off x="6998" y="7819"/>
              <a:ext cx="5062" cy="162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ECR TH deposition will grow a layer of thin film on pristine material (info: time, who, lab loc., thickness, jpg, deposition report …)</a:t>
              </a:r>
              <a:endPara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Line 18"/>
            <p:cNvSpPr>
              <a:spLocks noChangeShapeType="1"/>
            </p:cNvSpPr>
            <p:nvPr/>
          </p:nvSpPr>
          <p:spPr bwMode="auto">
            <a:xfrm>
              <a:off x="2880" y="9384"/>
              <a:ext cx="16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Text Box 17"/>
            <p:cNvSpPr txBox="1">
              <a:spLocks noChangeArrowheads="1"/>
            </p:cNvSpPr>
            <p:nvPr/>
          </p:nvSpPr>
          <p:spPr bwMode="auto">
            <a:xfrm>
              <a:off x="900" y="8845"/>
              <a:ext cx="3060" cy="7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Event 4 (EBSD)</a:t>
              </a:r>
              <a:endParaRPr kumimoji="0" lang="en-US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AutoShape 16"/>
            <p:cNvSpPr>
              <a:spLocks noChangeArrowheads="1"/>
            </p:cNvSpPr>
            <p:nvPr/>
          </p:nvSpPr>
          <p:spPr bwMode="auto">
            <a:xfrm>
              <a:off x="4860" y="9024"/>
              <a:ext cx="1800" cy="718"/>
            </a:xfrm>
            <a:prstGeom prst="can">
              <a:avLst>
                <a:gd name="adj" fmla="val 50000"/>
              </a:avLst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AutoShape 15"/>
            <p:cNvSpPr>
              <a:spLocks noChangeArrowheads="1"/>
            </p:cNvSpPr>
            <p:nvPr/>
          </p:nvSpPr>
          <p:spPr bwMode="auto">
            <a:xfrm>
              <a:off x="4860" y="9024"/>
              <a:ext cx="1800" cy="360"/>
            </a:xfrm>
            <a:prstGeom prst="can">
              <a:avLst>
                <a:gd name="adj" fmla="val 50000"/>
              </a:avLst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Text Box 14"/>
            <p:cNvSpPr txBox="1">
              <a:spLocks noChangeArrowheads="1"/>
            </p:cNvSpPr>
            <p:nvPr/>
          </p:nvSpPr>
          <p:spPr bwMode="auto">
            <a:xfrm>
              <a:off x="7019" y="9564"/>
              <a:ext cx="4883" cy="173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EBSD will inspect sample surface and generate experimental data (info: time, who, lab location, jpg, report …)</a:t>
              </a:r>
              <a:endPara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Text Box 13"/>
            <p:cNvSpPr txBox="1">
              <a:spLocks noChangeArrowheads="1"/>
            </p:cNvSpPr>
            <p:nvPr/>
          </p:nvSpPr>
          <p:spPr bwMode="auto">
            <a:xfrm>
              <a:off x="2880" y="10104"/>
              <a:ext cx="1440" cy="1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……….</a:t>
              </a:r>
              <a:endParaRPr kumimoji="0" lang="en-US" altLang="zh-CN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……….</a:t>
              </a:r>
              <a:endParaRPr kumimoji="0" lang="en-US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Text Box 12"/>
            <p:cNvSpPr txBox="1">
              <a:spLocks noChangeArrowheads="1"/>
            </p:cNvSpPr>
            <p:nvPr/>
          </p:nvSpPr>
          <p:spPr bwMode="auto">
            <a:xfrm>
              <a:off x="863" y="11482"/>
              <a:ext cx="3060" cy="7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Event N (XXX)</a:t>
              </a:r>
              <a:endPara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Line 11"/>
            <p:cNvSpPr>
              <a:spLocks noChangeShapeType="1"/>
            </p:cNvSpPr>
            <p:nvPr/>
          </p:nvSpPr>
          <p:spPr bwMode="auto">
            <a:xfrm>
              <a:off x="2880" y="12084"/>
              <a:ext cx="1620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AutoShape 10"/>
            <p:cNvSpPr>
              <a:spLocks noChangeArrowheads="1"/>
            </p:cNvSpPr>
            <p:nvPr/>
          </p:nvSpPr>
          <p:spPr bwMode="auto">
            <a:xfrm>
              <a:off x="4860" y="12084"/>
              <a:ext cx="1800" cy="718"/>
            </a:xfrm>
            <a:prstGeom prst="can">
              <a:avLst>
                <a:gd name="adj" fmla="val 50000"/>
              </a:avLst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AutoShape 9"/>
            <p:cNvSpPr>
              <a:spLocks noChangeArrowheads="1"/>
            </p:cNvSpPr>
            <p:nvPr/>
          </p:nvSpPr>
          <p:spPr bwMode="auto">
            <a:xfrm>
              <a:off x="4860" y="12084"/>
              <a:ext cx="1800" cy="360"/>
            </a:xfrm>
            <a:prstGeom prst="can">
              <a:avLst>
                <a:gd name="adj" fmla="val 50000"/>
              </a:avLst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Text Box 8"/>
            <p:cNvSpPr txBox="1">
              <a:spLocks noChangeArrowheads="1"/>
            </p:cNvSpPr>
            <p:nvPr/>
          </p:nvSpPr>
          <p:spPr bwMode="auto">
            <a:xfrm>
              <a:off x="5040" y="10104"/>
              <a:ext cx="1440" cy="1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……….</a:t>
              </a:r>
              <a:endParaRPr kumimoji="0" lang="en-US" altLang="zh-CN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……….</a:t>
              </a:r>
              <a:endParaRPr kumimoji="0" lang="en-US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AutoShape 7"/>
            <p:cNvSpPr>
              <a:spLocks noChangeArrowheads="1"/>
            </p:cNvSpPr>
            <p:nvPr/>
          </p:nvSpPr>
          <p:spPr bwMode="auto">
            <a:xfrm>
              <a:off x="4860" y="11904"/>
              <a:ext cx="1800" cy="360"/>
            </a:xfrm>
            <a:prstGeom prst="ca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" name="Text Box 6"/>
            <p:cNvSpPr txBox="1">
              <a:spLocks noChangeArrowheads="1"/>
            </p:cNvSpPr>
            <p:nvPr/>
          </p:nvSpPr>
          <p:spPr bwMode="auto">
            <a:xfrm>
              <a:off x="6840" y="11544"/>
              <a:ext cx="4687" cy="126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Action in Event N will … (info: time, lab, jpg, movie report …)</a:t>
              </a:r>
              <a:endPara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Text Box 5"/>
            <p:cNvSpPr txBox="1">
              <a:spLocks noChangeArrowheads="1"/>
            </p:cNvSpPr>
            <p:nvPr/>
          </p:nvSpPr>
          <p:spPr bwMode="auto">
            <a:xfrm>
              <a:off x="2393" y="4884"/>
              <a:ext cx="1927" cy="7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MM-DD-YY</a:t>
              </a:r>
              <a:endParaRPr kumimoji="0" lang="en-US" altLang="zh-CN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Text Box 4"/>
            <p:cNvSpPr txBox="1">
              <a:spLocks noChangeArrowheads="1"/>
            </p:cNvSpPr>
            <p:nvPr/>
          </p:nvSpPr>
          <p:spPr bwMode="auto">
            <a:xfrm>
              <a:off x="2254" y="6324"/>
              <a:ext cx="2246" cy="7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MM-DD-YY</a:t>
              </a:r>
              <a:endPara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Text Box 3"/>
            <p:cNvSpPr txBox="1">
              <a:spLocks noChangeArrowheads="1"/>
            </p:cNvSpPr>
            <p:nvPr/>
          </p:nvSpPr>
          <p:spPr bwMode="auto">
            <a:xfrm>
              <a:off x="2393" y="7944"/>
              <a:ext cx="2107" cy="7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MM-DD-YY</a:t>
              </a:r>
              <a:endPara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Text Box 2"/>
            <p:cNvSpPr txBox="1">
              <a:spLocks noChangeArrowheads="1"/>
            </p:cNvSpPr>
            <p:nvPr/>
          </p:nvSpPr>
          <p:spPr bwMode="auto">
            <a:xfrm>
              <a:off x="2393" y="9384"/>
              <a:ext cx="2107" cy="71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05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MM-DD-YY</a:t>
              </a:r>
              <a:endPara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</p:grpSp>
      <p:sp>
        <p:nvSpPr>
          <p:cNvPr id="38" name="Rectangle 55"/>
          <p:cNvSpPr>
            <a:spLocks noChangeArrowheads="1"/>
          </p:cNvSpPr>
          <p:nvPr/>
        </p:nvSpPr>
        <p:spPr bwMode="auto">
          <a:xfrm>
            <a:off x="656813" y="172842"/>
            <a:ext cx="4670323" cy="6155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PMA sample tracking system – </a:t>
            </a:r>
            <a:r>
              <a:rPr kumimoji="0" lang="en-US" altLang="zh-CN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research workflow demo</a:t>
            </a:r>
            <a:endParaRPr kumimoji="0" lang="en-US" altLang="zh-CN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39" name="Text Box 54"/>
          <p:cNvSpPr txBox="1">
            <a:spLocks noChangeArrowheads="1"/>
          </p:cNvSpPr>
          <p:nvPr/>
        </p:nvSpPr>
        <p:spPr bwMode="auto">
          <a:xfrm>
            <a:off x="2059669" y="436966"/>
            <a:ext cx="1138066" cy="36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SimSun" panose="02010600030101010101" pitchFamily="2" charset="-122"/>
                <a:cs typeface="Times New Roman" panose="02020603050405020304" pitchFamily="18" charset="0"/>
              </a:rPr>
              <a:t>Timeline</a:t>
            </a:r>
            <a:endParaRPr kumimoji="0" lang="en-US" altLang="zh-CN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1" name="Rectangle 92"/>
          <p:cNvSpPr>
            <a:spLocks noChangeArrowheads="1"/>
          </p:cNvSpPr>
          <p:nvPr/>
        </p:nvSpPr>
        <p:spPr bwMode="auto">
          <a:xfrm>
            <a:off x="7462675" y="878332"/>
            <a:ext cx="542511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42" name="Group 56"/>
          <p:cNvGrpSpPr>
            <a:grpSpLocks noChangeAspect="1"/>
          </p:cNvGrpSpPr>
          <p:nvPr/>
        </p:nvGrpSpPr>
        <p:grpSpPr bwMode="auto">
          <a:xfrm>
            <a:off x="6246659" y="442574"/>
            <a:ext cx="5469708" cy="5862446"/>
            <a:chOff x="1080" y="5028"/>
            <a:chExt cx="9540" cy="13500"/>
          </a:xfrm>
        </p:grpSpPr>
        <p:sp>
          <p:nvSpPr>
            <p:cNvPr id="43" name="AutoShape 91"/>
            <p:cNvSpPr>
              <a:spLocks noChangeAspect="1" noChangeArrowheads="1" noTextEdit="1"/>
            </p:cNvSpPr>
            <p:nvPr/>
          </p:nvSpPr>
          <p:spPr bwMode="auto">
            <a:xfrm>
              <a:off x="1080" y="5028"/>
              <a:ext cx="9540" cy="13500"/>
            </a:xfrm>
            <a:prstGeom prst="rect">
              <a:avLst/>
            </a:prstGeom>
            <a:noFill/>
            <a:ln w="38100" cmpd="dbl">
              <a:solidFill>
                <a:srgbClr val="000000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4" name="AutoShape 90"/>
            <p:cNvSpPr>
              <a:spLocks noChangeArrowheads="1"/>
            </p:cNvSpPr>
            <p:nvPr/>
          </p:nvSpPr>
          <p:spPr bwMode="auto">
            <a:xfrm>
              <a:off x="3420" y="6288"/>
              <a:ext cx="1800" cy="718"/>
            </a:xfrm>
            <a:prstGeom prst="can">
              <a:avLst>
                <a:gd name="adj" fmla="val 50000"/>
              </a:avLst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" name="Text Box 89"/>
            <p:cNvSpPr txBox="1">
              <a:spLocks noChangeArrowheads="1"/>
            </p:cNvSpPr>
            <p:nvPr/>
          </p:nvSpPr>
          <p:spPr bwMode="auto">
            <a:xfrm>
              <a:off x="3780" y="6289"/>
              <a:ext cx="1800" cy="5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Sample X</a:t>
              </a:r>
              <a:endParaRPr kumimoji="0" lang="en-US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6" name="Text Box 88"/>
            <p:cNvSpPr txBox="1">
              <a:spLocks noChangeArrowheads="1"/>
            </p:cNvSpPr>
            <p:nvPr/>
          </p:nvSpPr>
          <p:spPr bwMode="auto">
            <a:xfrm>
              <a:off x="3420" y="7189"/>
              <a:ext cx="1800" cy="539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EP</a:t>
              </a:r>
              <a:endParaRPr kumimoji="0" lang="en-US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7" name="Text Box 87"/>
            <p:cNvSpPr txBox="1">
              <a:spLocks noChangeArrowheads="1"/>
            </p:cNvSpPr>
            <p:nvPr/>
          </p:nvSpPr>
          <p:spPr bwMode="auto">
            <a:xfrm>
              <a:off x="3420" y="7908"/>
              <a:ext cx="1800" cy="53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XPS</a:t>
              </a:r>
              <a:endParaRPr kumimoji="0" lang="en-US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Text Box 86"/>
            <p:cNvSpPr txBox="1">
              <a:spLocks noChangeArrowheads="1"/>
            </p:cNvSpPr>
            <p:nvPr/>
          </p:nvSpPr>
          <p:spPr bwMode="auto">
            <a:xfrm>
              <a:off x="3420" y="8628"/>
              <a:ext cx="1800" cy="53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SEM/EDX</a:t>
              </a:r>
              <a:endParaRPr kumimoji="0" lang="en-US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Text Box 85"/>
            <p:cNvSpPr txBox="1">
              <a:spLocks noChangeArrowheads="1"/>
            </p:cNvSpPr>
            <p:nvPr/>
          </p:nvSpPr>
          <p:spPr bwMode="auto">
            <a:xfrm>
              <a:off x="3420" y="9348"/>
              <a:ext cx="1800" cy="53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EBSD</a:t>
              </a:r>
              <a:endParaRPr kumimoji="0" lang="en-US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0" name="Text Box 84"/>
            <p:cNvSpPr txBox="1">
              <a:spLocks noChangeArrowheads="1"/>
            </p:cNvSpPr>
            <p:nvPr/>
          </p:nvSpPr>
          <p:spPr bwMode="auto">
            <a:xfrm>
              <a:off x="3420" y="10068"/>
              <a:ext cx="1800" cy="53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SIMS</a:t>
              </a:r>
              <a:endParaRPr kumimoji="0" lang="en-US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1" name="Text Box 83"/>
            <p:cNvSpPr txBox="1">
              <a:spLocks noChangeArrowheads="1"/>
            </p:cNvSpPr>
            <p:nvPr/>
          </p:nvSpPr>
          <p:spPr bwMode="auto">
            <a:xfrm>
              <a:off x="3420" y="10788"/>
              <a:ext cx="1800" cy="53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TEM</a:t>
              </a:r>
              <a:endParaRPr kumimoji="0" lang="en-US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2" name="Text Box 82"/>
            <p:cNvSpPr txBox="1">
              <a:spLocks noChangeArrowheads="1"/>
            </p:cNvSpPr>
            <p:nvPr/>
          </p:nvSpPr>
          <p:spPr bwMode="auto">
            <a:xfrm>
              <a:off x="3420" y="11508"/>
              <a:ext cx="1800" cy="53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RRR</a:t>
              </a:r>
              <a:endParaRPr kumimoji="0" lang="en-US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3" name="Text Box 81"/>
            <p:cNvSpPr txBox="1">
              <a:spLocks noChangeArrowheads="1"/>
            </p:cNvSpPr>
            <p:nvPr/>
          </p:nvSpPr>
          <p:spPr bwMode="auto">
            <a:xfrm>
              <a:off x="3420" y="12228"/>
              <a:ext cx="1800" cy="53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Tc</a:t>
              </a:r>
              <a:endParaRPr kumimoji="0" lang="en-US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4" name="Text Box 80"/>
            <p:cNvSpPr txBox="1">
              <a:spLocks noChangeArrowheads="1"/>
            </p:cNvSpPr>
            <p:nvPr/>
          </p:nvSpPr>
          <p:spPr bwMode="auto">
            <a:xfrm>
              <a:off x="3420" y="12948"/>
              <a:ext cx="1800" cy="53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SIC</a:t>
              </a:r>
              <a:endParaRPr kumimoji="0" lang="en-US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5" name="Text Box 79"/>
            <p:cNvSpPr txBox="1">
              <a:spLocks noChangeArrowheads="1"/>
            </p:cNvSpPr>
            <p:nvPr/>
          </p:nvSpPr>
          <p:spPr bwMode="auto">
            <a:xfrm>
              <a:off x="3420" y="13668"/>
              <a:ext cx="1800" cy="53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SFEM</a:t>
              </a:r>
              <a:endParaRPr kumimoji="0" lang="en-US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6" name="Text Box 78"/>
            <p:cNvSpPr txBox="1">
              <a:spLocks noChangeArrowheads="1"/>
            </p:cNvSpPr>
            <p:nvPr/>
          </p:nvSpPr>
          <p:spPr bwMode="auto">
            <a:xfrm>
              <a:off x="3420" y="16368"/>
              <a:ext cx="1800" cy="53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FEViewer</a:t>
              </a:r>
              <a:endParaRPr kumimoji="0" lang="en-US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7" name="Text Box 77"/>
            <p:cNvSpPr txBox="1">
              <a:spLocks noChangeArrowheads="1"/>
            </p:cNvSpPr>
            <p:nvPr/>
          </p:nvSpPr>
          <p:spPr bwMode="auto">
            <a:xfrm>
              <a:off x="3420" y="14568"/>
              <a:ext cx="1800" cy="126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Processing XXX</a:t>
              </a:r>
              <a:endParaRPr kumimoji="0" lang="en-US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8" name="Text Box 76"/>
            <p:cNvSpPr txBox="1">
              <a:spLocks noChangeArrowheads="1"/>
            </p:cNvSpPr>
            <p:nvPr/>
          </p:nvSpPr>
          <p:spPr bwMode="auto">
            <a:xfrm>
              <a:off x="1980" y="5208"/>
              <a:ext cx="7200" cy="5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1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PMA Sample Tracking Interface 1:      History of Sample(s) </a:t>
              </a:r>
              <a:endParaRPr kumimoji="0" lang="en-US" altLang="zh-CN" sz="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59" name="AutoShape 75"/>
            <p:cNvSpPr>
              <a:spLocks noChangeArrowheads="1"/>
            </p:cNvSpPr>
            <p:nvPr/>
          </p:nvSpPr>
          <p:spPr bwMode="auto">
            <a:xfrm>
              <a:off x="7200" y="6288"/>
              <a:ext cx="1800" cy="718"/>
            </a:xfrm>
            <a:prstGeom prst="can">
              <a:avLst>
                <a:gd name="adj" fmla="val 50000"/>
              </a:avLst>
            </a:prstGeom>
            <a:solidFill>
              <a:srgbClr val="FFCC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0" name="Text Box 74"/>
            <p:cNvSpPr txBox="1">
              <a:spLocks noChangeArrowheads="1"/>
            </p:cNvSpPr>
            <p:nvPr/>
          </p:nvSpPr>
          <p:spPr bwMode="auto">
            <a:xfrm>
              <a:off x="7380" y="6288"/>
              <a:ext cx="1800" cy="5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Sample Cu</a:t>
              </a:r>
              <a:endParaRPr kumimoji="0" lang="en-US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1" name="Line 73"/>
            <p:cNvSpPr>
              <a:spLocks noChangeShapeType="1"/>
            </p:cNvSpPr>
            <p:nvPr/>
          </p:nvSpPr>
          <p:spPr bwMode="auto">
            <a:xfrm>
              <a:off x="5220" y="6828"/>
              <a:ext cx="1" cy="11160"/>
            </a:xfrm>
            <a:prstGeom prst="line">
              <a:avLst/>
            </a:prstGeom>
            <a:noFill/>
            <a:ln w="38100" cmpd="dbl">
              <a:solidFill>
                <a:srgbClr val="FF0000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2" name="Text Box 72"/>
            <p:cNvSpPr txBox="1">
              <a:spLocks noChangeArrowheads="1"/>
            </p:cNvSpPr>
            <p:nvPr/>
          </p:nvSpPr>
          <p:spPr bwMode="auto">
            <a:xfrm>
              <a:off x="7200" y="7188"/>
              <a:ext cx="1800" cy="53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EP</a:t>
              </a:r>
              <a:endParaRPr kumimoji="0" lang="en-US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3" name="Text Box 71"/>
            <p:cNvSpPr txBox="1">
              <a:spLocks noChangeArrowheads="1"/>
            </p:cNvSpPr>
            <p:nvPr/>
          </p:nvSpPr>
          <p:spPr bwMode="auto">
            <a:xfrm>
              <a:off x="7200" y="7907"/>
              <a:ext cx="1800" cy="53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EBSD</a:t>
              </a:r>
              <a:endParaRPr kumimoji="0" lang="en-US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4" name="Text Box 70"/>
            <p:cNvSpPr txBox="1">
              <a:spLocks noChangeArrowheads="1"/>
            </p:cNvSpPr>
            <p:nvPr/>
          </p:nvSpPr>
          <p:spPr bwMode="auto">
            <a:xfrm>
              <a:off x="7200" y="8627"/>
              <a:ext cx="1800" cy="1081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ECR Thin-Film deposition</a:t>
              </a:r>
              <a:endParaRPr kumimoji="0" lang="en-US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5" name="Text Box 69"/>
            <p:cNvSpPr txBox="1">
              <a:spLocks noChangeArrowheads="1"/>
            </p:cNvSpPr>
            <p:nvPr/>
          </p:nvSpPr>
          <p:spPr bwMode="auto">
            <a:xfrm>
              <a:off x="7200" y="10428"/>
              <a:ext cx="1800" cy="53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EBSD</a:t>
              </a:r>
              <a:endParaRPr kumimoji="0" lang="en-US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6" name="Text Box 68"/>
            <p:cNvSpPr txBox="1">
              <a:spLocks noChangeArrowheads="1"/>
            </p:cNvSpPr>
            <p:nvPr/>
          </p:nvSpPr>
          <p:spPr bwMode="auto">
            <a:xfrm>
              <a:off x="7200" y="11508"/>
              <a:ext cx="1800" cy="53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RRR</a:t>
              </a:r>
              <a:endParaRPr kumimoji="0" lang="en-US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7" name="Text Box 67"/>
            <p:cNvSpPr txBox="1">
              <a:spLocks noChangeArrowheads="1"/>
            </p:cNvSpPr>
            <p:nvPr/>
          </p:nvSpPr>
          <p:spPr bwMode="auto">
            <a:xfrm>
              <a:off x="7200" y="12588"/>
              <a:ext cx="1800" cy="539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FEViewer</a:t>
              </a:r>
              <a:endParaRPr kumimoji="0" lang="en-US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68" name="Line 66"/>
            <p:cNvSpPr>
              <a:spLocks noChangeShapeType="1"/>
            </p:cNvSpPr>
            <p:nvPr/>
          </p:nvSpPr>
          <p:spPr bwMode="auto">
            <a:xfrm>
              <a:off x="9000" y="6648"/>
              <a:ext cx="1" cy="7740"/>
            </a:xfrm>
            <a:prstGeom prst="line">
              <a:avLst/>
            </a:prstGeom>
            <a:noFill/>
            <a:ln w="38100" cmpd="dbl">
              <a:solidFill>
                <a:srgbClr val="0000FF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9" name="Freeform 65"/>
            <p:cNvSpPr>
              <a:spLocks/>
            </p:cNvSpPr>
            <p:nvPr/>
          </p:nvSpPr>
          <p:spPr bwMode="auto">
            <a:xfrm>
              <a:off x="2520" y="7548"/>
              <a:ext cx="1080" cy="720"/>
            </a:xfrm>
            <a:custGeom>
              <a:avLst/>
              <a:gdLst>
                <a:gd name="T0" fmla="*/ 0 w 1080"/>
                <a:gd name="T1" fmla="*/ 720 h 720"/>
                <a:gd name="T2" fmla="*/ 360 w 1080"/>
                <a:gd name="T3" fmla="*/ 180 h 720"/>
                <a:gd name="T4" fmla="*/ 1080 w 1080"/>
                <a:gd name="T5" fmla="*/ 0 h 7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080" h="720">
                  <a:moveTo>
                    <a:pt x="0" y="720"/>
                  </a:moveTo>
                  <a:cubicBezTo>
                    <a:pt x="90" y="510"/>
                    <a:pt x="180" y="300"/>
                    <a:pt x="360" y="180"/>
                  </a:cubicBezTo>
                  <a:cubicBezTo>
                    <a:pt x="540" y="60"/>
                    <a:pt x="810" y="30"/>
                    <a:pt x="1080" y="0"/>
                  </a:cubicBezTo>
                </a:path>
              </a:pathLst>
            </a:custGeom>
            <a:noFill/>
            <a:ln w="9525">
              <a:solidFill>
                <a:srgbClr val="00FF00"/>
              </a:solidFill>
              <a:round/>
              <a:headEnd/>
              <a:tailEnd type="stealth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0" name="Text Box 64"/>
            <p:cNvSpPr txBox="1">
              <a:spLocks noChangeArrowheads="1"/>
            </p:cNvSpPr>
            <p:nvPr/>
          </p:nvSpPr>
          <p:spPr bwMode="auto">
            <a:xfrm>
              <a:off x="1440" y="8088"/>
              <a:ext cx="1800" cy="19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Hyber-link Navigation bar which redirect to data report window</a:t>
              </a:r>
              <a:endParaRPr kumimoji="0" lang="en-US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1" name="Text Box 63"/>
            <p:cNvSpPr txBox="1">
              <a:spLocks noChangeArrowheads="1"/>
            </p:cNvSpPr>
            <p:nvPr/>
          </p:nvSpPr>
          <p:spPr bwMode="auto">
            <a:xfrm>
              <a:off x="5400" y="9348"/>
              <a:ext cx="1800" cy="19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zh-CN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SimSun" panose="02010600030101010101" pitchFamily="2" charset="-122"/>
                  <a:cs typeface="Times New Roman" panose="02020603050405020304" pitchFamily="18" charset="0"/>
                </a:rPr>
                <a:t>Each tab is an event located on timeline</a:t>
              </a:r>
              <a:endParaRPr kumimoji="0" lang="en-US" altLang="zh-CN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72" name="AutoShape 62"/>
            <p:cNvSpPr>
              <a:spLocks noChangeArrowheads="1"/>
            </p:cNvSpPr>
            <p:nvPr/>
          </p:nvSpPr>
          <p:spPr bwMode="auto">
            <a:xfrm>
              <a:off x="3420" y="17628"/>
              <a:ext cx="1800" cy="718"/>
            </a:xfrm>
            <a:prstGeom prst="can">
              <a:avLst>
                <a:gd name="adj" fmla="val 50000"/>
              </a:avLst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3" name="AutoShape 61"/>
            <p:cNvSpPr>
              <a:spLocks noChangeArrowheads="1"/>
            </p:cNvSpPr>
            <p:nvPr/>
          </p:nvSpPr>
          <p:spPr bwMode="auto">
            <a:xfrm>
              <a:off x="3420" y="17628"/>
              <a:ext cx="1800" cy="360"/>
            </a:xfrm>
            <a:prstGeom prst="can">
              <a:avLst>
                <a:gd name="adj" fmla="val 50000"/>
              </a:avLst>
            </a:prstGeom>
            <a:solidFill>
              <a:srgbClr val="99CC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4" name="AutoShape 60"/>
            <p:cNvSpPr>
              <a:spLocks noChangeArrowheads="1"/>
            </p:cNvSpPr>
            <p:nvPr/>
          </p:nvSpPr>
          <p:spPr bwMode="auto">
            <a:xfrm>
              <a:off x="3420" y="17448"/>
              <a:ext cx="1800" cy="360"/>
            </a:xfrm>
            <a:prstGeom prst="can">
              <a:avLst>
                <a:gd name="adj" fmla="val 50000"/>
              </a:avLst>
            </a:prstGeom>
            <a:solidFill>
              <a:srgbClr val="FF00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5" name="AutoShape 59"/>
            <p:cNvSpPr>
              <a:spLocks noChangeArrowheads="1"/>
            </p:cNvSpPr>
            <p:nvPr/>
          </p:nvSpPr>
          <p:spPr bwMode="auto">
            <a:xfrm>
              <a:off x="7200" y="14388"/>
              <a:ext cx="1800" cy="718"/>
            </a:xfrm>
            <a:prstGeom prst="can">
              <a:avLst>
                <a:gd name="adj" fmla="val 50000"/>
              </a:avLst>
            </a:prstGeom>
            <a:solidFill>
              <a:srgbClr val="FFCC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6" name="AutoShape 58"/>
            <p:cNvSpPr>
              <a:spLocks noChangeArrowheads="1"/>
            </p:cNvSpPr>
            <p:nvPr/>
          </p:nvSpPr>
          <p:spPr bwMode="auto">
            <a:xfrm>
              <a:off x="7200" y="14388"/>
              <a:ext cx="1800" cy="360"/>
            </a:xfrm>
            <a:prstGeom prst="can">
              <a:avLst>
                <a:gd name="adj" fmla="val 50000"/>
              </a:avLst>
            </a:prstGeom>
            <a:solidFill>
              <a:srgbClr val="FFFF99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7" name="AutoShape 57"/>
            <p:cNvSpPr>
              <a:spLocks noChangeArrowheads="1"/>
            </p:cNvSpPr>
            <p:nvPr/>
          </p:nvSpPr>
          <p:spPr bwMode="auto">
            <a:xfrm>
              <a:off x="7200" y="14208"/>
              <a:ext cx="1800" cy="360"/>
            </a:xfrm>
            <a:prstGeom prst="can">
              <a:avLst>
                <a:gd name="adj" fmla="val 50000"/>
              </a:avLst>
            </a:prstGeom>
            <a:solidFill>
              <a:srgbClr val="00FF0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7491799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59096" y="365125"/>
            <a:ext cx="3094703" cy="3262978"/>
          </a:xfrm>
        </p:spPr>
        <p:txBody>
          <a:bodyPr/>
          <a:lstStyle/>
          <a:p>
            <a:r>
              <a:rPr lang="en-US" b="1" dirty="0"/>
              <a:t>SamTraxs Event Process List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17060" y="245153"/>
          <a:ext cx="7510765" cy="647946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9862">
                  <a:extLst>
                    <a:ext uri="{9D8B030D-6E8A-4147-A177-3AD203B41FA5}">
                      <a16:colId xmlns:a16="http://schemas.microsoft.com/office/drawing/2014/main" val="1399442182"/>
                    </a:ext>
                  </a:extLst>
                </a:gridCol>
                <a:gridCol w="1248697">
                  <a:extLst>
                    <a:ext uri="{9D8B030D-6E8A-4147-A177-3AD203B41FA5}">
                      <a16:colId xmlns:a16="http://schemas.microsoft.com/office/drawing/2014/main" val="2007262448"/>
                    </a:ext>
                  </a:extLst>
                </a:gridCol>
                <a:gridCol w="3194815">
                  <a:extLst>
                    <a:ext uri="{9D8B030D-6E8A-4147-A177-3AD203B41FA5}">
                      <a16:colId xmlns:a16="http://schemas.microsoft.com/office/drawing/2014/main" val="761433166"/>
                    </a:ext>
                  </a:extLst>
                </a:gridCol>
                <a:gridCol w="1272883">
                  <a:extLst>
                    <a:ext uri="{9D8B030D-6E8A-4147-A177-3AD203B41FA5}">
                      <a16:colId xmlns:a16="http://schemas.microsoft.com/office/drawing/2014/main" val="1174813745"/>
                    </a:ext>
                  </a:extLst>
                </a:gridCol>
                <a:gridCol w="1264508">
                  <a:extLst>
                    <a:ext uri="{9D8B030D-6E8A-4147-A177-3AD203B41FA5}">
                      <a16:colId xmlns:a16="http://schemas.microsoft.com/office/drawing/2014/main" val="1576345686"/>
                    </a:ext>
                  </a:extLst>
                </a:gridCol>
              </a:tblGrid>
              <a:tr h="2198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Order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ShortName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Name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Category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5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User Contact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74943090"/>
                  </a:ext>
                </a:extLst>
              </a:tr>
              <a:tr h="1788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PSD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Power Spectral Density (AFM/PROF)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Analysis (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Matlab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HT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61392073"/>
                  </a:ext>
                </a:extLst>
              </a:tr>
              <a:tr h="1788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DCMS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DC Magnetron Sputtering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Coating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AMVF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6870410"/>
                  </a:ext>
                </a:extLst>
              </a:tr>
              <a:tr h="1788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ECRCavity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Electron Cyclotron Resonance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Coating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AMVF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28183326"/>
                  </a:ext>
                </a:extLst>
              </a:tr>
              <a:tr h="1788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ECRSample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Electron Cyclotron Resonance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Coating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AMVF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9401114"/>
                  </a:ext>
                </a:extLst>
              </a:tr>
              <a:tr h="1788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ReacMS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Reactive Magnetron Sputtering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Coating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AMVF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11398059"/>
                  </a:ext>
                </a:extLst>
              </a:tr>
              <a:tr h="1788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RFID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RF Ion Deposition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Coating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AMVF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87505251"/>
                  </a:ext>
                </a:extLst>
              </a:tr>
              <a:tr h="1788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RFMS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RF Magnetron Sputtering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Coating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AMVF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28344376"/>
                  </a:ext>
                </a:extLst>
              </a:tr>
              <a:tr h="1788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AFM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Atomic Force Microscope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MaterialAnalysis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HT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8598898"/>
                  </a:ext>
                </a:extLst>
              </a:tr>
              <a:tr h="1788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EBSD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Electron Backscatter Diffraction (SEM)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MaterialAnalysis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XZ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8431235"/>
                  </a:ext>
                </a:extLst>
              </a:tr>
              <a:tr h="1788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EDX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Energy Dispersive X-Ray Spectroscopy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MaterialAnalysis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AW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68323084"/>
                  </a:ext>
                </a:extLst>
              </a:tr>
              <a:tr h="1788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FEV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Field Emission Viewer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MaterialAnalysis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AMVF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839919"/>
                  </a:ext>
                </a:extLst>
              </a:tr>
              <a:tr h="1788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FIB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Focused Ion Beam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MaterialAnalysis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AMVF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5470199"/>
                  </a:ext>
                </a:extLst>
              </a:tr>
              <a:tr h="1788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HDOM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Hyrox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Digital Optical Microscope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MaterialAnalysis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97848097"/>
                  </a:ext>
                </a:extLst>
              </a:tr>
              <a:tr h="1788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HRTEM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High Resolution TEM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MaterialAnalysis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AW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286622"/>
                  </a:ext>
                </a:extLst>
              </a:tr>
              <a:tr h="1788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MOM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Metallographic Optical Microscope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MaterialAnalysis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AW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0393191"/>
                  </a:ext>
                </a:extLst>
              </a:tr>
              <a:tr h="1788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Surface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Profilometry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System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MaterialAnalysis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AW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1952570"/>
                  </a:ext>
                </a:extLst>
              </a:tr>
              <a:tr h="1788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SAM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Scanning Auger Microscope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MaterialAnalysis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AW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7380811"/>
                  </a:ext>
                </a:extLst>
              </a:tr>
              <a:tr h="1788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SCPROP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Superconducting Properties Measurement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MaterialAnalysis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JM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3654716"/>
                  </a:ext>
                </a:extLst>
              </a:tr>
              <a:tr h="1788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SEM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Scanning Electron Microscopy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MaterialAnalysis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AW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2745061"/>
                  </a:ext>
                </a:extLst>
              </a:tr>
              <a:tr h="1788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SFEM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Scanning Field Emission Microscopy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MaterialAnalysis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AW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0081773"/>
                  </a:ext>
                </a:extLst>
              </a:tr>
              <a:tr h="1788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SIMS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Secondary Ion Mass Spectrometry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MaterialAnalysis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AW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4720673"/>
                  </a:ext>
                </a:extLst>
              </a:tr>
              <a:tr h="1788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TEO11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TEO11 Measurement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MaterialAnalysis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GC/JM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25371973"/>
                  </a:ext>
                </a:extLst>
              </a:tr>
              <a:tr h="1788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XPS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X-ray Photoelectron Spectroscopy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MaterialAnalysis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HT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8814172"/>
                  </a:ext>
                </a:extLst>
              </a:tr>
              <a:tr h="1788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XRD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X-ray Diffraction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MaterialAnalysis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XZ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94555693"/>
                  </a:ext>
                </a:extLst>
              </a:tr>
              <a:tr h="1788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RRRMeas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Residual Resistivity Ratio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RF/SC Measurement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XZ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819272"/>
                  </a:ext>
                </a:extLst>
              </a:tr>
              <a:tr h="1788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SIC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SIC Cavity TEO11 Surface </a:t>
                      </a:r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Impedence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RF/SC Measurement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BX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7123343"/>
                  </a:ext>
                </a:extLst>
              </a:tr>
              <a:tr h="1788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TcMeas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Transition Temperature Measurement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RF/SC Measurement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XZ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53274795"/>
                  </a:ext>
                </a:extLst>
              </a:tr>
              <a:tr h="1788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Annealing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Surface Preparations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AMVF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6047021"/>
                  </a:ext>
                </a:extLst>
              </a:tr>
              <a:tr h="1788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BCP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Buffered Chemical Polish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Surface Preparations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AMVF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72423150"/>
                  </a:ext>
                </a:extLst>
              </a:tr>
              <a:tr h="1788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CP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Copper Chemical Polish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Surface Preparations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AMVF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1647708"/>
                  </a:ext>
                </a:extLst>
              </a:tr>
              <a:tr h="1788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CuEP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Copper ElectroPolish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Surface Preparations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AMVF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024977"/>
                  </a:ext>
                </a:extLst>
              </a:tr>
              <a:tr h="1788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EIS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ElectroChemical</a:t>
                      </a:r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Impedance Spectroscopy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Surface Preparations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HT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601608"/>
                  </a:ext>
                </a:extLst>
              </a:tr>
              <a:tr h="1788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EP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ElectroPolish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Surface Preparations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HT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7813233"/>
                  </a:ext>
                </a:extLst>
              </a:tr>
              <a:tr h="1788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MP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Buehler Minimet 1000 Polisher/Grinder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Surface Preparations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AW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4900307"/>
                  </a:ext>
                </a:extLst>
              </a:tr>
              <a:tr h="17884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PLETCH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Plasma Etching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05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Surface Preparations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MR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49793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18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519</Words>
  <Application>Microsoft Office PowerPoint</Application>
  <PresentationFormat>Widescreen</PresentationFormat>
  <Paragraphs>229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SimSun</vt:lpstr>
      <vt:lpstr>Arial</vt:lpstr>
      <vt:lpstr>Calibri</vt:lpstr>
      <vt:lpstr>Calibri Light</vt:lpstr>
      <vt:lpstr>等线</vt:lpstr>
      <vt:lpstr>Times New Roman</vt:lpstr>
      <vt:lpstr>Office Theme</vt:lpstr>
      <vt:lpstr>SamTraxs II Part of the SRF Pansophy Software System</vt:lpstr>
      <vt:lpstr>PowerPoint Presentation</vt:lpstr>
      <vt:lpstr>SamTraxs Event Process List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SamTraxs II Part of the SRF Pansophy Software System</dc:title>
  <dc:creator>Valerie Bookwalter</dc:creator>
  <cp:lastModifiedBy>Valerie Bookwalter</cp:lastModifiedBy>
  <cp:revision>1</cp:revision>
  <dcterms:created xsi:type="dcterms:W3CDTF">2021-06-17T15:07:40Z</dcterms:created>
  <dcterms:modified xsi:type="dcterms:W3CDTF">2021-06-17T15:07:56Z</dcterms:modified>
</cp:coreProperties>
</file>