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97" r:id="rId3"/>
    <p:sldId id="299" r:id="rId4"/>
    <p:sldId id="267" r:id="rId5"/>
    <p:sldId id="272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4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D4A2-B312-46FD-BEAA-1CD909884973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32DA-2036-4D67-9E91-2CB303168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40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D4A2-B312-46FD-BEAA-1CD909884973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32DA-2036-4D67-9E91-2CB303168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D4A2-B312-46FD-BEAA-1CD909884973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32DA-2036-4D67-9E91-2CB303168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6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D4A2-B312-46FD-BEAA-1CD909884973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32DA-2036-4D67-9E91-2CB303168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7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D4A2-B312-46FD-BEAA-1CD909884973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32DA-2036-4D67-9E91-2CB303168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2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D4A2-B312-46FD-BEAA-1CD909884973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32DA-2036-4D67-9E91-2CB303168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1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D4A2-B312-46FD-BEAA-1CD909884973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32DA-2036-4D67-9E91-2CB303168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D4A2-B312-46FD-BEAA-1CD909884973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32DA-2036-4D67-9E91-2CB303168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D4A2-B312-46FD-BEAA-1CD909884973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32DA-2036-4D67-9E91-2CB303168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D4A2-B312-46FD-BEAA-1CD909884973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32DA-2036-4D67-9E91-2CB303168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2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D4A2-B312-46FD-BEAA-1CD909884973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32DA-2036-4D67-9E91-2CB303168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DD4A2-B312-46FD-BEAA-1CD909884973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032DA-2036-4D67-9E91-2CB303168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9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191" y="2709248"/>
            <a:ext cx="5057775" cy="2943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28563" y="408183"/>
            <a:ext cx="6735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EVENTCOLUMNLABELS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13" y="1259757"/>
            <a:ext cx="6129962" cy="54054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6828" y="1876572"/>
            <a:ext cx="6230547" cy="230428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11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00" y="1186477"/>
            <a:ext cx="5248275" cy="452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355" y="540774"/>
            <a:ext cx="55340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68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81" y="1149144"/>
            <a:ext cx="5410200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17" y="430007"/>
            <a:ext cx="554355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74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35" y="767377"/>
            <a:ext cx="5391150" cy="5362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878" y="767377"/>
            <a:ext cx="53340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19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12" y="216617"/>
            <a:ext cx="5391150" cy="6267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764" y="952807"/>
            <a:ext cx="54102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0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43" y="1083238"/>
            <a:ext cx="5372100" cy="4219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655" y="1083238"/>
            <a:ext cx="53054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12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13" y="688411"/>
            <a:ext cx="5457825" cy="5343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756" y="497911"/>
            <a:ext cx="55245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42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43" y="457815"/>
            <a:ext cx="5372100" cy="5981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224" y="457815"/>
            <a:ext cx="544830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7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60" y="502828"/>
            <a:ext cx="5219700" cy="6029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795" y="359953"/>
            <a:ext cx="55245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06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81" y="1159745"/>
            <a:ext cx="5257800" cy="4086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229" y="1159745"/>
            <a:ext cx="55626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87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8" y="626037"/>
            <a:ext cx="5314950" cy="5743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817" y="302186"/>
            <a:ext cx="550545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0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496529" y="653845"/>
            <a:ext cx="5716627" cy="5805949"/>
            <a:chOff x="540" y="2544"/>
            <a:chExt cx="11520" cy="11700"/>
          </a:xfrm>
        </p:grpSpPr>
        <p:sp>
          <p:nvSpPr>
            <p:cNvPr id="4" name="AutoShape 35"/>
            <p:cNvSpPr>
              <a:spLocks noChangeAspect="1" noChangeArrowheads="1" noTextEdit="1"/>
            </p:cNvSpPr>
            <p:nvPr/>
          </p:nvSpPr>
          <p:spPr bwMode="auto">
            <a:xfrm>
              <a:off x="540" y="2544"/>
              <a:ext cx="9900" cy="11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AutoShape 34"/>
            <p:cNvSpPr>
              <a:spLocks noChangeArrowheads="1"/>
            </p:cNvSpPr>
            <p:nvPr/>
          </p:nvSpPr>
          <p:spPr bwMode="auto">
            <a:xfrm>
              <a:off x="4860" y="2904"/>
              <a:ext cx="1800" cy="718"/>
            </a:xfrm>
            <a:prstGeom prst="can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6840" y="2904"/>
              <a:ext cx="4140" cy="1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Pristine material (info:  from </a:t>
              </a:r>
              <a:r>
                <a:rPr kumimoji="0" lang="en-US" altLang="zh-CN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Jlab</a:t>
              </a: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Cu, size..)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Line 32"/>
            <p:cNvSpPr>
              <a:spLocks noChangeShapeType="1"/>
            </p:cNvSpPr>
            <p:nvPr/>
          </p:nvSpPr>
          <p:spPr bwMode="auto">
            <a:xfrm>
              <a:off x="4500" y="2904"/>
              <a:ext cx="1" cy="1116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31"/>
            <p:cNvSpPr>
              <a:spLocks noChangeArrowheads="1"/>
            </p:cNvSpPr>
            <p:nvPr/>
          </p:nvSpPr>
          <p:spPr bwMode="auto">
            <a:xfrm>
              <a:off x="4860" y="4704"/>
              <a:ext cx="1800" cy="718"/>
            </a:xfrm>
            <a:prstGeom prst="can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948" y="4075"/>
              <a:ext cx="3060" cy="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Event 1 (electropolish, or EP)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Line 29"/>
            <p:cNvSpPr>
              <a:spLocks noChangeShapeType="1"/>
            </p:cNvSpPr>
            <p:nvPr/>
          </p:nvSpPr>
          <p:spPr bwMode="auto">
            <a:xfrm>
              <a:off x="2880" y="4884"/>
              <a:ext cx="16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28"/>
            <p:cNvSpPr>
              <a:spLocks noChangeArrowheads="1"/>
            </p:cNvSpPr>
            <p:nvPr/>
          </p:nvSpPr>
          <p:spPr bwMode="auto">
            <a:xfrm>
              <a:off x="4860" y="7586"/>
              <a:ext cx="1800" cy="718"/>
            </a:xfrm>
            <a:prstGeom prst="can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2880" y="6324"/>
              <a:ext cx="16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865" y="5785"/>
              <a:ext cx="3060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Event 2 (EBSD)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25"/>
            <p:cNvSpPr txBox="1">
              <a:spLocks noChangeArrowheads="1"/>
            </p:cNvSpPr>
            <p:nvPr/>
          </p:nvSpPr>
          <p:spPr bwMode="auto">
            <a:xfrm>
              <a:off x="6840" y="4613"/>
              <a:ext cx="4687" cy="1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EP will modify surface (info: time, who, EP chemical, process parameters, locations…)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6840" y="6144"/>
              <a:ext cx="5220" cy="14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EBSD will inspect sample surface and generate experimental data (info: time, who, lab location, jpg, report …)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AutoShape 23"/>
            <p:cNvSpPr>
              <a:spLocks noChangeArrowheads="1"/>
            </p:cNvSpPr>
            <p:nvPr/>
          </p:nvSpPr>
          <p:spPr bwMode="auto">
            <a:xfrm>
              <a:off x="4860" y="7586"/>
              <a:ext cx="1800" cy="360"/>
            </a:xfrm>
            <a:prstGeom prst="can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900" y="6945"/>
              <a:ext cx="3060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Event 3 (ECR thin film deposition)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2880" y="7764"/>
              <a:ext cx="16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20"/>
            <p:cNvSpPr>
              <a:spLocks noChangeArrowheads="1"/>
            </p:cNvSpPr>
            <p:nvPr/>
          </p:nvSpPr>
          <p:spPr bwMode="auto">
            <a:xfrm>
              <a:off x="4860" y="6146"/>
              <a:ext cx="1800" cy="718"/>
            </a:xfrm>
            <a:prstGeom prst="can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6998" y="7819"/>
              <a:ext cx="5062" cy="16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ECR TH deposition will grow a layer of thin film on pristine material (info: time, who, lab loc., thickness, jpg, deposition report …)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880" y="9384"/>
              <a:ext cx="16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900" y="8845"/>
              <a:ext cx="3060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Event 4 (EBSD)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AutoShape 16"/>
            <p:cNvSpPr>
              <a:spLocks noChangeArrowheads="1"/>
            </p:cNvSpPr>
            <p:nvPr/>
          </p:nvSpPr>
          <p:spPr bwMode="auto">
            <a:xfrm>
              <a:off x="4860" y="9024"/>
              <a:ext cx="1800" cy="718"/>
            </a:xfrm>
            <a:prstGeom prst="can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15"/>
            <p:cNvSpPr>
              <a:spLocks noChangeArrowheads="1"/>
            </p:cNvSpPr>
            <p:nvPr/>
          </p:nvSpPr>
          <p:spPr bwMode="auto">
            <a:xfrm>
              <a:off x="4860" y="9024"/>
              <a:ext cx="1800" cy="360"/>
            </a:xfrm>
            <a:prstGeom prst="can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7019" y="9564"/>
              <a:ext cx="4883" cy="17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EBSD will inspect sample surface and generate experimental data (info: time, who, lab location, jpg, report …)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2880" y="10104"/>
              <a:ext cx="144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……….</a:t>
              </a:r>
              <a:endParaRPr kumimoji="0" lang="en-US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……….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863" y="11482"/>
              <a:ext cx="3060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Event N (XXX)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2880" y="12084"/>
              <a:ext cx="16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10"/>
            <p:cNvSpPr>
              <a:spLocks noChangeArrowheads="1"/>
            </p:cNvSpPr>
            <p:nvPr/>
          </p:nvSpPr>
          <p:spPr bwMode="auto">
            <a:xfrm>
              <a:off x="4860" y="12084"/>
              <a:ext cx="1800" cy="718"/>
            </a:xfrm>
            <a:prstGeom prst="can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9"/>
            <p:cNvSpPr>
              <a:spLocks noChangeArrowheads="1"/>
            </p:cNvSpPr>
            <p:nvPr/>
          </p:nvSpPr>
          <p:spPr bwMode="auto">
            <a:xfrm>
              <a:off x="4860" y="12084"/>
              <a:ext cx="1800" cy="360"/>
            </a:xfrm>
            <a:prstGeom prst="can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5040" y="10104"/>
              <a:ext cx="144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……….</a:t>
              </a:r>
              <a:endParaRPr kumimoji="0" lang="en-US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……….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AutoShape 7"/>
            <p:cNvSpPr>
              <a:spLocks noChangeArrowheads="1"/>
            </p:cNvSpPr>
            <p:nvPr/>
          </p:nvSpPr>
          <p:spPr bwMode="auto">
            <a:xfrm>
              <a:off x="4860" y="11904"/>
              <a:ext cx="1800" cy="360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6840" y="11544"/>
              <a:ext cx="4687" cy="1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Action in Event N will … (info: time, lab, jpg, movie report …)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2393" y="4884"/>
              <a:ext cx="1927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MM-DD-YY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2254" y="6324"/>
              <a:ext cx="2246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MM-DD-YY</a:t>
              </a:r>
              <a:endPara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Text Box 3"/>
            <p:cNvSpPr txBox="1">
              <a:spLocks noChangeArrowheads="1"/>
            </p:cNvSpPr>
            <p:nvPr/>
          </p:nvSpPr>
          <p:spPr bwMode="auto">
            <a:xfrm>
              <a:off x="2393" y="7944"/>
              <a:ext cx="2107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MM-DD-YY</a:t>
              </a:r>
              <a:endPara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Text Box 2"/>
            <p:cNvSpPr txBox="1">
              <a:spLocks noChangeArrowheads="1"/>
            </p:cNvSpPr>
            <p:nvPr/>
          </p:nvSpPr>
          <p:spPr bwMode="auto">
            <a:xfrm>
              <a:off x="2393" y="9384"/>
              <a:ext cx="2107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MM-DD-YY</a:t>
              </a:r>
              <a:endPara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8" name="Rectangle 55"/>
          <p:cNvSpPr>
            <a:spLocks noChangeArrowheads="1"/>
          </p:cNvSpPr>
          <p:nvPr/>
        </p:nvSpPr>
        <p:spPr bwMode="auto">
          <a:xfrm>
            <a:off x="656813" y="172842"/>
            <a:ext cx="467032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PMA sample tracking system – 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research workflow demo</a:t>
            </a:r>
            <a:endParaRPr kumimoji="0" lang="en-U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2059669" y="436966"/>
            <a:ext cx="1138066" cy="36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Timeline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92"/>
          <p:cNvSpPr>
            <a:spLocks noChangeArrowheads="1"/>
          </p:cNvSpPr>
          <p:nvPr/>
        </p:nvSpPr>
        <p:spPr bwMode="auto">
          <a:xfrm>
            <a:off x="7462675" y="878332"/>
            <a:ext cx="54251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2" name="Group 56"/>
          <p:cNvGrpSpPr>
            <a:grpSpLocks noChangeAspect="1"/>
          </p:cNvGrpSpPr>
          <p:nvPr/>
        </p:nvGrpSpPr>
        <p:grpSpPr bwMode="auto">
          <a:xfrm>
            <a:off x="6246659" y="442574"/>
            <a:ext cx="5469708" cy="5862446"/>
            <a:chOff x="1080" y="5028"/>
            <a:chExt cx="9540" cy="13500"/>
          </a:xfrm>
        </p:grpSpPr>
        <p:sp>
          <p:nvSpPr>
            <p:cNvPr id="43" name="AutoShape 91"/>
            <p:cNvSpPr>
              <a:spLocks noChangeAspect="1" noChangeArrowheads="1" noTextEdit="1"/>
            </p:cNvSpPr>
            <p:nvPr/>
          </p:nvSpPr>
          <p:spPr bwMode="auto">
            <a:xfrm>
              <a:off x="1080" y="5028"/>
              <a:ext cx="9540" cy="13500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AutoShape 90"/>
            <p:cNvSpPr>
              <a:spLocks noChangeArrowheads="1"/>
            </p:cNvSpPr>
            <p:nvPr/>
          </p:nvSpPr>
          <p:spPr bwMode="auto">
            <a:xfrm>
              <a:off x="3420" y="6288"/>
              <a:ext cx="1800" cy="718"/>
            </a:xfrm>
            <a:prstGeom prst="can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Text Box 89"/>
            <p:cNvSpPr txBox="1">
              <a:spLocks noChangeArrowheads="1"/>
            </p:cNvSpPr>
            <p:nvPr/>
          </p:nvSpPr>
          <p:spPr bwMode="auto">
            <a:xfrm>
              <a:off x="3780" y="6289"/>
              <a:ext cx="1800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Sample X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Text Box 88"/>
            <p:cNvSpPr txBox="1">
              <a:spLocks noChangeArrowheads="1"/>
            </p:cNvSpPr>
            <p:nvPr/>
          </p:nvSpPr>
          <p:spPr bwMode="auto">
            <a:xfrm>
              <a:off x="3420" y="7189"/>
              <a:ext cx="1800" cy="53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EP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 Box 87"/>
            <p:cNvSpPr txBox="1">
              <a:spLocks noChangeArrowheads="1"/>
            </p:cNvSpPr>
            <p:nvPr/>
          </p:nvSpPr>
          <p:spPr bwMode="auto">
            <a:xfrm>
              <a:off x="3420" y="7908"/>
              <a:ext cx="180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XPS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Text Box 86"/>
            <p:cNvSpPr txBox="1">
              <a:spLocks noChangeArrowheads="1"/>
            </p:cNvSpPr>
            <p:nvPr/>
          </p:nvSpPr>
          <p:spPr bwMode="auto">
            <a:xfrm>
              <a:off x="3420" y="8628"/>
              <a:ext cx="180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SEM/EDX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Text Box 85"/>
            <p:cNvSpPr txBox="1">
              <a:spLocks noChangeArrowheads="1"/>
            </p:cNvSpPr>
            <p:nvPr/>
          </p:nvSpPr>
          <p:spPr bwMode="auto">
            <a:xfrm>
              <a:off x="3420" y="9348"/>
              <a:ext cx="180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EBSD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Text Box 84"/>
            <p:cNvSpPr txBox="1">
              <a:spLocks noChangeArrowheads="1"/>
            </p:cNvSpPr>
            <p:nvPr/>
          </p:nvSpPr>
          <p:spPr bwMode="auto">
            <a:xfrm>
              <a:off x="3420" y="10068"/>
              <a:ext cx="180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SIMS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Text Box 83"/>
            <p:cNvSpPr txBox="1">
              <a:spLocks noChangeArrowheads="1"/>
            </p:cNvSpPr>
            <p:nvPr/>
          </p:nvSpPr>
          <p:spPr bwMode="auto">
            <a:xfrm>
              <a:off x="3420" y="10788"/>
              <a:ext cx="180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TEM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Text Box 82"/>
            <p:cNvSpPr txBox="1">
              <a:spLocks noChangeArrowheads="1"/>
            </p:cNvSpPr>
            <p:nvPr/>
          </p:nvSpPr>
          <p:spPr bwMode="auto">
            <a:xfrm>
              <a:off x="3420" y="11508"/>
              <a:ext cx="180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RRR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Text Box 81"/>
            <p:cNvSpPr txBox="1">
              <a:spLocks noChangeArrowheads="1"/>
            </p:cNvSpPr>
            <p:nvPr/>
          </p:nvSpPr>
          <p:spPr bwMode="auto">
            <a:xfrm>
              <a:off x="3420" y="12228"/>
              <a:ext cx="180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Tc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Text Box 80"/>
            <p:cNvSpPr txBox="1">
              <a:spLocks noChangeArrowheads="1"/>
            </p:cNvSpPr>
            <p:nvPr/>
          </p:nvSpPr>
          <p:spPr bwMode="auto">
            <a:xfrm>
              <a:off x="3420" y="12948"/>
              <a:ext cx="180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SIC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Text Box 79"/>
            <p:cNvSpPr txBox="1">
              <a:spLocks noChangeArrowheads="1"/>
            </p:cNvSpPr>
            <p:nvPr/>
          </p:nvSpPr>
          <p:spPr bwMode="auto">
            <a:xfrm>
              <a:off x="3420" y="13668"/>
              <a:ext cx="180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SFEM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Text Box 78"/>
            <p:cNvSpPr txBox="1">
              <a:spLocks noChangeArrowheads="1"/>
            </p:cNvSpPr>
            <p:nvPr/>
          </p:nvSpPr>
          <p:spPr bwMode="auto">
            <a:xfrm>
              <a:off x="3420" y="16368"/>
              <a:ext cx="180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FEViewer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Text Box 77"/>
            <p:cNvSpPr txBox="1">
              <a:spLocks noChangeArrowheads="1"/>
            </p:cNvSpPr>
            <p:nvPr/>
          </p:nvSpPr>
          <p:spPr bwMode="auto">
            <a:xfrm>
              <a:off x="3420" y="14568"/>
              <a:ext cx="180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Processing XXX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Text Box 76"/>
            <p:cNvSpPr txBox="1">
              <a:spLocks noChangeArrowheads="1"/>
            </p:cNvSpPr>
            <p:nvPr/>
          </p:nvSpPr>
          <p:spPr bwMode="auto">
            <a:xfrm>
              <a:off x="1980" y="5208"/>
              <a:ext cx="72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PMA Sample Tracking Interface 1:      History of Sample(s) </a:t>
              </a:r>
              <a:endParaRPr kumimoji="0" lang="en-US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AutoShape 75"/>
            <p:cNvSpPr>
              <a:spLocks noChangeArrowheads="1"/>
            </p:cNvSpPr>
            <p:nvPr/>
          </p:nvSpPr>
          <p:spPr bwMode="auto">
            <a:xfrm>
              <a:off x="7200" y="6288"/>
              <a:ext cx="1800" cy="718"/>
            </a:xfrm>
            <a:prstGeom prst="can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Text Box 74"/>
            <p:cNvSpPr txBox="1">
              <a:spLocks noChangeArrowheads="1"/>
            </p:cNvSpPr>
            <p:nvPr/>
          </p:nvSpPr>
          <p:spPr bwMode="auto">
            <a:xfrm>
              <a:off x="7380" y="6288"/>
              <a:ext cx="1800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Sample Cu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Line 73"/>
            <p:cNvSpPr>
              <a:spLocks noChangeShapeType="1"/>
            </p:cNvSpPr>
            <p:nvPr/>
          </p:nvSpPr>
          <p:spPr bwMode="auto">
            <a:xfrm>
              <a:off x="5220" y="6828"/>
              <a:ext cx="1" cy="1116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Text Box 72"/>
            <p:cNvSpPr txBox="1">
              <a:spLocks noChangeArrowheads="1"/>
            </p:cNvSpPr>
            <p:nvPr/>
          </p:nvSpPr>
          <p:spPr bwMode="auto">
            <a:xfrm>
              <a:off x="7200" y="7188"/>
              <a:ext cx="180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EP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Text Box 71"/>
            <p:cNvSpPr txBox="1">
              <a:spLocks noChangeArrowheads="1"/>
            </p:cNvSpPr>
            <p:nvPr/>
          </p:nvSpPr>
          <p:spPr bwMode="auto">
            <a:xfrm>
              <a:off x="7200" y="7907"/>
              <a:ext cx="180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EBSD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Text Box 70"/>
            <p:cNvSpPr txBox="1">
              <a:spLocks noChangeArrowheads="1"/>
            </p:cNvSpPr>
            <p:nvPr/>
          </p:nvSpPr>
          <p:spPr bwMode="auto">
            <a:xfrm>
              <a:off x="7200" y="8627"/>
              <a:ext cx="1800" cy="10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ECR Thin-Film deposition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Text Box 69"/>
            <p:cNvSpPr txBox="1">
              <a:spLocks noChangeArrowheads="1"/>
            </p:cNvSpPr>
            <p:nvPr/>
          </p:nvSpPr>
          <p:spPr bwMode="auto">
            <a:xfrm>
              <a:off x="7200" y="10428"/>
              <a:ext cx="180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EBSD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Text Box 68"/>
            <p:cNvSpPr txBox="1">
              <a:spLocks noChangeArrowheads="1"/>
            </p:cNvSpPr>
            <p:nvPr/>
          </p:nvSpPr>
          <p:spPr bwMode="auto">
            <a:xfrm>
              <a:off x="7200" y="11508"/>
              <a:ext cx="180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RRR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Text Box 67"/>
            <p:cNvSpPr txBox="1">
              <a:spLocks noChangeArrowheads="1"/>
            </p:cNvSpPr>
            <p:nvPr/>
          </p:nvSpPr>
          <p:spPr bwMode="auto">
            <a:xfrm>
              <a:off x="7200" y="12588"/>
              <a:ext cx="180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FEViewer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>
              <a:off x="9000" y="6648"/>
              <a:ext cx="1" cy="7740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2520" y="7548"/>
              <a:ext cx="1080" cy="720"/>
            </a:xfrm>
            <a:custGeom>
              <a:avLst/>
              <a:gdLst>
                <a:gd name="T0" fmla="*/ 0 w 1080"/>
                <a:gd name="T1" fmla="*/ 720 h 720"/>
                <a:gd name="T2" fmla="*/ 360 w 1080"/>
                <a:gd name="T3" fmla="*/ 180 h 720"/>
                <a:gd name="T4" fmla="*/ 1080 w 1080"/>
                <a:gd name="T5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0" h="720">
                  <a:moveTo>
                    <a:pt x="0" y="720"/>
                  </a:moveTo>
                  <a:cubicBezTo>
                    <a:pt x="90" y="510"/>
                    <a:pt x="180" y="300"/>
                    <a:pt x="360" y="180"/>
                  </a:cubicBezTo>
                  <a:cubicBezTo>
                    <a:pt x="540" y="60"/>
                    <a:pt x="810" y="30"/>
                    <a:pt x="108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Text Box 64"/>
            <p:cNvSpPr txBox="1">
              <a:spLocks noChangeArrowheads="1"/>
            </p:cNvSpPr>
            <p:nvPr/>
          </p:nvSpPr>
          <p:spPr bwMode="auto">
            <a:xfrm>
              <a:off x="1440" y="8088"/>
              <a:ext cx="1800" cy="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Hyber-link Navigation bar which redirect to data report window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Text Box 63"/>
            <p:cNvSpPr txBox="1">
              <a:spLocks noChangeArrowheads="1"/>
            </p:cNvSpPr>
            <p:nvPr/>
          </p:nvSpPr>
          <p:spPr bwMode="auto">
            <a:xfrm>
              <a:off x="5400" y="9348"/>
              <a:ext cx="1800" cy="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Each tab is an event located on timeline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AutoShape 62"/>
            <p:cNvSpPr>
              <a:spLocks noChangeArrowheads="1"/>
            </p:cNvSpPr>
            <p:nvPr/>
          </p:nvSpPr>
          <p:spPr bwMode="auto">
            <a:xfrm>
              <a:off x="3420" y="17628"/>
              <a:ext cx="1800" cy="718"/>
            </a:xfrm>
            <a:prstGeom prst="can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AutoShape 61"/>
            <p:cNvSpPr>
              <a:spLocks noChangeArrowheads="1"/>
            </p:cNvSpPr>
            <p:nvPr/>
          </p:nvSpPr>
          <p:spPr bwMode="auto">
            <a:xfrm>
              <a:off x="3420" y="17628"/>
              <a:ext cx="1800" cy="360"/>
            </a:xfrm>
            <a:prstGeom prst="can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AutoShape 60"/>
            <p:cNvSpPr>
              <a:spLocks noChangeArrowheads="1"/>
            </p:cNvSpPr>
            <p:nvPr/>
          </p:nvSpPr>
          <p:spPr bwMode="auto">
            <a:xfrm>
              <a:off x="3420" y="17448"/>
              <a:ext cx="1800" cy="360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AutoShape 59"/>
            <p:cNvSpPr>
              <a:spLocks noChangeArrowheads="1"/>
            </p:cNvSpPr>
            <p:nvPr/>
          </p:nvSpPr>
          <p:spPr bwMode="auto">
            <a:xfrm>
              <a:off x="7200" y="14388"/>
              <a:ext cx="1800" cy="718"/>
            </a:xfrm>
            <a:prstGeom prst="can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AutoShape 58"/>
            <p:cNvSpPr>
              <a:spLocks noChangeArrowheads="1"/>
            </p:cNvSpPr>
            <p:nvPr/>
          </p:nvSpPr>
          <p:spPr bwMode="auto">
            <a:xfrm>
              <a:off x="7200" y="14388"/>
              <a:ext cx="1800" cy="360"/>
            </a:xfrm>
            <a:prstGeom prst="can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AutoShape 57"/>
            <p:cNvSpPr>
              <a:spLocks noChangeArrowheads="1"/>
            </p:cNvSpPr>
            <p:nvPr/>
          </p:nvSpPr>
          <p:spPr bwMode="auto">
            <a:xfrm>
              <a:off x="7200" y="14208"/>
              <a:ext cx="1800" cy="360"/>
            </a:xfrm>
            <a:prstGeom prst="can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9259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74" y="209550"/>
            <a:ext cx="5229225" cy="643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089" y="799792"/>
            <a:ext cx="52959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96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08" y="1262830"/>
            <a:ext cx="5067300" cy="4076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884" y="585479"/>
            <a:ext cx="55340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80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57" y="1231951"/>
            <a:ext cx="5076825" cy="4295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264" y="1331963"/>
            <a:ext cx="51816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09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38" y="399128"/>
            <a:ext cx="5514975" cy="6000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558" y="729738"/>
            <a:ext cx="536257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08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83" y="371475"/>
            <a:ext cx="5695950" cy="6115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259" y="560439"/>
            <a:ext cx="53721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00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80" y="327383"/>
            <a:ext cx="5238750" cy="3686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79" y="4136833"/>
            <a:ext cx="11600822" cy="23277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05318" y="614660"/>
            <a:ext cx="5477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SAMPLEDATAFILES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896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98" y="3641115"/>
            <a:ext cx="11693246" cy="2834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39" y="379377"/>
            <a:ext cx="4342039" cy="36660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74876" y="614660"/>
            <a:ext cx="4738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SAMPLEEVENTS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8563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12" y="224674"/>
            <a:ext cx="4708175" cy="4387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82" y="4428182"/>
            <a:ext cx="9778303" cy="20519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92571" y="614660"/>
            <a:ext cx="5902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SAMPLEINVENTORY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3546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142" y="4201754"/>
            <a:ext cx="6096000" cy="2190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" y="444602"/>
            <a:ext cx="5857875" cy="3333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00474" y="221225"/>
            <a:ext cx="79248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SAMPLEPROCCATEGORIES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7830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52" y="309101"/>
            <a:ext cx="5172075" cy="3467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434" y="3776201"/>
            <a:ext cx="9874352" cy="24425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93159" y="614660"/>
            <a:ext cx="5101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SAMPLEPROCESS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608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9096" y="365125"/>
            <a:ext cx="3094703" cy="3262978"/>
          </a:xfrm>
        </p:spPr>
        <p:txBody>
          <a:bodyPr/>
          <a:lstStyle/>
          <a:p>
            <a:r>
              <a:rPr lang="en-US" b="1" dirty="0"/>
              <a:t>SamTraxs Event Process List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152940"/>
              </p:ext>
            </p:extLst>
          </p:nvPr>
        </p:nvGraphicFramePr>
        <p:xfrm>
          <a:off x="417060" y="245153"/>
          <a:ext cx="7510765" cy="6479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862">
                  <a:extLst>
                    <a:ext uri="{9D8B030D-6E8A-4147-A177-3AD203B41FA5}">
                      <a16:colId xmlns:a16="http://schemas.microsoft.com/office/drawing/2014/main" val="1399442182"/>
                    </a:ext>
                  </a:extLst>
                </a:gridCol>
                <a:gridCol w="1248697">
                  <a:extLst>
                    <a:ext uri="{9D8B030D-6E8A-4147-A177-3AD203B41FA5}">
                      <a16:colId xmlns:a16="http://schemas.microsoft.com/office/drawing/2014/main" val="2007262448"/>
                    </a:ext>
                  </a:extLst>
                </a:gridCol>
                <a:gridCol w="3194815">
                  <a:extLst>
                    <a:ext uri="{9D8B030D-6E8A-4147-A177-3AD203B41FA5}">
                      <a16:colId xmlns:a16="http://schemas.microsoft.com/office/drawing/2014/main" val="761433166"/>
                    </a:ext>
                  </a:extLst>
                </a:gridCol>
                <a:gridCol w="1272883">
                  <a:extLst>
                    <a:ext uri="{9D8B030D-6E8A-4147-A177-3AD203B41FA5}">
                      <a16:colId xmlns:a16="http://schemas.microsoft.com/office/drawing/2014/main" val="1174813745"/>
                    </a:ext>
                  </a:extLst>
                </a:gridCol>
                <a:gridCol w="1264508">
                  <a:extLst>
                    <a:ext uri="{9D8B030D-6E8A-4147-A177-3AD203B41FA5}">
                      <a16:colId xmlns:a16="http://schemas.microsoft.com/office/drawing/2014/main" val="1576345686"/>
                    </a:ext>
                  </a:extLst>
                </a:gridCol>
              </a:tblGrid>
              <a:tr h="2198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ShortName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Contact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943090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Spectral Density (AFM/PROF)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 (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Matlab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392073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DCMS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 Magnetron Sputtering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Coating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AMVF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870410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ECRCavity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Electron Cyclotron Resonance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Coating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AMVF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183326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ECRSample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Electron Cyclotron Resonance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Coating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AMVF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401114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ReacMS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Reactive Magnetron Sputtering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Coating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AMVF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398059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RFID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 Ion Deposition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Coating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AMVF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505251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RFMS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 Magnetron Sputtering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Coating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AMVF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44376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Atomic Force Microscope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MaterialAnalysis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598898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EBSD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Electron Backscatter Diffraction (SEM)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MaterialAnalysis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XZ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431235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EDX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Dispersive X-Ray Spectroscopy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MaterialAnalysis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323084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Field Emission Viewer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MaterialAnalysis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AMVF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839919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FIB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Focused Ion Beam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MaterialAnalysis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AMVF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70199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HDOM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Hyrox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Digital Optical Microscope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MaterialAnalysis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48097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HRTEM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Resolution TEM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MaterialAnalysis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286622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Metallographic Optical Microscope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MaterialAnalysis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393191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Profilometry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System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MaterialAnalysis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952570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Scanning Auger Microscope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MaterialAnalysis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380811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SCPROP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Superconducting Properties Measurement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MaterialAnalysis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654716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Scanning Electron Microscopy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MaterialAnalysis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745061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SFEM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Scanning Field Emission Microscopy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MaterialAnalysis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081773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Secondary Ion Mass Spectrometry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MaterialAnalysis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720673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TEO11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TEO11 Measurement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MaterialAnalysis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GC/JM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371973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XPS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X-ray Photoelectron Spectroscopy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MaterialAnalysis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814172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XRD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X-ray Diffraction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MaterialAnalysis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XZ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55693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RRRMeas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Residual Resistivity Ratio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RF/SC Measurement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XZ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819272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SIC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SIC Cavity TEO11 Surface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Impedence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RF/SC Measurement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BX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123343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TcMeas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Transition Temperature Measurement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RF/SC Measurement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XZ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274795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Annealing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 Preparations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AMVF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047021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Buffered Chemical Polish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 Preparations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AMVF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423150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Copper Chemical Polish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 Preparations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AMVF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647708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CuEP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Copper ElectroPolish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 Preparations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AMVF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024977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ElectroChemical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Impedance Spectroscopy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 Preparations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601608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ElectroPolish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 Preparations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813233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Buehler Minimet 1000 Polisher/Grinder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 Preparations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900307"/>
                  </a:ext>
                </a:extLst>
              </a:tr>
              <a:tr h="17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PLETCH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Plasma Etching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 Preparations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979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34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12" y="3657907"/>
            <a:ext cx="10556465" cy="2740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54" y="290512"/>
            <a:ext cx="5286375" cy="322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75596" y="614660"/>
            <a:ext cx="5336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SAMPLEPROJECTS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7331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14" y="339828"/>
            <a:ext cx="3948734" cy="3583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14" y="4136964"/>
            <a:ext cx="11344556" cy="22286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36814" y="614660"/>
            <a:ext cx="5814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SAMPLEPROVIDERS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9861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12" y="909637"/>
            <a:ext cx="4400550" cy="3771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133" y="3543145"/>
            <a:ext cx="5248275" cy="2505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76704" y="614660"/>
            <a:ext cx="4734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SAMPLESHAPES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001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52" y="269618"/>
            <a:ext cx="5248275" cy="3152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064" y="2819399"/>
            <a:ext cx="5084200" cy="35982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84479" y="614660"/>
            <a:ext cx="6718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SUBSTRATEMATERIALS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6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18" y="2676048"/>
            <a:ext cx="4613406" cy="3796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590" y="4407463"/>
            <a:ext cx="6517097" cy="2065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945" y="833282"/>
            <a:ext cx="4101742" cy="3284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18" y="223359"/>
            <a:ext cx="7205509" cy="23875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51466" y="3846087"/>
            <a:ext cx="1445341" cy="2040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51467" y="3082413"/>
            <a:ext cx="1445341" cy="2040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51467" y="1910605"/>
            <a:ext cx="1445341" cy="2040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26362" y="2475353"/>
            <a:ext cx="1445341" cy="2040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51465" y="3647161"/>
            <a:ext cx="1445341" cy="2040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51464" y="2072360"/>
            <a:ext cx="1445341" cy="2040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2188" y="3948120"/>
            <a:ext cx="1445341" cy="2040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1418" y="5935442"/>
            <a:ext cx="1445341" cy="2040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2187" y="4190121"/>
            <a:ext cx="1445341" cy="2040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1418" y="6188101"/>
            <a:ext cx="1445341" cy="2040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2187" y="4411166"/>
            <a:ext cx="1445341" cy="2040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67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54" y="652462"/>
            <a:ext cx="5181600" cy="555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922" y="652462"/>
            <a:ext cx="522922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2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40" y="982764"/>
            <a:ext cx="5191125" cy="4695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997" y="982764"/>
            <a:ext cx="53530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1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14" y="197874"/>
            <a:ext cx="5505450" cy="632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828" y="531710"/>
            <a:ext cx="526732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2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26" y="233976"/>
            <a:ext cx="5638800" cy="6448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684" y="214926"/>
            <a:ext cx="54197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7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30" y="269926"/>
            <a:ext cx="5553075" cy="6219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276" y="169913"/>
            <a:ext cx="559117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9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509</Words>
  <Application>Microsoft Office PowerPoint</Application>
  <PresentationFormat>Widescreen</PresentationFormat>
  <Paragraphs>235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SimSun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SamTraxs Event Process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Bookwalter</dc:creator>
  <cp:lastModifiedBy>Valerie Bookwalter</cp:lastModifiedBy>
  <cp:revision>26</cp:revision>
  <cp:lastPrinted>2021-05-25T13:49:32Z</cp:lastPrinted>
  <dcterms:created xsi:type="dcterms:W3CDTF">2021-05-24T21:25:47Z</dcterms:created>
  <dcterms:modified xsi:type="dcterms:W3CDTF">2021-06-17T15:07:37Z</dcterms:modified>
</cp:coreProperties>
</file>