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66FF"/>
    <a:srgbClr val="9933FF"/>
    <a:srgbClr val="EAEF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5675D50-A103-4B6D-9139-630632A8CF84}" type="datetimeFigureOut">
              <a:rPr lang="en-US" smtClean="0"/>
              <a:t>10/5/2021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E1CA435-DF1B-40FF-B9F8-E9F39444EB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8167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38130"/>
            <a:ext cx="10515600" cy="95255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894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16095"/>
            <a:ext cx="2628900" cy="5460867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16095"/>
            <a:ext cx="7734300" cy="546086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0525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82198"/>
            <a:ext cx="10515600" cy="90849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014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60649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04231"/>
            <a:ext cx="10515600" cy="886457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1632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727113"/>
            <a:ext cx="10515600" cy="96357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653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93214"/>
            <a:ext cx="10515600" cy="897474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958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40169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771180"/>
            <a:ext cx="3932237" cy="1286219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771181"/>
            <a:ext cx="6172200" cy="508987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47251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771180"/>
            <a:ext cx="3932237" cy="1286219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771181"/>
            <a:ext cx="6172200" cy="508987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12984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 rot="10800000">
            <a:off x="-19049" y="154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339933"/>
              </a:gs>
              <a:gs pos="80000">
                <a:srgbClr val="339933"/>
              </a:gs>
              <a:gs pos="100000">
                <a:srgbClr val="339933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 rot="10800000">
            <a:off x="-10364" y="213478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D6D6D6"/>
              </a:gs>
              <a:gs pos="80000">
                <a:srgbClr val="D6D6D6"/>
              </a:gs>
              <a:gs pos="100000">
                <a:srgbClr val="D6D6D6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 rot="10800000">
            <a:off x="-10364" y="42966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42318C"/>
              </a:gs>
              <a:gs pos="80000">
                <a:srgbClr val="42318C"/>
              </a:gs>
              <a:gs pos="100000">
                <a:srgbClr val="42318C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95628"/>
            <a:ext cx="2794000" cy="662371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>
            <a:off x="2898947" y="621718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339933"/>
              </a:gs>
              <a:gs pos="80000">
                <a:srgbClr val="339933"/>
              </a:gs>
              <a:gs pos="100000">
                <a:srgbClr val="339933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2907632" y="6429118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D6D6D6"/>
              </a:gs>
              <a:gs pos="80000">
                <a:srgbClr val="D6D6D6"/>
              </a:gs>
              <a:gs pos="100000">
                <a:srgbClr val="D6D6D6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2907632" y="664530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42318C"/>
              </a:gs>
              <a:gs pos="80000">
                <a:srgbClr val="42318C"/>
              </a:gs>
              <a:gs pos="100000">
                <a:srgbClr val="42318C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465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L2HE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05356451"/>
              </p:ext>
            </p:extLst>
          </p:nvPr>
        </p:nvGraphicFramePr>
        <p:xfrm>
          <a:off x="2123094" y="1705528"/>
          <a:ext cx="7480300" cy="1771650"/>
        </p:xfrm>
        <a:graphic>
          <a:graphicData uri="http://schemas.openxmlformats.org/drawingml/2006/table">
            <a:tbl>
              <a:tblPr/>
              <a:tblGrid>
                <a:gridCol w="305189">
                  <a:extLst>
                    <a:ext uri="{9D8B030D-6E8A-4147-A177-3AD203B41FA5}">
                      <a16:colId xmlns:a16="http://schemas.microsoft.com/office/drawing/2014/main" val="3887686895"/>
                    </a:ext>
                  </a:extLst>
                </a:gridCol>
                <a:gridCol w="3605040">
                  <a:extLst>
                    <a:ext uri="{9D8B030D-6E8A-4147-A177-3AD203B41FA5}">
                      <a16:colId xmlns:a16="http://schemas.microsoft.com/office/drawing/2014/main" val="2370760180"/>
                    </a:ext>
                  </a:extLst>
                </a:gridCol>
                <a:gridCol w="1920145">
                  <a:extLst>
                    <a:ext uri="{9D8B030D-6E8A-4147-A177-3AD203B41FA5}">
                      <a16:colId xmlns:a16="http://schemas.microsoft.com/office/drawing/2014/main" val="2955652496"/>
                    </a:ext>
                  </a:extLst>
                </a:gridCol>
                <a:gridCol w="1649926">
                  <a:extLst>
                    <a:ext uri="{9D8B030D-6E8A-4147-A177-3AD203B41FA5}">
                      <a16:colId xmlns:a16="http://schemas.microsoft.com/office/drawing/2014/main" val="28915927"/>
                    </a:ext>
                  </a:extLst>
                </a:gridCol>
              </a:tblGrid>
              <a:tr h="19050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Color Legend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Count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Percent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827696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92D050"/>
                          </a:solidFill>
                          <a:effectLst/>
                          <a:latin typeface="Calibri" panose="020F0502020204030204" pitchFamily="34" charset="0"/>
                        </a:rPr>
                        <a:t>CP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Complete (CP)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70.27%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7298969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</a:rPr>
                        <a:t>NR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New Revision Out for Approval (NR)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7387127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9933FF"/>
                          </a:solidFill>
                          <a:effectLst/>
                          <a:latin typeface="Calibri" panose="020F0502020204030204" pitchFamily="34" charset="0"/>
                        </a:rPr>
                        <a:t>OA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33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Out for Approval (OA)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0.90%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8239391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FFFF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in 30 Days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0.90%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111036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FF66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in 15 Days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4230725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OD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Overdue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7.21%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507687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E7E6E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Remaining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20.72%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44709906"/>
                  </a:ext>
                </a:extLst>
              </a:tr>
              <a:tr h="2476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Traveler IDs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63433466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4816" y="3738942"/>
            <a:ext cx="315883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Out for Approval/New Revision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L2HE-INV-IROD2L-R1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L2HE-CLNRM-FPCC-R3*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L2HE-PR-INSP-FPCC-R3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L2HE-VTA-VTRF-R2</a:t>
            </a:r>
            <a:endParaRPr lang="en-US" dirty="0" smtClean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33652" y="3738942"/>
            <a:ext cx="26933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Approaching </a:t>
            </a:r>
            <a:r>
              <a:rPr lang="en-US" b="1" dirty="0" smtClean="0"/>
              <a:t>Overdue</a:t>
            </a:r>
          </a:p>
          <a:p>
            <a:r>
              <a:rPr lang="en-US" dirty="0" smtClean="0"/>
              <a:t>NONE</a:t>
            </a:r>
            <a:endParaRPr lang="en-US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5926974" y="3738942"/>
            <a:ext cx="5511339" cy="2862322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r>
              <a:rPr lang="en-US" b="1" dirty="0" smtClean="0"/>
              <a:t>Overdue</a:t>
            </a:r>
          </a:p>
          <a:p>
            <a:pPr fontAlgn="b"/>
            <a:r>
              <a:rPr lang="en-US" dirty="0"/>
              <a:t>L2HE-CHEM-CAV-LAP</a:t>
            </a:r>
          </a:p>
          <a:p>
            <a:pPr fontAlgn="b"/>
            <a:r>
              <a:rPr lang="en-US" dirty="0"/>
              <a:t>L2HE-PR-CHEM-CAV-DEGR</a:t>
            </a:r>
          </a:p>
          <a:p>
            <a:pPr fontAlgn="b"/>
            <a:r>
              <a:rPr lang="en-US" dirty="0"/>
              <a:t>L2HE-CLNRM-CAV-LEAK</a:t>
            </a:r>
          </a:p>
          <a:p>
            <a:pPr fontAlgn="b"/>
            <a:r>
              <a:rPr lang="en-US" dirty="0"/>
              <a:t>L2HE-INV-CERNOX</a:t>
            </a:r>
          </a:p>
          <a:p>
            <a:pPr fontAlgn="b"/>
            <a:r>
              <a:rPr lang="en-US" dirty="0"/>
              <a:t>L2HE-LERF-CM-DMAG</a:t>
            </a:r>
          </a:p>
          <a:p>
            <a:pPr fontAlgn="b"/>
            <a:r>
              <a:rPr lang="en-US" dirty="0"/>
              <a:t>L2HE-LERF-CM-ACTS</a:t>
            </a:r>
          </a:p>
          <a:p>
            <a:pPr fontAlgn="b"/>
            <a:r>
              <a:rPr lang="en-US" dirty="0" smtClean="0"/>
              <a:t>L2HE-INV-IROD2P</a:t>
            </a:r>
          </a:p>
          <a:p>
            <a:pPr fontAlgn="b"/>
            <a:r>
              <a:rPr lang="en-US" dirty="0" smtClean="0"/>
              <a:t>L2HE-INSP-QUAD-R1</a:t>
            </a:r>
            <a:endParaRPr lang="en-US" dirty="0"/>
          </a:p>
          <a:p>
            <a:pPr fontAlgn="b"/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9103823" y="-15824"/>
            <a:ext cx="308817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Please Submit any changes or questions to pansophy@jlab.org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559339" y="5418055"/>
            <a:ext cx="3632661" cy="861774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Note: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 smtClean="0"/>
              <a:t>Project </a:t>
            </a:r>
            <a:r>
              <a:rPr lang="en-US" sz="1000" dirty="0" err="1" smtClean="0"/>
              <a:t>Masterlist</a:t>
            </a:r>
            <a:r>
              <a:rPr lang="en-US" sz="1000" dirty="0" smtClean="0"/>
              <a:t> can be found in the project </a:t>
            </a:r>
            <a:r>
              <a:rPr lang="en-US" sz="1000" dirty="0" err="1" smtClean="0"/>
              <a:t>docushare</a:t>
            </a:r>
            <a:r>
              <a:rPr lang="en-US" sz="1000" dirty="0" smtClean="0"/>
              <a:t> folder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0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 smtClean="0"/>
              <a:t>Traveler Acronym list can be found in Pansophy, under the User Tools &gt; Traveler Tools drop downs</a:t>
            </a:r>
            <a:endParaRPr lang="en-US" sz="1000" dirty="0"/>
          </a:p>
        </p:txBody>
      </p:sp>
      <p:sp>
        <p:nvSpPr>
          <p:cNvPr id="3" name="TextBox 2"/>
          <p:cNvSpPr txBox="1"/>
          <p:nvPr/>
        </p:nvSpPr>
        <p:spPr>
          <a:xfrm>
            <a:off x="74816" y="5253711"/>
            <a:ext cx="22784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*L2HE-CLNRM-FPCC-R3 has been approved, but is waiting for L2HE-PR-INSP-FPCC-R3 reference before upload.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1124646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D3225EE-2482-4EFE-A8A8-0621538AE34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52592271"/>
              </p:ext>
            </p:extLst>
          </p:nvPr>
        </p:nvGraphicFramePr>
        <p:xfrm>
          <a:off x="669174" y="1458725"/>
          <a:ext cx="10515602" cy="425197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62394">
                  <a:extLst>
                    <a:ext uri="{9D8B030D-6E8A-4147-A177-3AD203B41FA5}">
                      <a16:colId xmlns:a16="http://schemas.microsoft.com/office/drawing/2014/main" val="2304448583"/>
                    </a:ext>
                  </a:extLst>
                </a:gridCol>
                <a:gridCol w="1963147">
                  <a:extLst>
                    <a:ext uri="{9D8B030D-6E8A-4147-A177-3AD203B41FA5}">
                      <a16:colId xmlns:a16="http://schemas.microsoft.com/office/drawing/2014/main" val="3948158048"/>
                    </a:ext>
                  </a:extLst>
                </a:gridCol>
                <a:gridCol w="493093">
                  <a:extLst>
                    <a:ext uri="{9D8B030D-6E8A-4147-A177-3AD203B41FA5}">
                      <a16:colId xmlns:a16="http://schemas.microsoft.com/office/drawing/2014/main" val="1366227869"/>
                    </a:ext>
                  </a:extLst>
                </a:gridCol>
                <a:gridCol w="1099404">
                  <a:extLst>
                    <a:ext uri="{9D8B030D-6E8A-4147-A177-3AD203B41FA5}">
                      <a16:colId xmlns:a16="http://schemas.microsoft.com/office/drawing/2014/main" val="438978565"/>
                    </a:ext>
                  </a:extLst>
                </a:gridCol>
                <a:gridCol w="999459">
                  <a:extLst>
                    <a:ext uri="{9D8B030D-6E8A-4147-A177-3AD203B41FA5}">
                      <a16:colId xmlns:a16="http://schemas.microsoft.com/office/drawing/2014/main" val="2604869447"/>
                    </a:ext>
                  </a:extLst>
                </a:gridCol>
                <a:gridCol w="739599">
                  <a:extLst>
                    <a:ext uri="{9D8B030D-6E8A-4147-A177-3AD203B41FA5}">
                      <a16:colId xmlns:a16="http://schemas.microsoft.com/office/drawing/2014/main" val="3710446158"/>
                    </a:ext>
                  </a:extLst>
                </a:gridCol>
                <a:gridCol w="749594">
                  <a:extLst>
                    <a:ext uri="{9D8B030D-6E8A-4147-A177-3AD203B41FA5}">
                      <a16:colId xmlns:a16="http://schemas.microsoft.com/office/drawing/2014/main" val="1468325181"/>
                    </a:ext>
                  </a:extLst>
                </a:gridCol>
                <a:gridCol w="879524">
                  <a:extLst>
                    <a:ext uri="{9D8B030D-6E8A-4147-A177-3AD203B41FA5}">
                      <a16:colId xmlns:a16="http://schemas.microsoft.com/office/drawing/2014/main" val="654995939"/>
                    </a:ext>
                  </a:extLst>
                </a:gridCol>
                <a:gridCol w="1129388">
                  <a:extLst>
                    <a:ext uri="{9D8B030D-6E8A-4147-A177-3AD203B41FA5}">
                      <a16:colId xmlns:a16="http://schemas.microsoft.com/office/drawing/2014/main" val="3301629974"/>
                    </a:ext>
                  </a:extLst>
                </a:gridCol>
              </a:tblGrid>
              <a:tr h="91440"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Out for Approval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66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81820054"/>
                  </a:ext>
                </a:extLst>
              </a:tr>
              <a:tr h="5255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Traveler Name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Traveler ID</a:t>
                      </a:r>
                      <a:b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PROJ-WCA-COMP-JOB/TASK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Revision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- 1 month prior to part arriving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First Expected date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Author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Reviewer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Reviewer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</a:t>
                      </a: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Manager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1563007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Receiving Inspection CM Rod Invar 2-Phase Long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L2HE-INV-IROD2L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8/1/21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O'Brien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Hogan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24188441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FPC COLD PART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L2HE-CLNRM-FPCC-INSP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5/24/21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5/15/20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N. HUQUE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1647674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Cavity VTA Test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L2HE-VTA-CAV-VTRF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5/1/21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JT. KENT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VENNEKATE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K. WILSON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81159793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Inspection Procedure for LCLS-II-HE Cold Fundamental Power Coupler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L2HE-PR-CLNRM-FPCC-INSP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5/24/21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5/15/20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507080"/>
                  </a:ext>
                </a:extLst>
              </a:tr>
              <a:tr h="182880">
                <a:tc gridSpan="9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Overdue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51157571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Laping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L2HE-CHEM-CAV-LAP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7/15/21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Wildeson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Mitchell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T. Ganey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Hogan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89089473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 Cavity Degreasing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L2HE-PR-CHEM-CAV-DEGR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9/15/21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10/1/21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10928775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Cavity Evacuation &amp; Leak Test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L2HE-CLNRM-CAV-LEAK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9/1/21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10/1/21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D. FOREHAND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C. DREYFUSS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K. WILSON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07689799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LCLS-II HE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Cernox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Inventory Traveler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L2HE-INV-CERNOX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8/15/21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10/1/21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M. Dickey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C. Barnes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L. King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John Hogan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5147989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Production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Cryomodule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Demagnetization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L2HE-LERF-CM-DMAG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8/31/21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Cheng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Fischer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Hogan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54827839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Cryomodule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Acceptance Test LERF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L2HE-LERF-CM-ACTS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9/1/21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Drury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Hogan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35182842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Receiving Inspection CM Rod Invar 2-Phase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L2HE-INV-IROD2P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8/1/21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O'Brien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Hogan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43390384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Quadrapole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Magnet Inspection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L2HE-INSP-QUAD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9/30/21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Lakshmi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King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Morrone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Hogan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780232"/>
                  </a:ext>
                </a:extLst>
              </a:tr>
              <a:tr h="182880"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Approaching Due Date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16566045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89979340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669174" y="689284"/>
            <a:ext cx="942663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smtClean="0">
                <a:latin typeface="+mj-lt"/>
              </a:rPr>
              <a:t>L2HE Traveler </a:t>
            </a:r>
            <a:r>
              <a:rPr lang="en-US" sz="4400" dirty="0" smtClean="0">
                <a:latin typeface="+mj-lt"/>
              </a:rPr>
              <a:t>Listing</a:t>
            </a:r>
            <a:endParaRPr lang="en-US" sz="4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8891294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nsophyPowerPointTemplate" id="{ED1FEAAC-6CC4-45A1-A531-83514DE12FAD}" vid="{53A123FC-1C4C-4451-BF04-B4982226510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PansophyPowerPointTemplate</Template>
  <TotalTime>247</TotalTime>
  <Words>333</Words>
  <Application>Microsoft Office PowerPoint</Application>
  <PresentationFormat>Widescreen</PresentationFormat>
  <Paragraphs>168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L2HE</vt:lpstr>
      <vt:lpstr>PowerPoint Presentation</vt:lpstr>
    </vt:vector>
  </TitlesOfParts>
  <Company>JLAB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Allen Samuels</dc:creator>
  <cp:lastModifiedBy>Allen Samuels</cp:lastModifiedBy>
  <cp:revision>23</cp:revision>
  <dcterms:created xsi:type="dcterms:W3CDTF">2021-08-17T12:38:13Z</dcterms:created>
  <dcterms:modified xsi:type="dcterms:W3CDTF">2021-10-05T13:49:58Z</dcterms:modified>
</cp:coreProperties>
</file>