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71" r:id="rId5"/>
    <p:sldId id="272" r:id="rId6"/>
    <p:sldId id="266" r:id="rId7"/>
    <p:sldId id="264" r:id="rId8"/>
    <p:sldId id="256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2"/>
          </a:xfrm>
          <a:prstGeom prst="rect">
            <a:avLst/>
          </a:prstGeom>
        </p:spPr>
        <p:txBody>
          <a:bodyPr vert="horz" lIns="93314" tIns="46657" rIns="93314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7072"/>
          </a:xfrm>
          <a:prstGeom prst="rect">
            <a:avLst/>
          </a:prstGeom>
        </p:spPr>
        <p:txBody>
          <a:bodyPr vert="horz" lIns="93314" tIns="46657" rIns="93314" bIns="46657" rtlCol="0"/>
          <a:lstStyle>
            <a:lvl1pPr algn="r">
              <a:defRPr sz="1200"/>
            </a:lvl1pPr>
          </a:lstStyle>
          <a:p>
            <a:fld id="{570ECC33-B693-4199-A081-898BC1C23CF3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4" tIns="46657" rIns="93314" bIns="466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4" tIns="46657" rIns="93314" bIns="46657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7071"/>
          </a:xfrm>
          <a:prstGeom prst="rect">
            <a:avLst/>
          </a:prstGeom>
        </p:spPr>
        <p:txBody>
          <a:bodyPr vert="horz" lIns="93314" tIns="46657" rIns="93314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1"/>
            <a:ext cx="3043343" cy="467071"/>
          </a:xfrm>
          <a:prstGeom prst="rect">
            <a:avLst/>
          </a:prstGeom>
        </p:spPr>
        <p:txBody>
          <a:bodyPr vert="horz" lIns="93314" tIns="46657" rIns="93314" bIns="46657" rtlCol="0" anchor="b"/>
          <a:lstStyle>
            <a:lvl1pPr algn="r">
              <a:defRPr sz="1200"/>
            </a:lvl1pPr>
          </a:lstStyle>
          <a:p>
            <a:fld id="{0A1D893F-4647-4028-A09C-025987726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40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45015-12E7-491D-817C-61CE82E35A14}" type="datetime1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9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1456-CD09-40E6-8171-FF7D8BF91AA4}" type="datetime1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5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94D2D-939D-427F-9DF1-5E140F207BD7}" type="datetime1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3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4704-2273-471A-8085-F44AD065D960}" type="datetime1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9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7671-E788-49FC-A8AB-01ED74377181}" type="datetime1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27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FB6B6-3D4F-4913-9D74-652704AB6C60}" type="datetime1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4904-F42D-4FC7-A6E3-0A58D70D97E0}" type="datetime1">
              <a:rPr lang="en-US" smtClean="0"/>
              <a:t>11/4/2021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2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8E4D-C1B7-4E17-8A21-DBFA4FFFDB33}" type="datetime1">
              <a:rPr lang="en-US" smtClean="0"/>
              <a:t>11/4/2021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0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E690-D6F6-4C60-A5AE-9443D8BCA0FC}" type="datetime1">
              <a:rPr lang="en-US" smtClean="0"/>
              <a:t>11/4/2021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18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293FC-1D6D-4B10-944E-BB1446BD5255}" type="datetime1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1422-31B3-4925-94D4-28A173F8A4E8}" type="datetime1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29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CDDE0-D10E-41B5-B4A6-5801D243FEDC}" type="datetime1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84D9A-1392-4C2F-B501-C1F62B298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8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sc.org/road-safety/safety-topics/night-drivin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verywellfit.com/which-side-of-the-road-should-you-walk-on-397555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nsc.org/road-safety/safety-topics/night-drivi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 Minute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/>
              <a:t>Courtesy NSC </a:t>
            </a:r>
            <a:r>
              <a:rPr lang="en-US" sz="2200" dirty="0">
                <a:hlinkClick r:id="rId2"/>
              </a:rPr>
              <a:t>Driving at Night - National Safety Council (nsc.org)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04-Nov-2021 – </a:t>
            </a:r>
            <a:r>
              <a:rPr lang="en-US" dirty="0" smtClean="0"/>
              <a:t>R1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44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the daylight hours get shorter ………..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296878" cy="4351338"/>
          </a:xfrm>
        </p:spPr>
        <p:txBody>
          <a:bodyPr/>
          <a:lstStyle/>
          <a:p>
            <a:r>
              <a:rPr lang="en-US" dirty="0" smtClean="0"/>
              <a:t>Daylight Savings time ends Sunday Nov 7</a:t>
            </a:r>
            <a:r>
              <a:rPr lang="en-US" baseline="30000" dirty="0" smtClean="0"/>
              <a:t>th</a:t>
            </a:r>
            <a:r>
              <a:rPr lang="en-US" dirty="0" smtClean="0"/>
              <a:t> 2021 </a:t>
            </a:r>
          </a:p>
          <a:p>
            <a:r>
              <a:rPr lang="en-US" dirty="0" smtClean="0"/>
              <a:t>Shortest day of the year – Tuesday December 21, 2021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Virginia Beach, VA - Detailed climate information and monthly weather  forecast | Weather Atl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537" y="2223049"/>
            <a:ext cx="5144199" cy="3600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e the source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637" y="104969"/>
            <a:ext cx="2604250" cy="110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miro.medium.com/max/1500/1*O2jOAv66U9Q7GdMXusp-wQ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160" y="3771167"/>
            <a:ext cx="3558225" cy="237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600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As we 'Fall Back' </a:t>
            </a:r>
            <a:r>
              <a:rPr lang="en-US" b="1" dirty="0" smtClean="0"/>
              <a:t>and the days get shorter</a:t>
            </a:r>
            <a:br>
              <a:rPr lang="en-US" b="1" dirty="0" smtClean="0"/>
            </a:br>
            <a:r>
              <a:rPr lang="en-US" b="1" dirty="0"/>
              <a:t>	</a:t>
            </a:r>
            <a:r>
              <a:rPr lang="en-US" b="1" dirty="0" smtClean="0"/>
              <a:t>		………Take </a:t>
            </a:r>
            <a:r>
              <a:rPr lang="en-US" b="1" dirty="0"/>
              <a:t>Extra Care on the </a:t>
            </a:r>
            <a:r>
              <a:rPr lang="en-US" b="1" dirty="0" smtClean="0"/>
              <a:t>Road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89446" cy="4351338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dirty="0" smtClean="0"/>
              <a:t>Shorter </a:t>
            </a:r>
            <a:r>
              <a:rPr lang="en-US" dirty="0"/>
              <a:t>days, fatigue, compromised night vision, rush hour and impaired drivers are some of the risks we face when driving at night. </a:t>
            </a:r>
            <a:endParaRPr lang="en-US" dirty="0" smtClean="0"/>
          </a:p>
          <a:p>
            <a:pPr lvl="1" fontAlgn="base"/>
            <a:r>
              <a:rPr lang="en-US" dirty="0" smtClean="0"/>
              <a:t>These </a:t>
            </a:r>
            <a:r>
              <a:rPr lang="en-US" dirty="0"/>
              <a:t>risks become especially pronounced moving into the </a:t>
            </a:r>
            <a:r>
              <a:rPr lang="en-US" dirty="0" smtClean="0"/>
              <a:t>weekend</a:t>
            </a:r>
          </a:p>
          <a:p>
            <a:pPr fontAlgn="base"/>
            <a:r>
              <a:rPr lang="en-US" dirty="0" smtClean="0"/>
              <a:t>Daylight </a:t>
            </a:r>
            <a:r>
              <a:rPr lang="en-US" dirty="0"/>
              <a:t>Saving Time ends </a:t>
            </a:r>
            <a:r>
              <a:rPr lang="en-US" dirty="0" smtClean="0"/>
              <a:t>2AM Sun. November 7</a:t>
            </a:r>
            <a:r>
              <a:rPr lang="en-US" baseline="30000" dirty="0" smtClean="0"/>
              <a:t>th</a:t>
            </a:r>
            <a:r>
              <a:rPr lang="en-US" dirty="0" smtClean="0"/>
              <a:t>  </a:t>
            </a:r>
          </a:p>
          <a:p>
            <a:pPr lvl="1" fontAlgn="base"/>
            <a:r>
              <a:rPr lang="en-US" dirty="0" smtClean="0"/>
              <a:t>many </a:t>
            </a:r>
            <a:r>
              <a:rPr lang="en-US" dirty="0"/>
              <a:t>people will find themselves spending more time driving in the dark. </a:t>
            </a:r>
            <a:endParaRPr lang="en-US" dirty="0" smtClean="0"/>
          </a:p>
          <a:p>
            <a:pPr fontAlgn="base"/>
            <a:r>
              <a:rPr lang="en-US" dirty="0" smtClean="0"/>
              <a:t>Depth </a:t>
            </a:r>
            <a:r>
              <a:rPr lang="en-US" dirty="0"/>
              <a:t>perception, color recognition and peripheral vision can be compromised in the </a:t>
            </a:r>
            <a:r>
              <a:rPr lang="en-US" dirty="0" smtClean="0"/>
              <a:t>dark</a:t>
            </a:r>
          </a:p>
          <a:p>
            <a:pPr lvl="1" fontAlgn="base"/>
            <a:r>
              <a:rPr lang="en-US" dirty="0" smtClean="0"/>
              <a:t>the </a:t>
            </a:r>
            <a:r>
              <a:rPr lang="en-US" dirty="0"/>
              <a:t>glare of headlights from an oncoming vehicle can temporarily blind a driver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AutoShape 4" descr="500+ Night Driving Pictures [HD] | Download Free Images on Unsplas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The Most Dangerous Time to Drive | Saltmarsh Insurance Agenc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4" name="Picture 12" descr="Light, Night, Lens flare, Lighting, Automotive lighting, Sky, Mode of transport, Line, Street light, Road,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02" y="2410200"/>
            <a:ext cx="3509108" cy="2142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1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Some considerations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664569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Compromised night vision  : </a:t>
            </a:r>
            <a:endParaRPr lang="en-US" sz="2400" dirty="0" smtClean="0"/>
          </a:p>
          <a:p>
            <a:pPr lvl="1"/>
            <a:r>
              <a:rPr lang="en-US" sz="1900" dirty="0" smtClean="0">
                <a:solidFill>
                  <a:srgbClr val="0000FF"/>
                </a:solidFill>
              </a:rPr>
              <a:t>As we age, we have greater difficulty seeing at night. </a:t>
            </a:r>
          </a:p>
          <a:p>
            <a:pPr lvl="1"/>
            <a:r>
              <a:rPr lang="en-US" sz="1900" dirty="0" smtClean="0">
                <a:solidFill>
                  <a:srgbClr val="0000FF"/>
                </a:solidFill>
              </a:rPr>
              <a:t>A 50-year-old driver may need twice as much light to see as well as a 30-year-old</a:t>
            </a:r>
          </a:p>
          <a:p>
            <a:r>
              <a:rPr lang="en-US" sz="2400" dirty="0" smtClean="0"/>
              <a:t>Fatigue </a:t>
            </a:r>
            <a:r>
              <a:rPr lang="en-US" sz="2400" dirty="0"/>
              <a:t>&amp; drowsiness </a:t>
            </a:r>
          </a:p>
          <a:p>
            <a:pPr lvl="1"/>
            <a:r>
              <a:rPr lang="en-US" sz="1900" dirty="0">
                <a:solidFill>
                  <a:srgbClr val="0000FF"/>
                </a:solidFill>
              </a:rPr>
              <a:t>Losing two hours of sleep has the same effect on driving as having three beers, and tired drivers are three times more likely to be in a car crash if they are fatigued.</a:t>
            </a:r>
          </a:p>
          <a:p>
            <a:r>
              <a:rPr lang="en-US" sz="2400" dirty="0"/>
              <a:t>Rush hour (peaks between 5-7PM) </a:t>
            </a:r>
          </a:p>
          <a:p>
            <a:pPr lvl="1"/>
            <a:r>
              <a:rPr lang="en-US" sz="1900" dirty="0">
                <a:solidFill>
                  <a:srgbClr val="0000FF"/>
                </a:solidFill>
              </a:rPr>
              <a:t>In winter, it's dark during rush hour, compounding an already dangerous driving situation.</a:t>
            </a:r>
          </a:p>
          <a:p>
            <a:r>
              <a:rPr lang="en-US" sz="2400" dirty="0"/>
              <a:t>Impaired drivers </a:t>
            </a:r>
          </a:p>
          <a:p>
            <a:pPr lvl="1"/>
            <a:r>
              <a:rPr lang="en-US" sz="1700" dirty="0">
                <a:solidFill>
                  <a:srgbClr val="0000FF"/>
                </a:solidFill>
              </a:rPr>
              <a:t>Impaired drivers are most frequently on the road after dark – particularly between the hours of midnight and 3 a.m. on weekends.</a:t>
            </a:r>
          </a:p>
          <a:p>
            <a:endParaRPr lang="en-US" sz="1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10" descr=" 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0" y="976923"/>
            <a:ext cx="3477515" cy="2129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Side view of young man with eyeglasses sitting inside of his car and yawning. One hand on mouth. Bright lights at backgroun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1" y="3476175"/>
            <a:ext cx="3540369" cy="235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505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As a Driver : </a:t>
            </a:r>
            <a:r>
              <a:rPr lang="en-US" dirty="0" smtClean="0"/>
              <a:t>how to combat darkness 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6452062" cy="4351338"/>
          </a:xfrm>
        </p:spPr>
        <p:txBody>
          <a:bodyPr>
            <a:normAutofit fontScale="92500" lnSpcReduction="20000"/>
          </a:bodyPr>
          <a:lstStyle/>
          <a:p>
            <a:pPr marL="457200" lvl="1" indent="0" fontAlgn="base">
              <a:buNone/>
            </a:pPr>
            <a:r>
              <a:rPr lang="en-US" dirty="0" smtClean="0"/>
              <a:t>To help compensate for reduced visibility : </a:t>
            </a:r>
          </a:p>
          <a:p>
            <a:pPr lvl="1" fontAlgn="base"/>
            <a:r>
              <a:rPr lang="en-US" dirty="0" smtClean="0"/>
              <a:t>Aim </a:t>
            </a:r>
            <a:r>
              <a:rPr lang="en-US" dirty="0"/>
              <a:t>your headlights </a:t>
            </a:r>
            <a:r>
              <a:rPr lang="en-US" dirty="0" smtClean="0"/>
              <a:t>correctly</a:t>
            </a:r>
          </a:p>
          <a:p>
            <a:pPr lvl="1" fontAlgn="base"/>
            <a:r>
              <a:rPr lang="en-US" dirty="0" smtClean="0"/>
              <a:t>Dim </a:t>
            </a:r>
            <a:r>
              <a:rPr lang="en-US" dirty="0"/>
              <a:t>your dashboard</a:t>
            </a:r>
          </a:p>
          <a:p>
            <a:pPr lvl="1" fontAlgn="base"/>
            <a:r>
              <a:rPr lang="en-US" dirty="0"/>
              <a:t>Look away from oncoming lights</a:t>
            </a:r>
          </a:p>
          <a:p>
            <a:pPr lvl="1" fontAlgn="base"/>
            <a:r>
              <a:rPr lang="en-US" dirty="0"/>
              <a:t>If you wear glasses, </a:t>
            </a:r>
            <a:r>
              <a:rPr lang="en-US" dirty="0" smtClean="0"/>
              <a:t>consider anti-reflective</a:t>
            </a:r>
            <a:endParaRPr lang="en-US" dirty="0"/>
          </a:p>
          <a:p>
            <a:pPr lvl="1" fontAlgn="base"/>
            <a:r>
              <a:rPr lang="en-US" dirty="0"/>
              <a:t>Clean the windshield to eliminate </a:t>
            </a:r>
            <a:r>
              <a:rPr lang="en-US" dirty="0" smtClean="0"/>
              <a:t>streaks</a:t>
            </a:r>
          </a:p>
          <a:p>
            <a:pPr lvl="1" fontAlgn="base"/>
            <a:endParaRPr lang="en-US" b="1" u="sng" dirty="0"/>
          </a:p>
          <a:p>
            <a:pPr marL="457200" lvl="1" indent="0" fontAlgn="base">
              <a:buNone/>
            </a:pPr>
            <a:r>
              <a:rPr lang="en-US" sz="3000" b="1" u="sng" dirty="0" smtClean="0"/>
              <a:t>Slow </a:t>
            </a:r>
            <a:r>
              <a:rPr lang="en-US" sz="3000" b="1" u="sng" dirty="0"/>
              <a:t>down </a:t>
            </a:r>
            <a:r>
              <a:rPr lang="en-US" sz="3000" dirty="0"/>
              <a:t>to compensate for limited visibility and reduced stopping </a:t>
            </a:r>
            <a:r>
              <a:rPr lang="en-US" sz="3000" dirty="0" smtClean="0"/>
              <a:t>time</a:t>
            </a:r>
          </a:p>
          <a:p>
            <a:pPr marL="457200" lvl="1" indent="0" fontAlgn="base">
              <a:buNone/>
            </a:pPr>
            <a:endParaRPr lang="en-US" dirty="0" smtClean="0"/>
          </a:p>
          <a:p>
            <a:pPr lvl="1" fontAlgn="base"/>
            <a:r>
              <a:rPr lang="en-US" i="1" dirty="0" smtClean="0">
                <a:solidFill>
                  <a:srgbClr val="0000FF"/>
                </a:solidFill>
              </a:rPr>
              <a:t>Even </a:t>
            </a:r>
            <a:r>
              <a:rPr lang="en-US" i="1" dirty="0">
                <a:solidFill>
                  <a:srgbClr val="0000FF"/>
                </a:solidFill>
              </a:rPr>
              <a:t>with high-beam headlights on, visibility is limited to about 500 feet (250 feet for normal headlights) creating less time to react to something in the </a:t>
            </a:r>
            <a:r>
              <a:rPr lang="en-US" i="1" dirty="0" smtClean="0">
                <a:solidFill>
                  <a:srgbClr val="0000FF"/>
                </a:solidFill>
              </a:rPr>
              <a:t>road</a:t>
            </a:r>
            <a:endParaRPr lang="en-US" i="1" dirty="0">
              <a:solidFill>
                <a:srgbClr val="0000FF"/>
              </a:solidFill>
            </a:endParaRPr>
          </a:p>
          <a:p>
            <a:pPr marL="457200" lvl="1" indent="0" fontAlgn="base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8" descr="nature, atmospheric phenomenon, forest, natural environment, green, atmosphere, blue, tree, light, natural landscape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867" y="1450397"/>
            <a:ext cx="4480169" cy="285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Pedestrian visibility and safe walking at night - www.shofior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867" y="4732066"/>
            <a:ext cx="4434473" cy="190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357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82745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As a Pedestrian : </a:t>
            </a:r>
            <a:r>
              <a:rPr lang="en-US" dirty="0" smtClean="0"/>
              <a:t>Tips for walking safely at night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493000" cy="3574806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dirty="0" smtClean="0"/>
              <a:t>Act Defensively : Be </a:t>
            </a:r>
            <a:r>
              <a:rPr lang="en-US" dirty="0"/>
              <a:t>proactive and remember that you are an unexpected object for drivers at night.</a:t>
            </a:r>
          </a:p>
          <a:p>
            <a:pPr fontAlgn="base"/>
            <a:r>
              <a:rPr lang="en-US" dirty="0"/>
              <a:t>Make sure drivers are aware of your presence in crosswalks and driveways by making eye contact before crossing in front </a:t>
            </a:r>
            <a:r>
              <a:rPr lang="en-US" dirty="0" smtClean="0"/>
              <a:t>Use </a:t>
            </a:r>
            <a:r>
              <a:rPr lang="en-US" dirty="0"/>
              <a:t>sidewalks or paths separated from roads when possible.</a:t>
            </a:r>
          </a:p>
          <a:p>
            <a:pPr fontAlgn="base"/>
            <a:r>
              <a:rPr lang="en-US" dirty="0"/>
              <a:t>If there is no sidewalk, </a:t>
            </a:r>
            <a:r>
              <a:rPr lang="en-US" u="sng" dirty="0">
                <a:hlinkClick r:id="rId2"/>
              </a:rPr>
              <a:t>walk on the side of the road facing traffic</a:t>
            </a:r>
            <a:r>
              <a:rPr lang="en-US" dirty="0"/>
              <a:t> </a:t>
            </a:r>
            <a:r>
              <a:rPr lang="en-US" dirty="0" smtClean="0"/>
              <a:t>so </a:t>
            </a:r>
            <a:r>
              <a:rPr lang="en-US" dirty="0"/>
              <a:t>you can see oncoming vehicles. </a:t>
            </a:r>
            <a:r>
              <a:rPr lang="en-US" dirty="0" smtClean="0"/>
              <a:t>Remain </a:t>
            </a:r>
            <a:r>
              <a:rPr lang="en-US" dirty="0"/>
              <a:t>aware and ready to move off the road if needed. </a:t>
            </a:r>
          </a:p>
          <a:p>
            <a:pPr fontAlgn="base"/>
            <a:r>
              <a:rPr lang="en-US" dirty="0" smtClean="0"/>
              <a:t>Consider reflective clothing &amp; and carrying a light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6154" y="5551145"/>
            <a:ext cx="11019692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 smtClean="0"/>
              <a:t>More </a:t>
            </a:r>
            <a:r>
              <a:rPr lang="en-US" sz="2400" dirty="0"/>
              <a:t>than 5,000 pedestrians are killed by vehicles each year, </a:t>
            </a:r>
            <a:r>
              <a:rPr lang="en-US" sz="2400" dirty="0" smtClean="0"/>
              <a:t>a </a:t>
            </a:r>
            <a:r>
              <a:rPr lang="en-US" sz="2400" dirty="0"/>
              <a:t>large percentage of fatalities occurring on neighborhood </a:t>
            </a:r>
            <a:r>
              <a:rPr lang="en-US" sz="2400" dirty="0" smtClean="0"/>
              <a:t>streets.</a:t>
            </a:r>
            <a:r>
              <a:rPr lang="en-US" sz="2400" baseline="30000" dirty="0" smtClean="0"/>
              <a:t>   </a:t>
            </a:r>
            <a:r>
              <a:rPr lang="en-US" sz="2400" dirty="0"/>
              <a:t> Don't become a </a:t>
            </a:r>
            <a:r>
              <a:rPr lang="en-US" sz="2400" dirty="0" smtClean="0"/>
              <a:t>statistic ! </a:t>
            </a:r>
          </a:p>
        </p:txBody>
      </p:sp>
      <p:pic>
        <p:nvPicPr>
          <p:cNvPr id="1034" name="Picture 10" descr="https://fixiecycles.com/wp-content/uploads/2015/06/The-Tuvizo-Pink-Reflective-Vest-provides-High-Visibility-day-night-for-Running-Cycling-Walking-etc-This-easily-adjustable-lightweight-elastic-Reflective-Belt-VestReflective-Running-VestCycling-VestSaf-0-3-150x1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739" y="2693309"/>
            <a:ext cx="2508738" cy="250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372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Stay Alert, Stay Alive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265" y="1443240"/>
            <a:ext cx="10633364" cy="4351338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dirty="0" smtClean="0"/>
              <a:t>While </a:t>
            </a:r>
            <a:r>
              <a:rPr lang="en-US" dirty="0"/>
              <a:t>we do only one quarter of our driving at night, 50% of traffic deaths happen at night. It doesn't matter whether the road is familiar or not, driving at night is always more dangerous. </a:t>
            </a:r>
            <a:endParaRPr lang="en-US" dirty="0" smtClean="0"/>
          </a:p>
          <a:p>
            <a:pPr marL="0" indent="0" fontAlgn="base">
              <a:buNone/>
            </a:pPr>
            <a:r>
              <a:rPr lang="en-US" dirty="0" smtClean="0"/>
              <a:t>By </a:t>
            </a:r>
            <a:r>
              <a:rPr lang="en-US" dirty="0"/>
              <a:t>taking some extra precautions, we can all contribute to reducing </a:t>
            </a:r>
            <a:r>
              <a:rPr lang="en-US" dirty="0" smtClean="0"/>
              <a:t>Accident Statistics !</a:t>
            </a:r>
          </a:p>
          <a:p>
            <a:pPr marL="457200" lvl="1" indent="0" fontAlgn="base">
              <a:buNone/>
            </a:pPr>
            <a:endParaRPr lang="en-US" dirty="0" smtClean="0"/>
          </a:p>
          <a:p>
            <a:pPr marL="457200" lvl="1" indent="0" fontAlgn="base">
              <a:buNone/>
            </a:pPr>
            <a:endParaRPr lang="en-US" dirty="0"/>
          </a:p>
          <a:p>
            <a:pPr marL="457200" lvl="1" indent="0" fontAlgn="base">
              <a:buNone/>
            </a:pPr>
            <a:endParaRPr lang="en-US" dirty="0" smtClean="0"/>
          </a:p>
          <a:p>
            <a:pPr fontAlgn="base"/>
            <a:endParaRPr lang="en-US" dirty="0"/>
          </a:p>
          <a:p>
            <a:pPr marL="0" indent="0" fontAlgn="base">
              <a:buNone/>
            </a:pPr>
            <a:r>
              <a:rPr lang="en-US" dirty="0" smtClean="0"/>
              <a:t>Courtesy NSC </a:t>
            </a:r>
            <a:endParaRPr lang="en-US" dirty="0" smtClean="0"/>
          </a:p>
          <a:p>
            <a:pPr marL="0" indent="0" fontAlgn="base">
              <a:buNone/>
            </a:pPr>
            <a:r>
              <a:rPr lang="en-US" sz="1100" dirty="0" smtClean="0">
                <a:hlinkClick r:id="rId2"/>
              </a:rPr>
              <a:t>Driving </a:t>
            </a:r>
            <a:r>
              <a:rPr lang="en-US" sz="1100" dirty="0">
                <a:hlinkClick r:id="rId2"/>
              </a:rPr>
              <a:t>at Night - National Safety Council (nsc.org)</a:t>
            </a:r>
            <a:endParaRPr lang="en-US" sz="11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7</a:t>
            </a:fld>
            <a:endParaRPr lang="en-US"/>
          </a:p>
        </p:txBody>
      </p:sp>
      <p:pic>
        <p:nvPicPr>
          <p:cNvPr id="1026" name="Picture 2" descr="https://i.pinimg.com/736x/2e/8c/a3/2e8ca3d0073276d9afed5366efe99c3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176" y="3172257"/>
            <a:ext cx="5722358" cy="3366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533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1302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Remember to Turn back your clocks on Sunday Nov 7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2054958"/>
            <a:ext cx="523875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4D9A-1392-4C2F-B501-C1F62B298513}" type="slidenum">
              <a:rPr lang="en-US" smtClean="0"/>
              <a:t>8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90431" y="5429371"/>
            <a:ext cx="9144000" cy="92697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Thank you for your attention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65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585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Safety Minute   Courtesy NSC Driving at Night - National Safety Council (nsc.org) </vt:lpstr>
      <vt:lpstr>As the daylight hours get shorter ………..</vt:lpstr>
      <vt:lpstr>As we 'Fall Back' and the days get shorter    ………Take Extra Care on the Road</vt:lpstr>
      <vt:lpstr>Some considerations  </vt:lpstr>
      <vt:lpstr>As a Driver : how to combat darkness  ?</vt:lpstr>
      <vt:lpstr>As a Pedestrian : Tips for walking safely at night</vt:lpstr>
      <vt:lpstr>Stay Alert, Stay Alive </vt:lpstr>
      <vt:lpstr>Remember to Turn back your clocks on Sunday Nov 7th  </vt:lpstr>
    </vt:vector>
  </TitlesOfParts>
  <Company>JLAB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E. Anne McEwen</dc:creator>
  <cp:lastModifiedBy>E. Anne McEwen</cp:lastModifiedBy>
  <cp:revision>32</cp:revision>
  <cp:lastPrinted>2021-11-03T14:09:05Z</cp:lastPrinted>
  <dcterms:created xsi:type="dcterms:W3CDTF">2021-10-04T14:57:47Z</dcterms:created>
  <dcterms:modified xsi:type="dcterms:W3CDTF">2021-11-04T12:24:22Z</dcterms:modified>
</cp:coreProperties>
</file>