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99"/>
    <a:srgbClr val="CC66FF"/>
    <a:srgbClr val="9933FF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5675D50-A103-4B6D-9139-630632A8CF84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E1CA435-DF1B-40FF-B9F8-E9F39444EB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816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38130"/>
            <a:ext cx="10515600" cy="952558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94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16095"/>
            <a:ext cx="2628900" cy="5460867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16095"/>
            <a:ext cx="7734300" cy="54608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052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82198"/>
            <a:ext cx="10515600" cy="90849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14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06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04231"/>
            <a:ext cx="10515600" cy="886457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63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27113"/>
            <a:ext cx="10515600" cy="96357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5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93214"/>
            <a:ext cx="10515600" cy="897474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58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0169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47251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771180"/>
            <a:ext cx="3932237" cy="1286219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771181"/>
            <a:ext cx="6172200" cy="5089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2984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rot="10800000">
            <a:off x="-19049" y="154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 rot="10800000">
            <a:off x="-10364" y="21347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 rot="10800000">
            <a:off x="-10364" y="42966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95628"/>
            <a:ext cx="2794000" cy="662371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>
            <a:off x="2898947" y="621718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339933"/>
              </a:gs>
              <a:gs pos="80000">
                <a:srgbClr val="339933"/>
              </a:gs>
              <a:gs pos="100000">
                <a:srgbClr val="339933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2907632" y="6429118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D6D6D6"/>
              </a:gs>
              <a:gs pos="80000">
                <a:srgbClr val="D6D6D6"/>
              </a:gs>
              <a:gs pos="100000">
                <a:srgbClr val="D6D6D6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2907632" y="6645305"/>
            <a:ext cx="9296400" cy="219456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  <a:alpha val="0"/>
                </a:schemeClr>
              </a:gs>
              <a:gs pos="35000">
                <a:srgbClr val="42318C"/>
              </a:gs>
              <a:gs pos="80000">
                <a:srgbClr val="42318C"/>
              </a:gs>
              <a:gs pos="100000">
                <a:srgbClr val="42318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465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L2HE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5546035"/>
              </p:ext>
            </p:extLst>
          </p:nvPr>
        </p:nvGraphicFramePr>
        <p:xfrm>
          <a:off x="2123094" y="1705528"/>
          <a:ext cx="7480300" cy="1962150"/>
        </p:xfrm>
        <a:graphic>
          <a:graphicData uri="http://schemas.openxmlformats.org/drawingml/2006/table">
            <a:tbl>
              <a:tblPr/>
              <a:tblGrid>
                <a:gridCol w="305189">
                  <a:extLst>
                    <a:ext uri="{9D8B030D-6E8A-4147-A177-3AD203B41FA5}">
                      <a16:colId xmlns:a16="http://schemas.microsoft.com/office/drawing/2014/main" val="3887686895"/>
                    </a:ext>
                  </a:extLst>
                </a:gridCol>
                <a:gridCol w="3605040">
                  <a:extLst>
                    <a:ext uri="{9D8B030D-6E8A-4147-A177-3AD203B41FA5}">
                      <a16:colId xmlns:a16="http://schemas.microsoft.com/office/drawing/2014/main" val="2370760180"/>
                    </a:ext>
                  </a:extLst>
                </a:gridCol>
                <a:gridCol w="1920145">
                  <a:extLst>
                    <a:ext uri="{9D8B030D-6E8A-4147-A177-3AD203B41FA5}">
                      <a16:colId xmlns:a16="http://schemas.microsoft.com/office/drawing/2014/main" val="2955652496"/>
                    </a:ext>
                  </a:extLst>
                </a:gridCol>
                <a:gridCol w="1649926">
                  <a:extLst>
                    <a:ext uri="{9D8B030D-6E8A-4147-A177-3AD203B41FA5}">
                      <a16:colId xmlns:a16="http://schemas.microsoft.com/office/drawing/2014/main" val="28915927"/>
                    </a:ext>
                  </a:extLst>
                </a:gridCol>
              </a:tblGrid>
              <a:tr h="19050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Color Legend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Count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82769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92D05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 (CP)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78.76%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29896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</a:rPr>
                        <a:t>NR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Revision Out for Approval (NR)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8712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9933FF"/>
                          </a:solidFill>
                          <a:effectLst/>
                          <a:latin typeface="Calibri" panose="020F0502020204030204" pitchFamily="34" charset="0"/>
                        </a:rPr>
                        <a:t>OA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33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Out for Approval (OA)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2393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30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11103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FF66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in 15 Days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3072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OD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7.96%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50768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FFE699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 Draft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10.62%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8165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E7E6E6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Remaining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0.00%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4709906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Traveler IDs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343346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103823" y="-15824"/>
            <a:ext cx="3088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Please Submit any changes or questions to pansophy@jlab.org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559339" y="5418055"/>
            <a:ext cx="3632661" cy="86177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Note: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Project </a:t>
            </a:r>
            <a:r>
              <a:rPr lang="en-US" sz="1000" dirty="0" err="1" smtClean="0"/>
              <a:t>Masterlist</a:t>
            </a:r>
            <a:r>
              <a:rPr lang="en-US" sz="1000" dirty="0" smtClean="0"/>
              <a:t> can be found in the project </a:t>
            </a:r>
            <a:r>
              <a:rPr lang="en-US" sz="1000" dirty="0" err="1" smtClean="0"/>
              <a:t>docushare</a:t>
            </a:r>
            <a:r>
              <a:rPr lang="en-US" sz="1000" dirty="0" smtClean="0"/>
              <a:t> folder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 smtClean="0"/>
              <a:t>Traveler Acronym list can be found in Pansophy, under the User Tools &gt; Traveler Tools drop downs</a:t>
            </a:r>
            <a:endParaRPr lang="en-US" sz="1000" dirty="0"/>
          </a:p>
        </p:txBody>
      </p:sp>
      <p:sp>
        <p:nvSpPr>
          <p:cNvPr id="4" name="TextBox 3"/>
          <p:cNvSpPr txBox="1"/>
          <p:nvPr/>
        </p:nvSpPr>
        <p:spPr>
          <a:xfrm>
            <a:off x="2903913" y="3847452"/>
            <a:ext cx="59186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Due to the large number of approaching overdue and overdue travelers, the normal list cannot fit on this page. Please reference the subsequent pages for the traveler names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464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299047"/>
              </p:ext>
            </p:extLst>
          </p:nvPr>
        </p:nvGraphicFramePr>
        <p:xfrm>
          <a:off x="669174" y="1458725"/>
          <a:ext cx="10515602" cy="14487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274320">
                <a:tc gridSpan="9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Out for Approval</a:t>
                      </a:r>
                    </a:p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587674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Upstream Gate Valve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L2HE-PR-CLNRM-GV1SA-ASSY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3417209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Downstream Gate Valve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L2HE-PR-CLNRM-GV2SA-ASSY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6700164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NEG Pump Manifold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L2HE-PR-CLNRM-NEG-ASSY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38108263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smtClean="0">
                <a:latin typeface="+mj-lt"/>
              </a:rPr>
              <a:t>L2HE Traveler </a:t>
            </a:r>
            <a:r>
              <a:rPr lang="en-US" sz="4400" dirty="0" smtClean="0">
                <a:latin typeface="+mj-lt"/>
              </a:rPr>
              <a:t>Listing</a:t>
            </a:r>
            <a:endParaRPr lang="en-US" sz="4400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9174" y="4447309"/>
            <a:ext cx="4364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*L2HE-INSP-CLMP05K and 50K are approved and in the queue for uploading to pansophy.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129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5679561"/>
              </p:ext>
            </p:extLst>
          </p:nvPr>
        </p:nvGraphicFramePr>
        <p:xfrm>
          <a:off x="669174" y="1458725"/>
          <a:ext cx="10515602" cy="27464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Overdue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L2HE-PR-CHEM-CAV-USC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9/15/21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8997934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 Cavity Degreasing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L2HE-PR-CHEM-COMP-DEGR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9/15/21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6460265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Evacuation &amp; Leak Test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L2HE-CLNRM-CAV-LEAK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Wilson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51035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10386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Gate Valve Leak Test Procedure (C100/C75)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L2HE-PR-CLNRM-AMGV-LEAK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Sarvansky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L2HE-PR-CLNRM-CST-ASSY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Ionized Nitrogen Parts Cleaning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L2HE-PR-CLNRM-CST-IONCLN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7133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FPC Warm Installation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L2HE-PR-CMA-FPCW-ASSY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69589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SRFOPS Cavity Degreasing Procedure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SRF-MSPR-CHEM-CAV-DEGR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3989" y="5153891"/>
            <a:ext cx="43641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*L2HE-VTA-CAV-THRMCYC is being edited prior to routing for approval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3778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D3225EE-2482-4EFE-A8A8-0621538AE34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51946717"/>
              </p:ext>
            </p:extLst>
          </p:nvPr>
        </p:nvGraphicFramePr>
        <p:xfrm>
          <a:off x="669174" y="1458725"/>
          <a:ext cx="10515602" cy="31371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62394">
                  <a:extLst>
                    <a:ext uri="{9D8B030D-6E8A-4147-A177-3AD203B41FA5}">
                      <a16:colId xmlns:a16="http://schemas.microsoft.com/office/drawing/2014/main" val="2304448583"/>
                    </a:ext>
                  </a:extLst>
                </a:gridCol>
                <a:gridCol w="1963147">
                  <a:extLst>
                    <a:ext uri="{9D8B030D-6E8A-4147-A177-3AD203B41FA5}">
                      <a16:colId xmlns:a16="http://schemas.microsoft.com/office/drawing/2014/main" val="3948158048"/>
                    </a:ext>
                  </a:extLst>
                </a:gridCol>
                <a:gridCol w="493093">
                  <a:extLst>
                    <a:ext uri="{9D8B030D-6E8A-4147-A177-3AD203B41FA5}">
                      <a16:colId xmlns:a16="http://schemas.microsoft.com/office/drawing/2014/main" val="1366227869"/>
                    </a:ext>
                  </a:extLst>
                </a:gridCol>
                <a:gridCol w="1099404">
                  <a:extLst>
                    <a:ext uri="{9D8B030D-6E8A-4147-A177-3AD203B41FA5}">
                      <a16:colId xmlns:a16="http://schemas.microsoft.com/office/drawing/2014/main" val="438978565"/>
                    </a:ext>
                  </a:extLst>
                </a:gridCol>
                <a:gridCol w="999459">
                  <a:extLst>
                    <a:ext uri="{9D8B030D-6E8A-4147-A177-3AD203B41FA5}">
                      <a16:colId xmlns:a16="http://schemas.microsoft.com/office/drawing/2014/main" val="2604869447"/>
                    </a:ext>
                  </a:extLst>
                </a:gridCol>
                <a:gridCol w="739599">
                  <a:extLst>
                    <a:ext uri="{9D8B030D-6E8A-4147-A177-3AD203B41FA5}">
                      <a16:colId xmlns:a16="http://schemas.microsoft.com/office/drawing/2014/main" val="3710446158"/>
                    </a:ext>
                  </a:extLst>
                </a:gridCol>
                <a:gridCol w="749594">
                  <a:extLst>
                    <a:ext uri="{9D8B030D-6E8A-4147-A177-3AD203B41FA5}">
                      <a16:colId xmlns:a16="http://schemas.microsoft.com/office/drawing/2014/main" val="1468325181"/>
                    </a:ext>
                  </a:extLst>
                </a:gridCol>
                <a:gridCol w="879524">
                  <a:extLst>
                    <a:ext uri="{9D8B030D-6E8A-4147-A177-3AD203B41FA5}">
                      <a16:colId xmlns:a16="http://schemas.microsoft.com/office/drawing/2014/main" val="654995939"/>
                    </a:ext>
                  </a:extLst>
                </a:gridCol>
                <a:gridCol w="1129388">
                  <a:extLst>
                    <a:ext uri="{9D8B030D-6E8A-4147-A177-3AD203B41FA5}">
                      <a16:colId xmlns:a16="http://schemas.microsoft.com/office/drawing/2014/main" val="3301629974"/>
                    </a:ext>
                  </a:extLst>
                </a:gridCol>
              </a:tblGrid>
              <a:tr h="5255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Name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Traveler ID</a:t>
                      </a:r>
                      <a:b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PROJ-WCA-COMP-JOB/TASK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Revision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Due - 1 month prior to part arriving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Expected date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Author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Reviewer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Proj</a:t>
                      </a:r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Manager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563007"/>
                  </a:ext>
                </a:extLst>
              </a:tr>
              <a:tr h="182880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6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b"/>
                      <a:endParaRPr 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656604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BPM Magnet sub-assembly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L2HE-CLNRM-BPM-ASSY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10/11/21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9551035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String Assembly (MAJOR CHANGE)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T. Ganey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5110386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String Pump down, leak test and transfer to phase 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L2HE-CLNRM-CST-LEAK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11/1/21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C. Dreyfuss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K. Davis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8798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First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87318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Second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2571335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CM Assembly Final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L2HE-CMA-CM-ASSYF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469589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Rework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L2HE-CMA-CM-REW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24801771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Retrofit Traveler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L2HE-CMA-CM-RFIT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7658983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Prep and Shipping to SLAC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L2HE-CMA-CM-SHIP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N. Huque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5090276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Cryomodule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Vacuum Vessel Assembly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L2HE-CMA-VV-ASSY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Fischer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G. Cheng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A. Reilly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63007720"/>
                  </a:ext>
                </a:extLst>
              </a:tr>
              <a:tr h="195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Cavity HOM Measurements and Tuning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L2HE-CMA-HOM-TUNE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10/26/21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2/1/22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P. Owen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D. Forehand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J. Hogan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124620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69174" y="689284"/>
            <a:ext cx="942663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+mj-lt"/>
              </a:rPr>
              <a:t>L2HE Traveler Listing </a:t>
            </a:r>
            <a:r>
              <a:rPr lang="en-US" sz="4400" dirty="0" err="1" smtClean="0">
                <a:latin typeface="+mj-lt"/>
              </a:rPr>
              <a:t>Cont</a:t>
            </a:r>
            <a:r>
              <a:rPr lang="en-US" sz="4400" dirty="0" smtClean="0">
                <a:latin typeface="+mj-lt"/>
              </a:rPr>
              <a:t> </a:t>
            </a:r>
            <a:r>
              <a:rPr lang="en-US" sz="4400" dirty="0" err="1" smtClean="0">
                <a:latin typeface="+mj-lt"/>
              </a:rPr>
              <a:t>Cont</a:t>
            </a:r>
            <a:endParaRPr lang="en-US" sz="4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56557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nsophyPowerPointTemplate" id="{ED1FEAAC-6CC4-45A1-A531-83514DE12FAD}" vid="{53A123FC-1C4C-4451-BF04-B4982226510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PansophyPowerPointTemplate</Template>
  <TotalTime>353</TotalTime>
  <Words>684</Words>
  <Application>Microsoft Office PowerPoint</Application>
  <PresentationFormat>Widescreen</PresentationFormat>
  <Paragraphs>275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L2HE</vt:lpstr>
      <vt:lpstr>PowerPoint Presentation</vt:lpstr>
      <vt:lpstr>PowerPoint Presentation</vt:lpstr>
      <vt:lpstr>PowerPoint Presentation</vt:lpstr>
    </vt:vector>
  </TitlesOfParts>
  <Company>JLAB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Allen Samuels</dc:creator>
  <cp:lastModifiedBy>Allen Samuels</cp:lastModifiedBy>
  <cp:revision>37</cp:revision>
  <dcterms:created xsi:type="dcterms:W3CDTF">2021-08-17T12:38:13Z</dcterms:created>
  <dcterms:modified xsi:type="dcterms:W3CDTF">2021-12-07T14:41:08Z</dcterms:modified>
</cp:coreProperties>
</file>