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328" r:id="rId5"/>
    <p:sldId id="260" r:id="rId6"/>
    <p:sldId id="261" r:id="rId7"/>
    <p:sldId id="262" r:id="rId8"/>
    <p:sldId id="263" r:id="rId9"/>
    <p:sldId id="327" r:id="rId10"/>
    <p:sldId id="264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329" r:id="rId23"/>
    <p:sldId id="33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5675D50-A103-4B6D-9139-630632A8CF84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E1CA435-DF1B-40FF-B9F8-E9F39444E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16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38130"/>
            <a:ext cx="10515600" cy="95255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9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16095"/>
            <a:ext cx="2628900" cy="546086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16095"/>
            <a:ext cx="7734300" cy="54608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52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2198"/>
            <a:ext cx="10515600" cy="90849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1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649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04231"/>
            <a:ext cx="10515600" cy="88645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6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27113"/>
            <a:ext cx="10515600" cy="9635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65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93214"/>
            <a:ext cx="10515600" cy="8974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58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1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25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71180"/>
            <a:ext cx="3932237" cy="1286219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71181"/>
            <a:ext cx="6172200" cy="50898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984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0800000">
            <a:off x="-19049" y="154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 rot="10800000">
            <a:off x="-10364" y="21347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0800000">
            <a:off x="-10364" y="42966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5628"/>
            <a:ext cx="2794000" cy="66237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2898947" y="621718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339933"/>
              </a:gs>
              <a:gs pos="80000">
                <a:srgbClr val="339933"/>
              </a:gs>
              <a:gs pos="100000">
                <a:srgbClr val="339933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907632" y="6429118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D6D6D6"/>
              </a:gs>
              <a:gs pos="80000">
                <a:srgbClr val="D6D6D6"/>
              </a:gs>
              <a:gs pos="100000">
                <a:srgbClr val="D6D6D6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2907632" y="6645305"/>
            <a:ext cx="9296400" cy="21945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35000">
                <a:srgbClr val="42318C"/>
              </a:gs>
              <a:gs pos="80000">
                <a:srgbClr val="42318C"/>
              </a:gs>
              <a:gs pos="100000">
                <a:srgbClr val="42318C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46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ansophy@jlab.or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labdoc.jlab.org/docushare/dsweb/View/Collection-25723" TargetMode="External"/><Relationship Id="rId2" Type="http://schemas.openxmlformats.org/officeDocument/2006/relationships/hyperlink" Target="https://jlabdoc.jlab.org/docushare/dsweb/View/Collection-20769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Beginner Traveler Authorship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86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884516"/>
            <a:ext cx="10931468" cy="291776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Pansophy Help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7334" y="4106486"/>
            <a:ext cx="5332768" cy="137991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497185" y="2302625"/>
            <a:ext cx="1737360" cy="185373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653550" y="2294312"/>
            <a:ext cx="257694" cy="1862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109855" y="1221971"/>
            <a:ext cx="2651760" cy="118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Links to User Guides, Pansophy Help, and Training Slides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884171" y="4156362"/>
            <a:ext cx="3980564" cy="157941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424248" y="1570153"/>
            <a:ext cx="2093422" cy="840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Found under the Main Menu drop-down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62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Putting data into Travelers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974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207" y="2128058"/>
            <a:ext cx="6906636" cy="3913967"/>
          </a:xfrm>
        </p:spPr>
      </p:pic>
      <p:sp>
        <p:nvSpPr>
          <p:cNvPr id="3" name="Oval 2"/>
          <p:cNvSpPr/>
          <p:nvPr/>
        </p:nvSpPr>
        <p:spPr>
          <a:xfrm>
            <a:off x="3084022" y="2326177"/>
            <a:ext cx="498763" cy="2759826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24596" y="2413677"/>
            <a:ext cx="1712422" cy="35744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57898" y="590202"/>
            <a:ext cx="2286000" cy="1379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Select project from drop down menu to display open travelers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155185" y="3439131"/>
            <a:ext cx="1388510" cy="445683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>
            <a:stCxn id="10" idx="0"/>
            <a:endCxn id="9" idx="2"/>
          </p:cNvCxnSpPr>
          <p:nvPr/>
        </p:nvCxnSpPr>
        <p:spPr>
          <a:xfrm flipV="1">
            <a:off x="757931" y="3661973"/>
            <a:ext cx="397254" cy="344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92665" y="4006733"/>
            <a:ext cx="1130531" cy="87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Search for Travelers</a:t>
            </a:r>
            <a:endParaRPr lang="en-US" dirty="0"/>
          </a:p>
        </p:txBody>
      </p:sp>
      <p:cxnSp>
        <p:nvCxnSpPr>
          <p:cNvPr id="15" name="Straight Connector 14"/>
          <p:cNvCxnSpPr>
            <a:endCxn id="8" idx="2"/>
          </p:cNvCxnSpPr>
          <p:nvPr/>
        </p:nvCxnSpPr>
        <p:spPr>
          <a:xfrm flipV="1">
            <a:off x="4378036" y="1970115"/>
            <a:ext cx="1422862" cy="4435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6111843" y="4006733"/>
            <a:ext cx="2286000" cy="13799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list updates automatically</a:t>
            </a:r>
          </a:p>
          <a:p>
            <a:pPr algn="ctr"/>
            <a:r>
              <a:rPr lang="en-US" dirty="0" smtClean="0"/>
              <a:t>Do not press enter: this will give an error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044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Example - Traveler Cover Page (P0)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32848"/>
            <a:ext cx="10515600" cy="3336891"/>
          </a:xfrm>
        </p:spPr>
      </p:pic>
      <p:sp>
        <p:nvSpPr>
          <p:cNvPr id="5" name="Rounded Rectangle 4"/>
          <p:cNvSpPr/>
          <p:nvPr/>
        </p:nvSpPr>
        <p:spPr>
          <a:xfrm>
            <a:off x="7589520" y="2332848"/>
            <a:ext cx="2759826" cy="15378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Header Page of Travelers</a:t>
            </a:r>
          </a:p>
          <a:p>
            <a:pPr algn="ctr"/>
            <a:r>
              <a:rPr lang="en-US" dirty="0" smtClean="0"/>
              <a:t>Displays Traveler ID, Descriptions, and linked reference 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7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Traveler Example- P1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5" y="1825625"/>
            <a:ext cx="10449610" cy="4351338"/>
          </a:xfrm>
        </p:spPr>
      </p:pic>
      <p:sp>
        <p:nvSpPr>
          <p:cNvPr id="5" name="Rounded Rectangle 4"/>
          <p:cNvSpPr/>
          <p:nvPr/>
        </p:nvSpPr>
        <p:spPr>
          <a:xfrm>
            <a:off x="8828116" y="4023360"/>
            <a:ext cx="2525684" cy="14547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Contact </a:t>
            </a:r>
            <a:r>
              <a:rPr lang="en-US" dirty="0" smtClean="0">
                <a:hlinkClick r:id="rId3"/>
              </a:rPr>
              <a:t>Pansophy@jlab.org</a:t>
            </a:r>
            <a:r>
              <a:rPr lang="en-US" dirty="0" smtClean="0"/>
              <a:t> for help when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25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11" y="3858627"/>
            <a:ext cx="6299102" cy="2803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2" y="1321795"/>
            <a:ext cx="4348941" cy="30349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21" y="1321796"/>
            <a:ext cx="6468482" cy="3034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Instantiating Travelers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7942" y="1321796"/>
            <a:ext cx="1330035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1. Select Traveler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7941" y="2658861"/>
            <a:ext cx="1330037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2. Select New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57941" y="3995926"/>
            <a:ext cx="1330037" cy="1174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3. Instantiate The New Traveler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7941" y="5332992"/>
            <a:ext cx="2152997" cy="108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4. Traveler Receives a Sequence Number after instantiation</a:t>
            </a:r>
          </a:p>
        </p:txBody>
      </p:sp>
      <p:sp>
        <p:nvSpPr>
          <p:cNvPr id="11" name="Oval 10"/>
          <p:cNvSpPr/>
          <p:nvPr/>
        </p:nvSpPr>
        <p:spPr>
          <a:xfrm>
            <a:off x="1598118" y="2394065"/>
            <a:ext cx="3623389" cy="207510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1190896" y="1890961"/>
            <a:ext cx="422565" cy="38067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Elbow Connector 18"/>
          <p:cNvCxnSpPr>
            <a:endCxn id="17" idx="2"/>
          </p:cNvCxnSpPr>
          <p:nvPr/>
        </p:nvCxnSpPr>
        <p:spPr>
          <a:xfrm flipV="1">
            <a:off x="1560292" y="2081301"/>
            <a:ext cx="9630604" cy="937503"/>
          </a:xfrm>
          <a:prstGeom prst="bentConnector3">
            <a:avLst>
              <a:gd name="adj1" fmla="val 1663"/>
            </a:avLst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8406303" y="6141315"/>
            <a:ext cx="598518" cy="35105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>
            <a:stCxn id="6" idx="3"/>
            <a:endCxn id="34" idx="1"/>
          </p:cNvCxnSpPr>
          <p:nvPr/>
        </p:nvCxnSpPr>
        <p:spPr>
          <a:xfrm>
            <a:off x="1487978" y="4583221"/>
            <a:ext cx="7005976" cy="160950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10005413" y="4601153"/>
            <a:ext cx="1100391" cy="351058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Elbow Connector 40"/>
          <p:cNvCxnSpPr>
            <a:stCxn id="7" idx="3"/>
            <a:endCxn id="39" idx="2"/>
          </p:cNvCxnSpPr>
          <p:nvPr/>
        </p:nvCxnSpPr>
        <p:spPr>
          <a:xfrm flipV="1">
            <a:off x="2310938" y="4776682"/>
            <a:ext cx="7694475" cy="1099402"/>
          </a:xfrm>
          <a:prstGeom prst="bentConnector3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411663" y="2332685"/>
            <a:ext cx="575079" cy="4687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2" idx="0"/>
          </p:cNvCxnSpPr>
          <p:nvPr/>
        </p:nvCxnSpPr>
        <p:spPr>
          <a:xfrm>
            <a:off x="10918003" y="2081300"/>
            <a:ext cx="484176" cy="1900859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190896" y="3982159"/>
            <a:ext cx="422565" cy="380679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2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73612"/>
            <a:ext cx="10515600" cy="34553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Data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189913" y="5104011"/>
            <a:ext cx="390698" cy="299259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892337" y="4663438"/>
            <a:ext cx="407323" cy="440575"/>
          </a:xfrm>
          <a:prstGeom prst="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6571210" y="5098896"/>
            <a:ext cx="432261" cy="299259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5871555" y="5363873"/>
            <a:ext cx="448888" cy="415637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3385" y="2250179"/>
            <a:ext cx="782781" cy="68915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32909" y="2250179"/>
            <a:ext cx="3150524" cy="431032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68538" y="2712205"/>
            <a:ext cx="1895302" cy="99752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15" idx="2"/>
            <a:endCxn id="12" idx="7"/>
          </p:cNvCxnSpPr>
          <p:nvPr/>
        </p:nvCxnSpPr>
        <p:spPr>
          <a:xfrm flipH="1">
            <a:off x="1431530" y="2250179"/>
            <a:ext cx="285049" cy="10092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989215" y="1471353"/>
            <a:ext cx="1454727" cy="77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Select previously created traveler</a:t>
            </a:r>
            <a:endParaRPr lang="en-US" sz="1400" dirty="0"/>
          </a:p>
        </p:txBody>
      </p:sp>
      <p:cxnSp>
        <p:nvCxnSpPr>
          <p:cNvPr id="21" name="Straight Connector 20"/>
          <p:cNvCxnSpPr>
            <a:stCxn id="19" idx="2"/>
          </p:cNvCxnSpPr>
          <p:nvPr/>
        </p:nvCxnSpPr>
        <p:spPr>
          <a:xfrm>
            <a:off x="4779818" y="2136371"/>
            <a:ext cx="0" cy="11380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832167" y="1471353"/>
            <a:ext cx="1895302" cy="665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Page Control Buttons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774873" y="1471353"/>
            <a:ext cx="1704109" cy="77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Continue to Add/Update Data</a:t>
            </a:r>
            <a:endParaRPr lang="en-US" dirty="0"/>
          </a:p>
        </p:txBody>
      </p:sp>
      <p:cxnSp>
        <p:nvCxnSpPr>
          <p:cNvPr id="24" name="Straight Connector 23"/>
          <p:cNvCxnSpPr>
            <a:stCxn id="22" idx="2"/>
          </p:cNvCxnSpPr>
          <p:nvPr/>
        </p:nvCxnSpPr>
        <p:spPr>
          <a:xfrm flipH="1">
            <a:off x="7431578" y="2250179"/>
            <a:ext cx="195350" cy="55121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530733" y="5912888"/>
            <a:ext cx="1130531" cy="798022"/>
          </a:xfrm>
          <a:prstGeom prst="roundRect">
            <a:avLst/>
          </a:prstGeom>
          <a:solidFill>
            <a:srgbClr val="FF33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SUBMIT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EACH 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PAGE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3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Data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93" y="964708"/>
            <a:ext cx="5234339" cy="26347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99" y="3665911"/>
            <a:ext cx="5235933" cy="24181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Oval 13"/>
          <p:cNvSpPr/>
          <p:nvPr/>
        </p:nvSpPr>
        <p:spPr>
          <a:xfrm>
            <a:off x="5542546" y="3100647"/>
            <a:ext cx="958006" cy="2081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87319" y="2996567"/>
            <a:ext cx="1292260" cy="20815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700488" y="4140689"/>
            <a:ext cx="2820057" cy="173736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33709" y="2693324"/>
            <a:ext cx="423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1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72167" y="2737429"/>
            <a:ext cx="24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2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322269" y="1690688"/>
            <a:ext cx="2493818" cy="10467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Until a Traveler is closed, data can be entered and </a:t>
            </a:r>
            <a:r>
              <a:rPr lang="en-US" dirty="0" smtClean="0"/>
              <a:t>edited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1322269" y="2877990"/>
            <a:ext cx="2493818" cy="12508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Once closed, ALL DATA is locked and cannot be </a:t>
            </a:r>
            <a:r>
              <a:rPr lang="en-US" dirty="0" smtClean="0"/>
              <a:t>changed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1322269" y="4269447"/>
            <a:ext cx="2493818" cy="11970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is never deleted, a history of all changes is </a:t>
            </a:r>
            <a:r>
              <a:rPr lang="en-US" dirty="0" smtClean="0"/>
              <a:t>kept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Files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372" y="1690688"/>
            <a:ext cx="5201376" cy="2019582"/>
          </a:xfrm>
        </p:spPr>
      </p:pic>
      <p:sp>
        <p:nvSpPr>
          <p:cNvPr id="4" name="Rounded Rectangle 3"/>
          <p:cNvSpPr/>
          <p:nvPr/>
        </p:nvSpPr>
        <p:spPr>
          <a:xfrm>
            <a:off x="4595551" y="782198"/>
            <a:ext cx="2593571" cy="1571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FF3300"/>
                </a:solidFill>
              </a:rPr>
              <a:t>IMPORTANT</a:t>
            </a:r>
          </a:p>
          <a:p>
            <a:pPr algn="ctr"/>
            <a:r>
              <a:rPr lang="en-US" dirty="0" smtClean="0"/>
              <a:t>Traveler MUST be instantiated before uploading files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587835" y="2423287"/>
            <a:ext cx="1138843" cy="382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726678" y="2436340"/>
            <a:ext cx="440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1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08569" y="2306909"/>
            <a:ext cx="1620982" cy="1338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Clicking the Attach Files button will open another tab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3" y="2654475"/>
            <a:ext cx="6085733" cy="2785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" y="3269399"/>
            <a:ext cx="31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36693" y="1496291"/>
            <a:ext cx="2207249" cy="13965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Browse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pop-up, open the file you wish to upload</a:t>
            </a:r>
          </a:p>
        </p:txBody>
      </p:sp>
      <p:sp>
        <p:nvSpPr>
          <p:cNvPr id="14" name="Oval 13"/>
          <p:cNvSpPr/>
          <p:nvPr/>
        </p:nvSpPr>
        <p:spPr>
          <a:xfrm>
            <a:off x="236693" y="3262872"/>
            <a:ext cx="528078" cy="3823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786" y="3538271"/>
            <a:ext cx="3657783" cy="11211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276217" y="3794476"/>
            <a:ext cx="973376" cy="4818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478692" y="3349995"/>
            <a:ext cx="1172094" cy="14284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Click Attach </a:t>
            </a:r>
            <a:r>
              <a:rPr lang="en-US" dirty="0" smtClean="0"/>
              <a:t>File, then Post Entry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7651973" y="4237743"/>
            <a:ext cx="1142892" cy="48183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249593" y="3850729"/>
            <a:ext cx="333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3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94865" y="4306419"/>
            <a:ext cx="432262" cy="383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4</a:t>
            </a:r>
            <a:endParaRPr lang="en-US" b="1" dirty="0">
              <a:solidFill>
                <a:srgbClr val="FF33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099" y="4728047"/>
            <a:ext cx="3187153" cy="194073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7189122" y="5391970"/>
            <a:ext cx="1098667" cy="11252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4595551" y="5020887"/>
            <a:ext cx="1921627" cy="14214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will be displayed next to Attach Files button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246920" y="5645175"/>
            <a:ext cx="465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5</a:t>
            </a:r>
            <a:endParaRPr 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084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Points (Not Signer)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0" y="1690687"/>
            <a:ext cx="4893183" cy="3762461"/>
          </a:xfrm>
        </p:spPr>
      </p:pic>
      <p:sp>
        <p:nvSpPr>
          <p:cNvPr id="5" name="Rounded Rectangle 4"/>
          <p:cNvSpPr/>
          <p:nvPr/>
        </p:nvSpPr>
        <p:spPr>
          <a:xfrm>
            <a:off x="6980280" y="1293924"/>
            <a:ext cx="4732351" cy="1542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Hold Points can only be cleared by the designated person(s)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Until the hold point is cleared, data cannot be added to subsequent pages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282" y="4929200"/>
            <a:ext cx="6506483" cy="523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93" y="4248210"/>
            <a:ext cx="7149607" cy="35520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65324" y="4929199"/>
            <a:ext cx="2369127" cy="52394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5" idx="2"/>
            <a:endCxn id="7" idx="0"/>
          </p:cNvCxnSpPr>
          <p:nvPr/>
        </p:nvCxnSpPr>
        <p:spPr>
          <a:xfrm flipH="1">
            <a:off x="8617197" y="2836889"/>
            <a:ext cx="729259" cy="14113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</p:cNvCxnSpPr>
          <p:nvPr/>
        </p:nvCxnSpPr>
        <p:spPr>
          <a:xfrm flipH="1">
            <a:off x="9193876" y="2836889"/>
            <a:ext cx="152580" cy="20923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79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in to Pansophy and </a:t>
            </a:r>
            <a:r>
              <a:rPr lang="en-US" dirty="0" err="1" smtClean="0"/>
              <a:t>Docushare</a:t>
            </a:r>
            <a:endParaRPr lang="en-US" dirty="0" smtClean="0"/>
          </a:p>
          <a:p>
            <a:r>
              <a:rPr lang="en-US" dirty="0" err="1" smtClean="0"/>
              <a:t>Docushare</a:t>
            </a:r>
            <a:r>
              <a:rPr lang="en-US" dirty="0" smtClean="0"/>
              <a:t> Directory of Training Slides and Referenced Material</a:t>
            </a:r>
          </a:p>
          <a:p>
            <a:pPr lvl="1"/>
            <a:r>
              <a:rPr lang="en-US" dirty="0" smtClean="0"/>
              <a:t>SRF Institute </a:t>
            </a:r>
            <a:r>
              <a:rPr lang="en-US" dirty="0"/>
              <a:t>&gt; 01 - SRF Projects &gt; </a:t>
            </a:r>
            <a:r>
              <a:rPr lang="en-US" dirty="0">
                <a:hlinkClick r:id="rId2"/>
              </a:rPr>
              <a:t>06- For Reference, Additional Template and </a:t>
            </a:r>
            <a:r>
              <a:rPr lang="en-US" dirty="0" smtClean="0">
                <a:hlinkClick r:id="rId2"/>
              </a:rPr>
              <a:t>Processes</a:t>
            </a:r>
            <a:endParaRPr lang="en-US" dirty="0" smtClean="0"/>
          </a:p>
          <a:p>
            <a:r>
              <a:rPr lang="en-US" dirty="0" smtClean="0"/>
              <a:t>Training Slides:</a:t>
            </a:r>
          </a:p>
          <a:p>
            <a:pPr lvl="1"/>
            <a:r>
              <a:rPr lang="en-US" dirty="0" smtClean="0"/>
              <a:t>SRF Institute &gt; 01 - SRF Projects &gt; 06- For Reference, Additional Template and Processes </a:t>
            </a:r>
            <a:r>
              <a:rPr lang="en-US" dirty="0"/>
              <a:t>&gt; </a:t>
            </a:r>
            <a:r>
              <a:rPr lang="en-US" dirty="0">
                <a:hlinkClick r:id="rId3"/>
              </a:rPr>
              <a:t>Pansophy Related Training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75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Points (Signer)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" y="3679141"/>
            <a:ext cx="3029373" cy="172426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049" y="3687065"/>
            <a:ext cx="4496427" cy="1905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76" y="1690688"/>
            <a:ext cx="6954220" cy="17147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41069" y="2842953"/>
            <a:ext cx="665018" cy="60883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436510" y="4541274"/>
            <a:ext cx="897704" cy="86213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8855897" y="1236443"/>
            <a:ext cx="3050771" cy="4466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means a designated “signer” is logged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Click the Stop Sign, then click your decision in the pop-up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means the hold point is cleared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924134" y="2660073"/>
            <a:ext cx="7999650" cy="487295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8" idx="7"/>
          </p:cNvCxnSpPr>
          <p:nvPr/>
        </p:nvCxnSpPr>
        <p:spPr>
          <a:xfrm flipH="1">
            <a:off x="2202748" y="3202737"/>
            <a:ext cx="6721036" cy="1464793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65665" y="4033076"/>
            <a:ext cx="5158119" cy="960237"/>
          </a:xfrm>
          <a:prstGeom prst="straightConnector1">
            <a:avLst/>
          </a:prstGeom>
          <a:ln w="38100">
            <a:solidFill>
              <a:srgbClr val="FF33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99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0720" y="1825625"/>
            <a:ext cx="9470559" cy="43513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Hold Points on the Last Page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880467" y="2323394"/>
            <a:ext cx="2701636" cy="1542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Hold Points are on the last page, traveler cannot be closed until Hold Point is cleared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454044" y="5738986"/>
            <a:ext cx="922711" cy="312679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128058" y="2394065"/>
            <a:ext cx="3192087" cy="81464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>
            <a:stCxn id="5" idx="2"/>
            <a:endCxn id="6" idx="0"/>
          </p:cNvCxnSpPr>
          <p:nvPr/>
        </p:nvCxnSpPr>
        <p:spPr>
          <a:xfrm flipH="1">
            <a:off x="8915400" y="3866357"/>
            <a:ext cx="315885" cy="187262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742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 NCR or D3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NCR: Non Conformance Report</a:t>
            </a:r>
          </a:p>
          <a:p>
            <a:pPr lvl="1"/>
            <a:r>
              <a:rPr lang="en-US" dirty="0"/>
              <a:t>should be issued for </a:t>
            </a:r>
            <a:r>
              <a:rPr lang="en-US" u="sng" dirty="0"/>
              <a:t>any part that does NOT meet the specified </a:t>
            </a:r>
            <a:r>
              <a:rPr lang="en-US" u="sng" dirty="0" smtClean="0"/>
              <a:t>requirements</a:t>
            </a:r>
            <a:endParaRPr lang="en-US" dirty="0" smtClean="0"/>
          </a:p>
          <a:p>
            <a:r>
              <a:rPr lang="en-US" dirty="0"/>
              <a:t>D3s: Detours Deviations </a:t>
            </a:r>
            <a:r>
              <a:rPr lang="en-US" dirty="0" smtClean="0"/>
              <a:t>Discrepancies</a:t>
            </a:r>
          </a:p>
          <a:p>
            <a:pPr lvl="1"/>
            <a:r>
              <a:rPr lang="en-US" dirty="0"/>
              <a:t>should be issued for any process that cannot be completed </a:t>
            </a:r>
            <a:r>
              <a:rPr lang="en-US" u="sng" dirty="0"/>
              <a:t>as specified</a:t>
            </a:r>
            <a:r>
              <a:rPr lang="en-US" dirty="0"/>
              <a:t> in the traveler or supporting documentation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285750" indent="-285750"/>
            <a:r>
              <a:rPr lang="en-US" dirty="0"/>
              <a:t>After Instantiating a traveler, the buttons to open an NCR or D3, or view a previously opened one, appear</a:t>
            </a:r>
          </a:p>
          <a:p>
            <a:pPr marL="285750" indent="-285750"/>
            <a:r>
              <a:rPr lang="en-US" dirty="0"/>
              <a:t>Submit the page data to the database before opening either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85" y="4064973"/>
            <a:ext cx="11417829" cy="7372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608618" y="4148051"/>
            <a:ext cx="3449782" cy="70658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9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Contact pansophy@jlab.org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Pansophy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80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Traveler?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Jefferson Lab Work Control Document (WCD)</a:t>
            </a:r>
          </a:p>
          <a:p>
            <a:r>
              <a:rPr lang="en-US" dirty="0" smtClean="0"/>
              <a:t>Used to document work on parts and assemblies.</a:t>
            </a:r>
          </a:p>
          <a:p>
            <a:r>
              <a:rPr lang="en-US" dirty="0" smtClean="0"/>
              <a:t>Outlines steps and collects data from the users</a:t>
            </a:r>
          </a:p>
          <a:p>
            <a:pPr lvl="1"/>
            <a:r>
              <a:rPr lang="en-US" dirty="0" smtClean="0"/>
              <a:t>Allows for later reference and </a:t>
            </a:r>
            <a:r>
              <a:rPr lang="en-US" dirty="0" err="1" smtClean="0"/>
              <a:t>datamine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7789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Rundown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6414"/>
            <a:ext cx="9313117" cy="4695363"/>
          </a:xfrm>
        </p:spPr>
      </p:pic>
    </p:spTree>
    <p:extLst>
      <p:ext uri="{BB962C8B-B14F-4D97-AF65-F5344CB8AC3E}">
        <p14:creationId xmlns:p14="http://schemas.microsoft.com/office/powerpoint/2010/main" val="309674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Rundown- URL and Login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6414"/>
            <a:ext cx="9313117" cy="46953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64" y="3442915"/>
            <a:ext cx="10936226" cy="28483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77334" y="1446414"/>
            <a:ext cx="5814906" cy="142979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20564" y="2876204"/>
            <a:ext cx="456770" cy="566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92240" y="2876204"/>
            <a:ext cx="4664550" cy="5667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410691" y="3524595"/>
            <a:ext cx="3025834" cy="84789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410691" y="4804756"/>
            <a:ext cx="3025834" cy="931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Pansophy Homepage URL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2" idx="0"/>
            <a:endCxn id="11" idx="4"/>
          </p:cNvCxnSpPr>
          <p:nvPr/>
        </p:nvCxnSpPr>
        <p:spPr>
          <a:xfrm flipV="1">
            <a:off x="3923608" y="4372494"/>
            <a:ext cx="0" cy="4322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893295" y="4256119"/>
            <a:ext cx="2278116" cy="72320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8071658" y="4106487"/>
            <a:ext cx="665018" cy="357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8736676" y="3794095"/>
            <a:ext cx="3025834" cy="9310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Users must log in to access Pansophy using their </a:t>
            </a:r>
            <a:r>
              <a:rPr lang="en-US" dirty="0" err="1" smtClean="0"/>
              <a:t>Jlab</a:t>
            </a:r>
            <a:r>
              <a:rPr lang="en-US" dirty="0" smtClean="0"/>
              <a:t> username and password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113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Rundown- Traveler Guides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6414"/>
            <a:ext cx="9313117" cy="46953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02" y="1388225"/>
            <a:ext cx="3753938" cy="517051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677334" y="2876204"/>
            <a:ext cx="2348499" cy="31837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025833" y="1388225"/>
            <a:ext cx="2843069" cy="14879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25833" y="6059978"/>
            <a:ext cx="2843069" cy="5129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 rot="19944190">
            <a:off x="174567" y="2044931"/>
            <a:ext cx="440575" cy="673331"/>
          </a:xfrm>
          <a:prstGeom prst="down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1672859" y="6183340"/>
            <a:ext cx="357447" cy="558281"/>
          </a:xfrm>
          <a:prstGeom prst="up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208713" y="4123113"/>
            <a:ext cx="631767" cy="482138"/>
          </a:xfrm>
          <a:prstGeom prst="lef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100806" y="3541222"/>
            <a:ext cx="519392" cy="581891"/>
          </a:xfrm>
          <a:prstGeom prst="rightArrow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46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Homepage Rundown- Main Menu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2" y="2113985"/>
            <a:ext cx="7943449" cy="3697487"/>
          </a:xfrm>
        </p:spPr>
      </p:pic>
      <p:sp>
        <p:nvSpPr>
          <p:cNvPr id="5" name="Oval 4"/>
          <p:cNvSpPr/>
          <p:nvPr/>
        </p:nvSpPr>
        <p:spPr>
          <a:xfrm>
            <a:off x="532015" y="2719138"/>
            <a:ext cx="1346660" cy="3092334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52921" y="2460567"/>
            <a:ext cx="5409188" cy="689081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5" idx="7"/>
          </p:cNvCxnSpPr>
          <p:nvPr/>
        </p:nvCxnSpPr>
        <p:spPr>
          <a:xfrm flipV="1">
            <a:off x="1681461" y="2391141"/>
            <a:ext cx="945361" cy="7808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0"/>
          </p:cNvCxnSpPr>
          <p:nvPr/>
        </p:nvCxnSpPr>
        <p:spPr>
          <a:xfrm flipH="1" flipV="1">
            <a:off x="5014973" y="2132571"/>
            <a:ext cx="842542" cy="3279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2543695" y="1429789"/>
            <a:ext cx="2693323" cy="1030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Hovering over the different options creates new drop downs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71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Menu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Travelers: Links on information and guides for using the Travelers in Pansophy</a:t>
            </a:r>
          </a:p>
          <a:p>
            <a:r>
              <a:rPr lang="en-US" sz="2000" dirty="0" err="1" smtClean="0"/>
              <a:t>Datamine</a:t>
            </a:r>
            <a:r>
              <a:rPr lang="en-US" sz="2000" dirty="0" smtClean="0"/>
              <a:t>: Menu for accessing the datamining</a:t>
            </a:r>
          </a:p>
          <a:p>
            <a:r>
              <a:rPr lang="en-US" sz="2000" dirty="0" smtClean="0"/>
              <a:t>Training: Menu for training on travelers</a:t>
            </a:r>
          </a:p>
          <a:p>
            <a:r>
              <a:rPr lang="en-US" sz="2000" dirty="0" smtClean="0"/>
              <a:t>Logbooks: Menu for accessing the pansophy logbook links</a:t>
            </a:r>
          </a:p>
          <a:p>
            <a:r>
              <a:rPr lang="en-US" sz="2000" dirty="0" err="1" smtClean="0"/>
              <a:t>Docushare</a:t>
            </a:r>
            <a:r>
              <a:rPr lang="en-US" sz="2000" dirty="0" smtClean="0"/>
              <a:t>: All the links for the different </a:t>
            </a:r>
            <a:r>
              <a:rPr lang="en-US" sz="2000" dirty="0" err="1" smtClean="0"/>
              <a:t>docushare</a:t>
            </a:r>
            <a:r>
              <a:rPr lang="en-US" sz="2000" dirty="0" smtClean="0"/>
              <a:t> sections</a:t>
            </a:r>
          </a:p>
          <a:p>
            <a:r>
              <a:rPr lang="en-US" sz="2000" dirty="0" err="1" smtClean="0"/>
              <a:t>PRIMeS</a:t>
            </a:r>
            <a:r>
              <a:rPr lang="en-US" sz="2000" dirty="0" smtClean="0"/>
              <a:t>: The SRF Project Inventory Management System home page</a:t>
            </a:r>
          </a:p>
          <a:p>
            <a:r>
              <a:rPr lang="en-US" sz="2000" dirty="0" smtClean="0"/>
              <a:t>Facilities: Map of the JLab facilities, and address book</a:t>
            </a:r>
          </a:p>
          <a:p>
            <a:r>
              <a:rPr lang="en-US" sz="2000" dirty="0" smtClean="0"/>
              <a:t>Projects: Project Configuration area for SNSPPU, LPRD, and L2HE</a:t>
            </a:r>
          </a:p>
          <a:p>
            <a:r>
              <a:rPr lang="en-US" sz="2000" dirty="0" smtClean="0"/>
              <a:t>Admin: Menu for editing Traveler information</a:t>
            </a:r>
          </a:p>
          <a:p>
            <a:r>
              <a:rPr lang="en-US" sz="2000" dirty="0" err="1" smtClean="0"/>
              <a:t>SamTraxsII</a:t>
            </a:r>
            <a:r>
              <a:rPr lang="en-US" sz="2000" dirty="0" smtClean="0"/>
              <a:t>: Menu for editing and viewing the Sample Tracking II data</a:t>
            </a:r>
          </a:p>
          <a:p>
            <a:r>
              <a:rPr lang="en-US" sz="2000" dirty="0" smtClean="0"/>
              <a:t>Help: Menu for additional help and guides</a:t>
            </a:r>
          </a:p>
        </p:txBody>
      </p:sp>
    </p:spTree>
    <p:extLst>
      <p:ext uri="{BB962C8B-B14F-4D97-AF65-F5344CB8AC3E}">
        <p14:creationId xmlns:p14="http://schemas.microsoft.com/office/powerpoint/2010/main" val="1290607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nsophyPowerPointTemplate" id="{ED1FEAAC-6CC4-45A1-A531-83514DE12FAD}" vid="{53A123FC-1C4C-4451-BF04-B4982226510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PansophyPowerPointTemplate</Template>
  <TotalTime>140699</TotalTime>
  <Words>636</Words>
  <Application>Microsoft Office PowerPoint</Application>
  <PresentationFormat>Widescreen</PresentationFormat>
  <Paragraphs>98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Beginner Traveler Authorship</vt:lpstr>
      <vt:lpstr>Reference Material</vt:lpstr>
      <vt:lpstr>Pansophy Training</vt:lpstr>
      <vt:lpstr>What is a Traveler?</vt:lpstr>
      <vt:lpstr>Homepage Rundown</vt:lpstr>
      <vt:lpstr>Homepage Rundown- URL and Login</vt:lpstr>
      <vt:lpstr>Homepage Rundown- Traveler Guides</vt:lpstr>
      <vt:lpstr>Homepage Rundown- Main Menu</vt:lpstr>
      <vt:lpstr>Main Menu Options</vt:lpstr>
      <vt:lpstr>Pansophy Help</vt:lpstr>
      <vt:lpstr>Data In</vt:lpstr>
      <vt:lpstr>Traveler Menu</vt:lpstr>
      <vt:lpstr>Traveler Example - Traveler Cover Page (P0)</vt:lpstr>
      <vt:lpstr>Traveler Example- P1</vt:lpstr>
      <vt:lpstr>Instantiating Travelers</vt:lpstr>
      <vt:lpstr>Entering Data</vt:lpstr>
      <vt:lpstr>Securing Data</vt:lpstr>
      <vt:lpstr>Uploading Files</vt:lpstr>
      <vt:lpstr>Hold Points (Not Signer)</vt:lpstr>
      <vt:lpstr>Hold Points (Signer)</vt:lpstr>
      <vt:lpstr>Hold Points on the Last Page</vt:lpstr>
      <vt:lpstr>Opening an NCR or D3</vt:lpstr>
      <vt:lpstr>Questions?</vt:lpstr>
    </vt:vector>
  </TitlesOfParts>
  <Company>JLAB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Traveler Authorship</dc:title>
  <dc:creator>Allen Samuels</dc:creator>
  <cp:lastModifiedBy>Allen Samuels</cp:lastModifiedBy>
  <cp:revision>216</cp:revision>
  <dcterms:created xsi:type="dcterms:W3CDTF">2020-12-09T16:38:19Z</dcterms:created>
  <dcterms:modified xsi:type="dcterms:W3CDTF">2022-02-17T18:37:58Z</dcterms:modified>
</cp:coreProperties>
</file>