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9" r:id="rId3"/>
    <p:sldId id="260" r:id="rId4"/>
    <p:sldId id="261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E699"/>
    <a:srgbClr val="CC66FF"/>
    <a:srgbClr val="9933FF"/>
    <a:srgbClr val="EAEFF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5675D50-A103-4B6D-9139-630632A8CF84}" type="datetimeFigureOut">
              <a:rPr lang="en-US" smtClean="0"/>
              <a:t>3/7/2022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E1CA435-DF1B-40FF-B9F8-E9F39444EB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98167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738130"/>
            <a:ext cx="10515600" cy="952558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78944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16095"/>
            <a:ext cx="2628900" cy="5460867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16095"/>
            <a:ext cx="7734300" cy="546086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60525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782198"/>
            <a:ext cx="10515600" cy="90849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80143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7606493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804231"/>
            <a:ext cx="10515600" cy="886457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51632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727113"/>
            <a:ext cx="10515600" cy="96357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56538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793214"/>
            <a:ext cx="10515600" cy="897474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89582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401696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771180"/>
            <a:ext cx="3932237" cy="1286219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771181"/>
            <a:ext cx="6172200" cy="5089870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3472510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771180"/>
            <a:ext cx="3932237" cy="1286219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771181"/>
            <a:ext cx="6172200" cy="508987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129843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gi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 rot="10800000">
            <a:off x="-19049" y="1545"/>
            <a:ext cx="9296400" cy="219456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  <a:alpha val="0"/>
                </a:schemeClr>
              </a:gs>
              <a:gs pos="35000">
                <a:srgbClr val="339933"/>
              </a:gs>
              <a:gs pos="80000">
                <a:srgbClr val="339933"/>
              </a:gs>
              <a:gs pos="100000">
                <a:srgbClr val="339933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 userDrawn="1"/>
        </p:nvSpPr>
        <p:spPr>
          <a:xfrm rot="10800000">
            <a:off x="-10364" y="213478"/>
            <a:ext cx="9296400" cy="219456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  <a:alpha val="0"/>
                </a:schemeClr>
              </a:gs>
              <a:gs pos="35000">
                <a:srgbClr val="D6D6D6"/>
              </a:gs>
              <a:gs pos="80000">
                <a:srgbClr val="D6D6D6"/>
              </a:gs>
              <a:gs pos="100000">
                <a:srgbClr val="D6D6D6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 userDrawn="1"/>
        </p:nvSpPr>
        <p:spPr>
          <a:xfrm rot="10800000">
            <a:off x="-10364" y="429665"/>
            <a:ext cx="9296400" cy="219456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  <a:alpha val="0"/>
                </a:schemeClr>
              </a:gs>
              <a:gs pos="35000">
                <a:srgbClr val="42318C"/>
              </a:gs>
              <a:gs pos="80000">
                <a:srgbClr val="42318C"/>
              </a:gs>
              <a:gs pos="100000">
                <a:srgbClr val="42318C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195628"/>
            <a:ext cx="2794000" cy="662371"/>
          </a:xfrm>
          <a:prstGeom prst="rect">
            <a:avLst/>
          </a:prstGeom>
        </p:spPr>
      </p:pic>
      <p:sp>
        <p:nvSpPr>
          <p:cNvPr id="11" name="Rectangle 10"/>
          <p:cNvSpPr/>
          <p:nvPr userDrawn="1"/>
        </p:nvSpPr>
        <p:spPr>
          <a:xfrm>
            <a:off x="2898947" y="6217185"/>
            <a:ext cx="9296400" cy="219456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  <a:alpha val="0"/>
                </a:schemeClr>
              </a:gs>
              <a:gs pos="35000">
                <a:srgbClr val="339933"/>
              </a:gs>
              <a:gs pos="80000">
                <a:srgbClr val="339933"/>
              </a:gs>
              <a:gs pos="100000">
                <a:srgbClr val="339933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 userDrawn="1"/>
        </p:nvSpPr>
        <p:spPr>
          <a:xfrm>
            <a:off x="2907632" y="6429118"/>
            <a:ext cx="9296400" cy="219456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  <a:alpha val="0"/>
                </a:schemeClr>
              </a:gs>
              <a:gs pos="35000">
                <a:srgbClr val="D6D6D6"/>
              </a:gs>
              <a:gs pos="80000">
                <a:srgbClr val="D6D6D6"/>
              </a:gs>
              <a:gs pos="100000">
                <a:srgbClr val="D6D6D6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 userDrawn="1"/>
        </p:nvSpPr>
        <p:spPr>
          <a:xfrm>
            <a:off x="2907632" y="6645305"/>
            <a:ext cx="9296400" cy="219456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  <a:alpha val="0"/>
                </a:schemeClr>
              </a:gs>
              <a:gs pos="35000">
                <a:srgbClr val="42318C"/>
              </a:gs>
              <a:gs pos="80000">
                <a:srgbClr val="42318C"/>
              </a:gs>
              <a:gs pos="100000">
                <a:srgbClr val="42318C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54653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L2HE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80944862"/>
              </p:ext>
            </p:extLst>
          </p:nvPr>
        </p:nvGraphicFramePr>
        <p:xfrm>
          <a:off x="2123094" y="1705528"/>
          <a:ext cx="7480300" cy="1962150"/>
        </p:xfrm>
        <a:graphic>
          <a:graphicData uri="http://schemas.openxmlformats.org/drawingml/2006/table">
            <a:tbl>
              <a:tblPr/>
              <a:tblGrid>
                <a:gridCol w="305189">
                  <a:extLst>
                    <a:ext uri="{9D8B030D-6E8A-4147-A177-3AD203B41FA5}">
                      <a16:colId xmlns:a16="http://schemas.microsoft.com/office/drawing/2014/main" val="3887686895"/>
                    </a:ext>
                  </a:extLst>
                </a:gridCol>
                <a:gridCol w="3605040">
                  <a:extLst>
                    <a:ext uri="{9D8B030D-6E8A-4147-A177-3AD203B41FA5}">
                      <a16:colId xmlns:a16="http://schemas.microsoft.com/office/drawing/2014/main" val="2370760180"/>
                    </a:ext>
                  </a:extLst>
                </a:gridCol>
                <a:gridCol w="1920145">
                  <a:extLst>
                    <a:ext uri="{9D8B030D-6E8A-4147-A177-3AD203B41FA5}">
                      <a16:colId xmlns:a16="http://schemas.microsoft.com/office/drawing/2014/main" val="2955652496"/>
                    </a:ext>
                  </a:extLst>
                </a:gridCol>
                <a:gridCol w="1649926">
                  <a:extLst>
                    <a:ext uri="{9D8B030D-6E8A-4147-A177-3AD203B41FA5}">
                      <a16:colId xmlns:a16="http://schemas.microsoft.com/office/drawing/2014/main" val="28915927"/>
                    </a:ext>
                  </a:extLst>
                </a:gridCol>
              </a:tblGrid>
              <a:tr h="190500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Color Legend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Count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Percent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58276968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92D050"/>
                          </a:solidFill>
                          <a:effectLst/>
                          <a:latin typeface="Calibri" panose="020F0502020204030204" pitchFamily="34" charset="0"/>
                        </a:rPr>
                        <a:t>CP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Complete (CP)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88.46%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7298969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B0F0"/>
                          </a:solidFill>
                          <a:effectLst/>
                          <a:latin typeface="Calibri" panose="020F0502020204030204" pitchFamily="34" charset="0"/>
                        </a:rPr>
                        <a:t>NR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New Revision Out for Approval (NR)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0.96%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73871276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9933FF"/>
                          </a:solidFill>
                          <a:effectLst/>
                          <a:latin typeface="Calibri" panose="020F0502020204030204" pitchFamily="34" charset="0"/>
                        </a:rPr>
                        <a:t>OA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33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Out for Approval (OA)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2.88%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8239391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FFFF00"/>
                          </a:solidFill>
                          <a:effectLst/>
                          <a:latin typeface="Calibri" panose="020F0502020204030204" pitchFamily="34" charset="0"/>
                        </a:rPr>
                        <a:t>30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Due in 30 Days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2111036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FF66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Due in 15 Days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4230725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OD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Overdue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0.96%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3507687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FFE699"/>
                          </a:solidFill>
                          <a:effectLst/>
                          <a:latin typeface="Calibri" panose="020F0502020204030204" pitchFamily="34" charset="0"/>
                        </a:rPr>
                        <a:t>R0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R0 Draft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5.77%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7681655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E7E6E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Remaining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0.96%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44709906"/>
                  </a:ext>
                </a:extLst>
              </a:tr>
              <a:tr h="24765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 Traveler IDs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63433466"/>
                  </a:ext>
                </a:extLst>
              </a:tr>
            </a:tbl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9103823" y="-15824"/>
            <a:ext cx="308817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Please Submit any changes or questions to pansophy@jlab.org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8559339" y="5418055"/>
            <a:ext cx="3632661" cy="861774"/>
          </a:xfrm>
          <a:prstGeom prst="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/>
          <a:p>
            <a:r>
              <a:rPr lang="en-US" sz="1000" dirty="0" smtClean="0"/>
              <a:t>Note: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dirty="0" smtClean="0"/>
              <a:t>Project </a:t>
            </a:r>
            <a:r>
              <a:rPr lang="en-US" sz="1000" dirty="0" err="1" smtClean="0"/>
              <a:t>Masterlist</a:t>
            </a:r>
            <a:r>
              <a:rPr lang="en-US" sz="1000" dirty="0" smtClean="0"/>
              <a:t> can be found in the project </a:t>
            </a:r>
            <a:r>
              <a:rPr lang="en-US" sz="1000" dirty="0" err="1" smtClean="0"/>
              <a:t>docushare</a:t>
            </a:r>
            <a:r>
              <a:rPr lang="en-US" sz="1000" dirty="0" smtClean="0"/>
              <a:t> folder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1000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dirty="0" smtClean="0"/>
              <a:t>Traveler Acronym list can be found in Pansophy, under the User Tools &gt; Traveler Tools drop downs</a:t>
            </a:r>
            <a:endParaRPr lang="en-US" sz="1000" dirty="0"/>
          </a:p>
        </p:txBody>
      </p:sp>
      <p:sp>
        <p:nvSpPr>
          <p:cNvPr id="4" name="TextBox 3"/>
          <p:cNvSpPr txBox="1"/>
          <p:nvPr/>
        </p:nvSpPr>
        <p:spPr>
          <a:xfrm>
            <a:off x="2903913" y="3847452"/>
            <a:ext cx="591866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Due to the large number of R0 travelers, the normal list cannot fit on this page. Please reference the subsequent pages for the traveler names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24646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2D3225EE-2482-4EFE-A8A8-0621538AE34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95064278"/>
              </p:ext>
            </p:extLst>
          </p:nvPr>
        </p:nvGraphicFramePr>
        <p:xfrm>
          <a:off x="669174" y="1458725"/>
          <a:ext cx="10515600" cy="239917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223579">
                  <a:extLst>
                    <a:ext uri="{9D8B030D-6E8A-4147-A177-3AD203B41FA5}">
                      <a16:colId xmlns:a16="http://schemas.microsoft.com/office/drawing/2014/main" val="2304448583"/>
                    </a:ext>
                  </a:extLst>
                </a:gridCol>
                <a:gridCol w="1662622">
                  <a:extLst>
                    <a:ext uri="{9D8B030D-6E8A-4147-A177-3AD203B41FA5}">
                      <a16:colId xmlns:a16="http://schemas.microsoft.com/office/drawing/2014/main" val="3948158048"/>
                    </a:ext>
                  </a:extLst>
                </a:gridCol>
                <a:gridCol w="555399">
                  <a:extLst>
                    <a:ext uri="{9D8B030D-6E8A-4147-A177-3AD203B41FA5}">
                      <a16:colId xmlns:a16="http://schemas.microsoft.com/office/drawing/2014/main" val="2130091981"/>
                    </a:ext>
                  </a:extLst>
                </a:gridCol>
                <a:gridCol w="992778">
                  <a:extLst>
                    <a:ext uri="{9D8B030D-6E8A-4147-A177-3AD203B41FA5}">
                      <a16:colId xmlns:a16="http://schemas.microsoft.com/office/drawing/2014/main" val="438978565"/>
                    </a:ext>
                  </a:extLst>
                </a:gridCol>
                <a:gridCol w="902527">
                  <a:extLst>
                    <a:ext uri="{9D8B030D-6E8A-4147-A177-3AD203B41FA5}">
                      <a16:colId xmlns:a16="http://schemas.microsoft.com/office/drawing/2014/main" val="2604869447"/>
                    </a:ext>
                  </a:extLst>
                </a:gridCol>
                <a:gridCol w="667869">
                  <a:extLst>
                    <a:ext uri="{9D8B030D-6E8A-4147-A177-3AD203B41FA5}">
                      <a16:colId xmlns:a16="http://schemas.microsoft.com/office/drawing/2014/main" val="3710446158"/>
                    </a:ext>
                  </a:extLst>
                </a:gridCol>
                <a:gridCol w="676895">
                  <a:extLst>
                    <a:ext uri="{9D8B030D-6E8A-4147-A177-3AD203B41FA5}">
                      <a16:colId xmlns:a16="http://schemas.microsoft.com/office/drawing/2014/main" val="1468325181"/>
                    </a:ext>
                  </a:extLst>
                </a:gridCol>
                <a:gridCol w="794223">
                  <a:extLst>
                    <a:ext uri="{9D8B030D-6E8A-4147-A177-3AD203B41FA5}">
                      <a16:colId xmlns:a16="http://schemas.microsoft.com/office/drawing/2014/main" val="654995939"/>
                    </a:ext>
                  </a:extLst>
                </a:gridCol>
                <a:gridCol w="1019854">
                  <a:extLst>
                    <a:ext uri="{9D8B030D-6E8A-4147-A177-3AD203B41FA5}">
                      <a16:colId xmlns:a16="http://schemas.microsoft.com/office/drawing/2014/main" val="3301629974"/>
                    </a:ext>
                  </a:extLst>
                </a:gridCol>
                <a:gridCol w="1019854">
                  <a:extLst>
                    <a:ext uri="{9D8B030D-6E8A-4147-A177-3AD203B41FA5}">
                      <a16:colId xmlns:a16="http://schemas.microsoft.com/office/drawing/2014/main" val="1342984310"/>
                    </a:ext>
                  </a:extLst>
                </a:gridCol>
              </a:tblGrid>
              <a:tr h="52551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Traveler Name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Traveler ID</a:t>
                      </a:r>
                      <a:b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PROJ-WCA-COMP-JOB/TASK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Revision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Due - 1 month prior to part arriving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First Expected date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Author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Reviewer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Reviewer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Proj</a:t>
                      </a:r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Manager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SOTR</a:t>
                      </a:r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71563007"/>
                  </a:ext>
                </a:extLst>
              </a:tr>
              <a:tr h="274320">
                <a:tc gridSpan="9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1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Out for Approval</a:t>
                      </a:r>
                    </a:p>
                    <a:p>
                      <a:pPr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66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66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58767485"/>
                  </a:ext>
                </a:extLst>
              </a:tr>
              <a:tr h="195356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Cavity String Assembly (MAJOR CHANGE)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L2HE-CLNRM-CST-ASSY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R1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11/1/21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11/1/21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T. Ganey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D. Forehand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K. Davis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J. Hogan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03417209"/>
                  </a:ext>
                </a:extLst>
              </a:tr>
              <a:tr h="195356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LCLSII-HE LERF Prep &amp; </a:t>
                      </a:r>
                      <a:r>
                        <a:rPr lang="en-US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Cooldown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L2HE-LERF-CM-PREP*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R1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M. Weaks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N. Huque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L. King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M. Drury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J. Hogan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88429174"/>
                  </a:ext>
                </a:extLst>
              </a:tr>
              <a:tr h="195356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Upstream Gate Valve Sub-Assembly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L2HE-PR-CLNRM-GV1SA-ASSY**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R2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10/26/21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10/26/21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T. Ganey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C. Dreyfuss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K. Davis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J. Hogan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Upstream Gate Valve Sub-Assembly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52596221"/>
                  </a:ext>
                </a:extLst>
              </a:tr>
              <a:tr h="195356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LCLS-II-HE Faraday Window Manifold Inspection Traveler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L2HE-INSP-FWM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R1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T. Ganey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G. DeKerlegand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K. Wilson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J. Hogan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84694248"/>
                  </a:ext>
                </a:extLst>
              </a:tr>
            </a:tbl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669174" y="689284"/>
            <a:ext cx="942663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smtClean="0">
                <a:latin typeface="+mj-lt"/>
              </a:rPr>
              <a:t>L2HE Traveler </a:t>
            </a:r>
            <a:r>
              <a:rPr lang="en-US" sz="4400" dirty="0" smtClean="0">
                <a:latin typeface="+mj-lt"/>
              </a:rPr>
              <a:t>Listing</a:t>
            </a:r>
            <a:endParaRPr lang="en-US" sz="4400" dirty="0">
              <a:latin typeface="+mj-lt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69174" y="4447309"/>
            <a:ext cx="436418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*The </a:t>
            </a:r>
            <a:r>
              <a:rPr lang="en-US" dirty="0" smtClean="0"/>
              <a:t>L2HE-LERF-CM-PREP </a:t>
            </a:r>
            <a:r>
              <a:rPr lang="en-US" dirty="0"/>
              <a:t>has been disapproved. Please make the necessary revisions and upload a new version to ready for </a:t>
            </a:r>
            <a:r>
              <a:rPr lang="en-US" dirty="0" smtClean="0"/>
              <a:t>approvals.</a:t>
            </a:r>
          </a:p>
          <a:p>
            <a:r>
              <a:rPr lang="en-US" dirty="0" smtClean="0"/>
              <a:t>**</a:t>
            </a:r>
            <a:r>
              <a:rPr lang="en-US" smtClean="0"/>
              <a:t>The L2HE-PR-CLNRM-GV1SA-R2 </a:t>
            </a:r>
            <a:r>
              <a:rPr lang="en-US" dirty="0" smtClean="0"/>
              <a:t>procedure routing is overdue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91294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2D3225EE-2482-4EFE-A8A8-0621538AE34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28990796"/>
              </p:ext>
            </p:extLst>
          </p:nvPr>
        </p:nvGraphicFramePr>
        <p:xfrm>
          <a:off x="669174" y="1458725"/>
          <a:ext cx="10515600" cy="143438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223579">
                  <a:extLst>
                    <a:ext uri="{9D8B030D-6E8A-4147-A177-3AD203B41FA5}">
                      <a16:colId xmlns:a16="http://schemas.microsoft.com/office/drawing/2014/main" val="2304448583"/>
                    </a:ext>
                  </a:extLst>
                </a:gridCol>
                <a:gridCol w="1670934">
                  <a:extLst>
                    <a:ext uri="{9D8B030D-6E8A-4147-A177-3AD203B41FA5}">
                      <a16:colId xmlns:a16="http://schemas.microsoft.com/office/drawing/2014/main" val="3948158048"/>
                    </a:ext>
                  </a:extLst>
                </a:gridCol>
                <a:gridCol w="547087">
                  <a:extLst>
                    <a:ext uri="{9D8B030D-6E8A-4147-A177-3AD203B41FA5}">
                      <a16:colId xmlns:a16="http://schemas.microsoft.com/office/drawing/2014/main" val="3969733358"/>
                    </a:ext>
                  </a:extLst>
                </a:gridCol>
                <a:gridCol w="992778">
                  <a:extLst>
                    <a:ext uri="{9D8B030D-6E8A-4147-A177-3AD203B41FA5}">
                      <a16:colId xmlns:a16="http://schemas.microsoft.com/office/drawing/2014/main" val="438978565"/>
                    </a:ext>
                  </a:extLst>
                </a:gridCol>
                <a:gridCol w="902527">
                  <a:extLst>
                    <a:ext uri="{9D8B030D-6E8A-4147-A177-3AD203B41FA5}">
                      <a16:colId xmlns:a16="http://schemas.microsoft.com/office/drawing/2014/main" val="2604869447"/>
                    </a:ext>
                  </a:extLst>
                </a:gridCol>
                <a:gridCol w="667869">
                  <a:extLst>
                    <a:ext uri="{9D8B030D-6E8A-4147-A177-3AD203B41FA5}">
                      <a16:colId xmlns:a16="http://schemas.microsoft.com/office/drawing/2014/main" val="3710446158"/>
                    </a:ext>
                  </a:extLst>
                </a:gridCol>
                <a:gridCol w="676895">
                  <a:extLst>
                    <a:ext uri="{9D8B030D-6E8A-4147-A177-3AD203B41FA5}">
                      <a16:colId xmlns:a16="http://schemas.microsoft.com/office/drawing/2014/main" val="1468325181"/>
                    </a:ext>
                  </a:extLst>
                </a:gridCol>
                <a:gridCol w="794223">
                  <a:extLst>
                    <a:ext uri="{9D8B030D-6E8A-4147-A177-3AD203B41FA5}">
                      <a16:colId xmlns:a16="http://schemas.microsoft.com/office/drawing/2014/main" val="654995939"/>
                    </a:ext>
                  </a:extLst>
                </a:gridCol>
                <a:gridCol w="1019854">
                  <a:extLst>
                    <a:ext uri="{9D8B030D-6E8A-4147-A177-3AD203B41FA5}">
                      <a16:colId xmlns:a16="http://schemas.microsoft.com/office/drawing/2014/main" val="3301629974"/>
                    </a:ext>
                  </a:extLst>
                </a:gridCol>
                <a:gridCol w="1019854">
                  <a:extLst>
                    <a:ext uri="{9D8B030D-6E8A-4147-A177-3AD203B41FA5}">
                      <a16:colId xmlns:a16="http://schemas.microsoft.com/office/drawing/2014/main" val="1729771670"/>
                    </a:ext>
                  </a:extLst>
                </a:gridCol>
              </a:tblGrid>
              <a:tr h="52551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Traveler Name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Traveler ID</a:t>
                      </a:r>
                      <a:b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PROJ-WCA-COMP-JOB/TASK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Revision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Due - 1 month prior to part arriving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First Expected date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Author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Reviewer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Reviewer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Proj</a:t>
                      </a:r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Manager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SOTR</a:t>
                      </a:r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71563007"/>
                  </a:ext>
                </a:extLst>
              </a:tr>
              <a:tr h="182880">
                <a:tc gridSpan="9"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Overdue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0000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r" fontAlgn="b"/>
                      <a:endParaRPr 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16566045"/>
                  </a:ext>
                </a:extLst>
              </a:tr>
              <a:tr h="195356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Cavity HOM Measurements and Tuning Procedure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L2HE-PR-CMA-HOM-TUNE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R1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3/1/22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4/1/22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P. Owen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D. Forehand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D. Forehand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J. Hogan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64602656"/>
                  </a:ext>
                </a:extLst>
              </a:tr>
              <a:tr h="195356">
                <a:tc gridSpan="10"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Due in 15 Days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r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0000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r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78363186"/>
                  </a:ext>
                </a:extLst>
              </a:tr>
              <a:tr h="195356"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94621757"/>
                  </a:ext>
                </a:extLst>
              </a:tr>
            </a:tbl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669174" y="689284"/>
            <a:ext cx="942663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smtClean="0">
                <a:latin typeface="+mj-lt"/>
              </a:rPr>
              <a:t>L2HE Traveler Listing </a:t>
            </a:r>
            <a:r>
              <a:rPr lang="en-US" sz="4400" dirty="0" err="1" smtClean="0">
                <a:latin typeface="+mj-lt"/>
              </a:rPr>
              <a:t>Cont</a:t>
            </a:r>
            <a:endParaRPr lang="en-US" sz="44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1953778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2D3225EE-2482-4EFE-A8A8-0621538AE34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35902801"/>
              </p:ext>
            </p:extLst>
          </p:nvPr>
        </p:nvGraphicFramePr>
        <p:xfrm>
          <a:off x="669174" y="1458725"/>
          <a:ext cx="10515600" cy="202045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223579">
                  <a:extLst>
                    <a:ext uri="{9D8B030D-6E8A-4147-A177-3AD203B41FA5}">
                      <a16:colId xmlns:a16="http://schemas.microsoft.com/office/drawing/2014/main" val="2304448583"/>
                    </a:ext>
                  </a:extLst>
                </a:gridCol>
                <a:gridCol w="1621058">
                  <a:extLst>
                    <a:ext uri="{9D8B030D-6E8A-4147-A177-3AD203B41FA5}">
                      <a16:colId xmlns:a16="http://schemas.microsoft.com/office/drawing/2014/main" val="3948158048"/>
                    </a:ext>
                  </a:extLst>
                </a:gridCol>
                <a:gridCol w="596963">
                  <a:extLst>
                    <a:ext uri="{9D8B030D-6E8A-4147-A177-3AD203B41FA5}">
                      <a16:colId xmlns:a16="http://schemas.microsoft.com/office/drawing/2014/main" val="1130768182"/>
                    </a:ext>
                  </a:extLst>
                </a:gridCol>
                <a:gridCol w="992778">
                  <a:extLst>
                    <a:ext uri="{9D8B030D-6E8A-4147-A177-3AD203B41FA5}">
                      <a16:colId xmlns:a16="http://schemas.microsoft.com/office/drawing/2014/main" val="438978565"/>
                    </a:ext>
                  </a:extLst>
                </a:gridCol>
                <a:gridCol w="902527">
                  <a:extLst>
                    <a:ext uri="{9D8B030D-6E8A-4147-A177-3AD203B41FA5}">
                      <a16:colId xmlns:a16="http://schemas.microsoft.com/office/drawing/2014/main" val="2604869447"/>
                    </a:ext>
                  </a:extLst>
                </a:gridCol>
                <a:gridCol w="667869">
                  <a:extLst>
                    <a:ext uri="{9D8B030D-6E8A-4147-A177-3AD203B41FA5}">
                      <a16:colId xmlns:a16="http://schemas.microsoft.com/office/drawing/2014/main" val="3710446158"/>
                    </a:ext>
                  </a:extLst>
                </a:gridCol>
                <a:gridCol w="676895">
                  <a:extLst>
                    <a:ext uri="{9D8B030D-6E8A-4147-A177-3AD203B41FA5}">
                      <a16:colId xmlns:a16="http://schemas.microsoft.com/office/drawing/2014/main" val="1468325181"/>
                    </a:ext>
                  </a:extLst>
                </a:gridCol>
                <a:gridCol w="794223">
                  <a:extLst>
                    <a:ext uri="{9D8B030D-6E8A-4147-A177-3AD203B41FA5}">
                      <a16:colId xmlns:a16="http://schemas.microsoft.com/office/drawing/2014/main" val="654995939"/>
                    </a:ext>
                  </a:extLst>
                </a:gridCol>
                <a:gridCol w="1019854">
                  <a:extLst>
                    <a:ext uri="{9D8B030D-6E8A-4147-A177-3AD203B41FA5}">
                      <a16:colId xmlns:a16="http://schemas.microsoft.com/office/drawing/2014/main" val="3301629974"/>
                    </a:ext>
                  </a:extLst>
                </a:gridCol>
                <a:gridCol w="1019854">
                  <a:extLst>
                    <a:ext uri="{9D8B030D-6E8A-4147-A177-3AD203B41FA5}">
                      <a16:colId xmlns:a16="http://schemas.microsoft.com/office/drawing/2014/main" val="3825379122"/>
                    </a:ext>
                  </a:extLst>
                </a:gridCol>
              </a:tblGrid>
              <a:tr h="52551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Traveler Name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Traveler ID</a:t>
                      </a:r>
                      <a:b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PROJ-WCA-COMP-JOB/TASK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Revision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Due - 1 month prior to part arriving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First Expected date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Author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Reviewer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Reviewer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Proj</a:t>
                      </a:r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Manager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SOTR</a:t>
                      </a:r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71563007"/>
                  </a:ext>
                </a:extLst>
              </a:tr>
              <a:tr h="182880">
                <a:tc gridSpan="9"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R0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E699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r" fontAlgn="b"/>
                      <a:endParaRPr 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E6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16566045"/>
                  </a:ext>
                </a:extLst>
              </a:tr>
              <a:tr h="195356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Cavity HOM Measurements and Tuning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L2HE-CMA-HOM-TUNE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R1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3/1/22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4/1/22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P. Owen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D. Forehand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D. Forehand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J. Hogan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04221157"/>
                  </a:ext>
                </a:extLst>
              </a:tr>
              <a:tr h="195356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CM Assembly First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L2HE-CMA-CM-ASSY1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R1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10/26/21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J. Fischer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N. Huque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A. Reilly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J. Hogan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51103866"/>
                  </a:ext>
                </a:extLst>
              </a:tr>
              <a:tr h="195356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CM Assembly Second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L2HE-CMA-CM-ASSY2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R1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10/26/21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J. Fischer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N. Huque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A. Reilly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J. Hogan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11387986"/>
                  </a:ext>
                </a:extLst>
              </a:tr>
              <a:tr h="195356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CM Assembly Final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L2HE-CMA-CM-ASSYF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R1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10/26/21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J. Fischer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N. Huque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A. Reilly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J. Hogan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0873185"/>
                  </a:ext>
                </a:extLst>
              </a:tr>
              <a:tr h="195356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Cryomodule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Prep and Shipping to SLAC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L2HE-CMA-CM-SHIP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R1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10/26/21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J. Fischer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N. Huque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A. Reilly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J. Hogan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24801771"/>
                  </a:ext>
                </a:extLst>
              </a:tr>
              <a:tr h="195356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Cryomodule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Vacuum Vessel Assembly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L2HE-CMA-VV-ASSY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R1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10/26/21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J. Fischer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G. Cheng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A. Reilly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J. Hogan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57658983"/>
                  </a:ext>
                </a:extLst>
              </a:tr>
            </a:tbl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669174" y="689284"/>
            <a:ext cx="942663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smtClean="0">
                <a:latin typeface="+mj-lt"/>
              </a:rPr>
              <a:t>L2HE Traveler Listing </a:t>
            </a:r>
            <a:r>
              <a:rPr lang="en-US" sz="4400" dirty="0" err="1" smtClean="0">
                <a:latin typeface="+mj-lt"/>
              </a:rPr>
              <a:t>Cont</a:t>
            </a:r>
            <a:r>
              <a:rPr lang="en-US" sz="4400" dirty="0" smtClean="0">
                <a:latin typeface="+mj-lt"/>
              </a:rPr>
              <a:t> </a:t>
            </a:r>
            <a:r>
              <a:rPr lang="en-US" sz="4400" dirty="0" err="1" smtClean="0">
                <a:latin typeface="+mj-lt"/>
              </a:rPr>
              <a:t>Cont</a:t>
            </a:r>
            <a:endParaRPr lang="en-US" sz="44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05655727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nsophyPowerPointTemplate" id="{ED1FEAAC-6CC4-45A1-A531-83514DE12FAD}" vid="{53A123FC-1C4C-4451-BF04-B4982226510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PansophyPowerPointTemplate</Template>
  <TotalTime>615</TotalTime>
  <Words>497</Words>
  <Application>Microsoft Office PowerPoint</Application>
  <PresentationFormat>Widescreen</PresentationFormat>
  <Paragraphs>186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L2HE</vt:lpstr>
      <vt:lpstr>PowerPoint Presentation</vt:lpstr>
      <vt:lpstr>PowerPoint Presentation</vt:lpstr>
      <vt:lpstr>PowerPoint Presentation</vt:lpstr>
    </vt:vector>
  </TitlesOfParts>
  <Company>JLAB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Allen Samuels</dc:creator>
  <cp:lastModifiedBy>Allen Samuels</cp:lastModifiedBy>
  <cp:revision>63</cp:revision>
  <dcterms:created xsi:type="dcterms:W3CDTF">2021-08-17T12:38:13Z</dcterms:created>
  <dcterms:modified xsi:type="dcterms:W3CDTF">2022-03-07T20:30:31Z</dcterms:modified>
</cp:coreProperties>
</file>