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9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66FF"/>
    <a:srgbClr val="9933FF"/>
    <a:srgbClr val="EAEF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5675D50-A103-4B6D-9139-630632A8CF84}" type="datetimeFigureOut">
              <a:rPr lang="en-US" smtClean="0"/>
              <a:t>4/5/2022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E1CA435-DF1B-40FF-B9F8-E9F39444EB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8167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38130"/>
            <a:ext cx="10515600" cy="95255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894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16095"/>
            <a:ext cx="2628900" cy="5460867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16095"/>
            <a:ext cx="7734300" cy="546086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0525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82198"/>
            <a:ext cx="10515600" cy="90849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014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60649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04231"/>
            <a:ext cx="10515600" cy="886457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1632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727113"/>
            <a:ext cx="10515600" cy="96357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653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93214"/>
            <a:ext cx="10515600" cy="897474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958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40169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771180"/>
            <a:ext cx="3932237" cy="1286219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771181"/>
            <a:ext cx="6172200" cy="508987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47251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771180"/>
            <a:ext cx="3932237" cy="1286219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771181"/>
            <a:ext cx="6172200" cy="508987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12984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 rot="10800000">
            <a:off x="-19049" y="154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339933"/>
              </a:gs>
              <a:gs pos="80000">
                <a:srgbClr val="339933"/>
              </a:gs>
              <a:gs pos="100000">
                <a:srgbClr val="339933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 rot="10800000">
            <a:off x="-10364" y="213478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D6D6D6"/>
              </a:gs>
              <a:gs pos="80000">
                <a:srgbClr val="D6D6D6"/>
              </a:gs>
              <a:gs pos="100000">
                <a:srgbClr val="D6D6D6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 rot="10800000">
            <a:off x="-10364" y="42966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42318C"/>
              </a:gs>
              <a:gs pos="80000">
                <a:srgbClr val="42318C"/>
              </a:gs>
              <a:gs pos="100000">
                <a:srgbClr val="42318C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95628"/>
            <a:ext cx="2794000" cy="662371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>
            <a:off x="2898947" y="621718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339933"/>
              </a:gs>
              <a:gs pos="80000">
                <a:srgbClr val="339933"/>
              </a:gs>
              <a:gs pos="100000">
                <a:srgbClr val="339933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2907632" y="6429118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D6D6D6"/>
              </a:gs>
              <a:gs pos="80000">
                <a:srgbClr val="D6D6D6"/>
              </a:gs>
              <a:gs pos="100000">
                <a:srgbClr val="D6D6D6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2907632" y="664530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42318C"/>
              </a:gs>
              <a:gs pos="80000">
                <a:srgbClr val="42318C"/>
              </a:gs>
              <a:gs pos="100000">
                <a:srgbClr val="42318C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465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C100R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35250488"/>
              </p:ext>
            </p:extLst>
          </p:nvPr>
        </p:nvGraphicFramePr>
        <p:xfrm>
          <a:off x="2123094" y="1705528"/>
          <a:ext cx="6128532" cy="1771650"/>
        </p:xfrm>
        <a:graphic>
          <a:graphicData uri="http://schemas.openxmlformats.org/drawingml/2006/table">
            <a:tbl>
              <a:tblPr/>
              <a:tblGrid>
                <a:gridCol w="250038">
                  <a:extLst>
                    <a:ext uri="{9D8B030D-6E8A-4147-A177-3AD203B41FA5}">
                      <a16:colId xmlns:a16="http://schemas.microsoft.com/office/drawing/2014/main" val="3887686895"/>
                    </a:ext>
                  </a:extLst>
                </a:gridCol>
                <a:gridCol w="2953572">
                  <a:extLst>
                    <a:ext uri="{9D8B030D-6E8A-4147-A177-3AD203B41FA5}">
                      <a16:colId xmlns:a16="http://schemas.microsoft.com/office/drawing/2014/main" val="2370760180"/>
                    </a:ext>
                  </a:extLst>
                </a:gridCol>
                <a:gridCol w="1573155">
                  <a:extLst>
                    <a:ext uri="{9D8B030D-6E8A-4147-A177-3AD203B41FA5}">
                      <a16:colId xmlns:a16="http://schemas.microsoft.com/office/drawing/2014/main" val="2955652496"/>
                    </a:ext>
                  </a:extLst>
                </a:gridCol>
                <a:gridCol w="1351767">
                  <a:extLst>
                    <a:ext uri="{9D8B030D-6E8A-4147-A177-3AD203B41FA5}">
                      <a16:colId xmlns:a16="http://schemas.microsoft.com/office/drawing/2014/main" val="28915927"/>
                    </a:ext>
                  </a:extLst>
                </a:gridCol>
              </a:tblGrid>
              <a:tr h="19050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Color Legend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Count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Percent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827696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92D050"/>
                          </a:solidFill>
                          <a:effectLst/>
                          <a:latin typeface="Calibri" panose="020F0502020204030204" pitchFamily="34" charset="0"/>
                        </a:rPr>
                        <a:t>CP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Complete (CP)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87.76%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7298969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</a:rPr>
                        <a:t>NR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New Revision Out for Approval (NR)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8.16%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7387127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9933FF"/>
                          </a:solidFill>
                          <a:effectLst/>
                          <a:latin typeface="Calibri" panose="020F0502020204030204" pitchFamily="34" charset="0"/>
                        </a:rPr>
                        <a:t>OA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33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Out for Approval (OA)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6.12%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8239391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FFFF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in 30 Days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111036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FF66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in 15 Days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4230725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OD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Overdue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4.08%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507687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E7E6E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Remaining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2.04%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44709906"/>
                  </a:ext>
                </a:extLst>
              </a:tr>
              <a:tr h="2476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Traveler IDs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63433466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4816" y="3738942"/>
            <a:ext cx="315883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Out for Approval/New Revision</a:t>
            </a:r>
          </a:p>
          <a:p>
            <a:r>
              <a:rPr lang="en-US" dirty="0" smtClean="0"/>
              <a:t>C100R-CAV-RFIN-R2</a:t>
            </a:r>
          </a:p>
          <a:p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C100R-CM-ASSY-R2</a:t>
            </a:r>
            <a:endParaRPr lang="en-US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C100R-CM-ASSY-SFR-R2</a:t>
            </a:r>
            <a:endParaRPr lang="en-US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C100R-CM-ASSY-VV-R2</a:t>
            </a:r>
          </a:p>
          <a:p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C100R-CMA-HELV-INSP-R2</a:t>
            </a:r>
          </a:p>
          <a:p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C100R-CMA-HERB-INSP-R2</a:t>
            </a:r>
            <a:endParaRPr lang="en-US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C100R-CMA-HESB-INSP-R2</a:t>
            </a:r>
            <a:endParaRPr lang="en-US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33652" y="3738942"/>
            <a:ext cx="26933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Approaching Overdue</a:t>
            </a:r>
          </a:p>
          <a:p>
            <a:r>
              <a:rPr lang="en-US" dirty="0" smtClean="0"/>
              <a:t>NONE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926974" y="3738942"/>
            <a:ext cx="5511339" cy="1200329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r>
              <a:rPr lang="en-US" b="1" dirty="0" smtClean="0"/>
              <a:t>Overdue</a:t>
            </a:r>
          </a:p>
          <a:p>
            <a:pPr fontAlgn="b"/>
            <a:r>
              <a:rPr lang="en-US" dirty="0" smtClean="0"/>
              <a:t>C100R-CM-ASSY-BPIP-R1</a:t>
            </a:r>
            <a:endParaRPr lang="en-US" dirty="0"/>
          </a:p>
          <a:p>
            <a:pPr fontAlgn="b"/>
            <a:r>
              <a:rPr lang="en-US" dirty="0" smtClean="0"/>
              <a:t>C100R-INSTA-CM-R1</a:t>
            </a:r>
            <a:endParaRPr lang="en-US" dirty="0"/>
          </a:p>
          <a:p>
            <a:pPr fontAlgn="b"/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9103823" y="-15824"/>
            <a:ext cx="308817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Please Submit any changes or questions to pansophy@jlab.org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559339" y="5418055"/>
            <a:ext cx="3632661" cy="861774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Note: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 smtClean="0"/>
              <a:t>Project </a:t>
            </a:r>
            <a:r>
              <a:rPr lang="en-US" sz="1000" dirty="0" err="1" smtClean="0"/>
              <a:t>Masterlist</a:t>
            </a:r>
            <a:r>
              <a:rPr lang="en-US" sz="1000" dirty="0" smtClean="0"/>
              <a:t> can be found in the project </a:t>
            </a:r>
            <a:r>
              <a:rPr lang="en-US" sz="1000" dirty="0" err="1" smtClean="0"/>
              <a:t>docushare</a:t>
            </a:r>
            <a:r>
              <a:rPr lang="en-US" sz="1000" dirty="0" smtClean="0"/>
              <a:t> folder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0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 smtClean="0"/>
              <a:t>Traveler Acronym list can be found in Pansophy, under the User Tools &gt; Traveler Tools drop downs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17495503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D3225EE-2482-4EFE-A8A8-0621538AE34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14878532"/>
              </p:ext>
            </p:extLst>
          </p:nvPr>
        </p:nvGraphicFramePr>
        <p:xfrm>
          <a:off x="669174" y="1458725"/>
          <a:ext cx="10455561" cy="415329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23579">
                  <a:extLst>
                    <a:ext uri="{9D8B030D-6E8A-4147-A177-3AD203B41FA5}">
                      <a16:colId xmlns:a16="http://schemas.microsoft.com/office/drawing/2014/main" val="2304448583"/>
                    </a:ext>
                  </a:extLst>
                </a:gridCol>
                <a:gridCol w="1645996">
                  <a:extLst>
                    <a:ext uri="{9D8B030D-6E8A-4147-A177-3AD203B41FA5}">
                      <a16:colId xmlns:a16="http://schemas.microsoft.com/office/drawing/2014/main" val="3948158048"/>
                    </a:ext>
                  </a:extLst>
                </a:gridCol>
                <a:gridCol w="572025">
                  <a:extLst>
                    <a:ext uri="{9D8B030D-6E8A-4147-A177-3AD203B41FA5}">
                      <a16:colId xmlns:a16="http://schemas.microsoft.com/office/drawing/2014/main" val="3082371832"/>
                    </a:ext>
                  </a:extLst>
                </a:gridCol>
                <a:gridCol w="992778">
                  <a:extLst>
                    <a:ext uri="{9D8B030D-6E8A-4147-A177-3AD203B41FA5}">
                      <a16:colId xmlns:a16="http://schemas.microsoft.com/office/drawing/2014/main" val="438978565"/>
                    </a:ext>
                  </a:extLst>
                </a:gridCol>
                <a:gridCol w="902527">
                  <a:extLst>
                    <a:ext uri="{9D8B030D-6E8A-4147-A177-3AD203B41FA5}">
                      <a16:colId xmlns:a16="http://schemas.microsoft.com/office/drawing/2014/main" val="2604869447"/>
                    </a:ext>
                  </a:extLst>
                </a:gridCol>
                <a:gridCol w="681038">
                  <a:extLst>
                    <a:ext uri="{9D8B030D-6E8A-4147-A177-3AD203B41FA5}">
                      <a16:colId xmlns:a16="http://schemas.microsoft.com/office/drawing/2014/main" val="3710446158"/>
                    </a:ext>
                  </a:extLst>
                </a:gridCol>
                <a:gridCol w="676895">
                  <a:extLst>
                    <a:ext uri="{9D8B030D-6E8A-4147-A177-3AD203B41FA5}">
                      <a16:colId xmlns:a16="http://schemas.microsoft.com/office/drawing/2014/main" val="1468325181"/>
                    </a:ext>
                  </a:extLst>
                </a:gridCol>
                <a:gridCol w="248618">
                  <a:extLst>
                    <a:ext uri="{9D8B030D-6E8A-4147-A177-3AD203B41FA5}">
                      <a16:colId xmlns:a16="http://schemas.microsoft.com/office/drawing/2014/main" val="654995939"/>
                    </a:ext>
                  </a:extLst>
                </a:gridCol>
                <a:gridCol w="693738">
                  <a:extLst>
                    <a:ext uri="{9D8B030D-6E8A-4147-A177-3AD203B41FA5}">
                      <a16:colId xmlns:a16="http://schemas.microsoft.com/office/drawing/2014/main" val="3988018990"/>
                    </a:ext>
                  </a:extLst>
                </a:gridCol>
                <a:gridCol w="798513">
                  <a:extLst>
                    <a:ext uri="{9D8B030D-6E8A-4147-A177-3AD203B41FA5}">
                      <a16:colId xmlns:a16="http://schemas.microsoft.com/office/drawing/2014/main" val="3301629974"/>
                    </a:ext>
                  </a:extLst>
                </a:gridCol>
                <a:gridCol w="1019854">
                  <a:extLst>
                    <a:ext uri="{9D8B030D-6E8A-4147-A177-3AD203B41FA5}">
                      <a16:colId xmlns:a16="http://schemas.microsoft.com/office/drawing/2014/main" val="3235378671"/>
                    </a:ext>
                  </a:extLst>
                </a:gridCol>
              </a:tblGrid>
              <a:tr h="91440">
                <a:tc gridSpan="10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Out for Approval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66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66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1820054"/>
                  </a:ext>
                </a:extLst>
              </a:tr>
              <a:tr h="5255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Traveler Name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Traveler ID</a:t>
                      </a:r>
                      <a:b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PROJ-WCA-COMP-JOB/TASK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Revision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- 1 month prior to part arriving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First Expected date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Author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Reviewer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Reviewer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</a:t>
                      </a: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Manager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SOTR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1563007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Cavity RF Inspection Receiving Inspection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C100R-CAV-RFIN**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12/5/18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Overton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Marhauser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Davis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24188441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C100R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Cryomodule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Final Assembly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C100R-CM-ASSY*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2/11/19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Fischer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A. Reilly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Campbell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D. Hamlette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2903781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C100R Thermal Shield and Space Frame Assembly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C100R-CM-ASSY-SFR*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2/11/19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Fischer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A. Reilly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Campbell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D. Hamlette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54204197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C100R Vacuum Vessel and End Can Assembly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C100R-CM-ASSY-VV*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2/11/19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Fischer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A. Reilly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Campbell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D. Hamlette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79914279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Receiving Inspection of C100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Cryomodule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Helium Vessel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C100R-CMA-HELV-INSP***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G. Cheng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A. DeKerlegand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Fischer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A.  Reilly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80919686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C100 cryomodule return header bellows receiving inspection traveler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C100R-CMA-HERB-INSP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G. Cheng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A. DeKerlegand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Fischer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A.  Reilly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53077889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C100 cryomodule supply header bellows receiving inspection traveler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C100R-CMA-HESB-INSP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G. Cheng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A. DeKerlegand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Fischer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A.  Reilly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83235510"/>
                  </a:ext>
                </a:extLst>
              </a:tr>
              <a:tr h="182880">
                <a:tc gridSpan="10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Overdue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1157571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C100R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Cryomodule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Beampipe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Assembly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C100R-CM-ASSY-BPIP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9/1/21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Fischer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89089473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C100R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Cryomodule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Tunnel Installation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C100R-INSTA-CM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10/1/21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F. Humpfry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3556205"/>
                  </a:ext>
                </a:extLst>
              </a:tr>
              <a:tr h="182880">
                <a:tc gridSpan="10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Approaching Due Date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6566045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3919888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669174" y="689284"/>
            <a:ext cx="942663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+mj-lt"/>
              </a:rPr>
              <a:t>C100R Traveler Listing</a:t>
            </a:r>
            <a:endParaRPr lang="en-US" sz="4400" dirty="0">
              <a:latin typeface="+mj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69174" y="5631395"/>
            <a:ext cx="27598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*C100R-CM-ASSY, C100R-CM-ASSY-SFR, and C100R-CM-ASSY-VV's routings are overdue.</a:t>
            </a:r>
            <a:endParaRPr lang="en-US" sz="1200" dirty="0"/>
          </a:p>
        </p:txBody>
      </p:sp>
      <p:sp>
        <p:nvSpPr>
          <p:cNvPr id="6" name="TextBox 5"/>
          <p:cNvSpPr txBox="1"/>
          <p:nvPr/>
        </p:nvSpPr>
        <p:spPr>
          <a:xfrm>
            <a:off x="3428999" y="5631395"/>
            <a:ext cx="27598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**C100R-CAV-ASSY-RFIN </a:t>
            </a:r>
            <a:r>
              <a:rPr lang="en-US" sz="1200" dirty="0" smtClean="0"/>
              <a:t>is approved and in the queue for upload to pansophy.</a:t>
            </a:r>
            <a:endParaRPr lang="en-US" sz="1200" dirty="0"/>
          </a:p>
        </p:txBody>
      </p:sp>
      <p:sp>
        <p:nvSpPr>
          <p:cNvPr id="7" name="TextBox 6"/>
          <p:cNvSpPr txBox="1"/>
          <p:nvPr/>
        </p:nvSpPr>
        <p:spPr>
          <a:xfrm>
            <a:off x="6188824" y="5631395"/>
            <a:ext cx="27598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*** C100R-INSP-HELV has been renamed C100R-CMA-HELV-INSP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889129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nsophyPowerPointTemplate" id="{ED1FEAAC-6CC4-45A1-A531-83514DE12FAD}" vid="{53A123FC-1C4C-4451-BF04-B4982226510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PansophyPowerPointTemplate</Template>
  <TotalTime>759</TotalTime>
  <Words>370</Words>
  <Application>Microsoft Office PowerPoint</Application>
  <PresentationFormat>Widescreen</PresentationFormat>
  <Paragraphs>153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C100R</vt:lpstr>
      <vt:lpstr>PowerPoint Presentation</vt:lpstr>
    </vt:vector>
  </TitlesOfParts>
  <Company>JLAB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Allen Samuels</dc:creator>
  <cp:lastModifiedBy>Allen Samuels</cp:lastModifiedBy>
  <cp:revision>50</cp:revision>
  <dcterms:created xsi:type="dcterms:W3CDTF">2021-08-17T12:38:13Z</dcterms:created>
  <dcterms:modified xsi:type="dcterms:W3CDTF">2022-04-05T14:04:36Z</dcterms:modified>
</cp:coreProperties>
</file>