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9" r:id="rId9"/>
    <p:sldId id="263" r:id="rId10"/>
    <p:sldId id="264" r:id="rId11"/>
    <p:sldId id="265" r:id="rId12"/>
    <p:sldId id="293" r:id="rId13"/>
    <p:sldId id="268" r:id="rId14"/>
    <p:sldId id="269" r:id="rId15"/>
    <p:sldId id="270" r:id="rId16"/>
    <p:sldId id="278" r:id="rId17"/>
    <p:sldId id="291" r:id="rId18"/>
    <p:sldId id="292" r:id="rId19"/>
    <p:sldId id="271" r:id="rId20"/>
    <p:sldId id="272" r:id="rId21"/>
    <p:sldId id="266" r:id="rId22"/>
    <p:sldId id="273" r:id="rId23"/>
    <p:sldId id="276" r:id="rId24"/>
    <p:sldId id="280" r:id="rId25"/>
    <p:sldId id="277" r:id="rId26"/>
    <p:sldId id="274" r:id="rId27"/>
    <p:sldId id="275" r:id="rId28"/>
    <p:sldId id="281" r:id="rId29"/>
    <p:sldId id="282" r:id="rId30"/>
    <p:sldId id="283" r:id="rId31"/>
    <p:sldId id="284" r:id="rId32"/>
    <p:sldId id="285" r:id="rId33"/>
    <p:sldId id="289" r:id="rId34"/>
    <p:sldId id="290" r:id="rId35"/>
    <p:sldId id="286" r:id="rId36"/>
    <p:sldId id="294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5675D50-A103-4B6D-9139-630632A8CF84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E1CA435-DF1B-40FF-B9F8-E9F39444EB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816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38130"/>
            <a:ext cx="10515600" cy="95255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894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16095"/>
            <a:ext cx="2628900" cy="5460867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16095"/>
            <a:ext cx="7734300" cy="546086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052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82198"/>
            <a:ext cx="10515600" cy="90849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014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0649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04231"/>
            <a:ext cx="10515600" cy="88645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163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727113"/>
            <a:ext cx="10515600" cy="96357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653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93214"/>
            <a:ext cx="10515600" cy="89747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958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0169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771180"/>
            <a:ext cx="3932237" cy="1286219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771181"/>
            <a:ext cx="6172200" cy="508987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7251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771180"/>
            <a:ext cx="3932237" cy="1286219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771181"/>
            <a:ext cx="6172200" cy="50898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12984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rot="10800000">
            <a:off x="-19049" y="1545"/>
            <a:ext cx="9296400" cy="21945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35000">
                <a:srgbClr val="339933"/>
              </a:gs>
              <a:gs pos="80000">
                <a:srgbClr val="339933"/>
              </a:gs>
              <a:gs pos="100000">
                <a:srgbClr val="33993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 rot="10800000">
            <a:off x="-10364" y="213478"/>
            <a:ext cx="9296400" cy="21945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35000">
                <a:srgbClr val="D6D6D6"/>
              </a:gs>
              <a:gs pos="80000">
                <a:srgbClr val="D6D6D6"/>
              </a:gs>
              <a:gs pos="100000">
                <a:srgbClr val="D6D6D6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 rot="10800000">
            <a:off x="-10364" y="429665"/>
            <a:ext cx="9296400" cy="21945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35000">
                <a:srgbClr val="42318C"/>
              </a:gs>
              <a:gs pos="80000">
                <a:srgbClr val="42318C"/>
              </a:gs>
              <a:gs pos="100000">
                <a:srgbClr val="42318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95628"/>
            <a:ext cx="2794000" cy="662371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2898947" y="6217185"/>
            <a:ext cx="9296400" cy="21945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35000">
                <a:srgbClr val="339933"/>
              </a:gs>
              <a:gs pos="80000">
                <a:srgbClr val="339933"/>
              </a:gs>
              <a:gs pos="100000">
                <a:srgbClr val="33993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2907632" y="6429118"/>
            <a:ext cx="9296400" cy="21945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35000">
                <a:srgbClr val="D6D6D6"/>
              </a:gs>
              <a:gs pos="80000">
                <a:srgbClr val="D6D6D6"/>
              </a:gs>
              <a:gs pos="100000">
                <a:srgbClr val="D6D6D6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2907632" y="6645305"/>
            <a:ext cx="9296400" cy="21945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35000">
                <a:srgbClr val="42318C"/>
              </a:gs>
              <a:gs pos="80000">
                <a:srgbClr val="42318C"/>
              </a:gs>
              <a:gs pos="100000">
                <a:srgbClr val="42318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465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Traveler Authorship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Allen Samuels</a:t>
            </a:r>
          </a:p>
          <a:p>
            <a:r>
              <a:rPr lang="en-US" dirty="0" smtClean="0"/>
              <a:t>July 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7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Pansophy Ribbon: Entry Fields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Entry Fields are the ONLY valid data inputs for travelers</a:t>
            </a:r>
          </a:p>
          <a:p>
            <a:pPr lvl="1"/>
            <a:r>
              <a:rPr lang="en-US" dirty="0" smtClean="0"/>
              <a:t>Collects entered data for the traveler</a:t>
            </a:r>
          </a:p>
          <a:p>
            <a:r>
              <a:rPr lang="en-US" dirty="0" smtClean="0"/>
              <a:t>Formats:</a:t>
            </a:r>
          </a:p>
          <a:p>
            <a:pPr lvl="1"/>
            <a:r>
              <a:rPr lang="en-US" dirty="0"/>
              <a:t>[[FIELDNAME]] &lt;&lt;FIELDTYPE&gt;&gt;</a:t>
            </a:r>
          </a:p>
          <a:p>
            <a:pPr lvl="1"/>
            <a:r>
              <a:rPr lang="en-US" dirty="0"/>
              <a:t>[[FIELDNAME]] {{CHOICE1,CHOICE2,…}} &lt;&lt;FIELDTYPE&gt;&gt;</a:t>
            </a:r>
          </a:p>
          <a:p>
            <a:r>
              <a:rPr lang="en-US" dirty="0" smtClean="0"/>
              <a:t>Fieldname is the title for the entry field</a:t>
            </a:r>
          </a:p>
          <a:p>
            <a:pPr lvl="1"/>
            <a:r>
              <a:rPr lang="en-US" dirty="0" smtClean="0"/>
              <a:t>Displayed in the traveler and labels the field in the database</a:t>
            </a:r>
          </a:p>
          <a:p>
            <a:r>
              <a:rPr lang="en-US" dirty="0" err="1" smtClean="0"/>
              <a:t>Fieldtype</a:t>
            </a:r>
            <a:r>
              <a:rPr lang="en-US" dirty="0" smtClean="0"/>
              <a:t> is the type of input</a:t>
            </a:r>
          </a:p>
          <a:p>
            <a:r>
              <a:rPr lang="en-US" dirty="0"/>
              <a:t>{{CHOICE1,CHOICE2,…}} is </a:t>
            </a:r>
            <a:r>
              <a:rPr lang="en-US" dirty="0" smtClean="0"/>
              <a:t>for fields that have multiple selection options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1100" y="977900"/>
            <a:ext cx="2324100" cy="84772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82668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Pansophy Ribbon: Entry </a:t>
            </a:r>
            <a:r>
              <a:rPr lang="en-US" dirty="0" smtClean="0"/>
              <a:t>Fields Dictionary</a:t>
            </a:r>
            <a:endParaRPr lang="en-US" dirty="0"/>
          </a:p>
        </p:txBody>
      </p:sp>
      <p:graphicFrame>
        <p:nvGraphicFramePr>
          <p:cNvPr id="4" name="Content Placeholder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6991774"/>
              </p:ext>
            </p:extLst>
          </p:nvPr>
        </p:nvGraphicFramePr>
        <p:xfrm>
          <a:off x="947057" y="2665211"/>
          <a:ext cx="10297886" cy="307848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374321">
                  <a:extLst>
                    <a:ext uri="{9D8B030D-6E8A-4147-A177-3AD203B41FA5}">
                      <a16:colId xmlns:a16="http://schemas.microsoft.com/office/drawing/2014/main" val="1984192658"/>
                    </a:ext>
                  </a:extLst>
                </a:gridCol>
                <a:gridCol w="3853543">
                  <a:extLst>
                    <a:ext uri="{9D8B030D-6E8A-4147-A177-3AD203B41FA5}">
                      <a16:colId xmlns:a16="http://schemas.microsoft.com/office/drawing/2014/main" val="3590638594"/>
                    </a:ext>
                  </a:extLst>
                </a:gridCol>
                <a:gridCol w="5070022">
                  <a:extLst>
                    <a:ext uri="{9D8B030D-6E8A-4147-A177-3AD203B41FA5}">
                      <a16:colId xmlns:a16="http://schemas.microsoft.com/office/drawing/2014/main" val="768728266"/>
                    </a:ext>
                  </a:extLst>
                </a:gridCol>
              </a:tblGrid>
              <a:tr h="195790">
                <a:tc>
                  <a:txBody>
                    <a:bodyPr/>
                    <a:lstStyle/>
                    <a:p>
                      <a:r>
                        <a:rPr lang="en-US" sz="1600" dirty="0"/>
                        <a:t>Ribbon Code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Traveler</a:t>
                      </a:r>
                      <a:r>
                        <a:rPr lang="en-US" sz="1600" baseline="0" dirty="0"/>
                        <a:t> Code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Definition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752302"/>
                  </a:ext>
                </a:extLst>
              </a:tr>
              <a:tr h="195790">
                <a:tc>
                  <a:txBody>
                    <a:bodyPr/>
                    <a:lstStyle/>
                    <a:p>
                      <a:r>
                        <a:rPr lang="en-US" sz="1200" dirty="0" err="1"/>
                        <a:t>CheckBox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[[</a:t>
                      </a:r>
                      <a:r>
                        <a:rPr lang="en-US" sz="1200" dirty="0" err="1"/>
                        <a:t>FieldName</a:t>
                      </a:r>
                      <a:r>
                        <a:rPr lang="en-US" sz="1200" dirty="0"/>
                        <a:t>]] &lt;&lt;CHECKBOX&gt;&gt;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 checkbox</a:t>
                      </a:r>
                      <a:r>
                        <a:rPr lang="en-US" sz="1200" baseline="0" dirty="0"/>
                        <a:t> that indicates the answer to a question is “yes”.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5786276"/>
                  </a:ext>
                </a:extLst>
              </a:tr>
              <a:tr h="195790">
                <a:tc>
                  <a:txBody>
                    <a:bodyPr/>
                    <a:lstStyle/>
                    <a:p>
                      <a:r>
                        <a:rPr lang="en-US" sz="1200" dirty="0"/>
                        <a:t>Comment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[[</a:t>
                      </a:r>
                      <a:r>
                        <a:rPr lang="en-US" sz="1200" dirty="0" err="1"/>
                        <a:t>FieldName</a:t>
                      </a:r>
                      <a:r>
                        <a:rPr lang="en-US" sz="1200" dirty="0"/>
                        <a:t>]] &lt;&lt;COMMENT&gt;&gt;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Allows you to collect comments in a large input box.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5928571"/>
                  </a:ext>
                </a:extLst>
              </a:tr>
              <a:tr h="195790">
                <a:tc>
                  <a:txBody>
                    <a:bodyPr/>
                    <a:lstStyle/>
                    <a:p>
                      <a:r>
                        <a:rPr lang="en-US" sz="1200" dirty="0" err="1"/>
                        <a:t>FileUpload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[[</a:t>
                      </a:r>
                      <a:r>
                        <a:rPr lang="en-US" sz="1200" dirty="0" err="1"/>
                        <a:t>FieldName</a:t>
                      </a:r>
                      <a:r>
                        <a:rPr lang="en-US" sz="1200" dirty="0"/>
                        <a:t>]] &lt;&lt;FILEUPLOAD&gt;&gt;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Allows you to upload any type of file to the server. File name</a:t>
                      </a:r>
                      <a:r>
                        <a:rPr lang="en-US" sz="1200" baseline="0" dirty="0"/>
                        <a:t> must contain ONLY letters, numbers and underscores.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9155603"/>
                  </a:ext>
                </a:extLst>
              </a:tr>
              <a:tr h="195790">
                <a:tc>
                  <a:txBody>
                    <a:bodyPr/>
                    <a:lstStyle/>
                    <a:p>
                      <a:r>
                        <a:rPr lang="en-US" sz="1200" dirty="0"/>
                        <a:t>Float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[[</a:t>
                      </a:r>
                      <a:r>
                        <a:rPr lang="en-US" sz="1200" dirty="0" err="1"/>
                        <a:t>FieldName</a:t>
                      </a:r>
                      <a:r>
                        <a:rPr lang="en-US" sz="1200" dirty="0"/>
                        <a:t>]] &lt;&lt;FLOAT&gt;&gt;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Creates in input</a:t>
                      </a:r>
                      <a:r>
                        <a:rPr lang="en-US" sz="1200" baseline="0" dirty="0"/>
                        <a:t> box that accepts numbers containing a decimal point.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4018430"/>
                  </a:ext>
                </a:extLst>
              </a:tr>
              <a:tr h="195790">
                <a:tc>
                  <a:txBody>
                    <a:bodyPr/>
                    <a:lstStyle/>
                    <a:p>
                      <a:r>
                        <a:rPr lang="en-US" sz="1200" dirty="0"/>
                        <a:t>SN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[[</a:t>
                      </a:r>
                      <a:r>
                        <a:rPr lang="en-US" sz="1200" dirty="0" err="1"/>
                        <a:t>FieldName</a:t>
                      </a:r>
                      <a:r>
                        <a:rPr lang="en-US" sz="1200" dirty="0"/>
                        <a:t>]] &lt;&lt;SN&gt;&gt;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Provides</a:t>
                      </a:r>
                      <a:r>
                        <a:rPr lang="en-US" sz="1200" baseline="0" dirty="0"/>
                        <a:t> a text box that accepts serial numbers (both numbers and letters</a:t>
                      </a:r>
                      <a:r>
                        <a:rPr lang="en-US" sz="1200" baseline="0" dirty="0" smtClean="0"/>
                        <a:t>). A Part SN is preferred over an SN Field.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6249406"/>
                  </a:ext>
                </a:extLst>
              </a:tr>
              <a:tr h="195790">
                <a:tc>
                  <a:txBody>
                    <a:bodyPr/>
                    <a:lstStyle/>
                    <a:p>
                      <a:r>
                        <a:rPr lang="en-US" sz="1200" dirty="0"/>
                        <a:t>Integer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[[</a:t>
                      </a:r>
                      <a:r>
                        <a:rPr lang="en-US" sz="1200" dirty="0" err="1"/>
                        <a:t>FieldName</a:t>
                      </a:r>
                      <a:r>
                        <a:rPr lang="en-US" sz="1200" dirty="0"/>
                        <a:t>]] &lt;&lt;INTEGER&gt;&gt;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Creates an</a:t>
                      </a:r>
                      <a:r>
                        <a:rPr lang="en-US" sz="1200" baseline="0" dirty="0"/>
                        <a:t> input box that accepts whole numbers only.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5719321"/>
                  </a:ext>
                </a:extLst>
              </a:tr>
              <a:tr h="195790">
                <a:tc>
                  <a:txBody>
                    <a:bodyPr/>
                    <a:lstStyle/>
                    <a:p>
                      <a:r>
                        <a:rPr lang="en-US" sz="1200" dirty="0"/>
                        <a:t>Note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[[</a:t>
                      </a:r>
                      <a:r>
                        <a:rPr lang="en-US" sz="1200" dirty="0" err="1"/>
                        <a:t>FieldName</a:t>
                      </a:r>
                      <a:r>
                        <a:rPr lang="en-US" sz="1200" dirty="0"/>
                        <a:t>]] &lt;&lt;NOTE&gt;&gt;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Use to alert</a:t>
                      </a:r>
                      <a:r>
                        <a:rPr lang="en-US" sz="1200" baseline="0" dirty="0"/>
                        <a:t> programmers of special traveler requirements (ex: calculations).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7219291"/>
                  </a:ext>
                </a:extLst>
              </a:tr>
              <a:tr h="195790">
                <a:tc>
                  <a:txBody>
                    <a:bodyPr/>
                    <a:lstStyle/>
                    <a:p>
                      <a:r>
                        <a:rPr lang="en-US" sz="1200" dirty="0"/>
                        <a:t>Radio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[[</a:t>
                      </a:r>
                      <a:r>
                        <a:rPr lang="en-US" sz="1200" dirty="0" err="1"/>
                        <a:t>FieldName</a:t>
                      </a:r>
                      <a:r>
                        <a:rPr lang="en-US" sz="1200" dirty="0"/>
                        <a:t>]]</a:t>
                      </a:r>
                      <a:r>
                        <a:rPr lang="en-US" sz="1200" baseline="0" dirty="0"/>
                        <a:t> {{Choice1,Choice2,Choice3}} &lt;&lt;RADIO&gt;&gt;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Creates a series of radio buttons (only one can be selected) base on the author</a:t>
                      </a:r>
                      <a:r>
                        <a:rPr lang="en-US" sz="1200" baseline="0" dirty="0"/>
                        <a:t> supplied list of choices.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840605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9623" y="1483908"/>
            <a:ext cx="2324100" cy="84772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36165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Pansophy Ribbon: Entry </a:t>
            </a:r>
            <a:r>
              <a:rPr lang="en-US" dirty="0" smtClean="0"/>
              <a:t>Fields </a:t>
            </a:r>
            <a:r>
              <a:rPr lang="en-US" dirty="0" smtClean="0"/>
              <a:t>Dictionary Cont.</a:t>
            </a:r>
            <a:endParaRPr lang="en-US" dirty="0"/>
          </a:p>
        </p:txBody>
      </p:sp>
      <p:graphicFrame>
        <p:nvGraphicFramePr>
          <p:cNvPr id="4" name="Content Placeholder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5396105"/>
              </p:ext>
            </p:extLst>
          </p:nvPr>
        </p:nvGraphicFramePr>
        <p:xfrm>
          <a:off x="947057" y="2665211"/>
          <a:ext cx="10297886" cy="262128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374321">
                  <a:extLst>
                    <a:ext uri="{9D8B030D-6E8A-4147-A177-3AD203B41FA5}">
                      <a16:colId xmlns:a16="http://schemas.microsoft.com/office/drawing/2014/main" val="1984192658"/>
                    </a:ext>
                  </a:extLst>
                </a:gridCol>
                <a:gridCol w="3853543">
                  <a:extLst>
                    <a:ext uri="{9D8B030D-6E8A-4147-A177-3AD203B41FA5}">
                      <a16:colId xmlns:a16="http://schemas.microsoft.com/office/drawing/2014/main" val="3590638594"/>
                    </a:ext>
                  </a:extLst>
                </a:gridCol>
                <a:gridCol w="5070022">
                  <a:extLst>
                    <a:ext uri="{9D8B030D-6E8A-4147-A177-3AD203B41FA5}">
                      <a16:colId xmlns:a16="http://schemas.microsoft.com/office/drawing/2014/main" val="768728266"/>
                    </a:ext>
                  </a:extLst>
                </a:gridCol>
              </a:tblGrid>
              <a:tr h="195790">
                <a:tc>
                  <a:txBody>
                    <a:bodyPr/>
                    <a:lstStyle/>
                    <a:p>
                      <a:r>
                        <a:rPr lang="en-US" sz="1600" dirty="0"/>
                        <a:t>Ribbon Code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Traveler</a:t>
                      </a:r>
                      <a:r>
                        <a:rPr lang="en-US" sz="1600" baseline="0" dirty="0"/>
                        <a:t> Code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Definition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752302"/>
                  </a:ext>
                </a:extLst>
              </a:tr>
              <a:tr h="195790">
                <a:tc>
                  <a:txBody>
                    <a:bodyPr/>
                    <a:lstStyle/>
                    <a:p>
                      <a:r>
                        <a:rPr lang="en-US" sz="1200" dirty="0" err="1"/>
                        <a:t>SciNot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[[</a:t>
                      </a:r>
                      <a:r>
                        <a:rPr lang="en-US" sz="1200" dirty="0" err="1"/>
                        <a:t>FieldName</a:t>
                      </a:r>
                      <a:r>
                        <a:rPr lang="en-US" sz="1200" dirty="0"/>
                        <a:t>]]</a:t>
                      </a:r>
                      <a:r>
                        <a:rPr lang="en-US" sz="1200" baseline="0" dirty="0"/>
                        <a:t> &lt;&lt;SCINOT&gt;&gt;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Allows for</a:t>
                      </a:r>
                      <a:r>
                        <a:rPr lang="en-US" sz="1200" baseline="0" dirty="0"/>
                        <a:t> the numbers in scientific notation.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5786276"/>
                  </a:ext>
                </a:extLst>
              </a:tr>
              <a:tr h="195790">
                <a:tc>
                  <a:txBody>
                    <a:bodyPr/>
                    <a:lstStyle/>
                    <a:p>
                      <a:r>
                        <a:rPr lang="en-US" sz="1200" dirty="0"/>
                        <a:t>Select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[[</a:t>
                      </a:r>
                      <a:r>
                        <a:rPr lang="en-US" sz="1200" dirty="0" err="1"/>
                        <a:t>FieldName</a:t>
                      </a:r>
                      <a:r>
                        <a:rPr lang="en-US" sz="1200" dirty="0"/>
                        <a:t>]]</a:t>
                      </a:r>
                      <a:r>
                        <a:rPr lang="en-US" sz="1200" baseline="0" dirty="0"/>
                        <a:t> {{Choice1,Choice2,Choice3}} &lt;&lt;SELECT&gt;&gt;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Creates an author defined pull-down menu.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5928571"/>
                  </a:ext>
                </a:extLst>
              </a:tr>
              <a:tr h="195790">
                <a:tc>
                  <a:txBody>
                    <a:bodyPr/>
                    <a:lstStyle/>
                    <a:p>
                      <a:r>
                        <a:rPr lang="en-US" sz="1200" dirty="0"/>
                        <a:t>Text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[</a:t>
                      </a:r>
                      <a:r>
                        <a:rPr lang="en-US" sz="1200" dirty="0" err="1"/>
                        <a:t>FieldName</a:t>
                      </a:r>
                      <a:r>
                        <a:rPr lang="en-US" sz="1200" dirty="0"/>
                        <a:t>]] &lt;&lt;TEXT&gt;&gt;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Creates </a:t>
                      </a:r>
                      <a:r>
                        <a:rPr lang="en-US" sz="1200" dirty="0" smtClean="0"/>
                        <a:t>a</a:t>
                      </a:r>
                      <a:r>
                        <a:rPr lang="en-US" sz="1200" baseline="0" dirty="0" smtClean="0"/>
                        <a:t> input </a:t>
                      </a:r>
                      <a:r>
                        <a:rPr lang="en-US" sz="1200" baseline="0" dirty="0"/>
                        <a:t>box for text entries</a:t>
                      </a:r>
                      <a:r>
                        <a:rPr lang="en-US" sz="1200" baseline="0" dirty="0" smtClean="0"/>
                        <a:t>. Smaller than a Comment box, just one line.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9155603"/>
                  </a:ext>
                </a:extLst>
              </a:tr>
              <a:tr h="195790">
                <a:tc>
                  <a:txBody>
                    <a:bodyPr/>
                    <a:lstStyle/>
                    <a:p>
                      <a:r>
                        <a:rPr lang="en-US" sz="1200" dirty="0"/>
                        <a:t>Timestamp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[[</a:t>
                      </a:r>
                      <a:r>
                        <a:rPr lang="en-US" sz="1200" dirty="0" err="1"/>
                        <a:t>FieldName</a:t>
                      </a:r>
                      <a:r>
                        <a:rPr lang="en-US" sz="1200" dirty="0"/>
                        <a:t>]] &lt;&lt;TIMESTAMP&gt;&gt;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Provides</a:t>
                      </a:r>
                      <a:r>
                        <a:rPr lang="en-US" sz="1200" baseline="0" dirty="0"/>
                        <a:t> an input box which accepts date &amp; time. Also supplies a “Now” button which will automatically enter the current date &amp; time.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4018430"/>
                  </a:ext>
                </a:extLst>
              </a:tr>
              <a:tr h="195790">
                <a:tc>
                  <a:txBody>
                    <a:bodyPr/>
                    <a:lstStyle/>
                    <a:p>
                      <a:r>
                        <a:rPr lang="en-US" sz="1200" dirty="0" err="1"/>
                        <a:t>YesNo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[[</a:t>
                      </a:r>
                      <a:r>
                        <a:rPr lang="en-US" sz="1200" dirty="0" err="1"/>
                        <a:t>FieldName</a:t>
                      </a:r>
                      <a:r>
                        <a:rPr lang="en-US" sz="1200" dirty="0"/>
                        <a:t>]] &lt;&lt;YESNO&gt;&gt;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Creates radio buttons that answer</a:t>
                      </a:r>
                      <a:r>
                        <a:rPr lang="en-US" sz="1200" baseline="0" dirty="0"/>
                        <a:t> a yes/no question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6249406"/>
                  </a:ext>
                </a:extLst>
              </a:tr>
              <a:tr h="195790">
                <a:tc>
                  <a:txBody>
                    <a:bodyPr/>
                    <a:lstStyle/>
                    <a:p>
                      <a:r>
                        <a:rPr lang="en-US" sz="1200" dirty="0" err="1"/>
                        <a:t>Holdpoint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[[</a:t>
                      </a:r>
                      <a:r>
                        <a:rPr lang="en-US" sz="1200" dirty="0" err="1"/>
                        <a:t>FieldName</a:t>
                      </a:r>
                      <a:r>
                        <a:rPr lang="en-US" sz="1200" dirty="0"/>
                        <a:t>]] {{Username1,Username2}}</a:t>
                      </a:r>
                      <a:r>
                        <a:rPr lang="en-US" sz="1200" baseline="0" dirty="0"/>
                        <a:t> &lt;&lt;HOLDPOINT&gt;&gt;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Creates a hold point in the traveler,</a:t>
                      </a:r>
                      <a:r>
                        <a:rPr lang="en-US" sz="1200" baseline="0" dirty="0"/>
                        <a:t> preventing any further data entry.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5719321"/>
                  </a:ext>
                </a:extLst>
              </a:tr>
              <a:tr h="195790">
                <a:tc>
                  <a:txBody>
                    <a:bodyPr/>
                    <a:lstStyle/>
                    <a:p>
                      <a:r>
                        <a:rPr lang="en-US" sz="1200" dirty="0"/>
                        <a:t>Emails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[[</a:t>
                      </a:r>
                      <a:r>
                        <a:rPr lang="en-US" sz="1200" dirty="0" err="1"/>
                        <a:t>FieldName</a:t>
                      </a:r>
                      <a:r>
                        <a:rPr lang="en-US" sz="1200" dirty="0"/>
                        <a:t>]] {{Username1,Username2}} &lt;&lt;EMAIL&gt;&gt;</a:t>
                      </a:r>
                      <a:br>
                        <a:rPr lang="en-US" sz="1200" dirty="0"/>
                      </a:br>
                      <a:r>
                        <a:rPr lang="en-US" sz="1200" dirty="0"/>
                        <a:t>[[</a:t>
                      </a:r>
                      <a:r>
                        <a:rPr lang="en-US" sz="1200" dirty="0" err="1"/>
                        <a:t>FieldName</a:t>
                      </a:r>
                      <a:r>
                        <a:rPr lang="en-US" sz="1200" dirty="0"/>
                        <a:t>]]</a:t>
                      </a:r>
                      <a:r>
                        <a:rPr lang="en-US" sz="1200" baseline="0" dirty="0"/>
                        <a:t> {{Subject Line}} &lt;&lt;EMAILSUBJ&gt;&gt; 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Send an email</a:t>
                      </a:r>
                      <a:r>
                        <a:rPr lang="en-US" sz="1200" baseline="0" dirty="0"/>
                        <a:t> to author specified users when a page is submitted. Must use the same Field Name for both lines of Entry Fields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7219291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9623" y="1483908"/>
            <a:ext cx="2324100" cy="84772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40146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Pansophy </a:t>
            </a:r>
            <a:r>
              <a:rPr lang="en-US" dirty="0" smtClean="0"/>
              <a:t>Ribbon: </a:t>
            </a:r>
            <a:r>
              <a:rPr lang="en-US" dirty="0"/>
              <a:t>Page Mods</a:t>
            </a:r>
          </a:p>
        </p:txBody>
      </p:sp>
      <p:graphicFrame>
        <p:nvGraphicFramePr>
          <p:cNvPr id="4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774367"/>
              </p:ext>
            </p:extLst>
          </p:nvPr>
        </p:nvGraphicFramePr>
        <p:xfrm>
          <a:off x="838200" y="1825625"/>
          <a:ext cx="10515600" cy="192532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3260572375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408673197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1880002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Ribbon Code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Definition</a:t>
                      </a:r>
                    </a:p>
                  </a:txBody>
                  <a:tcPr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3">
                  <a:txBody>
                    <a:bodyPr/>
                    <a:lstStyle/>
                    <a:p>
                      <a:endParaRPr lang="en-US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BF1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40848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NewPage at EOF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Inserts a page break at the end of the traveler.</a:t>
                      </a:r>
                    </a:p>
                  </a:txBody>
                  <a:tcPr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50168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NewTable at EOF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Inserts</a:t>
                      </a:r>
                      <a:r>
                        <a:rPr lang="en-US" baseline="0" dirty="0"/>
                        <a:t> a page break and a table for steps, instructions and data input at the end of the traveler.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1355941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8982" y="2173922"/>
            <a:ext cx="1543050" cy="122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812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Pansophy </a:t>
            </a:r>
            <a:r>
              <a:rPr lang="en-US" dirty="0" smtClean="0"/>
              <a:t>Ribbon: </a:t>
            </a:r>
            <a:r>
              <a:rPr lang="en-US" dirty="0"/>
              <a:t>User Sets</a:t>
            </a:r>
          </a:p>
        </p:txBody>
      </p:sp>
      <p:graphicFrame>
        <p:nvGraphicFramePr>
          <p:cNvPr id="4" name="Content Placeholder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6615684"/>
              </p:ext>
            </p:extLst>
          </p:nvPr>
        </p:nvGraphicFramePr>
        <p:xfrm>
          <a:off x="838200" y="1825625"/>
          <a:ext cx="10510157" cy="249428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303948">
                  <a:extLst>
                    <a:ext uri="{9D8B030D-6E8A-4147-A177-3AD203B41FA5}">
                      <a16:colId xmlns:a16="http://schemas.microsoft.com/office/drawing/2014/main" val="2161220563"/>
                    </a:ext>
                  </a:extLst>
                </a:gridCol>
                <a:gridCol w="4030052">
                  <a:extLst>
                    <a:ext uri="{9D8B030D-6E8A-4147-A177-3AD203B41FA5}">
                      <a16:colId xmlns:a16="http://schemas.microsoft.com/office/drawing/2014/main" val="989599514"/>
                    </a:ext>
                  </a:extLst>
                </a:gridCol>
                <a:gridCol w="3355521">
                  <a:extLst>
                    <a:ext uri="{9D8B030D-6E8A-4147-A177-3AD203B41FA5}">
                      <a16:colId xmlns:a16="http://schemas.microsoft.com/office/drawing/2014/main" val="3433275878"/>
                    </a:ext>
                  </a:extLst>
                </a:gridCol>
                <a:gridCol w="1820636">
                  <a:extLst>
                    <a:ext uri="{9D8B030D-6E8A-4147-A177-3AD203B41FA5}">
                      <a16:colId xmlns:a16="http://schemas.microsoft.com/office/drawing/2014/main" val="38831693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Ribbon Code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Traveler Code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Definition</a:t>
                      </a:r>
                    </a:p>
                  </a:txBody>
                  <a:tcPr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6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31577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SRF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[[SRF_FIELDNAME]]</a:t>
                      </a:r>
                      <a:r>
                        <a:rPr lang="en-US" baseline="0" dirty="0"/>
                        <a:t> &lt;&lt;SRF&gt;&gt;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SRF User Set</a:t>
                      </a:r>
                    </a:p>
                  </a:txBody>
                  <a:tcPr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7994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SRF_CMP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[[SRFCMP_FIELDNAME]]</a:t>
                      </a:r>
                      <a:r>
                        <a:rPr lang="en-US" baseline="0" dirty="0"/>
                        <a:t> &lt;&lt;SRFCMP&gt;&gt;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SRF </a:t>
                      </a:r>
                      <a:r>
                        <a:rPr lang="en-US" dirty="0" err="1"/>
                        <a:t>Cryomodule</a:t>
                      </a:r>
                      <a:r>
                        <a:rPr lang="en-US" dirty="0"/>
                        <a:t> User</a:t>
                      </a:r>
                      <a:r>
                        <a:rPr lang="en-US" baseline="0" dirty="0"/>
                        <a:t> Set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81036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SRF_CVP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[[SRFCVP_FIELDNAME]]</a:t>
                      </a:r>
                      <a:r>
                        <a:rPr lang="en-US" baseline="0" dirty="0"/>
                        <a:t> &lt;&lt;SRFCVP&gt;&gt;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SRF Cavity User Set</a:t>
                      </a:r>
                    </a:p>
                  </a:txBody>
                  <a:tcPr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71969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SRF_FAB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[[SRFFAB_FIELDNAME]]</a:t>
                      </a:r>
                      <a:r>
                        <a:rPr lang="en-US" baseline="0" dirty="0"/>
                        <a:t> &lt;&lt;SRFFAB&gt;&gt;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SRF Fabrication User Set</a:t>
                      </a:r>
                    </a:p>
                  </a:txBody>
                  <a:tcPr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66295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[[RAD_FIELDNAME]]</a:t>
                      </a:r>
                      <a:r>
                        <a:rPr lang="en-US" baseline="0" dirty="0"/>
                        <a:t> &lt;&lt;RAD&gt;&gt;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Radcon</a:t>
                      </a:r>
                      <a:r>
                        <a:rPr lang="en-US" dirty="0"/>
                        <a:t> User</a:t>
                      </a:r>
                      <a:r>
                        <a:rPr lang="en-US" baseline="0" dirty="0"/>
                        <a:t> Set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344181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5609" y="2101215"/>
            <a:ext cx="1200150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066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Pansophy Ribbon: </a:t>
            </a:r>
            <a:r>
              <a:rPr lang="en-US" dirty="0" smtClean="0"/>
              <a:t>Part SNs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dropdown lists the different Part SNs available for use in alphabetic order</a:t>
            </a:r>
          </a:p>
          <a:p>
            <a:r>
              <a:rPr lang="en-US" dirty="0" smtClean="0"/>
              <a:t>E.G. </a:t>
            </a:r>
            <a:r>
              <a:rPr lang="en-US" dirty="0"/>
              <a:t>[[OMAGSN]] &lt;&lt;OMAGSN&gt;&gt;</a:t>
            </a:r>
          </a:p>
          <a:p>
            <a:r>
              <a:rPr lang="en-US" dirty="0" smtClean="0"/>
              <a:t>A &lt;&lt;SN&gt;&gt; field may be used if no acronym is</a:t>
            </a:r>
          </a:p>
          <a:p>
            <a:pPr marL="0" indent="0">
              <a:buNone/>
            </a:pPr>
            <a:r>
              <a:rPr lang="en-US" dirty="0" smtClean="0"/>
              <a:t>   available yet.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2698" y="812580"/>
            <a:ext cx="3057525" cy="8477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1722" y="2316134"/>
            <a:ext cx="3419475" cy="37719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38727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Filling out a Traveler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192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an Old </a:t>
            </a:r>
            <a:r>
              <a:rPr lang="en-US" dirty="0"/>
              <a:t>T</a:t>
            </a:r>
            <a:r>
              <a:rPr lang="en-US" dirty="0" smtClean="0"/>
              <a:t>raveler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Older travelers can be used as starting points for new revisions or new versions in different projects.</a:t>
            </a:r>
          </a:p>
          <a:p>
            <a:r>
              <a:rPr lang="en-US" dirty="0" smtClean="0"/>
              <a:t>All files for in production travelers can be found in a project's Approved Travelers folder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475" y="3527832"/>
            <a:ext cx="9925050" cy="3119453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928553" y="4671753"/>
            <a:ext cx="1188720" cy="166255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041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an Old </a:t>
            </a:r>
            <a:r>
              <a:rPr lang="en-US" dirty="0"/>
              <a:t>T</a:t>
            </a:r>
            <a:r>
              <a:rPr lang="en-US" dirty="0" smtClean="0"/>
              <a:t>raveler </a:t>
            </a:r>
            <a:r>
              <a:rPr lang="en-US" dirty="0"/>
              <a:t>C</a:t>
            </a:r>
            <a:r>
              <a:rPr lang="en-US" dirty="0" smtClean="0"/>
              <a:t>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Ensure that the traveler is in the current template</a:t>
            </a:r>
          </a:p>
          <a:p>
            <a:pPr lvl="1"/>
            <a:r>
              <a:rPr lang="en-US" dirty="0" smtClean="0"/>
              <a:t>If the first page is missing the NCR informative and D3 emails rows, it is in the old template</a:t>
            </a:r>
          </a:p>
          <a:p>
            <a:pPr lvl="1"/>
            <a:r>
              <a:rPr lang="en-US" dirty="0" smtClean="0"/>
              <a:t>If this happens, create a new traveler in the current template and import the information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7267" y="3699164"/>
            <a:ext cx="5977466" cy="2749261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192087" y="4505759"/>
            <a:ext cx="2668386" cy="174306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110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Filling Out a </a:t>
            </a:r>
            <a:r>
              <a:rPr lang="en-US" dirty="0" smtClean="0"/>
              <a:t>Traveler: </a:t>
            </a:r>
            <a:r>
              <a:rPr lang="en-US" dirty="0"/>
              <a:t>Header Page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8"/>
            <a:ext cx="7118973" cy="4351338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2366610" y="2317621"/>
            <a:ext cx="864524" cy="180412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7957173" y="1554480"/>
            <a:ext cx="2839049" cy="44875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Traveler </a:t>
            </a:r>
            <a:r>
              <a:rPr lang="en-US" dirty="0" smtClean="0"/>
              <a:t>title is different from </a:t>
            </a:r>
            <a:r>
              <a:rPr lang="en-US" dirty="0" smtClean="0"/>
              <a:t>Traveler </a:t>
            </a:r>
            <a:r>
              <a:rPr lang="en-US" dirty="0" smtClean="0"/>
              <a:t>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Traveler ID format: Project-Work Center Area-Component-Action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NCR/D3 format: username1,username2,username3,etc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No </a:t>
            </a:r>
            <a:r>
              <a:rPr lang="en-US" dirty="0" smtClean="0"/>
              <a:t>spaces, between emails</a:t>
            </a:r>
            <a:endParaRPr lang="en-U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No duplicates usernames between NCR categories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2366610" y="3231111"/>
            <a:ext cx="1911927" cy="471186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2366610" y="2607981"/>
            <a:ext cx="1654232" cy="207818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3231134" y="1690688"/>
            <a:ext cx="4979324" cy="709799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endCxn id="9" idx="3"/>
          </p:cNvCxnSpPr>
          <p:nvPr/>
        </p:nvCxnSpPr>
        <p:spPr>
          <a:xfrm flipH="1">
            <a:off x="4020842" y="2599178"/>
            <a:ext cx="4189616" cy="112712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endCxn id="8" idx="3"/>
          </p:cNvCxnSpPr>
          <p:nvPr/>
        </p:nvCxnSpPr>
        <p:spPr>
          <a:xfrm flipH="1" flipV="1">
            <a:off x="4278537" y="3466704"/>
            <a:ext cx="3931921" cy="153676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577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Location of Training Slides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87832" y="1825625"/>
            <a:ext cx="9416335" cy="4351338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6999316" y="2468880"/>
            <a:ext cx="2884518" cy="1263535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245331" y="4214553"/>
            <a:ext cx="5311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Pansophy &gt; Main Menu &gt; Help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578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Content Placeholder 3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5162" y="1784062"/>
            <a:ext cx="7044048" cy="43513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Filling Out a </a:t>
            </a:r>
            <a:r>
              <a:rPr lang="en-US" dirty="0" smtClean="0"/>
              <a:t>Traveler: </a:t>
            </a:r>
            <a:r>
              <a:rPr lang="en-US" dirty="0"/>
              <a:t>Header </a:t>
            </a:r>
            <a:r>
              <a:rPr lang="en-US" dirty="0" smtClean="0"/>
              <a:t>Page Cont.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1163780" y="4730203"/>
            <a:ext cx="5286895" cy="448626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8067755" y="1438100"/>
            <a:ext cx="2839049" cy="53533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50" dirty="0" smtClean="0"/>
              <a:t>Hyperlink any files the author deems </a:t>
            </a:r>
            <a:r>
              <a:rPr lang="en-US" sz="1650" dirty="0" smtClean="0"/>
              <a:t>necessary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50" dirty="0" smtClean="0"/>
              <a:t>Ensure the links work and go to in production references</a:t>
            </a:r>
            <a:endParaRPr lang="en-US" sz="165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50" dirty="0" smtClean="0"/>
              <a:t>Once a traveler is in pansophy, a new revision is needed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50" dirty="0" smtClean="0"/>
              <a:t>Update the revision number and add a description of changes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50" dirty="0" smtClean="0"/>
              <a:t>Make sure the revision numbers match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50" dirty="0" smtClean="0"/>
              <a:t>Be sure a page break is at the end of the header page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385753" y="2776450"/>
            <a:ext cx="448888" cy="199505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1097280" y="5399398"/>
            <a:ext cx="3399906" cy="491356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5087392" y="1690688"/>
            <a:ext cx="3258586" cy="2992955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endCxn id="8" idx="3"/>
          </p:cNvCxnSpPr>
          <p:nvPr/>
        </p:nvCxnSpPr>
        <p:spPr>
          <a:xfrm flipH="1" flipV="1">
            <a:off x="2834641" y="2876203"/>
            <a:ext cx="5511337" cy="349135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1033549" y="5959190"/>
            <a:ext cx="1812175" cy="176210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Elbow Connector 20"/>
          <p:cNvCxnSpPr/>
          <p:nvPr/>
        </p:nvCxnSpPr>
        <p:spPr>
          <a:xfrm rot="10800000" flipV="1">
            <a:off x="4508269" y="3990108"/>
            <a:ext cx="4286597" cy="1434163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2830484" y="6018415"/>
            <a:ext cx="5515494" cy="26380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0295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Filling out a Traveler: </a:t>
            </a:r>
            <a:r>
              <a:rPr lang="en-US" dirty="0"/>
              <a:t>Entry </a:t>
            </a:r>
            <a:r>
              <a:rPr lang="en-US" dirty="0" smtClean="0"/>
              <a:t>Fields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Fieldnames must be unique and descriptive</a:t>
            </a:r>
          </a:p>
          <a:p>
            <a:pPr lvl="1"/>
            <a:r>
              <a:rPr lang="en-US" sz="1800" dirty="0" smtClean="0"/>
              <a:t>Travelers with duplicate fieldnames names will result in errors during upload</a:t>
            </a:r>
          </a:p>
          <a:p>
            <a:pPr lvl="1"/>
            <a:r>
              <a:rPr lang="en-US" sz="1800" dirty="0" smtClean="0"/>
              <a:t>[[Technician]] does not describe what is being done. [[</a:t>
            </a:r>
            <a:r>
              <a:rPr lang="en-US" sz="1800" dirty="0" err="1" smtClean="0"/>
              <a:t>VacuumTech</a:t>
            </a:r>
            <a:r>
              <a:rPr lang="en-US" sz="1800" dirty="0" smtClean="0"/>
              <a:t>]] or [[</a:t>
            </a:r>
            <a:r>
              <a:rPr lang="en-US" sz="1800" dirty="0" err="1" smtClean="0"/>
              <a:t>VacTech</a:t>
            </a:r>
            <a:r>
              <a:rPr lang="en-US" sz="1800" dirty="0" smtClean="0"/>
              <a:t>]] is more descriptive</a:t>
            </a:r>
          </a:p>
          <a:p>
            <a:r>
              <a:rPr lang="en-US" sz="2000" dirty="0" smtClean="0"/>
              <a:t>Fieldnames must be </a:t>
            </a:r>
            <a:r>
              <a:rPr lang="en-US" sz="2000" dirty="0" err="1" smtClean="0"/>
              <a:t>nonsequential</a:t>
            </a:r>
            <a:r>
              <a:rPr lang="en-US" sz="2000" dirty="0" smtClean="0"/>
              <a:t> (E.G. [[FieldName1]], [[FieldName2]], etc.)</a:t>
            </a:r>
          </a:p>
          <a:p>
            <a:pPr lvl="1"/>
            <a:r>
              <a:rPr lang="en-US" sz="1800" dirty="0" smtClean="0"/>
              <a:t>The exception is within an individual step and with Part SNs</a:t>
            </a:r>
          </a:p>
          <a:p>
            <a:pPr lvl="1"/>
            <a:r>
              <a:rPr lang="en-US" sz="1800" dirty="0" smtClean="0"/>
              <a:t>Don't label them based on the step (E.G. [[FIELDNAME4 in step 4]])</a:t>
            </a:r>
          </a:p>
          <a:p>
            <a:r>
              <a:rPr lang="en-US" sz="2000" dirty="0" smtClean="0"/>
              <a:t>Camel Case is preferred (E.G</a:t>
            </a:r>
            <a:r>
              <a:rPr lang="en-US" sz="2000" dirty="0"/>
              <a:t>. [[</a:t>
            </a:r>
            <a:r>
              <a:rPr lang="en-US" sz="2000" dirty="0" err="1"/>
              <a:t>CamelCase</a:t>
            </a:r>
            <a:r>
              <a:rPr lang="en-US" sz="2000" dirty="0"/>
              <a:t>]], [[</a:t>
            </a:r>
            <a:r>
              <a:rPr lang="en-US" sz="2000" dirty="0" err="1"/>
              <a:t>SRFCamelCase</a:t>
            </a:r>
            <a:r>
              <a:rPr lang="en-US" sz="2000" dirty="0" smtClean="0"/>
              <a:t>]])</a:t>
            </a:r>
          </a:p>
          <a:p>
            <a:r>
              <a:rPr lang="en-US" sz="2000" dirty="0" smtClean="0"/>
              <a:t>Fieldname character limit is 48 characters</a:t>
            </a:r>
          </a:p>
          <a:p>
            <a:r>
              <a:rPr lang="en-US" sz="2000" dirty="0" smtClean="0"/>
              <a:t>Fieldnames cannot start with a number</a:t>
            </a:r>
          </a:p>
          <a:p>
            <a:r>
              <a:rPr lang="en-US" sz="2000" dirty="0" smtClean="0"/>
              <a:t>No spaces or special characters in fieldname except for underscore </a:t>
            </a:r>
            <a:r>
              <a:rPr lang="en-US" sz="2000" dirty="0" smtClean="0"/>
              <a:t>_</a:t>
            </a:r>
          </a:p>
          <a:p>
            <a:r>
              <a:rPr lang="en-US" sz="2000" dirty="0" smtClean="0"/>
              <a:t>1 field and fieldname per line.</a:t>
            </a:r>
          </a:p>
          <a:p>
            <a:r>
              <a:rPr lang="en-US" sz="2000" dirty="0" smtClean="0"/>
              <a:t>No more than 1 </a:t>
            </a:r>
            <a:r>
              <a:rPr lang="en-US" sz="2000" dirty="0" err="1" smtClean="0"/>
              <a:t>holdpoint</a:t>
            </a:r>
            <a:r>
              <a:rPr lang="en-US" sz="2000" dirty="0" smtClean="0"/>
              <a:t> per page</a:t>
            </a:r>
            <a:endParaRPr lang="en-US" sz="2000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411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Traveler Page Example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42677" y="1825625"/>
            <a:ext cx="7106646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717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Images in a Traveler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Travelers can have images</a:t>
            </a:r>
          </a:p>
          <a:p>
            <a:r>
              <a:rPr lang="en-US" dirty="0" smtClean="0"/>
              <a:t>Arrows and other symbols must be part of the image, and cannot be in the word document</a:t>
            </a:r>
          </a:p>
          <a:p>
            <a:pPr lvl="1"/>
            <a:r>
              <a:rPr lang="en-US" dirty="0" smtClean="0"/>
              <a:t>To add, edit an image in word and screenshot using the snipping tool, then replace image and symbols with new image</a:t>
            </a:r>
          </a:p>
          <a:p>
            <a:pPr lvl="1"/>
            <a:r>
              <a:rPr lang="en-US" dirty="0" smtClean="0"/>
              <a:t>Alternatively use </a:t>
            </a:r>
            <a:r>
              <a:rPr lang="en-US" dirty="0" err="1" smtClean="0"/>
              <a:t>Powerpoint</a:t>
            </a:r>
            <a:r>
              <a:rPr lang="en-US" dirty="0" smtClean="0"/>
              <a:t> to the same effect.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3329" y="3657599"/>
            <a:ext cx="3290787" cy="2244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382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 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76892"/>
            <a:ext cx="10515600" cy="4351338"/>
          </a:xfrm>
        </p:spPr>
        <p:txBody>
          <a:bodyPr/>
          <a:lstStyle/>
          <a:p>
            <a:r>
              <a:rPr lang="en-US" dirty="0" smtClean="0"/>
              <a:t>Using extra lines to line up instructions and fields does not work</a:t>
            </a:r>
          </a:p>
          <a:p>
            <a:r>
              <a:rPr lang="en-US" dirty="0" smtClean="0"/>
              <a:t>If needed, split the steps up into different cells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331" y="2285382"/>
            <a:ext cx="9525529" cy="18406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330" y="4175379"/>
            <a:ext cx="9525529" cy="12128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199" y="5508997"/>
            <a:ext cx="6960658" cy="123495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1069" y="2759825"/>
            <a:ext cx="59713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smtClean="0">
                <a:solidFill>
                  <a:srgbClr val="FF0000"/>
                </a:solidFill>
              </a:rPr>
              <a:t>X</a:t>
            </a:r>
            <a:endParaRPr lang="en-US" sz="25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1068" y="4426361"/>
            <a:ext cx="59713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smtClean="0">
                <a:solidFill>
                  <a:srgbClr val="FF0000"/>
                </a:solidFill>
              </a:rPr>
              <a:t>X</a:t>
            </a:r>
            <a:endParaRPr lang="en-US" sz="25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1068" y="5607390"/>
            <a:ext cx="86413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2500" dirty="0" smtClean="0"/>
              <a:t> 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1726448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Approvals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611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a traveler is ready for approval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Before a traveler is put out for approval, make sure it is ready to go into pansophy AS IS to the best of your ability</a:t>
            </a:r>
          </a:p>
          <a:p>
            <a:pPr lvl="1"/>
            <a:r>
              <a:rPr lang="en-US" dirty="0" smtClean="0"/>
              <a:t>Pansophy may </a:t>
            </a:r>
            <a:r>
              <a:rPr lang="en-US" dirty="0" smtClean="0"/>
              <a:t>make small edits </a:t>
            </a:r>
            <a:r>
              <a:rPr lang="en-US" dirty="0" smtClean="0"/>
              <a:t>and reserves the right to send travelers back for revision</a:t>
            </a:r>
          </a:p>
          <a:p>
            <a:pPr lvl="1"/>
            <a:r>
              <a:rPr lang="en-US" dirty="0" smtClean="0"/>
              <a:t>If at any time a traveler needs to be sent back for major revision, the approval process is restarted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26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Traveler cleanup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it was used, turn off track changes and accept all revisions</a:t>
            </a:r>
          </a:p>
          <a:p>
            <a:r>
              <a:rPr lang="en-US" dirty="0" smtClean="0"/>
              <a:t>Delete comments and remove highlights</a:t>
            </a:r>
          </a:p>
          <a:p>
            <a:r>
              <a:rPr lang="en-US" dirty="0" smtClean="0"/>
              <a:t>Remove double spaces</a:t>
            </a:r>
          </a:p>
          <a:p>
            <a:pPr lvl="1"/>
            <a:r>
              <a:rPr lang="en-US" dirty="0" smtClean="0"/>
              <a:t>Ctrl + h, or open find and replace. </a:t>
            </a:r>
            <a:r>
              <a:rPr lang="en-US" dirty="0" smtClean="0"/>
              <a:t>Search for double spaces, replace with single. </a:t>
            </a:r>
            <a:r>
              <a:rPr lang="en-US" dirty="0" smtClean="0"/>
              <a:t>Run </a:t>
            </a:r>
            <a:r>
              <a:rPr lang="en-US" dirty="0" smtClean="0"/>
              <a:t>until zero </a:t>
            </a:r>
            <a:r>
              <a:rPr lang="en-US" dirty="0" smtClean="0"/>
              <a:t>results</a:t>
            </a:r>
          </a:p>
          <a:p>
            <a:r>
              <a:rPr lang="en-US" dirty="0" smtClean="0"/>
              <a:t>If creating a new traveler from an older one, errors might carry over</a:t>
            </a:r>
          </a:p>
          <a:p>
            <a:pPr lvl="1"/>
            <a:r>
              <a:rPr lang="en-US" dirty="0" smtClean="0"/>
              <a:t>Keep an eye out for smart quotes and apostrophes, or use find and replace to root them out</a:t>
            </a: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7796" y="283083"/>
            <a:ext cx="3436186" cy="1542542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7537000" y="1596044"/>
            <a:ext cx="1307741" cy="149630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335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Putting a traveler out for approval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Up until this point, in progress travelers remain in the project draft folder in </a:t>
            </a:r>
            <a:r>
              <a:rPr lang="en-US" dirty="0" err="1" smtClean="0"/>
              <a:t>docushare</a:t>
            </a:r>
            <a:r>
              <a:rPr lang="en-US" dirty="0" smtClean="0"/>
              <a:t>.</a:t>
            </a:r>
          </a:p>
          <a:p>
            <a:r>
              <a:rPr lang="en-US" dirty="0" smtClean="0"/>
              <a:t>When it is ready, upload to ready for approvals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3095" y="3208713"/>
            <a:ext cx="7845810" cy="2573559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516113" y="4738255"/>
            <a:ext cx="1307741" cy="149630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2516112" y="5356168"/>
            <a:ext cx="1307741" cy="149630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704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Putting a traveler out for approval: Uploading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Open ready for approvals, open the Add dropdown, and select Document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476" y="2857586"/>
            <a:ext cx="4629150" cy="2905125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549363" y="3665913"/>
            <a:ext cx="1016797" cy="177340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2549362" y="4474240"/>
            <a:ext cx="1016797" cy="177340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674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Attach the Template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09386" y="782197"/>
            <a:ext cx="6599488" cy="5402471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6342611" y="4896196"/>
            <a:ext cx="723207" cy="307571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Open Microsoft Word</a:t>
            </a:r>
          </a:p>
          <a:p>
            <a:r>
              <a:rPr lang="en-US" dirty="0" smtClean="0"/>
              <a:t>Open a Blank document</a:t>
            </a:r>
          </a:p>
          <a:p>
            <a:r>
              <a:rPr lang="en-US" dirty="0" smtClean="0"/>
              <a:t>Select the </a:t>
            </a:r>
            <a:r>
              <a:rPr lang="en-US" b="1" dirty="0" smtClean="0"/>
              <a:t>File </a:t>
            </a:r>
            <a:r>
              <a:rPr lang="en-US" dirty="0" smtClean="0"/>
              <a:t>tab</a:t>
            </a:r>
          </a:p>
          <a:p>
            <a:r>
              <a:rPr lang="en-US" dirty="0" smtClean="0"/>
              <a:t>Select </a:t>
            </a:r>
            <a:r>
              <a:rPr lang="en-US" b="1" dirty="0" smtClean="0"/>
              <a:t>Options</a:t>
            </a:r>
          </a:p>
          <a:p>
            <a:r>
              <a:rPr lang="en-US" dirty="0" smtClean="0"/>
              <a:t>Select </a:t>
            </a:r>
            <a:r>
              <a:rPr lang="en-US" b="1" dirty="0" smtClean="0"/>
              <a:t>Advanced</a:t>
            </a:r>
          </a:p>
          <a:p>
            <a:r>
              <a:rPr lang="en-US" dirty="0" smtClean="0"/>
              <a:t>Scroll down to </a:t>
            </a:r>
            <a:r>
              <a:rPr lang="en-US" b="1" dirty="0" smtClean="0"/>
              <a:t>General</a:t>
            </a:r>
          </a:p>
          <a:p>
            <a:r>
              <a:rPr lang="en-US" dirty="0" smtClean="0"/>
              <a:t>Click </a:t>
            </a:r>
            <a:r>
              <a:rPr lang="en-US" b="1" dirty="0" smtClean="0"/>
              <a:t>File Locations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593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Putting a traveler out for </a:t>
            </a:r>
            <a:r>
              <a:rPr lang="en-US" dirty="0" smtClean="0"/>
              <a:t>approval: Uploading Cont.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767055"/>
            <a:ext cx="10515600" cy="4014644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512915" y="3466406"/>
            <a:ext cx="1521230" cy="224445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512915" y="3761377"/>
            <a:ext cx="3092336" cy="428237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>
            <a:endCxn id="5" idx="3"/>
          </p:cNvCxnSpPr>
          <p:nvPr/>
        </p:nvCxnSpPr>
        <p:spPr>
          <a:xfrm flipH="1">
            <a:off x="3034145" y="2767055"/>
            <a:ext cx="2593571" cy="811574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4605252" y="3480087"/>
            <a:ext cx="1022464" cy="512445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5489864" y="1811338"/>
            <a:ext cx="497932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Browse to select a document to upload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Document title is automatically created from the filename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Use the traveler title for the document summary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39229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Approval Email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1587" y="3024981"/>
            <a:ext cx="9648825" cy="19526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ounded Rectangle 6"/>
          <p:cNvSpPr/>
          <p:nvPr/>
        </p:nvSpPr>
        <p:spPr>
          <a:xfrm>
            <a:off x="1330037" y="4380807"/>
            <a:ext cx="9252065" cy="415637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271587" y="1778924"/>
            <a:ext cx="55861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After the Document Coordinator routes a traveler for approval, the approvers will receive an email and link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663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Approving a Document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1815" y="1825625"/>
            <a:ext cx="10508370" cy="43513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47404" y="3724102"/>
            <a:ext cx="10166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Comments on the document go here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2402381" y="2585750"/>
            <a:ext cx="3810538" cy="415145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6212919" y="2585750"/>
            <a:ext cx="4710005" cy="415145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10116589" y="5818909"/>
            <a:ext cx="1421476" cy="358054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9310255" y="5818909"/>
            <a:ext cx="748145" cy="358054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484960" y="1452127"/>
            <a:ext cx="40649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Clicking the approval link will take you to this page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You can download and view the routed document from here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8349289" y="4812033"/>
            <a:ext cx="41863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Click to save your comment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Approve or disapprove the traveler</a:t>
            </a:r>
            <a:endParaRPr lang="en-US" dirty="0"/>
          </a:p>
        </p:txBody>
      </p:sp>
      <p:cxnSp>
        <p:nvCxnSpPr>
          <p:cNvPr id="15" name="Elbow Connector 14"/>
          <p:cNvCxnSpPr/>
          <p:nvPr/>
        </p:nvCxnSpPr>
        <p:spPr>
          <a:xfrm rot="16200000" flipH="1">
            <a:off x="8576520" y="5047692"/>
            <a:ext cx="850639" cy="749834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8496420" y="4997289"/>
            <a:ext cx="130502" cy="1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25"/>
          <p:cNvCxnSpPr>
            <a:endCxn id="16" idx="0"/>
          </p:cNvCxnSpPr>
          <p:nvPr/>
        </p:nvCxnSpPr>
        <p:spPr>
          <a:xfrm>
            <a:off x="8496420" y="5643620"/>
            <a:ext cx="2330907" cy="175289"/>
          </a:xfrm>
          <a:prstGeom prst="bentConnector2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8496420" y="5270269"/>
            <a:ext cx="0" cy="373351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8843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Status routing can be checked in </a:t>
            </a:r>
            <a:r>
              <a:rPr lang="en-US" dirty="0" err="1" smtClean="0"/>
              <a:t>docushare</a:t>
            </a:r>
            <a:r>
              <a:rPr lang="en-US" dirty="0" smtClean="0"/>
              <a:t>.</a:t>
            </a:r>
          </a:p>
          <a:p>
            <a:r>
              <a:rPr lang="en-US" dirty="0" smtClean="0"/>
              <a:t>Open the properties, then go to routing.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 Approval </a:t>
            </a:r>
            <a:r>
              <a:rPr lang="en-US" dirty="0"/>
              <a:t>S</a:t>
            </a:r>
            <a:r>
              <a:rPr lang="en-US" dirty="0" smtClean="0"/>
              <a:t>tatus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27" y="2881458"/>
            <a:ext cx="11393978" cy="38793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Rounded Rectangle 4"/>
          <p:cNvSpPr/>
          <p:nvPr/>
        </p:nvSpPr>
        <p:spPr>
          <a:xfrm>
            <a:off x="10573788" y="2954889"/>
            <a:ext cx="257696" cy="241070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357157"/>
            <a:ext cx="8186651" cy="330170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ounded Rectangle 6"/>
          <p:cNvSpPr/>
          <p:nvPr/>
        </p:nvSpPr>
        <p:spPr>
          <a:xfrm>
            <a:off x="838200" y="4796443"/>
            <a:ext cx="482831" cy="133004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940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 Approval Status Cont.</a:t>
            </a:r>
            <a:endParaRPr lang="en-US" dirty="0"/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335563"/>
            <a:ext cx="10515600" cy="240043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01959" y="3294712"/>
            <a:ext cx="4501856" cy="346701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Rounded Rectangle 5"/>
          <p:cNvSpPr/>
          <p:nvPr/>
        </p:nvSpPr>
        <p:spPr>
          <a:xfrm>
            <a:off x="1762298" y="3042459"/>
            <a:ext cx="1138844" cy="182880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38200" y="1690688"/>
            <a:ext cx="10183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Open the link to check who has approved or disapproved and who has not.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433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Overdue Documents and What Happens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a Traveler or Procedure is overdue, an email will be sent to the approvers and </a:t>
            </a:r>
            <a:r>
              <a:rPr lang="en-US" dirty="0" smtClean="0"/>
              <a:t>routers.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798" y="3208193"/>
            <a:ext cx="11334404" cy="2125201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413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 For Listening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Questions?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1849" y="5720318"/>
            <a:ext cx="7663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Additional questions or concerns can be directed to pansophy@jlab.org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159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Attach the Template </a:t>
            </a:r>
            <a:r>
              <a:rPr lang="en-US" dirty="0" smtClean="0"/>
              <a:t>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5504412" cy="4351338"/>
          </a:xfrm>
        </p:spPr>
        <p:txBody>
          <a:bodyPr/>
          <a:lstStyle/>
          <a:p>
            <a:r>
              <a:rPr lang="en-US" dirty="0"/>
              <a:t>In the </a:t>
            </a:r>
            <a:r>
              <a:rPr lang="en-US" b="1" dirty="0"/>
              <a:t>File Locations </a:t>
            </a:r>
            <a:r>
              <a:rPr lang="en-US" dirty="0"/>
              <a:t>pop up, select </a:t>
            </a:r>
            <a:r>
              <a:rPr lang="en-US" b="1" dirty="0"/>
              <a:t>Workgroup templates</a:t>
            </a:r>
          </a:p>
          <a:p>
            <a:r>
              <a:rPr lang="en-US" dirty="0"/>
              <a:t>Click the </a:t>
            </a:r>
            <a:r>
              <a:rPr lang="en-US" b="1" dirty="0"/>
              <a:t>Modify… </a:t>
            </a:r>
            <a:r>
              <a:rPr lang="en-US" dirty="0"/>
              <a:t>button</a:t>
            </a:r>
          </a:p>
          <a:p>
            <a:r>
              <a:rPr lang="en-US" dirty="0"/>
              <a:t>Browse to M:\asd\asddocs\TravelerTemplates</a:t>
            </a:r>
          </a:p>
          <a:p>
            <a:r>
              <a:rPr lang="en-US" dirty="0"/>
              <a:t>Click </a:t>
            </a:r>
            <a:r>
              <a:rPr lang="en-US" b="1" dirty="0"/>
              <a:t>OK</a:t>
            </a:r>
          </a:p>
          <a:p>
            <a:r>
              <a:rPr lang="en-US" dirty="0"/>
              <a:t>Click </a:t>
            </a:r>
            <a:r>
              <a:rPr lang="en-US" b="1" dirty="0"/>
              <a:t>OK </a:t>
            </a:r>
            <a:r>
              <a:rPr lang="en-US" dirty="0"/>
              <a:t>on File Locations</a:t>
            </a:r>
          </a:p>
          <a:p>
            <a:r>
              <a:rPr lang="en-US" dirty="0"/>
              <a:t>Click </a:t>
            </a:r>
            <a:r>
              <a:rPr lang="en-US" b="1" dirty="0"/>
              <a:t>OK </a:t>
            </a:r>
            <a:r>
              <a:rPr lang="en-US" dirty="0"/>
              <a:t>on Word Options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4455" y="1929418"/>
            <a:ext cx="4620702" cy="3515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92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Attach the Template </a:t>
            </a:r>
            <a:r>
              <a:rPr lang="en-US" dirty="0" smtClean="0"/>
              <a:t>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Restart Word</a:t>
            </a:r>
          </a:p>
          <a:p>
            <a:r>
              <a:rPr lang="en-US" dirty="0"/>
              <a:t>All templates (Traveler, Procedure and Inventory Traveler) will now be available under the </a:t>
            </a:r>
            <a:r>
              <a:rPr lang="en-US" b="1" dirty="0" smtClean="0"/>
              <a:t>TEMPLATE</a:t>
            </a:r>
            <a:r>
              <a:rPr lang="en-US" dirty="0" smtClean="0"/>
              <a:t> area </a:t>
            </a:r>
            <a:r>
              <a:rPr lang="en-US" dirty="0"/>
              <a:t>when Word is first opened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" y="3185506"/>
            <a:ext cx="11239500" cy="27813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7165570" y="3541222"/>
            <a:ext cx="1886989" cy="2425584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682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a Traveler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614949" cy="4351338"/>
          </a:xfrm>
        </p:spPr>
        <p:txBody>
          <a:bodyPr/>
          <a:lstStyle/>
          <a:p>
            <a:r>
              <a:rPr lang="en-US" dirty="0" smtClean="0"/>
              <a:t>Select </a:t>
            </a:r>
            <a:r>
              <a:rPr lang="en-US" b="1" dirty="0" smtClean="0"/>
              <a:t>Traveler Template 2022</a:t>
            </a:r>
            <a:r>
              <a:rPr lang="en-US" dirty="0" smtClean="0"/>
              <a:t> from the templates</a:t>
            </a:r>
          </a:p>
          <a:p>
            <a:r>
              <a:rPr lang="en-US" dirty="0" smtClean="0"/>
              <a:t>Be sure to click </a:t>
            </a:r>
            <a:r>
              <a:rPr lang="en-US" b="1" dirty="0" smtClean="0"/>
              <a:t>Enable Content</a:t>
            </a:r>
            <a:r>
              <a:rPr lang="en-US" dirty="0" smtClean="0"/>
              <a:t> to access the Pansophy Tab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6442" y="1497092"/>
            <a:ext cx="7304716" cy="4355068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6184669" y="2098011"/>
            <a:ext cx="634538" cy="307571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563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Before you Begin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Turn on Paragraph Marks</a:t>
            </a:r>
          </a:p>
          <a:p>
            <a:pPr lvl="1"/>
            <a:r>
              <a:rPr lang="en-US" dirty="0" smtClean="0"/>
              <a:t>Will assist in editing by displaying hidden symbols</a:t>
            </a:r>
          </a:p>
          <a:p>
            <a:r>
              <a:rPr lang="en-US" dirty="0" smtClean="0"/>
              <a:t>Turn off Smart Tags</a:t>
            </a:r>
          </a:p>
          <a:p>
            <a:pPr lvl="1"/>
            <a:r>
              <a:rPr lang="en-US" dirty="0" smtClean="0"/>
              <a:t>File &gt; Options &gt; Proofing &gt; Autocorrect Options</a:t>
            </a:r>
          </a:p>
          <a:p>
            <a:pPr lvl="1"/>
            <a:r>
              <a:rPr lang="en-US" dirty="0" smtClean="0"/>
              <a:t>Deselect the following checkboxes</a:t>
            </a:r>
          </a:p>
          <a:p>
            <a:pPr lvl="1"/>
            <a:r>
              <a:rPr lang="en-US" dirty="0" smtClean="0"/>
              <a:t>Smart characters create error symbols in pansophy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0432" y="1720764"/>
            <a:ext cx="2095500" cy="6477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6633556" y="1720764"/>
            <a:ext cx="302376" cy="307571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4531" y="537555"/>
            <a:ext cx="2803648" cy="3061248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8910384" y="1138873"/>
            <a:ext cx="2632364" cy="379585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34531" y="3649286"/>
            <a:ext cx="2811288" cy="3069590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8923993" y="4630189"/>
            <a:ext cx="1599920" cy="490451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86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Pansophy Ribbon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7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Pansophy Ribbon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859577"/>
            <a:ext cx="10515600" cy="3317386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accent2"/>
                </a:solidFill>
              </a:rPr>
              <a:t>Entry Fields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accent2"/>
                </a:solidFill>
              </a:rPr>
              <a:t>Page Mods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accent2"/>
                </a:solidFill>
              </a:rPr>
              <a:t>User Sets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accent2"/>
                </a:solidFill>
              </a:rPr>
              <a:t>Part SN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146" y="1415847"/>
            <a:ext cx="11537708" cy="144373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71600" y="2490245"/>
            <a:ext cx="415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2"/>
                </a:solidFill>
              </a:rPr>
              <a:t>1</a:t>
            </a:r>
            <a:endParaRPr lang="en-US" sz="2000" b="1" dirty="0">
              <a:solidFill>
                <a:schemeClr val="accent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13317" y="2417671"/>
            <a:ext cx="415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2"/>
                </a:solidFill>
              </a:rPr>
              <a:t>2</a:t>
            </a:r>
            <a:endParaRPr lang="en-US" sz="2000" b="1" dirty="0">
              <a:solidFill>
                <a:schemeClr val="accent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48814" y="2345097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2"/>
                </a:solidFill>
              </a:rPr>
              <a:t>3</a:t>
            </a:r>
            <a:endParaRPr lang="en-US" sz="2000" b="1" dirty="0">
              <a:solidFill>
                <a:schemeClr val="accent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07629" y="2519402"/>
            <a:ext cx="5153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2"/>
                </a:solidFill>
              </a:rPr>
              <a:t>4</a:t>
            </a:r>
            <a:endParaRPr lang="en-US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048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nsophyPowerPointTemplate" id="{ED1FEAAC-6CC4-45A1-A531-83514DE12FAD}" vid="{53A123FC-1C4C-4451-BF04-B4982226510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PansophyPowerPointTemplate</Template>
  <TotalTime>11591</TotalTime>
  <Words>1588</Words>
  <Application>Microsoft Office PowerPoint</Application>
  <PresentationFormat>Widescreen</PresentationFormat>
  <Paragraphs>223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Arial</vt:lpstr>
      <vt:lpstr>Calibri</vt:lpstr>
      <vt:lpstr>Calibri Light</vt:lpstr>
      <vt:lpstr>Wingdings</vt:lpstr>
      <vt:lpstr>Office Theme</vt:lpstr>
      <vt:lpstr>Traveler Authorship</vt:lpstr>
      <vt:lpstr>Location of Training Slides</vt:lpstr>
      <vt:lpstr>Attach the Template</vt:lpstr>
      <vt:lpstr>Attach the Template Cont.</vt:lpstr>
      <vt:lpstr>Attach the Template Cont.</vt:lpstr>
      <vt:lpstr>Creating a Traveler</vt:lpstr>
      <vt:lpstr>Before you Begin</vt:lpstr>
      <vt:lpstr>Pansophy Ribbon</vt:lpstr>
      <vt:lpstr>Pansophy Ribbon</vt:lpstr>
      <vt:lpstr>Pansophy Ribbon: Entry Fields</vt:lpstr>
      <vt:lpstr>Pansophy Ribbon: Entry Fields Dictionary</vt:lpstr>
      <vt:lpstr>Pansophy Ribbon: Entry Fields Dictionary Cont.</vt:lpstr>
      <vt:lpstr>Pansophy Ribbon: Page Mods</vt:lpstr>
      <vt:lpstr>Pansophy Ribbon: User Sets</vt:lpstr>
      <vt:lpstr>Pansophy Ribbon: Part SNs</vt:lpstr>
      <vt:lpstr>Filling out a Traveler</vt:lpstr>
      <vt:lpstr>Using an Old Traveler</vt:lpstr>
      <vt:lpstr>Using an Old Traveler Cont.</vt:lpstr>
      <vt:lpstr>Filling Out a Traveler: Header Page</vt:lpstr>
      <vt:lpstr>Filling Out a Traveler: Header Page Cont.</vt:lpstr>
      <vt:lpstr>Filling out a Traveler: Entry Fields Rules</vt:lpstr>
      <vt:lpstr>Traveler Page Example</vt:lpstr>
      <vt:lpstr>Images in a Traveler</vt:lpstr>
      <vt:lpstr>Extra Lines</vt:lpstr>
      <vt:lpstr>Approvals</vt:lpstr>
      <vt:lpstr>When a traveler is ready for approval</vt:lpstr>
      <vt:lpstr>Traveler cleanup</vt:lpstr>
      <vt:lpstr>Putting a traveler out for approval</vt:lpstr>
      <vt:lpstr>Putting a traveler out for approval: Uploading</vt:lpstr>
      <vt:lpstr>Putting a traveler out for approval: Uploading Cont.</vt:lpstr>
      <vt:lpstr>Approval Email</vt:lpstr>
      <vt:lpstr>Approving a Document</vt:lpstr>
      <vt:lpstr>Check Approval Status</vt:lpstr>
      <vt:lpstr>Check Approval Status Cont.</vt:lpstr>
      <vt:lpstr>Overdue Documents and What Happens</vt:lpstr>
      <vt:lpstr>Thank You For Listening</vt:lpstr>
    </vt:vector>
  </TitlesOfParts>
  <Company>JLAB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Traveler Authorship</dc:title>
  <dc:creator>Allen Samuels</dc:creator>
  <cp:lastModifiedBy>Allen Samuels</cp:lastModifiedBy>
  <cp:revision>55</cp:revision>
  <dcterms:created xsi:type="dcterms:W3CDTF">2022-07-29T15:15:19Z</dcterms:created>
  <dcterms:modified xsi:type="dcterms:W3CDTF">2022-09-06T13:48:06Z</dcterms:modified>
</cp:coreProperties>
</file>