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8" r:id="rId4"/>
    <p:sldId id="260" r:id="rId5"/>
    <p:sldId id="330" r:id="rId6"/>
    <p:sldId id="262" r:id="rId7"/>
    <p:sldId id="263" r:id="rId8"/>
    <p:sldId id="327" r:id="rId9"/>
    <p:sldId id="264" r:id="rId10"/>
    <p:sldId id="268" r:id="rId11"/>
    <p:sldId id="265" r:id="rId12"/>
    <p:sldId id="336" r:id="rId13"/>
    <p:sldId id="269" r:id="rId14"/>
    <p:sldId id="270" r:id="rId15"/>
    <p:sldId id="331" r:id="rId16"/>
    <p:sldId id="332" r:id="rId17"/>
    <p:sldId id="334" r:id="rId18"/>
    <p:sldId id="275" r:id="rId19"/>
    <p:sldId id="277" r:id="rId20"/>
    <p:sldId id="276" r:id="rId21"/>
    <p:sldId id="273" r:id="rId22"/>
    <p:sldId id="329" r:id="rId23"/>
    <p:sldId id="338" r:id="rId24"/>
    <p:sldId id="3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onald" initials="MM" lastIdx="3" clrIdx="0">
    <p:extLst>
      <p:ext uri="{19B8F6BF-5375-455C-9EA6-DF929625EA0E}">
        <p15:presenceInfo xmlns:p15="http://schemas.microsoft.com/office/powerpoint/2012/main" userId="S::megan@jlab.org::6183fd45-15ee-402b-90f2-4d7060ff7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labdoc.jlab.org/docushare/dsweb/View/Collection-45135" TargetMode="Externa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Pansophy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Team</a:t>
            </a:r>
          </a:p>
          <a:p>
            <a:r>
              <a:rPr lang="en-US" dirty="0"/>
              <a:t>Valerie Bookwalter, Megan McDonald, Mike Dickey, Allen Samuels, David </a:t>
            </a:r>
            <a:r>
              <a:rPr lang="en-US" dirty="0" smtClean="0"/>
              <a:t>Parham</a:t>
            </a:r>
          </a:p>
          <a:p>
            <a:r>
              <a:rPr lang="en-US" dirty="0" smtClean="0"/>
              <a:t>Contact us at Pansophy@jlab.org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data into Travelers</a:t>
            </a:r>
          </a:p>
        </p:txBody>
      </p:sp>
    </p:spTree>
    <p:extLst>
      <p:ext uri="{BB962C8B-B14F-4D97-AF65-F5344CB8AC3E}">
        <p14:creationId xmlns:p14="http://schemas.microsoft.com/office/powerpoint/2010/main" val="427297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572" y="1825625"/>
            <a:ext cx="711685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Menu</a:t>
            </a:r>
          </a:p>
        </p:txBody>
      </p:sp>
      <p:sp>
        <p:nvSpPr>
          <p:cNvPr id="3" name="Oval 2"/>
          <p:cNvSpPr/>
          <p:nvPr/>
        </p:nvSpPr>
        <p:spPr>
          <a:xfrm>
            <a:off x="4265701" y="2328985"/>
            <a:ext cx="564207" cy="16881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29908" y="2105052"/>
            <a:ext cx="3079261" cy="4145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57898" y="590202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project from drop down menu to display open travelers</a:t>
            </a:r>
          </a:p>
        </p:txBody>
      </p:sp>
      <p:sp>
        <p:nvSpPr>
          <p:cNvPr id="9" name="Oval 8"/>
          <p:cNvSpPr/>
          <p:nvPr/>
        </p:nvSpPr>
        <p:spPr>
          <a:xfrm>
            <a:off x="3360615" y="3188677"/>
            <a:ext cx="905085" cy="28135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E9DD4ED-27F1-4694-84DE-353AB6AFD02C}"/>
              </a:ext>
            </a:extLst>
          </p:cNvPr>
          <p:cNvSpPr/>
          <p:nvPr/>
        </p:nvSpPr>
        <p:spPr>
          <a:xfrm>
            <a:off x="774095" y="4419924"/>
            <a:ext cx="1394762" cy="1650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DO NOT HIT ENTER WHEN SEARCHING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WILL RESULT IN ERROR MESSAGE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9" idx="1"/>
          </p:cNvCxnSpPr>
          <p:nvPr/>
        </p:nvCxnSpPr>
        <p:spPr>
          <a:xfrm>
            <a:off x="1844431" y="3184111"/>
            <a:ext cx="1648731" cy="45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74095" y="3030149"/>
            <a:ext cx="1130531" cy="8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for Travelers</a:t>
            </a:r>
          </a:p>
        </p:txBody>
      </p:sp>
    </p:spTree>
    <p:extLst>
      <p:ext uri="{BB962C8B-B14F-4D97-AF65-F5344CB8AC3E}">
        <p14:creationId xmlns:p14="http://schemas.microsoft.com/office/powerpoint/2010/main" val="349704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Traveler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Traveler ID naming convention: Project-Work Center Activity (WCA)-Component-Action</a:t>
            </a:r>
          </a:p>
          <a:p>
            <a:r>
              <a:rPr lang="en-US" dirty="0" smtClean="0"/>
              <a:t>May experience previous naming convention in older projects (e.g. C100, C50, L2PRD)</a:t>
            </a:r>
          </a:p>
          <a:p>
            <a:pPr lvl="1"/>
            <a:r>
              <a:rPr lang="en-US" dirty="0" smtClean="0"/>
              <a:t>Previous naming convention was Project-Area-Action-Component</a:t>
            </a:r>
          </a:p>
          <a:p>
            <a:r>
              <a:rPr lang="en-US" dirty="0" smtClean="0"/>
              <a:t>Acronym list for traveler IDs can be found on the Pansophy homepage &gt; User Tools &gt; Traveler Tools &gt; TP 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 - Traveler Cover Page (P0)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848"/>
            <a:ext cx="10515600" cy="3336891"/>
          </a:xfrm>
        </p:spPr>
      </p:pic>
      <p:sp>
        <p:nvSpPr>
          <p:cNvPr id="5" name="Rounded Rectangle 4"/>
          <p:cNvSpPr/>
          <p:nvPr/>
        </p:nvSpPr>
        <p:spPr>
          <a:xfrm>
            <a:off x="7390015" y="1460011"/>
            <a:ext cx="2759826" cy="1537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Page of Travelers</a:t>
            </a:r>
          </a:p>
          <a:p>
            <a:pPr algn="ctr"/>
            <a:r>
              <a:rPr lang="en-US" dirty="0"/>
              <a:t>Displays Traveler ID, Descriptions, and linked 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1747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Example- P1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1825625"/>
            <a:ext cx="10449610" cy="4351338"/>
          </a:xfrm>
        </p:spPr>
      </p:pic>
    </p:spTree>
    <p:extLst>
      <p:ext uri="{BB962C8B-B14F-4D97-AF65-F5344CB8AC3E}">
        <p14:creationId xmlns:p14="http://schemas.microsoft.com/office/powerpoint/2010/main" val="22402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31" y="3931350"/>
            <a:ext cx="6299102" cy="28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2" y="1321795"/>
            <a:ext cx="4348941" cy="3034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1" y="1321796"/>
            <a:ext cx="6468482" cy="303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Travelers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7942" y="1321796"/>
            <a:ext cx="1330035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Select Traveler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7941" y="2658861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New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7941" y="3995926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Instantiate The New Traveler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941" y="5332992"/>
            <a:ext cx="2152997" cy="108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Traveler Receives a Sequence Number after instantiation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598118" y="2394065"/>
            <a:ext cx="3623389" cy="20751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190896" y="1890961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>
          <a:xfrm flipV="1">
            <a:off x="1560292" y="2081301"/>
            <a:ext cx="9630604" cy="937503"/>
          </a:xfrm>
          <a:prstGeom prst="bentConnector3">
            <a:avLst>
              <a:gd name="adj1" fmla="val 166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361523" y="6215339"/>
            <a:ext cx="598518" cy="3510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6" idx="3"/>
            <a:endCxn id="34" idx="1"/>
          </p:cNvCxnSpPr>
          <p:nvPr/>
        </p:nvCxnSpPr>
        <p:spPr>
          <a:xfrm>
            <a:off x="1487978" y="4583221"/>
            <a:ext cx="6961196" cy="16835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947224" y="4696026"/>
            <a:ext cx="1100391" cy="3510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7" idx="3"/>
            <a:endCxn id="39" idx="2"/>
          </p:cNvCxnSpPr>
          <p:nvPr/>
        </p:nvCxnSpPr>
        <p:spPr>
          <a:xfrm flipV="1">
            <a:off x="2310938" y="4871555"/>
            <a:ext cx="7636286" cy="1004529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1663" y="2332685"/>
            <a:ext cx="575079" cy="468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2" idx="0"/>
          </p:cNvCxnSpPr>
          <p:nvPr/>
        </p:nvCxnSpPr>
        <p:spPr>
          <a:xfrm>
            <a:off x="10918003" y="2081300"/>
            <a:ext cx="484176" cy="19008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190896" y="3982159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3612"/>
            <a:ext cx="10515600" cy="345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189913" y="5104011"/>
            <a:ext cx="390698" cy="299259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92337" y="4663438"/>
            <a:ext cx="407323" cy="440575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571210" y="5098896"/>
            <a:ext cx="432261" cy="299259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71555" y="5363873"/>
            <a:ext cx="448888" cy="415637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3385" y="2250179"/>
            <a:ext cx="782781" cy="6891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32909" y="2250179"/>
            <a:ext cx="3150524" cy="5512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8538" y="2712205"/>
            <a:ext cx="1895302" cy="9975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2"/>
            <a:endCxn id="12" idx="7"/>
          </p:cNvCxnSpPr>
          <p:nvPr/>
        </p:nvCxnSpPr>
        <p:spPr>
          <a:xfrm flipH="1">
            <a:off x="1431530" y="2250179"/>
            <a:ext cx="285049" cy="100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89215" y="1471353"/>
            <a:ext cx="1454727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 previously created traveler</a:t>
            </a:r>
            <a:endParaRPr lang="en-US" sz="1400" dirty="0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4779818" y="2136371"/>
            <a:ext cx="0" cy="113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32167" y="1471353"/>
            <a:ext cx="1895302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Control Buttons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74873" y="1471353"/>
            <a:ext cx="1704109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Add/Update Data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7431578" y="2250179"/>
            <a:ext cx="195350" cy="551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530733" y="5912888"/>
            <a:ext cx="1130531" cy="798022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SUBMIT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EACH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9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Files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" y="2353303"/>
            <a:ext cx="5201376" cy="2019582"/>
          </a:xfrm>
        </p:spPr>
      </p:pic>
      <p:sp>
        <p:nvSpPr>
          <p:cNvPr id="4" name="Rounded Rectangle 3"/>
          <p:cNvSpPr/>
          <p:nvPr/>
        </p:nvSpPr>
        <p:spPr>
          <a:xfrm>
            <a:off x="4595551" y="782198"/>
            <a:ext cx="2593571" cy="1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3300"/>
                </a:solidFill>
              </a:rPr>
              <a:t>IMPORTANT</a:t>
            </a:r>
          </a:p>
          <a:p>
            <a:pPr algn="ctr"/>
            <a:r>
              <a:rPr lang="en-US" dirty="0"/>
              <a:t>Traveler MUST be instantiated before uploading files</a:t>
            </a:r>
          </a:p>
        </p:txBody>
      </p:sp>
      <p:sp>
        <p:nvSpPr>
          <p:cNvPr id="6" name="Oval 5"/>
          <p:cNvSpPr/>
          <p:nvPr/>
        </p:nvSpPr>
        <p:spPr>
          <a:xfrm>
            <a:off x="2405336" y="3085902"/>
            <a:ext cx="1138843" cy="382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26070" y="2969524"/>
            <a:ext cx="1620982" cy="13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Clicking </a:t>
            </a:r>
            <a:r>
              <a:rPr lang="en-US" dirty="0"/>
              <a:t>the Attach Files button will open another tab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2" y="4372885"/>
            <a:ext cx="4915218" cy="224964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350185" y="4618561"/>
            <a:ext cx="2207249" cy="218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pop-up, open the file you wish to </a:t>
            </a:r>
            <a:r>
              <a:rPr lang="en-US" dirty="0" smtClean="0"/>
              <a:t>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filenames are UNIX compliant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67402" y="4881081"/>
            <a:ext cx="405161" cy="308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22" y="2781813"/>
            <a:ext cx="3657783" cy="11211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814553" y="3038018"/>
            <a:ext cx="973376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17028" y="2593537"/>
            <a:ext cx="1172094" cy="1428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r>
              <a:rPr lang="en-US" dirty="0"/>
              <a:t>Attach File, then </a:t>
            </a:r>
            <a:r>
              <a:rPr lang="en-US" dirty="0" smtClean="0"/>
              <a:t> </a:t>
            </a:r>
            <a:r>
              <a:rPr lang="en-US" dirty="0"/>
              <a:t>Post Entry</a:t>
            </a:r>
          </a:p>
        </p:txBody>
      </p:sp>
      <p:sp>
        <p:nvSpPr>
          <p:cNvPr id="28" name="Oval 27"/>
          <p:cNvSpPr/>
          <p:nvPr/>
        </p:nvSpPr>
        <p:spPr>
          <a:xfrm>
            <a:off x="8190309" y="3481285"/>
            <a:ext cx="1142892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6" y="4419088"/>
            <a:ext cx="3187153" cy="19407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429999" y="5083011"/>
            <a:ext cx="1098667" cy="1125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836428" y="4711928"/>
            <a:ext cx="1921627" cy="142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</a:t>
            </a:r>
            <a:r>
              <a:rPr lang="en-US" dirty="0"/>
              <a:t>will be displayed next to Attach Files button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41459" y="3292991"/>
            <a:ext cx="584611" cy="34570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 flipV="1">
            <a:off x="972563" y="5083011"/>
            <a:ext cx="2377623" cy="193836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>
            <a:off x="7065125" y="3061902"/>
            <a:ext cx="2749427" cy="100416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6919146" y="3892559"/>
            <a:ext cx="1438536" cy="16624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758055" y="5422667"/>
            <a:ext cx="671944" cy="22294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3576" y="3150524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1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96434" y="4898345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2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6592" y="2792986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95297" y="3864647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5700" y="5163669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213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(Not 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0" y="1690687"/>
            <a:ext cx="4893183" cy="3762461"/>
          </a:xfrm>
        </p:spPr>
      </p:pic>
      <p:sp>
        <p:nvSpPr>
          <p:cNvPr id="5" name="Rounded Rectangle 4"/>
          <p:cNvSpPr/>
          <p:nvPr/>
        </p:nvSpPr>
        <p:spPr>
          <a:xfrm>
            <a:off x="6980280" y="1293924"/>
            <a:ext cx="4732351" cy="1542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 Points can only be cleared by the designated person(s)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Until the hold point is cleared, data cannot be added to subsequent pages (No ‘Submit to Database’ button)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2" y="4929200"/>
            <a:ext cx="6506483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3" y="4248210"/>
            <a:ext cx="7149607" cy="3552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65324" y="4929199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8617197" y="2836889"/>
            <a:ext cx="729259" cy="1411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9193876" y="2836889"/>
            <a:ext cx="152580" cy="2092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>
            <a:off x="2322095" y="1629721"/>
            <a:ext cx="4648851" cy="1131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9613C6-0B34-4771-81CD-79EF1497907B}"/>
              </a:ext>
            </a:extLst>
          </p:cNvPr>
          <p:cNvSpPr/>
          <p:nvPr/>
        </p:nvSpPr>
        <p:spPr>
          <a:xfrm>
            <a:off x="139876" y="2639188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5A2A4-C281-4153-99E6-1160F84A33A1}"/>
              </a:ext>
            </a:extLst>
          </p:cNvPr>
          <p:cNvSpPr txBox="1"/>
          <p:nvPr/>
        </p:nvSpPr>
        <p:spPr>
          <a:xfrm>
            <a:off x="7566558" y="5006507"/>
            <a:ext cx="18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Submit </a:t>
            </a:r>
            <a:r>
              <a:rPr lang="en-US" dirty="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421879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3679141"/>
            <a:ext cx="3029373" cy="17242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9" y="3687065"/>
            <a:ext cx="4496427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1690688"/>
            <a:ext cx="6954220" cy="1714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069" y="2842953"/>
            <a:ext cx="665018" cy="6088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6510" y="4541274"/>
            <a:ext cx="897704" cy="8621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55897" y="1236443"/>
            <a:ext cx="3050771" cy="4466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a designated “signer” is logged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Stop Sign, then click your decision in the pop-up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the hold point is cleared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24134" y="2660073"/>
            <a:ext cx="7999650" cy="48729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7"/>
          </p:cNvCxnSpPr>
          <p:nvPr/>
        </p:nvCxnSpPr>
        <p:spPr>
          <a:xfrm flipH="1">
            <a:off x="2202748" y="3202737"/>
            <a:ext cx="6721036" cy="146479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65665" y="4033076"/>
            <a:ext cx="5158119" cy="96023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Sign in to Pansophy and DocuShare</a:t>
            </a:r>
          </a:p>
          <a:p>
            <a:pPr lvl="1"/>
            <a:r>
              <a:rPr lang="en-US" sz="2000" dirty="0">
                <a:hlinkClick r:id="rId2"/>
              </a:rPr>
              <a:t>DocuShare link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Pansophy link</a:t>
            </a:r>
            <a:endParaRPr lang="en-US" sz="2000" dirty="0"/>
          </a:p>
          <a:p>
            <a:r>
              <a:rPr lang="en-US" sz="2400" dirty="0" smtClean="0"/>
              <a:t>DocuShare </a:t>
            </a:r>
            <a:r>
              <a:rPr lang="en-US" sz="2400" dirty="0"/>
              <a:t>Directory of Training Slides and Referenced Material</a:t>
            </a:r>
          </a:p>
          <a:p>
            <a:pPr lvl="1"/>
            <a:r>
              <a:rPr lang="en-US" sz="2000" dirty="0"/>
              <a:t>SRF Institute &gt; 01 - SRF Projects &gt; </a:t>
            </a:r>
            <a:r>
              <a:rPr lang="en-US" sz="2000" dirty="0">
                <a:hlinkClick r:id="rId4"/>
              </a:rPr>
              <a:t>06- For Reference, Additional Template and Processes</a:t>
            </a:r>
            <a:endParaRPr lang="en-US" sz="2000" dirty="0"/>
          </a:p>
          <a:p>
            <a:r>
              <a:rPr lang="en-US" sz="2400" dirty="0"/>
              <a:t>Training Slides:</a:t>
            </a:r>
          </a:p>
          <a:p>
            <a:pPr lvl="1"/>
            <a:r>
              <a:rPr lang="en-US" sz="2000" dirty="0"/>
              <a:t>SRF Institute &gt; 01 - SRF Projects &gt; 06- For Reference, Additional Template and Processes &gt; </a:t>
            </a:r>
            <a:r>
              <a:rPr lang="en-US" sz="2000" dirty="0">
                <a:hlinkClick r:id="rId5"/>
              </a:rPr>
              <a:t>Pansophy Related </a:t>
            </a:r>
            <a:r>
              <a:rPr lang="en-US" sz="2000" dirty="0" smtClean="0">
                <a:hlinkClick r:id="rId5"/>
              </a:rPr>
              <a:t>Training</a:t>
            </a:r>
            <a:endParaRPr lang="en-US" sz="2000" dirty="0" smtClean="0"/>
          </a:p>
          <a:p>
            <a:r>
              <a:rPr lang="en-US" sz="2400" dirty="0" smtClean="0"/>
              <a:t>Pansophy Help</a:t>
            </a:r>
          </a:p>
          <a:p>
            <a:pPr lvl="1"/>
            <a:r>
              <a:rPr lang="en-US" sz="2000" dirty="0" smtClean="0"/>
              <a:t>Pansophy Home &gt; Main Menu dropdown &gt; Help</a:t>
            </a:r>
          </a:p>
          <a:p>
            <a:r>
              <a:rPr lang="en-US" sz="2400" dirty="0" smtClean="0">
                <a:hlinkClick r:id="rId6"/>
              </a:rPr>
              <a:t>QMS Documents Users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20" y="1825625"/>
            <a:ext cx="947055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on the Last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0467" y="2323394"/>
            <a:ext cx="2701636" cy="15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Hold Points are on the last page, traveler cannot be closed until Hold Point is cleared</a:t>
            </a:r>
          </a:p>
        </p:txBody>
      </p:sp>
      <p:sp>
        <p:nvSpPr>
          <p:cNvPr id="6" name="Oval 5"/>
          <p:cNvSpPr/>
          <p:nvPr/>
        </p:nvSpPr>
        <p:spPr>
          <a:xfrm>
            <a:off x="8357791" y="5378038"/>
            <a:ext cx="2115698" cy="3126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058" y="2394065"/>
            <a:ext cx="3192087" cy="8146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A43B1-8C17-471A-BB29-E689F812DB8E}"/>
              </a:ext>
            </a:extLst>
          </p:cNvPr>
          <p:cNvSpPr txBox="1"/>
          <p:nvPr/>
        </p:nvSpPr>
        <p:spPr>
          <a:xfrm>
            <a:off x="8650705" y="5321385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Close Button</a:t>
            </a:r>
          </a:p>
        </p:txBody>
      </p:sp>
    </p:spTree>
    <p:extLst>
      <p:ext uri="{BB962C8B-B14F-4D97-AF65-F5344CB8AC3E}">
        <p14:creationId xmlns:p14="http://schemas.microsoft.com/office/powerpoint/2010/main" val="186274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93" y="964708"/>
            <a:ext cx="5234339" cy="2634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9" y="3665911"/>
            <a:ext cx="5235933" cy="2418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542546" y="3100647"/>
            <a:ext cx="958006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87319" y="2996567"/>
            <a:ext cx="1292260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0488" y="4140689"/>
            <a:ext cx="2820057" cy="1737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3709" y="2693324"/>
            <a:ext cx="4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2167" y="2737429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2269" y="1690688"/>
            <a:ext cx="2493818" cy="104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Until </a:t>
            </a:r>
            <a:r>
              <a:rPr lang="en-US" dirty="0"/>
              <a:t>a Traveler is closed, data can be entered and edited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22269" y="2877990"/>
            <a:ext cx="2493818" cy="1250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Once </a:t>
            </a:r>
            <a:r>
              <a:rPr lang="en-US" dirty="0"/>
              <a:t>closed, ALL DATA is locked and cannot be changed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22269" y="4269447"/>
            <a:ext cx="2493818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Data </a:t>
            </a:r>
            <a:r>
              <a:rPr lang="en-US" dirty="0"/>
              <a:t>is never deleted, a history of all changes is kept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2299" y="4349433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3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 NCR or 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NCR: Non Conformance Report</a:t>
            </a:r>
          </a:p>
          <a:p>
            <a:pPr lvl="1"/>
            <a:r>
              <a:rPr lang="en-US" dirty="0"/>
              <a:t>should be issued for </a:t>
            </a:r>
            <a:r>
              <a:rPr lang="en-US" u="sng" dirty="0"/>
              <a:t>any part that does NOT meet the specified requirements</a:t>
            </a:r>
            <a:endParaRPr lang="en-US" dirty="0"/>
          </a:p>
          <a:p>
            <a:r>
              <a:rPr lang="en-US" dirty="0"/>
              <a:t>D3s: Detours Deviations Discrepancies</a:t>
            </a:r>
          </a:p>
          <a:p>
            <a:pPr lvl="1"/>
            <a:r>
              <a:rPr lang="en-US" dirty="0"/>
              <a:t>should be issued for any process that cannot be completed </a:t>
            </a:r>
            <a:r>
              <a:rPr lang="en-US" u="sng" dirty="0"/>
              <a:t>as specified</a:t>
            </a:r>
            <a:r>
              <a:rPr lang="en-US" dirty="0"/>
              <a:t> in the traveler or supporting documentation.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After Instantiating a traveler, the buttons to open an NCR or D3, or view a previously opened one, appear</a:t>
            </a:r>
          </a:p>
          <a:p>
            <a:pPr marL="285750" indent="-285750"/>
            <a:r>
              <a:rPr lang="en-US" dirty="0"/>
              <a:t>Submit the page data to the database before opening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5" y="4064973"/>
            <a:ext cx="11417829" cy="7372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08618" y="4148051"/>
            <a:ext cx="3449782" cy="7065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Be sure to Instantiate a traveler before entering data</a:t>
            </a:r>
          </a:p>
          <a:p>
            <a:r>
              <a:rPr lang="en-US" dirty="0" smtClean="0"/>
              <a:t>Press "Submit to Database" on every page</a:t>
            </a:r>
          </a:p>
          <a:p>
            <a:r>
              <a:rPr lang="en-US" dirty="0" smtClean="0"/>
              <a:t>Ensure filenames are UNIX compliant (alphanumeric, underscores, and hyphens are all that's allowed)</a:t>
            </a:r>
          </a:p>
          <a:p>
            <a:r>
              <a:rPr lang="en-US" dirty="0" smtClean="0"/>
              <a:t>Close travelers when data entry is complete and validated</a:t>
            </a:r>
          </a:p>
          <a:p>
            <a:r>
              <a:rPr lang="en-US" dirty="0" smtClean="0"/>
              <a:t>Required fields are fields that must have data before submitting. Will result in an error message if left blank</a:t>
            </a:r>
            <a:endParaRPr lang="en-US" dirty="0"/>
          </a:p>
          <a:p>
            <a:r>
              <a:rPr lang="en-US" dirty="0" smtClean="0"/>
              <a:t>Floats and Scientific Notation must have data entered in the correct format.</a:t>
            </a:r>
          </a:p>
          <a:p>
            <a:pPr lvl="1"/>
            <a:r>
              <a:rPr lang="en-US" dirty="0" smtClean="0"/>
              <a:t>Ex: 1.2 for float, 1e-2 for Scientific Notation</a:t>
            </a:r>
          </a:p>
        </p:txBody>
      </p:sp>
    </p:spTree>
    <p:extLst>
      <p:ext uri="{BB962C8B-B14F-4D97-AF65-F5344CB8AC3E}">
        <p14:creationId xmlns:p14="http://schemas.microsoft.com/office/powerpoint/2010/main" val="129627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questions or concerns can be directed to pansophy@jlab.org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Traveler?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Jefferson Lab Work Control Document (WCD)</a:t>
            </a:r>
          </a:p>
          <a:p>
            <a:r>
              <a:rPr lang="en-US" dirty="0"/>
              <a:t>Used to document work on parts and assemblies.</a:t>
            </a:r>
          </a:p>
          <a:p>
            <a:r>
              <a:rPr lang="en-US" dirty="0"/>
              <a:t>Outlines steps and collects data from the users</a:t>
            </a:r>
          </a:p>
          <a:p>
            <a:pPr lvl="1"/>
            <a:r>
              <a:rPr lang="en-US" dirty="0"/>
              <a:t>Allows for later reference, data mining, reports and quality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690688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19" y="1446414"/>
            <a:ext cx="8033239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" y="3442915"/>
            <a:ext cx="10896600" cy="3162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Rundown- URL and Login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4" y="1446414"/>
            <a:ext cx="5814906" cy="14297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564" y="2876204"/>
            <a:ext cx="45677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2240" y="2876204"/>
            <a:ext cx="466455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43201" y="3894887"/>
            <a:ext cx="3391592" cy="8478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26080" y="5150082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Pansophy Homepage URL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4"/>
          </p:cNvCxnSpPr>
          <p:nvPr/>
        </p:nvCxnSpPr>
        <p:spPr>
          <a:xfrm flipV="1">
            <a:off x="4438997" y="4742786"/>
            <a:ext cx="0" cy="4072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86461" y="4596941"/>
            <a:ext cx="2104869" cy="80941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8" idx="7"/>
          </p:cNvCxnSpPr>
          <p:nvPr/>
        </p:nvCxnSpPr>
        <p:spPr>
          <a:xfrm flipH="1">
            <a:off x="7783079" y="4106487"/>
            <a:ext cx="953597" cy="60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736676" y="3794095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must log in to access Pansophy using their </a:t>
            </a:r>
            <a:r>
              <a:rPr lang="en-US" dirty="0" err="1" smtClean="0"/>
              <a:t>Jlab</a:t>
            </a:r>
            <a:r>
              <a:rPr lang="en-US" dirty="0" smtClean="0"/>
              <a:t>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0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8225"/>
            <a:ext cx="9085171" cy="4921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Traveler Guides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2876204"/>
            <a:ext cx="2291363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68697" y="1388225"/>
            <a:ext cx="2900205" cy="1487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02583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12" y="1375966"/>
            <a:ext cx="3801502" cy="51969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084" y="2132571"/>
            <a:ext cx="7820025" cy="423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Main Menu</a:t>
            </a:r>
          </a:p>
        </p:txBody>
      </p:sp>
      <p:sp>
        <p:nvSpPr>
          <p:cNvPr id="5" name="Oval 4"/>
          <p:cNvSpPr/>
          <p:nvPr/>
        </p:nvSpPr>
        <p:spPr>
          <a:xfrm>
            <a:off x="448328" y="2460567"/>
            <a:ext cx="1613228" cy="391062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2921" y="2460567"/>
            <a:ext cx="5409188" cy="6890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</p:cNvCxnSpPr>
          <p:nvPr/>
        </p:nvCxnSpPr>
        <p:spPr>
          <a:xfrm flipV="1">
            <a:off x="1825304" y="2391143"/>
            <a:ext cx="801518" cy="6421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H="1" flipV="1">
            <a:off x="5014973" y="2132571"/>
            <a:ext cx="842542" cy="327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43695" y="1429789"/>
            <a:ext cx="2693323" cy="103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Hovering over the different options creates new drop downs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E9DD4ED-27F1-4694-84DE-353AB6AFD02C}"/>
              </a:ext>
            </a:extLst>
          </p:cNvPr>
          <p:cNvSpPr/>
          <p:nvPr/>
        </p:nvSpPr>
        <p:spPr>
          <a:xfrm>
            <a:off x="9189329" y="1391212"/>
            <a:ext cx="2286000" cy="42697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TRAVELER Main SUB-Menus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SRF OPS: Operations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SRF S&amp;T: Science and Technology (formerly R&amp;D)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CLOSED </a:t>
            </a:r>
            <a:r>
              <a:rPr lang="en-US" dirty="0">
                <a:solidFill>
                  <a:schemeClr val="tx1"/>
                </a:solidFill>
              </a:rPr>
              <a:t>PRJ: Closed </a:t>
            </a:r>
            <a:r>
              <a:rPr lang="en-US" dirty="0" smtClean="0">
                <a:solidFill>
                  <a:schemeClr val="tx1"/>
                </a:solidFill>
              </a:rPr>
              <a:t>Projects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User TOOLS: Batch edits and file retrieval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Traveler </a:t>
            </a:r>
            <a:r>
              <a:rPr lang="en-US" dirty="0">
                <a:solidFill>
                  <a:schemeClr val="tx1"/>
                </a:solidFill>
              </a:rPr>
              <a:t>TOOLS: Useful utilities for users</a:t>
            </a:r>
          </a:p>
        </p:txBody>
      </p:sp>
    </p:spTree>
    <p:extLst>
      <p:ext uri="{BB962C8B-B14F-4D97-AF65-F5344CB8AC3E}">
        <p14:creationId xmlns:p14="http://schemas.microsoft.com/office/powerpoint/2010/main" val="5969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715"/>
            <a:ext cx="10515600" cy="4351338"/>
          </a:xfrm>
        </p:spPr>
        <p:txBody>
          <a:bodyPr/>
          <a:lstStyle/>
          <a:p>
            <a:r>
              <a:rPr lang="en-US" sz="1600" b="1" dirty="0"/>
              <a:t>Travelers:</a:t>
            </a:r>
            <a:r>
              <a:rPr lang="en-US" sz="1600" dirty="0"/>
              <a:t> Links to Travelers for Active and Closed Projects, User </a:t>
            </a:r>
            <a:r>
              <a:rPr lang="en-US" sz="1600" dirty="0" smtClean="0"/>
              <a:t>Tools</a:t>
            </a:r>
          </a:p>
          <a:p>
            <a:r>
              <a:rPr lang="en-US" sz="1600" b="1" dirty="0" smtClean="0"/>
              <a:t>Production: </a:t>
            </a:r>
            <a:r>
              <a:rPr lang="en-US" sz="1600" dirty="0" smtClean="0"/>
              <a:t>Serial Number search, statuses, drilldowns, and SRFOPS Work Control Documents (WCD)</a:t>
            </a:r>
            <a:endParaRPr lang="en-US" sz="1600" b="1" dirty="0" smtClean="0"/>
          </a:p>
          <a:p>
            <a:r>
              <a:rPr lang="en-US" sz="1600" b="1" dirty="0" smtClean="0"/>
              <a:t>Projects</a:t>
            </a:r>
            <a:r>
              <a:rPr lang="en-US" sz="1600" b="1" dirty="0"/>
              <a:t>:</a:t>
            </a:r>
            <a:r>
              <a:rPr lang="en-US" sz="1600" dirty="0"/>
              <a:t> Project Report area for Multi-Lab Projects (MLP) like SNSPPU and LCLS-II </a:t>
            </a:r>
            <a:r>
              <a:rPr lang="en-US" sz="1600" dirty="0" smtClean="0"/>
              <a:t>HE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/>
              <a:t>Datamine:</a:t>
            </a:r>
            <a:r>
              <a:rPr lang="en-US" sz="1600" dirty="0"/>
              <a:t> Menu for accessing the </a:t>
            </a:r>
            <a:r>
              <a:rPr lang="en-US" sz="1600" dirty="0" smtClean="0"/>
              <a:t>datamining</a:t>
            </a:r>
          </a:p>
          <a:p>
            <a:r>
              <a:rPr lang="en-US" sz="1600" b="1" dirty="0" smtClean="0"/>
              <a:t>QC Reports: </a:t>
            </a:r>
            <a:r>
              <a:rPr lang="en-US" sz="1600" dirty="0" smtClean="0"/>
              <a:t>Quality Control Reports board</a:t>
            </a:r>
            <a:endParaRPr lang="en-US" sz="1600" b="1" dirty="0" smtClean="0"/>
          </a:p>
          <a:p>
            <a:r>
              <a:rPr lang="en-US" sz="1600" b="1" dirty="0" err="1"/>
              <a:t>PRIMeS</a:t>
            </a:r>
            <a:r>
              <a:rPr lang="en-US" sz="1600" b="1" dirty="0"/>
              <a:t>: </a:t>
            </a:r>
            <a:r>
              <a:rPr lang="en-US" sz="1600" dirty="0"/>
              <a:t>The SRF Project Inventory Management System home </a:t>
            </a:r>
            <a:r>
              <a:rPr lang="en-US" sz="1600" dirty="0" smtClean="0"/>
              <a:t>page</a:t>
            </a:r>
          </a:p>
          <a:p>
            <a:r>
              <a:rPr lang="en-US" sz="1600" b="1" dirty="0"/>
              <a:t>Facilities:</a:t>
            </a:r>
            <a:r>
              <a:rPr lang="en-US" sz="1600" dirty="0"/>
              <a:t> Map of the SRFOPS production floor and Calibration system (still under development</a:t>
            </a:r>
            <a:r>
              <a:rPr lang="en-US" sz="1600" dirty="0" smtClean="0"/>
              <a:t>)</a:t>
            </a:r>
            <a:endParaRPr lang="en-US" sz="1600" b="1" dirty="0"/>
          </a:p>
          <a:p>
            <a:r>
              <a:rPr lang="en-US" sz="1600" b="1" dirty="0"/>
              <a:t>DocuShare:</a:t>
            </a:r>
            <a:r>
              <a:rPr lang="en-US" sz="1600" dirty="0"/>
              <a:t> Links to Project Areas and useful SRFOPS areas</a:t>
            </a:r>
          </a:p>
          <a:p>
            <a:r>
              <a:rPr lang="en-US" sz="1600" b="1" dirty="0"/>
              <a:t>Logbooks: </a:t>
            </a:r>
            <a:r>
              <a:rPr lang="en-US" sz="1600" dirty="0"/>
              <a:t>Menu for accessing the pansophy logbook and link to e-logbook (Accelerator)</a:t>
            </a:r>
          </a:p>
          <a:p>
            <a:r>
              <a:rPr lang="en-US" sz="1600" b="1" dirty="0"/>
              <a:t>Help: </a:t>
            </a:r>
            <a:r>
              <a:rPr lang="en-US" sz="1600" dirty="0"/>
              <a:t>Menu for additional help and guides</a:t>
            </a:r>
          </a:p>
          <a:p>
            <a:r>
              <a:rPr lang="en-US" sz="1600" b="1" dirty="0"/>
              <a:t>Admin: </a:t>
            </a:r>
            <a:r>
              <a:rPr lang="en-US" sz="1600" dirty="0"/>
              <a:t>Pansophy administrative menu (</a:t>
            </a:r>
            <a:r>
              <a:rPr lang="en-US" sz="1600" u="sng" dirty="0"/>
              <a:t>restricted access</a:t>
            </a:r>
            <a:r>
              <a:rPr lang="en-US" sz="1600" dirty="0"/>
              <a:t>)</a:t>
            </a:r>
          </a:p>
          <a:p>
            <a:r>
              <a:rPr lang="en-US" sz="1600" b="1" dirty="0" smtClean="0"/>
              <a:t>Competence:</a:t>
            </a:r>
            <a:r>
              <a:rPr lang="en-US" sz="1600" dirty="0" smtClean="0"/>
              <a:t> (</a:t>
            </a:r>
            <a:r>
              <a:rPr lang="en-US" sz="1600" dirty="0"/>
              <a:t>Still under development)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 err="1" smtClean="0"/>
              <a:t>SamTraxsII</a:t>
            </a:r>
            <a:r>
              <a:rPr lang="en-US" sz="1600" b="1" dirty="0"/>
              <a:t>:</a:t>
            </a:r>
            <a:r>
              <a:rPr lang="en-US" sz="1600" dirty="0"/>
              <a:t> Menu for editing and viewing the Sample Tracking </a:t>
            </a:r>
            <a:r>
              <a:rPr lang="en-US" sz="1600" dirty="0" smtClean="0"/>
              <a:t>II thin films and particulate research </a:t>
            </a:r>
            <a:r>
              <a:rPr lang="en-US" sz="1600" dirty="0" smtClean="0"/>
              <a:t>data</a:t>
            </a:r>
          </a:p>
          <a:p>
            <a:r>
              <a:rPr lang="en-US" sz="1600" b="1" dirty="0" err="1" smtClean="0"/>
              <a:t>TestArea</a:t>
            </a:r>
            <a:r>
              <a:rPr lang="en-US" sz="1600" b="1" dirty="0" smtClean="0"/>
              <a:t>: </a:t>
            </a:r>
            <a:r>
              <a:rPr lang="en-US" sz="1600" dirty="0" smtClean="0"/>
              <a:t> Development Test Area for testing pages within the application environment.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0880667" y="440659"/>
            <a:ext cx="1064029" cy="313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0067" y="3549927"/>
            <a:ext cx="1064029" cy="365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16638" y="99120"/>
            <a:ext cx="1064029" cy="365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052" y="687098"/>
            <a:ext cx="990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65" y="3515531"/>
            <a:ext cx="11631069" cy="1964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Help</a:t>
            </a:r>
          </a:p>
        </p:txBody>
      </p:sp>
      <p:sp>
        <p:nvSpPr>
          <p:cNvPr id="9" name="Oval 8"/>
          <p:cNvSpPr/>
          <p:nvPr/>
        </p:nvSpPr>
        <p:spPr>
          <a:xfrm>
            <a:off x="88284" y="3898669"/>
            <a:ext cx="3616208" cy="19212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9" idx="7"/>
          </p:cNvCxnSpPr>
          <p:nvPr/>
        </p:nvCxnSpPr>
        <p:spPr>
          <a:xfrm flipH="1">
            <a:off x="3174911" y="2302625"/>
            <a:ext cx="3059636" cy="1877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8551746" y="2294312"/>
            <a:ext cx="101804" cy="1492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951306" y="3786554"/>
            <a:ext cx="3200879" cy="20046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89E24-C1B0-4196-BE75-5BF2B5C8865D}"/>
              </a:ext>
            </a:extLst>
          </p:cNvPr>
          <p:cNvCxnSpPr>
            <a:cxnSpLocks/>
          </p:cNvCxnSpPr>
          <p:nvPr/>
        </p:nvCxnSpPr>
        <p:spPr>
          <a:xfrm flipH="1">
            <a:off x="931025" y="2352757"/>
            <a:ext cx="1332232" cy="1205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04493" y="3786553"/>
            <a:ext cx="2829170" cy="17622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0" idx="2"/>
            <a:endCxn id="16" idx="7"/>
          </p:cNvCxnSpPr>
          <p:nvPr/>
        </p:nvCxnSpPr>
        <p:spPr>
          <a:xfrm flipH="1">
            <a:off x="6119341" y="2410691"/>
            <a:ext cx="1316394" cy="1633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0"/>
          </p:cNvCxnSpPr>
          <p:nvPr/>
        </p:nvCxnSpPr>
        <p:spPr>
          <a:xfrm>
            <a:off x="10481969" y="2162957"/>
            <a:ext cx="815072" cy="1775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09855" y="1221971"/>
            <a:ext cx="265176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Links to User Guides, Pansophy </a:t>
            </a:r>
            <a:r>
              <a:rPr lang="en-US" dirty="0" smtClean="0"/>
              <a:t>Training, and Traveler Authorship.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24248" y="1570153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 under the Main Menu drop-down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31110" y="1366074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Words restricted in use for fieldnames in travelers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682548" y="3938954"/>
            <a:ext cx="1228985" cy="6330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160354</TotalTime>
  <Words>958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Welcome To Pansophy</vt:lpstr>
      <vt:lpstr>Reference Material</vt:lpstr>
      <vt:lpstr>What is a Traveler?</vt:lpstr>
      <vt:lpstr>Homepage Rundown</vt:lpstr>
      <vt:lpstr>Homepage Rundown- URL and Login</vt:lpstr>
      <vt:lpstr>Homepage Rundown- Traveler Guides</vt:lpstr>
      <vt:lpstr>Homepage Rundown- Main Menu</vt:lpstr>
      <vt:lpstr>Main Menu Options</vt:lpstr>
      <vt:lpstr>Pansophy Help</vt:lpstr>
      <vt:lpstr>Data In</vt:lpstr>
      <vt:lpstr>Traveler Menu</vt:lpstr>
      <vt:lpstr>Decoding Traveler IDs</vt:lpstr>
      <vt:lpstr>Traveler Example - Traveler Cover Page (P0)</vt:lpstr>
      <vt:lpstr>Traveler Example- P1</vt:lpstr>
      <vt:lpstr>Instantiating Travelers</vt:lpstr>
      <vt:lpstr>Entering Data</vt:lpstr>
      <vt:lpstr>Uploading Files</vt:lpstr>
      <vt:lpstr>Hold Points (Not Signer)</vt:lpstr>
      <vt:lpstr>Hold Points (Signer)</vt:lpstr>
      <vt:lpstr>Hold Points on the Last Page</vt:lpstr>
      <vt:lpstr>Securing Data</vt:lpstr>
      <vt:lpstr>Opening an NCR or D3</vt:lpstr>
      <vt:lpstr>Common Issues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Traveler Authorship</dc:title>
  <dc:creator>Allen Samuels</dc:creator>
  <cp:lastModifiedBy>Allen Samuels</cp:lastModifiedBy>
  <cp:revision>244</cp:revision>
  <dcterms:created xsi:type="dcterms:W3CDTF">2020-12-09T16:38:19Z</dcterms:created>
  <dcterms:modified xsi:type="dcterms:W3CDTF">2022-06-29T13:57:39Z</dcterms:modified>
</cp:coreProperties>
</file>