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98" r:id="rId5"/>
    <p:sldId id="258" r:id="rId6"/>
    <p:sldId id="259" r:id="rId7"/>
    <p:sldId id="260" r:id="rId8"/>
    <p:sldId id="261" r:id="rId9"/>
    <p:sldId id="262" r:id="rId10"/>
    <p:sldId id="279" r:id="rId11"/>
    <p:sldId id="263" r:id="rId12"/>
    <p:sldId id="264" r:id="rId13"/>
    <p:sldId id="265" r:id="rId14"/>
    <p:sldId id="293" r:id="rId15"/>
    <p:sldId id="295" r:id="rId16"/>
    <p:sldId id="268" r:id="rId17"/>
    <p:sldId id="269" r:id="rId18"/>
    <p:sldId id="270" r:id="rId19"/>
    <p:sldId id="278" r:id="rId20"/>
    <p:sldId id="291" r:id="rId21"/>
    <p:sldId id="292" r:id="rId22"/>
    <p:sldId id="271" r:id="rId23"/>
    <p:sldId id="272" r:id="rId24"/>
    <p:sldId id="266" r:id="rId25"/>
    <p:sldId id="273" r:id="rId26"/>
    <p:sldId id="276" r:id="rId27"/>
    <p:sldId id="280" r:id="rId28"/>
    <p:sldId id="296" r:id="rId29"/>
    <p:sldId id="297" r:id="rId30"/>
    <p:sldId id="277" r:id="rId31"/>
    <p:sldId id="274" r:id="rId32"/>
    <p:sldId id="275" r:id="rId33"/>
    <p:sldId id="281" r:id="rId34"/>
    <p:sldId id="282" r:id="rId35"/>
    <p:sldId id="283" r:id="rId36"/>
    <p:sldId id="284" r:id="rId37"/>
    <p:sldId id="285" r:id="rId38"/>
    <p:sldId id="289" r:id="rId39"/>
    <p:sldId id="290" r:id="rId40"/>
    <p:sldId id="286" r:id="rId41"/>
    <p:sldId id="301" r:id="rId42"/>
    <p:sldId id="300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sophy.jlab.org/pansophy/index.cfm" TargetMode="External"/><Relationship Id="rId2" Type="http://schemas.openxmlformats.org/officeDocument/2006/relationships/hyperlink" Target="https://jlabdoc.jlab.org/docushare/dsweb/Hom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labdoc.jlab.org/docushare/dsweb/View/Collection-45135" TargetMode="External"/><Relationship Id="rId5" Type="http://schemas.openxmlformats.org/officeDocument/2006/relationships/hyperlink" Target="https://jlabdoc.jlab.org/docushare/dsweb/View/Collection-25723" TargetMode="External"/><Relationship Id="rId4" Type="http://schemas.openxmlformats.org/officeDocument/2006/relationships/hyperlink" Target="https://jlabdoc.jlab.org/docushare/dsweb/View/Collection-207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Traveler Authorship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Pansophy Team</a:t>
            </a:r>
          </a:p>
          <a:p>
            <a:r>
              <a:rPr lang="en-US" dirty="0"/>
              <a:t>Valerie Bookwalter, Megan McDonald, Mike Dickey, Allen Samuels, David Parham</a:t>
            </a:r>
          </a:p>
          <a:p>
            <a:r>
              <a:rPr lang="en-US" dirty="0"/>
              <a:t>Contact us at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26287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89A67-DF2A-4279-8206-1B14C6CD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04" y="1464377"/>
            <a:ext cx="11065792" cy="1455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0254"/>
            <a:ext cx="10515600" cy="33173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Entry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Page Mods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User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Part SN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6739" y="2600144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7296" y="2519402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9060" y="24420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8331" y="2610808"/>
            <a:ext cx="51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04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Fields are the ONLY valid data inputs for travelers</a:t>
            </a:r>
          </a:p>
          <a:p>
            <a:pPr lvl="1"/>
            <a:r>
              <a:rPr lang="en-US" dirty="0"/>
              <a:t>Collects entered data for the traveler</a:t>
            </a:r>
          </a:p>
          <a:p>
            <a:r>
              <a:rPr lang="en-US" dirty="0"/>
              <a:t>Formats:</a:t>
            </a:r>
          </a:p>
          <a:p>
            <a:pPr lvl="1"/>
            <a:r>
              <a:rPr lang="en-US" dirty="0"/>
              <a:t>[[</a:t>
            </a:r>
            <a:r>
              <a:rPr lang="en-US" dirty="0" err="1"/>
              <a:t>FieldName</a:t>
            </a:r>
            <a:r>
              <a:rPr lang="en-US" dirty="0"/>
              <a:t>]] &lt;&lt;FIELDTYPE&gt;&gt;</a:t>
            </a:r>
          </a:p>
          <a:p>
            <a:pPr lvl="1"/>
            <a:r>
              <a:rPr lang="en-US" dirty="0"/>
              <a:t>[[</a:t>
            </a:r>
            <a:r>
              <a:rPr lang="en-US" dirty="0" err="1"/>
              <a:t>FieldName</a:t>
            </a:r>
            <a:r>
              <a:rPr lang="en-US" dirty="0"/>
              <a:t>]] {{CHOICE1,CHOICE2,…}} &lt;&lt;FIELDTYPE&gt;&gt;</a:t>
            </a:r>
          </a:p>
          <a:p>
            <a:r>
              <a:rPr lang="en-US" dirty="0" err="1"/>
              <a:t>FieldName</a:t>
            </a:r>
            <a:r>
              <a:rPr lang="en-US" dirty="0"/>
              <a:t> is the variable name for the entry field</a:t>
            </a:r>
          </a:p>
          <a:p>
            <a:pPr lvl="1"/>
            <a:r>
              <a:rPr lang="en-US" dirty="0"/>
              <a:t>Displayed in the traveler and labels the field in the database</a:t>
            </a:r>
          </a:p>
          <a:p>
            <a:r>
              <a:rPr lang="en-US" dirty="0" err="1"/>
              <a:t>FieldType</a:t>
            </a:r>
            <a:r>
              <a:rPr lang="en-US" dirty="0"/>
              <a:t> is the type of input</a:t>
            </a:r>
          </a:p>
          <a:p>
            <a:r>
              <a:rPr lang="en-US" dirty="0"/>
              <a:t>{{CHOICE1,CHOICE2,…}} is for fields that have multiple selection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00" y="977900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266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 Dictionary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91774"/>
              </p:ext>
            </p:extLst>
          </p:nvPr>
        </p:nvGraphicFramePr>
        <p:xfrm>
          <a:off x="947057" y="2665211"/>
          <a:ext cx="10297886" cy="3078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CheckBox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&lt;&lt;CHECKBOX&gt;&gt;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checkbox</a:t>
                      </a:r>
                      <a:r>
                        <a:rPr lang="en-US" sz="1200" baseline="0" dirty="0"/>
                        <a:t> that indicates the answer to a question is “yes”.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&lt;&lt;COMMENT&gt;&gt;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collect comments in a large input box.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FileUpload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&lt;&lt;FILEUPLOAD&gt;&gt;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upload any type of file to the server. File name</a:t>
                      </a:r>
                      <a:r>
                        <a:rPr lang="en-US" sz="1200" baseline="0" dirty="0"/>
                        <a:t> must contain ONLY letters, numbers and underscores.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&lt;&lt;FLOAT&gt;&gt;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in input</a:t>
                      </a:r>
                      <a:r>
                        <a:rPr lang="en-US" sz="1200" baseline="0" dirty="0"/>
                        <a:t> box that accepts numbers containing a decimal point.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&lt;&lt;SN&gt;&gt;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 text box that accepts serial numbers (both numbers and letters). A Part SN is preferred over an SN Field.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&lt;&lt;INTEGER&gt;&gt;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</a:t>
                      </a:r>
                      <a:r>
                        <a:rPr lang="en-US" sz="1200" baseline="0" dirty="0"/>
                        <a:t> input box that accepts whole numbers only.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&lt;&lt;NOTE&gt;&gt;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to alert</a:t>
                      </a:r>
                      <a:r>
                        <a:rPr lang="en-US" sz="1200" baseline="0" dirty="0"/>
                        <a:t> programmers of special traveler requirements (ex: calculations).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&lt;&lt;RADIO&gt;&gt;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series of radio buttons (only one can be selected) base on the author</a:t>
                      </a:r>
                      <a:r>
                        <a:rPr lang="en-US" sz="1200" baseline="0" dirty="0"/>
                        <a:t> supplied list of choices.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06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16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 Dictionary Cont.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96105"/>
              </p:ext>
            </p:extLst>
          </p:nvPr>
        </p:nvGraphicFramePr>
        <p:xfrm>
          <a:off x="947057" y="2665211"/>
          <a:ext cx="10297886" cy="2621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SciNot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&lt;&lt;SCINOT&gt;&gt;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for</a:t>
                      </a:r>
                      <a:r>
                        <a:rPr lang="en-US" sz="1200" baseline="0" dirty="0"/>
                        <a:t> the numbers in scientific notation.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&lt;&lt;SELECT&gt;&gt;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 author defined pull-down menu.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&lt;&lt;TEXT&gt;&gt;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</a:t>
                      </a:r>
                      <a:r>
                        <a:rPr lang="en-US" sz="1200" baseline="0" dirty="0"/>
                        <a:t> input box for text entries. Smaller than a Comment box, just one line.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&lt;&lt;TIMESTAMP&gt;&gt;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an input box which accepts date &amp; time. Also supplies a “Now” button which will automatically enter the current date &amp; time.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YesNo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&lt;&lt;YESNO&gt;&gt;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radio buttons that answer</a:t>
                      </a:r>
                      <a:r>
                        <a:rPr lang="en-US" sz="1200" baseline="0" dirty="0"/>
                        <a:t> a yes/no question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Holdpoint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</a:t>
                      </a:r>
                      <a:r>
                        <a:rPr lang="en-US" sz="1200" baseline="0" dirty="0"/>
                        <a:t> &lt;&lt;HOLDPOINT&gt;&gt;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hold point in the traveler,</a:t>
                      </a:r>
                      <a:r>
                        <a:rPr lang="en-US" sz="1200" baseline="0" dirty="0"/>
                        <a:t> preventing any further data entry.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 &lt;&lt;EMAIL&gt;&gt;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{{Subject Line}} &lt;&lt;EMAILSUBJ&gt;&gt;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Send an email</a:t>
                      </a:r>
                      <a:r>
                        <a:rPr lang="en-US" sz="1200" baseline="0" dirty="0"/>
                        <a:t> to author specified users when a page is submitted. Must use the same Field Name for both lines of Entry Fields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14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Special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Sometimes a traveler will require special coding beyond what entry fields offer</a:t>
            </a:r>
          </a:p>
          <a:p>
            <a:pPr lvl="1"/>
            <a:r>
              <a:rPr lang="en-US" sz="2000" dirty="0"/>
              <a:t>If this is required, use the &lt;&lt;NOTE&gt;&gt; field</a:t>
            </a:r>
          </a:p>
          <a:p>
            <a:pPr lvl="1"/>
            <a:endParaRPr lang="en-US" sz="2000" dirty="0"/>
          </a:p>
          <a:p>
            <a:r>
              <a:rPr lang="en-US" sz="2400" dirty="0"/>
              <a:t>A &lt;&lt;HOLDPOINT&gt;&gt; is used to pause the traveler process until cleared by an authorized person</a:t>
            </a:r>
          </a:p>
          <a:p>
            <a:pPr lvl="1"/>
            <a:r>
              <a:rPr lang="en-US" sz="2000" dirty="0"/>
              <a:t>Data can be submitted on the page as the </a:t>
            </a:r>
            <a:r>
              <a:rPr lang="en-US" sz="2000" dirty="0" err="1"/>
              <a:t>holdpoint</a:t>
            </a:r>
            <a:r>
              <a:rPr lang="en-US" sz="2000" dirty="0"/>
              <a:t>, but not subsequent pages until cleared.</a:t>
            </a:r>
          </a:p>
          <a:p>
            <a:pPr lvl="1"/>
            <a:r>
              <a:rPr lang="en-US" sz="2000" dirty="0"/>
              <a:t>If the </a:t>
            </a:r>
            <a:r>
              <a:rPr lang="en-US" sz="2000" dirty="0" err="1"/>
              <a:t>holdpoint</a:t>
            </a:r>
            <a:r>
              <a:rPr lang="en-US" sz="2000" dirty="0"/>
              <a:t> is on the last page, it prevents the traveler from being closed until cleared</a:t>
            </a:r>
          </a:p>
          <a:p>
            <a:pPr lvl="1"/>
            <a:r>
              <a:rPr lang="en-US" sz="2000" dirty="0"/>
              <a:t>IMPORTANT: Only one </a:t>
            </a:r>
            <a:r>
              <a:rPr lang="en-US" sz="2000" dirty="0" err="1"/>
              <a:t>holdpoint</a:t>
            </a:r>
            <a:r>
              <a:rPr lang="en-US" sz="2000" dirty="0"/>
              <a:t> per traveler page</a:t>
            </a:r>
          </a:p>
          <a:p>
            <a:pPr lvl="1"/>
            <a:endParaRPr lang="en-US" sz="2000" dirty="0"/>
          </a:p>
          <a:p>
            <a:r>
              <a:rPr lang="en-US" sz="2400" dirty="0"/>
              <a:t>&lt;&lt;EMAIL&gt;&gt; and &lt;&lt;EMAILSUBJ&gt;&gt; sends an email to traveler author specified users</a:t>
            </a:r>
          </a:p>
          <a:p>
            <a:pPr lvl="1"/>
            <a:r>
              <a:rPr lang="en-US" sz="2000" dirty="0"/>
              <a:t>Must use the same Field Name for both lines of Entry Fields</a:t>
            </a:r>
          </a:p>
          <a:p>
            <a:pPr lvl="2"/>
            <a:r>
              <a:rPr lang="en-US" sz="1800" dirty="0"/>
              <a:t>Can use spaces in the subject line, no other special characters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39" y="6015569"/>
            <a:ext cx="4268932" cy="374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52" y="4311055"/>
            <a:ext cx="5014306" cy="205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14558-2B96-4E7E-9EFC-4BD22AB5B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88" y="2094375"/>
            <a:ext cx="2844434" cy="717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51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Page Mods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340624"/>
              </p:ext>
            </p:extLst>
          </p:nvPr>
        </p:nvGraphicFramePr>
        <p:xfrm>
          <a:off x="838200" y="1825625"/>
          <a:ext cx="10515600" cy="1925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605723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6731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88000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8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NewPage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 a page break at the End Of the File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1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NewTable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</a:t>
                      </a:r>
                      <a:r>
                        <a:rPr lang="en-US" baseline="0" dirty="0"/>
                        <a:t> a page break and a table for steps, instructions and data input at the End Of the 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5594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982" y="2173922"/>
            <a:ext cx="15430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User Sets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15684"/>
              </p:ext>
            </p:extLst>
          </p:nvPr>
        </p:nvGraphicFramePr>
        <p:xfrm>
          <a:off x="838200" y="1825625"/>
          <a:ext cx="10510157" cy="2494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3948">
                  <a:extLst>
                    <a:ext uri="{9D8B030D-6E8A-4147-A177-3AD203B41FA5}">
                      <a16:colId xmlns:a16="http://schemas.microsoft.com/office/drawing/2014/main" val="2161220563"/>
                    </a:ext>
                  </a:extLst>
                </a:gridCol>
                <a:gridCol w="4030052">
                  <a:extLst>
                    <a:ext uri="{9D8B030D-6E8A-4147-A177-3AD203B41FA5}">
                      <a16:colId xmlns:a16="http://schemas.microsoft.com/office/drawing/2014/main" val="989599514"/>
                    </a:ext>
                  </a:extLst>
                </a:gridCol>
                <a:gridCol w="3355521">
                  <a:extLst>
                    <a:ext uri="{9D8B030D-6E8A-4147-A177-3AD203B41FA5}">
                      <a16:colId xmlns:a16="http://schemas.microsoft.com/office/drawing/2014/main" val="3433275878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388316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5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[[SRF_FIELDNAME]]</a:t>
                      </a:r>
                      <a:r>
                        <a:rPr lang="en-US" baseline="0" dirty="0"/>
                        <a:t> &lt;&lt;SRF&gt;&gt;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[[SRFCMP_FIELDNAME]]</a:t>
                      </a:r>
                      <a:r>
                        <a:rPr lang="en-US" baseline="0" dirty="0"/>
                        <a:t> &lt;&lt;SRFCMP&gt;&gt;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</a:t>
                      </a:r>
                      <a:r>
                        <a:rPr lang="en-US" dirty="0" err="1"/>
                        <a:t>Cryomodule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[[SRFCVP_FIELDNAME]]</a:t>
                      </a:r>
                      <a:r>
                        <a:rPr lang="en-US" baseline="0" dirty="0"/>
                        <a:t> &lt;&lt;SRFCVP&gt;&gt;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Cavity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9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SRF_FAB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[[SRFFAB_FIELDNAME]]</a:t>
                      </a:r>
                      <a:r>
                        <a:rPr lang="en-US" baseline="0" dirty="0"/>
                        <a:t> &lt;&lt;SRFFAB&gt;&gt;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Fabrication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[[RAD_FIELDNAME]]</a:t>
                      </a:r>
                      <a:r>
                        <a:rPr lang="en-US" baseline="0" dirty="0"/>
                        <a:t> &lt;&lt;RAD&gt;&gt;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Radcon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41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09" y="2101215"/>
            <a:ext cx="1200150" cy="194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E2B0B-FFEA-4378-9925-B3941631E066}"/>
              </a:ext>
            </a:extLst>
          </p:cNvPr>
          <p:cNvSpPr txBox="1"/>
          <p:nvPr/>
        </p:nvSpPr>
        <p:spPr>
          <a:xfrm>
            <a:off x="1224793" y="4723002"/>
            <a:ext cx="336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username does not appear online, contact pansophy to add them in.</a:t>
            </a:r>
          </a:p>
        </p:txBody>
      </p:sp>
    </p:spTree>
    <p:extLst>
      <p:ext uri="{BB962C8B-B14F-4D97-AF65-F5344CB8AC3E}">
        <p14:creationId xmlns:p14="http://schemas.microsoft.com/office/powerpoint/2010/main" val="173606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Part SNs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dropdown lists the different Part SNs available for use in alphabetic order</a:t>
            </a:r>
          </a:p>
          <a:p>
            <a:r>
              <a:rPr lang="en-US" dirty="0"/>
              <a:t>E.G. [[OMAGSN]] &lt;&lt;OMAGSN&gt;&gt;</a:t>
            </a:r>
          </a:p>
          <a:p>
            <a:r>
              <a:rPr lang="en-US" dirty="0"/>
              <a:t>A &lt;&lt;SN&gt;&gt; field may be used if no acronym is</a:t>
            </a:r>
          </a:p>
          <a:p>
            <a:pPr marL="0" indent="0">
              <a:buNone/>
            </a:pPr>
            <a:r>
              <a:rPr lang="en-US" dirty="0"/>
              <a:t>   available yet.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698" y="812580"/>
            <a:ext cx="3057525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22" y="2316134"/>
            <a:ext cx="3419475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872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Authoring a Traveler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Sign in to Pansophy and DocuShare</a:t>
            </a:r>
          </a:p>
          <a:p>
            <a:pPr lvl="1"/>
            <a:r>
              <a:rPr lang="en-US" sz="2000" dirty="0">
                <a:hlinkClick r:id="rId2"/>
              </a:rPr>
              <a:t>DocuShare link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Pansophy link</a:t>
            </a:r>
            <a:endParaRPr lang="en-US" sz="2000" dirty="0"/>
          </a:p>
          <a:p>
            <a:r>
              <a:rPr lang="en-US" sz="2400" dirty="0"/>
              <a:t>DocuShare Directory of Training Slides and Referenced Material</a:t>
            </a:r>
          </a:p>
          <a:p>
            <a:pPr lvl="1"/>
            <a:r>
              <a:rPr lang="en-US" sz="2000" dirty="0"/>
              <a:t>SRF Institute &gt; 01 - SRF Projects &gt; </a:t>
            </a:r>
            <a:r>
              <a:rPr lang="en-US" sz="2000" dirty="0">
                <a:hlinkClick r:id="rId4"/>
              </a:rPr>
              <a:t>06- For Reference, Additional Template and Processes</a:t>
            </a:r>
            <a:endParaRPr lang="en-US" sz="2000" dirty="0"/>
          </a:p>
          <a:p>
            <a:r>
              <a:rPr lang="en-US" sz="2400" dirty="0"/>
              <a:t>Training Slides:</a:t>
            </a:r>
          </a:p>
          <a:p>
            <a:pPr lvl="1"/>
            <a:r>
              <a:rPr lang="en-US" sz="2000" dirty="0"/>
              <a:t>SRF Institute &gt; 01 - SRF Projects &gt; 06- For Reference, Additional Template and Processes &gt; </a:t>
            </a:r>
            <a:r>
              <a:rPr lang="en-US" sz="2000" dirty="0">
                <a:hlinkClick r:id="rId5"/>
              </a:rPr>
              <a:t>Pansophy Related Training</a:t>
            </a:r>
            <a:endParaRPr lang="en-US" sz="2000" dirty="0"/>
          </a:p>
          <a:p>
            <a:r>
              <a:rPr lang="en-US" sz="2400" dirty="0"/>
              <a:t>Pansophy Help</a:t>
            </a:r>
          </a:p>
          <a:p>
            <a:pPr lvl="1"/>
            <a:r>
              <a:rPr lang="en-US" sz="2000" dirty="0"/>
              <a:t>Pansophy Home &gt; Main Menu dropdown &gt; Help</a:t>
            </a:r>
          </a:p>
          <a:p>
            <a:r>
              <a:rPr lang="en-US" sz="2400" dirty="0">
                <a:hlinkClick r:id="rId6"/>
              </a:rPr>
              <a:t>QMS Documents Users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Old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travelers can be used as starting points for new revisions or new versions in different projects.</a:t>
            </a:r>
          </a:p>
          <a:p>
            <a:r>
              <a:rPr lang="en-US" dirty="0"/>
              <a:t>All files for in production travelers can be found in a project's Approved Travelers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527832"/>
            <a:ext cx="9925050" cy="31194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8553" y="4671753"/>
            <a:ext cx="1188720" cy="16625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Old Traveler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the traveler is in the current template</a:t>
            </a:r>
          </a:p>
          <a:p>
            <a:pPr lvl="1"/>
            <a:r>
              <a:rPr lang="en-US" dirty="0"/>
              <a:t>If the first page is missing the NCR informative and D3 emails rows, it is in the old template</a:t>
            </a:r>
          </a:p>
          <a:p>
            <a:pPr lvl="1"/>
            <a:r>
              <a:rPr lang="en-US" dirty="0"/>
              <a:t>If this happens, create a new traveler in the current template and transfer the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67" y="3699164"/>
            <a:ext cx="5977466" cy="2749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92087" y="4505759"/>
            <a:ext cx="2668386" cy="17430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08926BF-01E0-43E6-B583-E227D1A1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5519"/>
            <a:ext cx="79553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Header Page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58049" y="1605706"/>
            <a:ext cx="864524" cy="1804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57173" y="1371600"/>
            <a:ext cx="4137845" cy="5486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Traveler title is different from Traveler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Traveler ID format: Project-Work Center Area-Component-Action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This will be the filename, along with the revision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Discuss Traveler ID with Project Coordinator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Ensure Traveler ID is listed in the Work Control Document (WCD) register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Acronyms can be found on the pansophy website &gt; Traveler Tools &gt; TP Acronyms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NCR/D3 format: USERNAME1,USERNAME2,USERNAME3,etc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No spaces, between 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No duplicates usernames between NCR categories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50" dirty="0"/>
              <a:t>NCR Informative get email alerts about NCRs. NCR </a:t>
            </a:r>
            <a:r>
              <a:rPr lang="en-US" sz="1550" dirty="0" err="1"/>
              <a:t>Dispositioners</a:t>
            </a:r>
            <a:r>
              <a:rPr lang="en-US" sz="1550" dirty="0"/>
              <a:t> can go in and address them.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50" dirty="0"/>
          </a:p>
        </p:txBody>
      </p:sp>
      <p:sp>
        <p:nvSpPr>
          <p:cNvPr id="8" name="Rounded Rectangle 7"/>
          <p:cNvSpPr/>
          <p:nvPr/>
        </p:nvSpPr>
        <p:spPr>
          <a:xfrm>
            <a:off x="2416636" y="2718033"/>
            <a:ext cx="2750982" cy="55367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16636" y="1970785"/>
            <a:ext cx="1735913" cy="2019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  <a:endCxn id="6" idx="3"/>
          </p:cNvCxnSpPr>
          <p:nvPr/>
        </p:nvCxnSpPr>
        <p:spPr>
          <a:xfrm flipH="1">
            <a:off x="3322573" y="1510018"/>
            <a:ext cx="4965750" cy="1858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9" idx="3"/>
          </p:cNvCxnSpPr>
          <p:nvPr/>
        </p:nvCxnSpPr>
        <p:spPr>
          <a:xfrm flipH="1">
            <a:off x="4152549" y="1753299"/>
            <a:ext cx="4135774" cy="3184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8" idx="3"/>
          </p:cNvCxnSpPr>
          <p:nvPr/>
        </p:nvCxnSpPr>
        <p:spPr>
          <a:xfrm flipH="1" flipV="1">
            <a:off x="5167618" y="2994870"/>
            <a:ext cx="3120705" cy="16022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7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41346-CDA1-4335-949A-2493F622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5779"/>
            <a:ext cx="79553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Header Page Cont.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530436"/>
            <a:ext cx="6099495" cy="64839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67755" y="1438101"/>
            <a:ext cx="3614400" cy="418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Hyperlink any files the author deems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Ensure the links work and go to in production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Once a traveler is in production, a new revision is needed for any 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Update the revision number and add a description of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Make sure the revision numbers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Be sure a page break is at the end of the header page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96836" y="2271544"/>
            <a:ext cx="448888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5399398"/>
            <a:ext cx="3658986" cy="5064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192785" y="1770611"/>
            <a:ext cx="3178132" cy="27598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8" idx="3"/>
          </p:cNvCxnSpPr>
          <p:nvPr/>
        </p:nvCxnSpPr>
        <p:spPr>
          <a:xfrm flipH="1" flipV="1">
            <a:off x="2845724" y="2371297"/>
            <a:ext cx="5525192" cy="6555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34045" y="5908943"/>
            <a:ext cx="1842043" cy="15817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4508270" y="4530436"/>
            <a:ext cx="4319846" cy="893834"/>
          </a:xfrm>
          <a:prstGeom prst="bentConnector3">
            <a:avLst>
              <a:gd name="adj1" fmla="val 28832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  <a:endCxn id="12" idx="3"/>
          </p:cNvCxnSpPr>
          <p:nvPr/>
        </p:nvCxnSpPr>
        <p:spPr>
          <a:xfrm rot="10800000" flipV="1">
            <a:off x="2676088" y="5041782"/>
            <a:ext cx="5704514" cy="946247"/>
          </a:xfrm>
          <a:prstGeom prst="bentConnector3">
            <a:avLst>
              <a:gd name="adj1" fmla="val 75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9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Entry Fields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Fieldnames must be unique and descriptive</a:t>
            </a:r>
          </a:p>
          <a:p>
            <a:pPr lvl="1"/>
            <a:r>
              <a:rPr lang="en-US" sz="1800" dirty="0"/>
              <a:t>Travelers with duplicate fieldnames names will result in errors during upload</a:t>
            </a:r>
          </a:p>
          <a:p>
            <a:pPr lvl="1"/>
            <a:r>
              <a:rPr lang="en-US" sz="1800" dirty="0"/>
              <a:t>[[Technician]] does not describe what is being done. [[</a:t>
            </a:r>
            <a:r>
              <a:rPr lang="en-US" sz="1800" dirty="0" err="1"/>
              <a:t>VacuumTech</a:t>
            </a:r>
            <a:r>
              <a:rPr lang="en-US" sz="1800" dirty="0"/>
              <a:t>]] or [[</a:t>
            </a:r>
            <a:r>
              <a:rPr lang="en-US" sz="1800" dirty="0" err="1"/>
              <a:t>VacTech</a:t>
            </a:r>
            <a:r>
              <a:rPr lang="en-US" sz="1800" dirty="0"/>
              <a:t>]] is more descriptive</a:t>
            </a:r>
          </a:p>
          <a:p>
            <a:r>
              <a:rPr lang="en-US" sz="2000" dirty="0"/>
              <a:t>Fieldnames must be </a:t>
            </a:r>
            <a:r>
              <a:rPr lang="en-US" sz="2000" dirty="0" err="1"/>
              <a:t>nonsequential</a:t>
            </a:r>
            <a:r>
              <a:rPr lang="en-US" sz="2000" dirty="0"/>
              <a:t> (E.G. [[FieldName1]], [[FieldName2]], etc. is not preferred)</a:t>
            </a:r>
          </a:p>
          <a:p>
            <a:pPr lvl="1"/>
            <a:r>
              <a:rPr lang="en-US" sz="1800" dirty="0"/>
              <a:t>The exception is within an individual step and with Part SNs</a:t>
            </a:r>
          </a:p>
          <a:p>
            <a:pPr lvl="1"/>
            <a:r>
              <a:rPr lang="en-US" sz="1800" dirty="0"/>
              <a:t>Don't label them based on the step (E.G. [[FIELDNAME4 in step 4]])</a:t>
            </a:r>
          </a:p>
          <a:p>
            <a:r>
              <a:rPr lang="en-US" sz="2000" dirty="0"/>
              <a:t>Camel Case is preferred (E.G. [[</a:t>
            </a:r>
            <a:r>
              <a:rPr lang="en-US" sz="2000" dirty="0" err="1"/>
              <a:t>CamelCase</a:t>
            </a:r>
            <a:r>
              <a:rPr lang="en-US" sz="2000" dirty="0"/>
              <a:t>]], [[</a:t>
            </a:r>
            <a:r>
              <a:rPr lang="en-US" sz="2000" dirty="0" err="1"/>
              <a:t>SRFCamelCase</a:t>
            </a:r>
            <a:r>
              <a:rPr lang="en-US" sz="2000" dirty="0"/>
              <a:t>]])</a:t>
            </a:r>
          </a:p>
          <a:p>
            <a:r>
              <a:rPr lang="en-US" sz="2000" dirty="0"/>
              <a:t>Fieldname character limit is 40 characters</a:t>
            </a:r>
          </a:p>
          <a:p>
            <a:r>
              <a:rPr lang="en-US" sz="2000" dirty="0"/>
              <a:t>Fieldnames cannot start with a number</a:t>
            </a:r>
          </a:p>
          <a:p>
            <a:r>
              <a:rPr lang="en-US" sz="2000" dirty="0"/>
              <a:t>No spaces or special characters in fieldname except for underscore _</a:t>
            </a:r>
          </a:p>
          <a:p>
            <a:r>
              <a:rPr lang="en-US" sz="2000" dirty="0"/>
              <a:t>1 field and fieldname per line.</a:t>
            </a:r>
          </a:p>
          <a:p>
            <a:r>
              <a:rPr lang="en-US" sz="2000" dirty="0"/>
              <a:t>No more than 1 </a:t>
            </a:r>
            <a:r>
              <a:rPr lang="en-US" sz="2000" dirty="0" err="1"/>
              <a:t>holdpoint</a:t>
            </a:r>
            <a:r>
              <a:rPr lang="en-US" sz="2000" dirty="0"/>
              <a:t> per page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Page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06646" cy="43513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19660" y="2145622"/>
            <a:ext cx="4039985" cy="3441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work page (P1) needs at minimum: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 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SRF User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SNs can be found under the Pansophy tab &gt; Part 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component is not listed, verify on the pansophy webpage &gt; Traveler Tools &gt; SN List</a:t>
            </a:r>
          </a:p>
        </p:txBody>
      </p:sp>
    </p:spTree>
    <p:extLst>
      <p:ext uri="{BB962C8B-B14F-4D97-AF65-F5344CB8AC3E}">
        <p14:creationId xmlns:p14="http://schemas.microsoft.com/office/powerpoint/2010/main" val="3203717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a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Travelers can have images</a:t>
            </a:r>
          </a:p>
          <a:p>
            <a:r>
              <a:rPr lang="en-US" dirty="0"/>
              <a:t>Arrows and other symbols must be part of the image, and cannot be in the word document</a:t>
            </a:r>
          </a:p>
          <a:p>
            <a:pPr lvl="1"/>
            <a:r>
              <a:rPr lang="en-US" dirty="0"/>
              <a:t>To add, edit an image in word and screenshot using the snipping tool, then replace image and symbols with new image</a:t>
            </a:r>
          </a:p>
          <a:p>
            <a:pPr lvl="1"/>
            <a:r>
              <a:rPr lang="en-US" dirty="0"/>
              <a:t>Alternatively use PowerPoint to the same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29" y="3657599"/>
            <a:ext cx="3290787" cy="2244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38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4351338"/>
          </a:xfrm>
        </p:spPr>
        <p:txBody>
          <a:bodyPr/>
          <a:lstStyle/>
          <a:p>
            <a:r>
              <a:rPr lang="en-US" dirty="0"/>
              <a:t>Using extra lines to line up instructions and fields does not work</a:t>
            </a:r>
          </a:p>
          <a:p>
            <a:r>
              <a:rPr lang="en-US" dirty="0"/>
              <a:t>If needed, split the steps up into different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1" y="2285382"/>
            <a:ext cx="9525529" cy="184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0" y="4175379"/>
            <a:ext cx="9525529" cy="121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08997"/>
            <a:ext cx="6960658" cy="1234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" y="2759825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068" y="4426361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68" y="5607390"/>
            <a:ext cx="864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448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Travelers are preferred to be on multiple pages</a:t>
            </a:r>
          </a:p>
          <a:p>
            <a:r>
              <a:rPr lang="en-US" dirty="0"/>
              <a:t>Page breaks create new pages on the web</a:t>
            </a:r>
          </a:p>
          <a:p>
            <a:r>
              <a:rPr lang="en-US" dirty="0"/>
              <a:t>Use Pansophy Tab &gt; Page Mods &gt; New Table at EOF to insert a page break and new table at the end of the document</a:t>
            </a:r>
          </a:p>
          <a:p>
            <a:r>
              <a:rPr lang="en-US" dirty="0"/>
              <a:t>If a table needs to be broken up, go to the layout tab and use the split table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08" y="4179883"/>
            <a:ext cx="6548994" cy="2580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6179" y="5839424"/>
            <a:ext cx="6548994" cy="33250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Travelers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Docushare</a:t>
            </a:r>
            <a:r>
              <a:rPr lang="en-US" dirty="0"/>
              <a:t> project area has a draft travelers folder</a:t>
            </a:r>
          </a:p>
          <a:p>
            <a:pPr lvl="1"/>
            <a:r>
              <a:rPr lang="en-US" dirty="0"/>
              <a:t>This folder is for authors to upload a copy of their draft traveler while in the editing process</a:t>
            </a:r>
          </a:p>
          <a:p>
            <a:pPr lvl="1"/>
            <a:r>
              <a:rPr lang="en-US" dirty="0"/>
              <a:t>Also used for preliminary review between approvers before being sent out for official approvals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3665913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0320" y="5162204"/>
            <a:ext cx="1138844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Training Slides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832" y="1825625"/>
            <a:ext cx="9416335" cy="43513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99316" y="2468880"/>
            <a:ext cx="2884518" cy="126353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5331" y="4214553"/>
            <a:ext cx="53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Pansophy &gt; Main Menu &gt; Help</a:t>
            </a:r>
          </a:p>
        </p:txBody>
      </p:sp>
    </p:spTree>
    <p:extLst>
      <p:ext uri="{BB962C8B-B14F-4D97-AF65-F5344CB8AC3E}">
        <p14:creationId xmlns:p14="http://schemas.microsoft.com/office/powerpoint/2010/main" val="148457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traveler is ready for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 traveler is put out for approval, make sure it is ready to go into pansophy AS IS to the best of your ability</a:t>
            </a:r>
          </a:p>
          <a:p>
            <a:pPr lvl="1"/>
            <a:r>
              <a:rPr lang="en-US" dirty="0"/>
              <a:t>Pansophy may make small edits and reserves the right to send travelers back for revision</a:t>
            </a:r>
          </a:p>
          <a:p>
            <a:pPr lvl="1"/>
            <a:r>
              <a:rPr lang="en-US" dirty="0"/>
              <a:t>If at any time a traveler needs to be sent back for major revision, the approval process is restarted</a:t>
            </a:r>
          </a:p>
        </p:txBody>
      </p:sp>
    </p:spTree>
    <p:extLst>
      <p:ext uri="{BB962C8B-B14F-4D97-AF65-F5344CB8AC3E}">
        <p14:creationId xmlns:p14="http://schemas.microsoft.com/office/powerpoint/2010/main" val="70026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cleanup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it was used, turn off track changes and accept all revisions</a:t>
            </a:r>
          </a:p>
          <a:p>
            <a:r>
              <a:rPr lang="en-US" dirty="0"/>
              <a:t>Delete comments and remove highlights</a:t>
            </a:r>
          </a:p>
          <a:p>
            <a:r>
              <a:rPr lang="en-US" dirty="0"/>
              <a:t>Remove double spaces</a:t>
            </a:r>
          </a:p>
          <a:p>
            <a:pPr lvl="1"/>
            <a:r>
              <a:rPr lang="en-US" dirty="0"/>
              <a:t>Ctrl + h, or open find and replace. Search for double spaces, replace with single. Run until zero results</a:t>
            </a:r>
          </a:p>
          <a:p>
            <a:r>
              <a:rPr lang="en-US" dirty="0"/>
              <a:t>If creating a new traveler from an older one, errors might carry over</a:t>
            </a:r>
          </a:p>
          <a:p>
            <a:pPr lvl="1"/>
            <a:r>
              <a:rPr lang="en-US" dirty="0"/>
              <a:t>Keep an eye out for smart quotes and apostrophes, or use find and replace to root them out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96" y="283083"/>
            <a:ext cx="3436186" cy="15425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37000" y="1596044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this point, in progress travelers remain in the project draft folder in </a:t>
            </a:r>
            <a:r>
              <a:rPr lang="en-US" dirty="0" err="1"/>
              <a:t>Docushare</a:t>
            </a:r>
            <a:r>
              <a:rPr lang="en-US" dirty="0"/>
              <a:t>.</a:t>
            </a:r>
          </a:p>
          <a:p>
            <a:r>
              <a:rPr lang="en-US" dirty="0"/>
              <a:t>When it is ready, upload the traveler word document to the Ready for Approvals folder.</a:t>
            </a:r>
          </a:p>
          <a:p>
            <a:pPr lvl="1"/>
            <a:r>
              <a:rPr lang="en-US" dirty="0"/>
              <a:t>Pansophy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accept travelers via email.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4133439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9686" y="5651563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49686" y="6270976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4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approval: Uploading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ready for approvals, click the "Add" dropdown, and select Document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76" y="2857586"/>
            <a:ext cx="4629150" cy="2905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9363" y="3665913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49362" y="4474240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approval: Uploading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7055"/>
            <a:ext cx="10515600" cy="40146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12915" y="3466406"/>
            <a:ext cx="1521230" cy="2244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2915" y="3761377"/>
            <a:ext cx="3092336" cy="4282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  <a:endCxn id="5" idx="3"/>
          </p:cNvCxnSpPr>
          <p:nvPr/>
        </p:nvCxnSpPr>
        <p:spPr>
          <a:xfrm flipH="1">
            <a:off x="3034145" y="1593908"/>
            <a:ext cx="2544534" cy="198472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4605252" y="3053593"/>
            <a:ext cx="981816" cy="9389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5236" y="1383499"/>
            <a:ext cx="4979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Browse to select the traveler word document to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title is automatically created from the filename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the traveler title for the document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scroll down to the bottom and hit "Apply"</a:t>
            </a:r>
          </a:p>
        </p:txBody>
      </p:sp>
    </p:spTree>
    <p:extLst>
      <p:ext uri="{BB962C8B-B14F-4D97-AF65-F5344CB8AC3E}">
        <p14:creationId xmlns:p14="http://schemas.microsoft.com/office/powerpoint/2010/main" val="3639229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Email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3024981"/>
            <a:ext cx="9648825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330037" y="4380807"/>
            <a:ext cx="9252065" cy="4156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1587" y="1778924"/>
            <a:ext cx="558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Document Coordinator routes a traveler for approval, the approvers will receive an email and link</a:t>
            </a:r>
          </a:p>
        </p:txBody>
      </p:sp>
    </p:spTree>
    <p:extLst>
      <p:ext uri="{BB962C8B-B14F-4D97-AF65-F5344CB8AC3E}">
        <p14:creationId xmlns:p14="http://schemas.microsoft.com/office/powerpoint/2010/main" val="116966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Approving a Document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15" y="1825625"/>
            <a:ext cx="10508370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3724102"/>
            <a:ext cx="1016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 on the document go here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02381" y="2585750"/>
            <a:ext cx="3810538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12919" y="2585750"/>
            <a:ext cx="4710005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116589" y="5818909"/>
            <a:ext cx="1421476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310255" y="5818909"/>
            <a:ext cx="748145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4960" y="1452127"/>
            <a:ext cx="4064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Clicking the approval link will take you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download and view the routed document from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logged in to </a:t>
            </a:r>
            <a:r>
              <a:rPr lang="en-US" dirty="0" err="1"/>
              <a:t>Docushare</a:t>
            </a:r>
            <a:r>
              <a:rPr lang="en-US" dirty="0"/>
              <a:t> to approve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9289" y="4812033"/>
            <a:ext cx="41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save your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 or disapprove the traveler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8576520" y="5047692"/>
            <a:ext cx="850639" cy="7498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96420" y="4997289"/>
            <a:ext cx="130502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6" idx="0"/>
          </p:cNvCxnSpPr>
          <p:nvPr/>
        </p:nvCxnSpPr>
        <p:spPr>
          <a:xfrm>
            <a:off x="8496420" y="5643620"/>
            <a:ext cx="2330907" cy="175289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96420" y="5270269"/>
            <a:ext cx="0" cy="3733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43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0418"/>
            <a:ext cx="10515600" cy="4351338"/>
          </a:xfrm>
        </p:spPr>
        <p:txBody>
          <a:bodyPr/>
          <a:lstStyle/>
          <a:p>
            <a:r>
              <a:rPr lang="en-US" dirty="0"/>
              <a:t>Status routing can be checked in </a:t>
            </a:r>
            <a:r>
              <a:rPr lang="en-US" dirty="0" err="1"/>
              <a:t>Docushare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Travelers under approval are found in the project's Approvals folder</a:t>
            </a:r>
          </a:p>
          <a:p>
            <a:r>
              <a:rPr lang="en-US" dirty="0"/>
              <a:t>Open the properties, then go to routing.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Approval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" y="3064278"/>
            <a:ext cx="11393978" cy="387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0884181" y="3137482"/>
            <a:ext cx="257696" cy="2410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71" y="3594242"/>
            <a:ext cx="7561057" cy="3049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364996" y="4905500"/>
            <a:ext cx="482831" cy="13300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2828" y="3082879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2979" y="478733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0940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Approval Status Cont.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5563"/>
            <a:ext cx="10515600" cy="2400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1959" y="3294712"/>
            <a:ext cx="4501856" cy="3467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62298" y="3042459"/>
            <a:ext cx="1138844" cy="18288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18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the link to check who has approved or disapproved and who has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142" y="294923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643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8225"/>
            <a:ext cx="9085171" cy="4921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Traveler Guides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2876204"/>
            <a:ext cx="2291363" cy="3183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68697" y="1388225"/>
            <a:ext cx="2900205" cy="1487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833" y="6059978"/>
            <a:ext cx="2843069" cy="512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9944190">
            <a:off x="174567" y="2044931"/>
            <a:ext cx="440575" cy="673331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2859" y="6183340"/>
            <a:ext cx="357447" cy="558281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025833" y="4123113"/>
            <a:ext cx="631767" cy="482138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0806" y="3541222"/>
            <a:ext cx="519392" cy="581891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12" y="1375966"/>
            <a:ext cx="3801502" cy="51969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Overdue Documents and What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Traveler or Procedure is overdue, an email will be sent to the approvers</a:t>
            </a:r>
          </a:p>
          <a:p>
            <a:pPr lvl="1"/>
            <a:r>
              <a:rPr lang="en-US" dirty="0"/>
              <a:t>The Project Coordinator will be notified by the Document Coordinator if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3474201"/>
            <a:ext cx="11334404" cy="2125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13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0BF9-19DA-43B3-A12B-B6C9C048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Disapproved Travelers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3DBA-8CB7-4D8A-9ACB-AF9A470F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21"/>
            <a:ext cx="10515600" cy="4351338"/>
          </a:xfrm>
        </p:spPr>
        <p:txBody>
          <a:bodyPr/>
          <a:lstStyle/>
          <a:p>
            <a:r>
              <a:rPr lang="en-US" dirty="0"/>
              <a:t>If a traveler is disapproved, an email will be sent out to the approvers</a:t>
            </a:r>
          </a:p>
          <a:p>
            <a:r>
              <a:rPr lang="en-US" dirty="0"/>
              <a:t>Once corrections are made, the approval process will be restarted</a:t>
            </a:r>
          </a:p>
          <a:p>
            <a:r>
              <a:rPr lang="en-US" dirty="0"/>
              <a:t>Use the version routed to the approvers when making revisions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BE51-48F4-4AD5-9038-BEA082B09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46" y="3077813"/>
            <a:ext cx="7842308" cy="368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576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B61B-DDFB-46A3-B4CB-40579684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Uploaded to Pansophy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1E83-564D-4E3D-8375-7F483571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7088" cy="4351338"/>
          </a:xfrm>
        </p:spPr>
        <p:txBody>
          <a:bodyPr/>
          <a:lstStyle/>
          <a:p>
            <a:r>
              <a:rPr lang="en-US" dirty="0"/>
              <a:t>When a traveler is approved and in pansophy, an email will be sent out to the approvers</a:t>
            </a:r>
          </a:p>
          <a:p>
            <a:r>
              <a:rPr lang="en-US" dirty="0"/>
              <a:t>Traveler files are uploaded to the project's Approved Travelers folder for review and use for new revisions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526BE-3C38-4D15-B318-89E27104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88" y="1690688"/>
            <a:ext cx="6743700" cy="4514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204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849" y="5720318"/>
            <a:ext cx="76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questions or concerns can be directed to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17131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the Template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386" y="782197"/>
            <a:ext cx="6599488" cy="54024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42611" y="4896196"/>
            <a:ext cx="723207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Microsoft Word</a:t>
            </a:r>
          </a:p>
          <a:p>
            <a:r>
              <a:rPr lang="en-US" dirty="0"/>
              <a:t>Open a Blank document</a:t>
            </a:r>
          </a:p>
          <a:p>
            <a:r>
              <a:rPr lang="en-US" dirty="0"/>
              <a:t>Select the </a:t>
            </a:r>
            <a:r>
              <a:rPr lang="en-US" b="1" dirty="0"/>
              <a:t>File </a:t>
            </a:r>
            <a:r>
              <a:rPr lang="en-US" dirty="0"/>
              <a:t>tab</a:t>
            </a:r>
          </a:p>
          <a:p>
            <a:r>
              <a:rPr lang="en-US" dirty="0"/>
              <a:t>Select </a:t>
            </a:r>
            <a:r>
              <a:rPr lang="en-US" b="1" dirty="0"/>
              <a:t>Options</a:t>
            </a:r>
          </a:p>
          <a:p>
            <a:r>
              <a:rPr lang="en-US" dirty="0"/>
              <a:t>Select </a:t>
            </a:r>
            <a:r>
              <a:rPr lang="en-US" b="1" dirty="0"/>
              <a:t>Advanced</a:t>
            </a:r>
          </a:p>
          <a:p>
            <a:r>
              <a:rPr lang="en-US" dirty="0"/>
              <a:t>Scroll down to </a:t>
            </a:r>
            <a:r>
              <a:rPr lang="en-US" b="1" dirty="0"/>
              <a:t>General</a:t>
            </a:r>
          </a:p>
          <a:p>
            <a:r>
              <a:rPr lang="en-US" dirty="0"/>
              <a:t>Click </a:t>
            </a:r>
            <a:r>
              <a:rPr lang="en-US" b="1" dirty="0"/>
              <a:t>File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the Template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04412" cy="4351338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File Locations </a:t>
            </a:r>
            <a:r>
              <a:rPr lang="en-US" dirty="0"/>
              <a:t>pop up, select </a:t>
            </a:r>
            <a:r>
              <a:rPr lang="en-US" b="1" dirty="0"/>
              <a:t>Workgroup templates</a:t>
            </a:r>
          </a:p>
          <a:p>
            <a:r>
              <a:rPr lang="en-US" dirty="0"/>
              <a:t>Click the </a:t>
            </a:r>
            <a:r>
              <a:rPr lang="en-US" b="1" dirty="0"/>
              <a:t>Modify… </a:t>
            </a:r>
            <a:r>
              <a:rPr lang="en-US" dirty="0"/>
              <a:t>button</a:t>
            </a:r>
          </a:p>
          <a:p>
            <a:r>
              <a:rPr lang="en-US" dirty="0"/>
              <a:t>Browse to M:\asd\asddocs\TravelerTemplates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File Locations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Word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55" y="1929418"/>
            <a:ext cx="4620702" cy="35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the Template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 Word</a:t>
            </a:r>
          </a:p>
          <a:p>
            <a:r>
              <a:rPr lang="en-US" dirty="0"/>
              <a:t>All templates (Traveler, Procedure and Inventory Traveler) will now be available under the </a:t>
            </a:r>
            <a:r>
              <a:rPr lang="en-US" b="1" dirty="0"/>
              <a:t>TEMPLATE</a:t>
            </a:r>
            <a:r>
              <a:rPr lang="en-US" dirty="0"/>
              <a:t> area when Word is first opened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185506"/>
            <a:ext cx="11239500" cy="2781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65570" y="3541222"/>
            <a:ext cx="1886989" cy="24255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93" y="1759123"/>
            <a:ext cx="4614949" cy="4351338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TravelerTemplate2022</a:t>
            </a:r>
            <a:r>
              <a:rPr lang="en-US" dirty="0"/>
              <a:t> from the templates</a:t>
            </a:r>
          </a:p>
          <a:p>
            <a:pPr lvl="1"/>
            <a:r>
              <a:rPr lang="en-US" dirty="0"/>
              <a:t>You should now see the pansophy tab in the ribbon</a:t>
            </a:r>
          </a:p>
          <a:p>
            <a:r>
              <a:rPr lang="en-US" dirty="0"/>
              <a:t>Be sure to click </a:t>
            </a:r>
            <a:r>
              <a:rPr lang="en-US" b="1" dirty="0"/>
              <a:t>Enable Content</a:t>
            </a:r>
            <a:r>
              <a:rPr lang="en-US" dirty="0"/>
              <a:t> to access the Pansophy Tab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42" y="1497092"/>
            <a:ext cx="7304716" cy="4355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84669" y="2098011"/>
            <a:ext cx="634538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Paragraph Marks</a:t>
            </a:r>
          </a:p>
          <a:p>
            <a:pPr lvl="1"/>
            <a:r>
              <a:rPr lang="en-US" dirty="0"/>
              <a:t>Will assist in editing by displaying hidden symbols</a:t>
            </a:r>
          </a:p>
          <a:p>
            <a:r>
              <a:rPr lang="en-US" dirty="0"/>
              <a:t>Turn off Smart Tags</a:t>
            </a:r>
          </a:p>
          <a:p>
            <a:pPr lvl="1"/>
            <a:r>
              <a:rPr lang="en-US" dirty="0"/>
              <a:t>File &gt; Options &gt; Proofing &gt; Autocorrect Options</a:t>
            </a:r>
          </a:p>
          <a:p>
            <a:pPr lvl="1"/>
            <a:r>
              <a:rPr lang="en-US" dirty="0"/>
              <a:t>Deselect the following checkboxes</a:t>
            </a:r>
          </a:p>
          <a:p>
            <a:pPr lvl="1"/>
            <a:r>
              <a:rPr lang="en-US" dirty="0"/>
              <a:t>Smart characters create error symbols in pansophy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36" y="1611481"/>
            <a:ext cx="2095500" cy="64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766560" y="1604371"/>
            <a:ext cx="302376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531" y="537555"/>
            <a:ext cx="2803648" cy="30612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10384" y="1138873"/>
            <a:ext cx="2632364" cy="37958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531" y="3649286"/>
            <a:ext cx="2811288" cy="30695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923993" y="4630189"/>
            <a:ext cx="1599920" cy="49045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/>
          <p:nvPr/>
        </p:nvCxnSpPr>
        <p:spPr>
          <a:xfrm>
            <a:off x="6021186" y="3765665"/>
            <a:ext cx="2889198" cy="1109749"/>
          </a:xfrm>
          <a:prstGeom prst="bentConnector3">
            <a:avLst>
              <a:gd name="adj1" fmla="val 74744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5400000" flipH="1" flipV="1">
            <a:off x="7322398" y="2177680"/>
            <a:ext cx="2436999" cy="738973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6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18800</TotalTime>
  <Words>2255</Words>
  <Application>Microsoft Office PowerPoint</Application>
  <PresentationFormat>Widescreen</PresentationFormat>
  <Paragraphs>287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Traveler Authorship</vt:lpstr>
      <vt:lpstr>Reference Material</vt:lpstr>
      <vt:lpstr>Location of Training Slides</vt:lpstr>
      <vt:lpstr>Homepage Rundown- Traveler Guides</vt:lpstr>
      <vt:lpstr>Attach the Template</vt:lpstr>
      <vt:lpstr>Attach the Template Cont.</vt:lpstr>
      <vt:lpstr>Attach the Template Cont.</vt:lpstr>
      <vt:lpstr>Creating a Traveler</vt:lpstr>
      <vt:lpstr>Before you Begin</vt:lpstr>
      <vt:lpstr>Pansophy Ribbon</vt:lpstr>
      <vt:lpstr>Pansophy Ribbon</vt:lpstr>
      <vt:lpstr>Pansophy Ribbon: Entry Fields</vt:lpstr>
      <vt:lpstr>Pansophy Ribbon: Entry Fields Dictionary</vt:lpstr>
      <vt:lpstr>Pansophy Ribbon: Entry Fields Dictionary Cont.</vt:lpstr>
      <vt:lpstr>Pansophy Ribbon: Special Fields</vt:lpstr>
      <vt:lpstr>Pansophy Ribbon: Page Mods</vt:lpstr>
      <vt:lpstr>Pansophy Ribbon: User Sets</vt:lpstr>
      <vt:lpstr>Pansophy Ribbon: Part SNs</vt:lpstr>
      <vt:lpstr>Authoring a Traveler</vt:lpstr>
      <vt:lpstr>Using an Old Traveler</vt:lpstr>
      <vt:lpstr>Using an Old Traveler Cont.</vt:lpstr>
      <vt:lpstr>Filling Out a Traveler: Header Page</vt:lpstr>
      <vt:lpstr>Filling Out a Traveler: Header Page Cont.</vt:lpstr>
      <vt:lpstr>Filling out a Traveler: Entry Fields Rules</vt:lpstr>
      <vt:lpstr>Traveler Page Example</vt:lpstr>
      <vt:lpstr>Images in a Traveler</vt:lpstr>
      <vt:lpstr>Extra Lines</vt:lpstr>
      <vt:lpstr>Page Breaks</vt:lpstr>
      <vt:lpstr>Draft Travelers Folder</vt:lpstr>
      <vt:lpstr>Approvals</vt:lpstr>
      <vt:lpstr>When a traveler is ready for approval</vt:lpstr>
      <vt:lpstr>Traveler cleanup</vt:lpstr>
      <vt:lpstr>Putting a traveler out for approval</vt:lpstr>
      <vt:lpstr>Putting a traveler out for approval: Uploading</vt:lpstr>
      <vt:lpstr>Putting a traveler out for approval: Uploading Cont.</vt:lpstr>
      <vt:lpstr>Approval Email</vt:lpstr>
      <vt:lpstr>Approving a Document</vt:lpstr>
      <vt:lpstr>Check Approval Status</vt:lpstr>
      <vt:lpstr>Check Approval Status Cont.</vt:lpstr>
      <vt:lpstr>Overdue Documents and What Happens</vt:lpstr>
      <vt:lpstr>Disapproved Travelers</vt:lpstr>
      <vt:lpstr>Approved and Uploaded to Pansophy</vt:lpstr>
      <vt:lpstr>Thank You For Listening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Authorship</dc:title>
  <dc:creator>Allen Samuels</dc:creator>
  <cp:lastModifiedBy>Allen Samuels</cp:lastModifiedBy>
  <cp:revision>90</cp:revision>
  <dcterms:created xsi:type="dcterms:W3CDTF">2022-07-29T15:15:19Z</dcterms:created>
  <dcterms:modified xsi:type="dcterms:W3CDTF">2022-09-21T19:14:45Z</dcterms:modified>
</cp:coreProperties>
</file>