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28" r:id="rId4"/>
    <p:sldId id="260" r:id="rId5"/>
    <p:sldId id="330" r:id="rId6"/>
    <p:sldId id="262" r:id="rId7"/>
    <p:sldId id="263" r:id="rId8"/>
    <p:sldId id="327" r:id="rId9"/>
    <p:sldId id="264" r:id="rId10"/>
    <p:sldId id="268" r:id="rId11"/>
    <p:sldId id="265" r:id="rId12"/>
    <p:sldId id="336" r:id="rId13"/>
    <p:sldId id="269" r:id="rId14"/>
    <p:sldId id="270" r:id="rId15"/>
    <p:sldId id="331" r:id="rId16"/>
    <p:sldId id="332" r:id="rId17"/>
    <p:sldId id="334" r:id="rId18"/>
    <p:sldId id="275" r:id="rId19"/>
    <p:sldId id="277" r:id="rId20"/>
    <p:sldId id="276" r:id="rId21"/>
    <p:sldId id="273" r:id="rId22"/>
    <p:sldId id="329" r:id="rId23"/>
    <p:sldId id="338" r:id="rId24"/>
    <p:sldId id="33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McDonald" initials="MM" lastIdx="3" clrIdx="0">
    <p:extLst>
      <p:ext uri="{19B8F6BF-5375-455C-9EA6-DF929625EA0E}">
        <p15:presenceInfo xmlns:p15="http://schemas.microsoft.com/office/powerpoint/2012/main" userId="S::megan@jlab.org::6183fd45-15ee-402b-90f2-4d7060ff7e8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675D50-A103-4B6D-9139-630632A8CF8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1CA435-DF1B-40FF-B9F8-E9F39444E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1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8130"/>
            <a:ext cx="10515600" cy="95255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789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16095"/>
            <a:ext cx="2628900" cy="546086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16095"/>
            <a:ext cx="7734300" cy="546086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605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2198"/>
            <a:ext cx="10515600" cy="9084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8014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0649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4231"/>
            <a:ext cx="10515600" cy="8864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516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27113"/>
            <a:ext cx="10515600" cy="9635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565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3214"/>
            <a:ext cx="10515600" cy="8974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895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16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71180"/>
            <a:ext cx="3932237" cy="128621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71181"/>
            <a:ext cx="6172200" cy="508987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725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71180"/>
            <a:ext cx="3932237" cy="128621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771181"/>
            <a:ext cx="6172200" cy="50898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298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0800000">
            <a:off x="-19049" y="1545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339933"/>
              </a:gs>
              <a:gs pos="80000">
                <a:srgbClr val="339933"/>
              </a:gs>
              <a:gs pos="100000">
                <a:srgbClr val="3399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10800000">
            <a:off x="-10364" y="213478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D6D6D6"/>
              </a:gs>
              <a:gs pos="80000">
                <a:srgbClr val="D6D6D6"/>
              </a:gs>
              <a:gs pos="100000">
                <a:srgbClr val="D6D6D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-10364" y="429665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42318C"/>
              </a:gs>
              <a:gs pos="80000">
                <a:srgbClr val="42318C"/>
              </a:gs>
              <a:gs pos="100000">
                <a:srgbClr val="4231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5628"/>
            <a:ext cx="2794000" cy="66237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898947" y="6217185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339933"/>
              </a:gs>
              <a:gs pos="80000">
                <a:srgbClr val="339933"/>
              </a:gs>
              <a:gs pos="100000">
                <a:srgbClr val="3399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907632" y="6429118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D6D6D6"/>
              </a:gs>
              <a:gs pos="80000">
                <a:srgbClr val="D6D6D6"/>
              </a:gs>
              <a:gs pos="100000">
                <a:srgbClr val="D6D6D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907632" y="6645305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42318C"/>
              </a:gs>
              <a:gs pos="80000">
                <a:srgbClr val="42318C"/>
              </a:gs>
              <a:gs pos="100000">
                <a:srgbClr val="4231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6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ansophy.jlab.org/pansophy/index.cfm" TargetMode="External"/><Relationship Id="rId2" Type="http://schemas.openxmlformats.org/officeDocument/2006/relationships/hyperlink" Target="https://jlabdoc.jlab.org/docushare/dsweb/HomeP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labdoc.jlab.org/docushare/dsweb/View/Collection-45135" TargetMode="External"/><Relationship Id="rId5" Type="http://schemas.openxmlformats.org/officeDocument/2006/relationships/hyperlink" Target="https://jlabdoc.jlab.org/docushare/dsweb/View/Collection-25723" TargetMode="External"/><Relationship Id="rId4" Type="http://schemas.openxmlformats.org/officeDocument/2006/relationships/hyperlink" Target="https://jlabdoc.jlab.org/docushare/dsweb/View/Collection-20769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Pansophy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Pansophy Team</a:t>
            </a:r>
          </a:p>
          <a:p>
            <a:r>
              <a:rPr lang="en-US" dirty="0"/>
              <a:t>Valerie Bookwalter, Megan McDonald, Mike Dickey, Allen Samuels, David Parham</a:t>
            </a:r>
          </a:p>
          <a:p>
            <a:r>
              <a:rPr lang="en-US" dirty="0"/>
              <a:t>Contact us at Pansophy@jlab.org</a:t>
            </a:r>
          </a:p>
        </p:txBody>
      </p:sp>
    </p:spTree>
    <p:extLst>
      <p:ext uri="{BB962C8B-B14F-4D97-AF65-F5344CB8AC3E}">
        <p14:creationId xmlns:p14="http://schemas.microsoft.com/office/powerpoint/2010/main" val="1666086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Putting data into Travelers</a:t>
            </a:r>
          </a:p>
        </p:txBody>
      </p:sp>
    </p:spTree>
    <p:extLst>
      <p:ext uri="{BB962C8B-B14F-4D97-AF65-F5344CB8AC3E}">
        <p14:creationId xmlns:p14="http://schemas.microsoft.com/office/powerpoint/2010/main" val="4272974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7572" y="1825625"/>
            <a:ext cx="7116855" cy="4351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Traveler Menu</a:t>
            </a:r>
          </a:p>
        </p:txBody>
      </p:sp>
      <p:sp>
        <p:nvSpPr>
          <p:cNvPr id="3" name="Oval 2"/>
          <p:cNvSpPr/>
          <p:nvPr/>
        </p:nvSpPr>
        <p:spPr>
          <a:xfrm>
            <a:off x="4265701" y="2328985"/>
            <a:ext cx="564207" cy="16881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29908" y="2105052"/>
            <a:ext cx="3079261" cy="41450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657898" y="590202"/>
            <a:ext cx="2286000" cy="1379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project from drop down menu to display open travelers</a:t>
            </a:r>
          </a:p>
        </p:txBody>
      </p:sp>
      <p:sp>
        <p:nvSpPr>
          <p:cNvPr id="9" name="Oval 8"/>
          <p:cNvSpPr/>
          <p:nvPr/>
        </p:nvSpPr>
        <p:spPr>
          <a:xfrm>
            <a:off x="3360615" y="3188677"/>
            <a:ext cx="905085" cy="28135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6E9DD4ED-27F1-4694-84DE-353AB6AFD02C}"/>
              </a:ext>
            </a:extLst>
          </p:cNvPr>
          <p:cNvSpPr/>
          <p:nvPr/>
        </p:nvSpPr>
        <p:spPr>
          <a:xfrm>
            <a:off x="774095" y="4419924"/>
            <a:ext cx="1394762" cy="16503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DO NOT HIT ENTER WHEN SEARCHING</a:t>
            </a: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WILL RESULT IN ERROR MESSAGE</a:t>
            </a:r>
          </a:p>
        </p:txBody>
      </p:sp>
      <p:cxnSp>
        <p:nvCxnSpPr>
          <p:cNvPr id="25" name="Straight Arrow Connector 24"/>
          <p:cNvCxnSpPr>
            <a:endCxn id="9" idx="1"/>
          </p:cNvCxnSpPr>
          <p:nvPr/>
        </p:nvCxnSpPr>
        <p:spPr>
          <a:xfrm>
            <a:off x="1844431" y="3184111"/>
            <a:ext cx="1648731" cy="457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774095" y="3030149"/>
            <a:ext cx="1130531" cy="879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Search for Travelers</a:t>
            </a:r>
          </a:p>
        </p:txBody>
      </p:sp>
    </p:spTree>
    <p:extLst>
      <p:ext uri="{BB962C8B-B14F-4D97-AF65-F5344CB8AC3E}">
        <p14:creationId xmlns:p14="http://schemas.microsoft.com/office/powerpoint/2010/main" val="3497044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Decoding Traveler 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Traveler ID naming convention: Project-Work Center Activity (WCA)-Component-Action</a:t>
            </a:r>
          </a:p>
          <a:p>
            <a:r>
              <a:rPr lang="en-US" dirty="0"/>
              <a:t>May experience previous naming convention in older projects (e.g. C100, C50, L2PRD)</a:t>
            </a:r>
          </a:p>
          <a:p>
            <a:pPr lvl="1"/>
            <a:r>
              <a:rPr lang="en-US" dirty="0"/>
              <a:t>Previous naming convention was Project-Area-Action-Component</a:t>
            </a:r>
          </a:p>
          <a:p>
            <a:r>
              <a:rPr lang="en-US" dirty="0"/>
              <a:t>Acronym list for traveler IDs can be found on the Pansophy homepage &gt; User Tools &gt; Traveler Tools &gt; TP Acronyms</a:t>
            </a:r>
          </a:p>
        </p:txBody>
      </p:sp>
    </p:spTree>
    <p:extLst>
      <p:ext uri="{BB962C8B-B14F-4D97-AF65-F5344CB8AC3E}">
        <p14:creationId xmlns:p14="http://schemas.microsoft.com/office/powerpoint/2010/main" val="1438806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Traveler Example - Traveler Cover Page (P0)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32848"/>
            <a:ext cx="10515600" cy="3336891"/>
          </a:xfrm>
        </p:spPr>
      </p:pic>
      <p:sp>
        <p:nvSpPr>
          <p:cNvPr id="5" name="Rounded Rectangle 4"/>
          <p:cNvSpPr/>
          <p:nvPr/>
        </p:nvSpPr>
        <p:spPr>
          <a:xfrm>
            <a:off x="7390015" y="1460011"/>
            <a:ext cx="2759826" cy="1537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Header Page of Travelers</a:t>
            </a:r>
          </a:p>
          <a:p>
            <a:pPr algn="ctr"/>
            <a:r>
              <a:rPr lang="en-US" dirty="0"/>
              <a:t>Displays Traveler ID, Descriptions, and linked reference material</a:t>
            </a:r>
          </a:p>
        </p:txBody>
      </p:sp>
    </p:spTree>
    <p:extLst>
      <p:ext uri="{BB962C8B-B14F-4D97-AF65-F5344CB8AC3E}">
        <p14:creationId xmlns:p14="http://schemas.microsoft.com/office/powerpoint/2010/main" val="174707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Traveler Example- P1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95" y="1825625"/>
            <a:ext cx="10449610" cy="4351338"/>
          </a:xfrm>
        </p:spPr>
      </p:pic>
    </p:spTree>
    <p:extLst>
      <p:ext uri="{BB962C8B-B14F-4D97-AF65-F5344CB8AC3E}">
        <p14:creationId xmlns:p14="http://schemas.microsoft.com/office/powerpoint/2010/main" val="2240252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231" y="3931350"/>
            <a:ext cx="6299102" cy="28032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292" y="1321795"/>
            <a:ext cx="4348941" cy="303497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21" y="1321796"/>
            <a:ext cx="6468482" cy="3034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Instantiating Travelers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7942" y="1321796"/>
            <a:ext cx="1330035" cy="11745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Select Traveler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7941" y="2658861"/>
            <a:ext cx="1330037" cy="11745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Select New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7941" y="3995926"/>
            <a:ext cx="1330037" cy="11745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Instantiate The New Traveler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7941" y="5332992"/>
            <a:ext cx="2152997" cy="108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Traveler Receives a Sequence Number after instantiation</a:t>
            </a:r>
          </a:p>
        </p:txBody>
      </p:sp>
      <p:sp>
        <p:nvSpPr>
          <p:cNvPr id="11" name="Oval 10"/>
          <p:cNvSpPr/>
          <p:nvPr/>
        </p:nvSpPr>
        <p:spPr>
          <a:xfrm>
            <a:off x="1598118" y="2394065"/>
            <a:ext cx="3623389" cy="207510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1190896" y="1890961"/>
            <a:ext cx="422565" cy="380679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Elbow Connector 18"/>
          <p:cNvCxnSpPr>
            <a:endCxn id="17" idx="2"/>
          </p:cNvCxnSpPr>
          <p:nvPr/>
        </p:nvCxnSpPr>
        <p:spPr>
          <a:xfrm flipV="1">
            <a:off x="1560292" y="2081301"/>
            <a:ext cx="9630604" cy="937503"/>
          </a:xfrm>
          <a:prstGeom prst="bentConnector3">
            <a:avLst>
              <a:gd name="adj1" fmla="val 1663"/>
            </a:avLst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8361523" y="6215339"/>
            <a:ext cx="598518" cy="35105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6" idx="3"/>
            <a:endCxn id="34" idx="1"/>
          </p:cNvCxnSpPr>
          <p:nvPr/>
        </p:nvCxnSpPr>
        <p:spPr>
          <a:xfrm>
            <a:off x="1487978" y="4583221"/>
            <a:ext cx="6961196" cy="16835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9947224" y="4696026"/>
            <a:ext cx="1100391" cy="351058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Elbow Connector 40"/>
          <p:cNvCxnSpPr>
            <a:stCxn id="7" idx="3"/>
            <a:endCxn id="39" idx="2"/>
          </p:cNvCxnSpPr>
          <p:nvPr/>
        </p:nvCxnSpPr>
        <p:spPr>
          <a:xfrm flipV="1">
            <a:off x="2310938" y="4871555"/>
            <a:ext cx="7636286" cy="1004529"/>
          </a:xfrm>
          <a:prstGeom prst="bentConnector3">
            <a:avLst>
              <a:gd name="adj1" fmla="val 38640"/>
            </a:avLst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11663" y="2332685"/>
            <a:ext cx="575079" cy="4687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22" idx="0"/>
          </p:cNvCxnSpPr>
          <p:nvPr/>
        </p:nvCxnSpPr>
        <p:spPr>
          <a:xfrm>
            <a:off x="10918003" y="2081300"/>
            <a:ext cx="484176" cy="1900859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1190896" y="3982159"/>
            <a:ext cx="422565" cy="380679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2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73612"/>
            <a:ext cx="10515600" cy="34553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Entering Data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189913" y="5104011"/>
            <a:ext cx="390698" cy="299259"/>
          </a:xfrm>
          <a:prstGeom prst="rightArrow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892337" y="4663438"/>
            <a:ext cx="407323" cy="440575"/>
          </a:xfrm>
          <a:prstGeom prst="downArrow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6571210" y="5098896"/>
            <a:ext cx="432261" cy="299259"/>
          </a:xfrm>
          <a:prstGeom prst="leftArrow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5871555" y="5363873"/>
            <a:ext cx="448888" cy="415637"/>
          </a:xfrm>
          <a:prstGeom prst="upArrow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3385" y="2250179"/>
            <a:ext cx="782781" cy="68915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532909" y="2250179"/>
            <a:ext cx="3150524" cy="55121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968538" y="2712205"/>
            <a:ext cx="1895302" cy="99752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5" idx="2"/>
            <a:endCxn id="12" idx="7"/>
          </p:cNvCxnSpPr>
          <p:nvPr/>
        </p:nvCxnSpPr>
        <p:spPr>
          <a:xfrm flipH="1">
            <a:off x="1431530" y="2250179"/>
            <a:ext cx="285049" cy="1009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989215" y="1471353"/>
            <a:ext cx="1454727" cy="77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Select previously created traveler</a:t>
            </a:r>
          </a:p>
        </p:txBody>
      </p:sp>
      <p:cxnSp>
        <p:nvCxnSpPr>
          <p:cNvPr id="21" name="Straight Connector 20"/>
          <p:cNvCxnSpPr>
            <a:stCxn id="19" idx="2"/>
          </p:cNvCxnSpPr>
          <p:nvPr/>
        </p:nvCxnSpPr>
        <p:spPr>
          <a:xfrm>
            <a:off x="4779818" y="2136371"/>
            <a:ext cx="0" cy="1138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832167" y="1471353"/>
            <a:ext cx="1895302" cy="6650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 Control Buttons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774873" y="1471353"/>
            <a:ext cx="1704109" cy="77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Add/Update Data</a:t>
            </a:r>
          </a:p>
        </p:txBody>
      </p:sp>
      <p:cxnSp>
        <p:nvCxnSpPr>
          <p:cNvPr id="24" name="Straight Connector 23"/>
          <p:cNvCxnSpPr>
            <a:stCxn id="22" idx="2"/>
          </p:cNvCxnSpPr>
          <p:nvPr/>
        </p:nvCxnSpPr>
        <p:spPr>
          <a:xfrm flipH="1">
            <a:off x="7431578" y="2250179"/>
            <a:ext cx="195350" cy="5512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5530733" y="5912888"/>
            <a:ext cx="1130531" cy="798022"/>
          </a:xfrm>
          <a:prstGeom prst="roundRect">
            <a:avLst/>
          </a:pr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SUBMIT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EACH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4168994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Files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73" y="2353303"/>
            <a:ext cx="5201376" cy="2019582"/>
          </a:xfrm>
        </p:spPr>
      </p:pic>
      <p:sp>
        <p:nvSpPr>
          <p:cNvPr id="4" name="Rounded Rectangle 3"/>
          <p:cNvSpPr/>
          <p:nvPr/>
        </p:nvSpPr>
        <p:spPr>
          <a:xfrm>
            <a:off x="4595551" y="782198"/>
            <a:ext cx="2593571" cy="157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rgbClr val="FF3300"/>
                </a:solidFill>
              </a:rPr>
              <a:t>IMPORTANT</a:t>
            </a:r>
          </a:p>
          <a:p>
            <a:pPr algn="ctr"/>
            <a:r>
              <a:rPr lang="en-US" dirty="0"/>
              <a:t>Traveler MUST be instantiated before uploading files</a:t>
            </a:r>
          </a:p>
        </p:txBody>
      </p:sp>
      <p:sp>
        <p:nvSpPr>
          <p:cNvPr id="6" name="Oval 5"/>
          <p:cNvSpPr/>
          <p:nvPr/>
        </p:nvSpPr>
        <p:spPr>
          <a:xfrm>
            <a:off x="2405336" y="3085902"/>
            <a:ext cx="1138843" cy="382385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126070" y="2969524"/>
            <a:ext cx="1620982" cy="1338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Clicking the Attach Files button will open another tab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02" y="4372885"/>
            <a:ext cx="4915218" cy="2249647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350185" y="4618561"/>
            <a:ext cx="2207249" cy="2181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Browse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the pop-up, open the file you wish to upload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Ensure filenames are UNIX compliant</a:t>
            </a:r>
          </a:p>
        </p:txBody>
      </p:sp>
      <p:sp>
        <p:nvSpPr>
          <p:cNvPr id="24" name="Oval 23"/>
          <p:cNvSpPr/>
          <p:nvPr/>
        </p:nvSpPr>
        <p:spPr>
          <a:xfrm>
            <a:off x="567402" y="4881081"/>
            <a:ext cx="405161" cy="308838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122" y="2781813"/>
            <a:ext cx="3657783" cy="11211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9814553" y="3038018"/>
            <a:ext cx="973376" cy="481838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017028" y="2593537"/>
            <a:ext cx="1172094" cy="14284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Attach File, then  Post Entry</a:t>
            </a:r>
          </a:p>
        </p:txBody>
      </p:sp>
      <p:sp>
        <p:nvSpPr>
          <p:cNvPr id="28" name="Oval 27"/>
          <p:cNvSpPr/>
          <p:nvPr/>
        </p:nvSpPr>
        <p:spPr>
          <a:xfrm>
            <a:off x="8190309" y="3481285"/>
            <a:ext cx="1142892" cy="481838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976" y="4419088"/>
            <a:ext cx="3187153" cy="1940733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8429999" y="5083011"/>
            <a:ext cx="1098667" cy="1125208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5836428" y="4711928"/>
            <a:ext cx="1921627" cy="14214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File will be displayed next to Attach Files button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89F98EA-3237-4F10-9A52-189D90DA7C22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3541459" y="3292991"/>
            <a:ext cx="584611" cy="345707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89F98EA-3237-4F10-9A52-189D90DA7C22}"/>
              </a:ext>
            </a:extLst>
          </p:cNvPr>
          <p:cNvCxnSpPr>
            <a:cxnSpLocks/>
          </p:cNvCxnSpPr>
          <p:nvPr/>
        </p:nvCxnSpPr>
        <p:spPr>
          <a:xfrm flipH="1" flipV="1">
            <a:off x="972563" y="5083011"/>
            <a:ext cx="2377623" cy="193836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89F98EA-3237-4F10-9A52-189D90DA7C22}"/>
              </a:ext>
            </a:extLst>
          </p:cNvPr>
          <p:cNvCxnSpPr>
            <a:cxnSpLocks/>
          </p:cNvCxnSpPr>
          <p:nvPr/>
        </p:nvCxnSpPr>
        <p:spPr>
          <a:xfrm>
            <a:off x="7065125" y="3061902"/>
            <a:ext cx="2749427" cy="100416"/>
          </a:xfrm>
          <a:prstGeom prst="straightConnector1">
            <a:avLst/>
          </a:prstGeom>
          <a:ln w="38100">
            <a:solidFill>
              <a:srgbClr val="FF33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89F98EA-3237-4F10-9A52-189D90DA7C22}"/>
              </a:ext>
            </a:extLst>
          </p:cNvPr>
          <p:cNvCxnSpPr>
            <a:cxnSpLocks/>
            <a:endCxn id="28" idx="3"/>
          </p:cNvCxnSpPr>
          <p:nvPr/>
        </p:nvCxnSpPr>
        <p:spPr>
          <a:xfrm flipV="1">
            <a:off x="6919146" y="3892559"/>
            <a:ext cx="1438536" cy="16624"/>
          </a:xfrm>
          <a:prstGeom prst="straightConnector1">
            <a:avLst/>
          </a:prstGeom>
          <a:ln w="38100">
            <a:solidFill>
              <a:srgbClr val="FF33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89F98EA-3237-4F10-9A52-189D90DA7C22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7758055" y="5422667"/>
            <a:ext cx="671944" cy="222948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673576" y="3150524"/>
            <a:ext cx="48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96434" y="4898345"/>
            <a:ext cx="48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956592" y="2792986"/>
            <a:ext cx="48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495297" y="3864647"/>
            <a:ext cx="48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75700" y="5163669"/>
            <a:ext cx="48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356D5D0-2228-4318-8131-1170E96D6A22}"/>
              </a:ext>
            </a:extLst>
          </p:cNvPr>
          <p:cNvSpPr/>
          <p:nvPr/>
        </p:nvSpPr>
        <p:spPr>
          <a:xfrm>
            <a:off x="8346325" y="1149045"/>
            <a:ext cx="1837904" cy="1330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Note: Uploading files will refresh the page and remove unsaved data. Submit first or upload files before entering data</a:t>
            </a:r>
          </a:p>
        </p:txBody>
      </p:sp>
    </p:spTree>
    <p:extLst>
      <p:ext uri="{BB962C8B-B14F-4D97-AF65-F5344CB8AC3E}">
        <p14:creationId xmlns:p14="http://schemas.microsoft.com/office/powerpoint/2010/main" val="2032138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Hold Points (Not Signer)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0" y="1690687"/>
            <a:ext cx="4893183" cy="3762461"/>
          </a:xfrm>
        </p:spPr>
      </p:pic>
      <p:sp>
        <p:nvSpPr>
          <p:cNvPr id="5" name="Rounded Rectangle 4"/>
          <p:cNvSpPr/>
          <p:nvPr/>
        </p:nvSpPr>
        <p:spPr>
          <a:xfrm>
            <a:off x="6980280" y="1293924"/>
            <a:ext cx="4732351" cy="1542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Hold Points can only be cleared by the designated person(s)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Until the hold point is cleared, data cannot be added to subsequent pages (No ‘Submit to Database’ button)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282" y="4929200"/>
            <a:ext cx="6506483" cy="5239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393" y="4248210"/>
            <a:ext cx="7149607" cy="35520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265324" y="4929199"/>
            <a:ext cx="2369127" cy="52394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5" idx="2"/>
            <a:endCxn id="7" idx="0"/>
          </p:cNvCxnSpPr>
          <p:nvPr/>
        </p:nvCxnSpPr>
        <p:spPr>
          <a:xfrm flipH="1">
            <a:off x="8617197" y="2836889"/>
            <a:ext cx="729259" cy="14113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</p:cNvCxnSpPr>
          <p:nvPr/>
        </p:nvCxnSpPr>
        <p:spPr>
          <a:xfrm flipH="1">
            <a:off x="9193876" y="2836889"/>
            <a:ext cx="152580" cy="20923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9F98EA-3237-4F10-9A52-189D90DA7C22}"/>
              </a:ext>
            </a:extLst>
          </p:cNvPr>
          <p:cNvCxnSpPr>
            <a:cxnSpLocks/>
          </p:cNvCxnSpPr>
          <p:nvPr/>
        </p:nvCxnSpPr>
        <p:spPr>
          <a:xfrm flipH="1">
            <a:off x="2322095" y="1629721"/>
            <a:ext cx="4648851" cy="11315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A39613C6-0B34-4771-81CD-79EF1497907B}"/>
              </a:ext>
            </a:extLst>
          </p:cNvPr>
          <p:cNvSpPr/>
          <p:nvPr/>
        </p:nvSpPr>
        <p:spPr>
          <a:xfrm>
            <a:off x="139876" y="2639188"/>
            <a:ext cx="2369127" cy="52394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65A2A4-C281-4153-99E6-1160F84A33A1}"/>
              </a:ext>
            </a:extLst>
          </p:cNvPr>
          <p:cNvSpPr txBox="1"/>
          <p:nvPr/>
        </p:nvSpPr>
        <p:spPr>
          <a:xfrm>
            <a:off x="7566558" y="5006507"/>
            <a:ext cx="1863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Submit Button</a:t>
            </a:r>
          </a:p>
        </p:txBody>
      </p:sp>
    </p:spTree>
    <p:extLst>
      <p:ext uri="{BB962C8B-B14F-4D97-AF65-F5344CB8AC3E}">
        <p14:creationId xmlns:p14="http://schemas.microsoft.com/office/powerpoint/2010/main" val="4218794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Hold Points (Signer)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76" y="3679141"/>
            <a:ext cx="3029373" cy="17242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049" y="3687065"/>
            <a:ext cx="4496427" cy="19052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76" y="1690688"/>
            <a:ext cx="6954220" cy="171473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41069" y="2842953"/>
            <a:ext cx="665018" cy="608831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36510" y="4541274"/>
            <a:ext cx="897704" cy="862133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855897" y="1236443"/>
            <a:ext cx="3050771" cy="4466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means a designated “signer” is logged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the Stop Sign, then click your decision in the pop-up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means the hold point is cleared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 flipH="1">
            <a:off x="924134" y="2633785"/>
            <a:ext cx="8212051" cy="513583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  <a:endCxn id="8" idx="7"/>
          </p:cNvCxnSpPr>
          <p:nvPr/>
        </p:nvCxnSpPr>
        <p:spPr>
          <a:xfrm flipH="1">
            <a:off x="2202748" y="3178859"/>
            <a:ext cx="6933437" cy="1488671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</p:cNvCxnSpPr>
          <p:nvPr/>
        </p:nvCxnSpPr>
        <p:spPr>
          <a:xfrm flipH="1">
            <a:off x="3765666" y="4009292"/>
            <a:ext cx="5370519" cy="984021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997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Material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sz="2400" dirty="0"/>
              <a:t>Sign in to Pansophy and DocuShare</a:t>
            </a:r>
          </a:p>
          <a:p>
            <a:pPr lvl="1"/>
            <a:r>
              <a:rPr lang="en-US" sz="2000" dirty="0">
                <a:hlinkClick r:id="rId2"/>
              </a:rPr>
              <a:t>DocuShare link</a:t>
            </a:r>
            <a:endParaRPr lang="en-US" sz="2000" dirty="0"/>
          </a:p>
          <a:p>
            <a:pPr lvl="1"/>
            <a:r>
              <a:rPr lang="en-US" sz="2000" dirty="0">
                <a:hlinkClick r:id="rId3"/>
              </a:rPr>
              <a:t>Pansophy link</a:t>
            </a:r>
            <a:endParaRPr lang="en-US" sz="2000" dirty="0"/>
          </a:p>
          <a:p>
            <a:r>
              <a:rPr lang="en-US" sz="2400" dirty="0"/>
              <a:t>DocuShare Directory of Training Slides and Referenced Material</a:t>
            </a:r>
          </a:p>
          <a:p>
            <a:pPr lvl="1"/>
            <a:r>
              <a:rPr lang="en-US" sz="2000" dirty="0"/>
              <a:t>SRF Institute &gt; 01 - SRF Projects &gt; </a:t>
            </a:r>
            <a:r>
              <a:rPr lang="en-US" sz="2000" dirty="0">
                <a:hlinkClick r:id="rId4"/>
              </a:rPr>
              <a:t>06- For Reference, Additional Template and Processes</a:t>
            </a:r>
            <a:endParaRPr lang="en-US" sz="2000" dirty="0"/>
          </a:p>
          <a:p>
            <a:r>
              <a:rPr lang="en-US" sz="2400" dirty="0"/>
              <a:t>Training Slides:</a:t>
            </a:r>
          </a:p>
          <a:p>
            <a:pPr lvl="1"/>
            <a:r>
              <a:rPr lang="en-US" sz="2000" dirty="0"/>
              <a:t>SRF Institute &gt; 01 - SRF Projects &gt; 06- For Reference, Additional Template and Processes &gt; </a:t>
            </a:r>
            <a:r>
              <a:rPr lang="en-US" sz="2000" dirty="0">
                <a:hlinkClick r:id="rId5"/>
              </a:rPr>
              <a:t>Pansophy Related Training</a:t>
            </a:r>
            <a:endParaRPr lang="en-US" sz="2000" dirty="0"/>
          </a:p>
          <a:p>
            <a:r>
              <a:rPr lang="en-US" sz="2400" dirty="0"/>
              <a:t>Pansophy Help</a:t>
            </a:r>
          </a:p>
          <a:p>
            <a:pPr lvl="1"/>
            <a:r>
              <a:rPr lang="en-US" sz="2000" dirty="0"/>
              <a:t>Pansophy Home &gt; Main Menu dropdown &gt; Help</a:t>
            </a:r>
          </a:p>
          <a:p>
            <a:r>
              <a:rPr lang="en-US" sz="2400" dirty="0">
                <a:hlinkClick r:id="rId6"/>
              </a:rPr>
              <a:t>QMS Documents Users</a:t>
            </a:r>
            <a:endParaRPr lang="en-US" sz="2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975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0720" y="1825625"/>
            <a:ext cx="9470559" cy="4351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Hold Points on the Last Page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880467" y="2323394"/>
            <a:ext cx="2701636" cy="1542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Hold Points are on the last page, traveler cannot be closed until Hold Point is cleared</a:t>
            </a:r>
          </a:p>
        </p:txBody>
      </p:sp>
      <p:sp>
        <p:nvSpPr>
          <p:cNvPr id="6" name="Oval 5"/>
          <p:cNvSpPr/>
          <p:nvPr/>
        </p:nvSpPr>
        <p:spPr>
          <a:xfrm>
            <a:off x="8357791" y="5378038"/>
            <a:ext cx="2115698" cy="31267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28058" y="2394065"/>
            <a:ext cx="3192087" cy="81464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9A43B1-8C17-471A-BB29-E689F812DB8E}"/>
              </a:ext>
            </a:extLst>
          </p:cNvPr>
          <p:cNvSpPr txBox="1"/>
          <p:nvPr/>
        </p:nvSpPr>
        <p:spPr>
          <a:xfrm>
            <a:off x="8650705" y="5321385"/>
            <a:ext cx="1703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Close Button</a:t>
            </a:r>
          </a:p>
        </p:txBody>
      </p:sp>
    </p:spTree>
    <p:extLst>
      <p:ext uri="{BB962C8B-B14F-4D97-AF65-F5344CB8AC3E}">
        <p14:creationId xmlns:p14="http://schemas.microsoft.com/office/powerpoint/2010/main" val="1862742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Securing Data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93" y="964708"/>
            <a:ext cx="5234339" cy="26347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99" y="3665911"/>
            <a:ext cx="5235933" cy="24181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Oval 13"/>
          <p:cNvSpPr/>
          <p:nvPr/>
        </p:nvSpPr>
        <p:spPr>
          <a:xfrm>
            <a:off x="5542546" y="3100647"/>
            <a:ext cx="958006" cy="20815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687319" y="2996567"/>
            <a:ext cx="1292260" cy="20815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00488" y="4140689"/>
            <a:ext cx="2820057" cy="173736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933709" y="2693324"/>
            <a:ext cx="423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72167" y="2737429"/>
            <a:ext cx="24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322269" y="1690688"/>
            <a:ext cx="2493818" cy="10467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Until a Traveler is closed, data can be entered and edited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322269" y="2877990"/>
            <a:ext cx="2493818" cy="12508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Once closed, ALL DATA is locked and cannot be changed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322269" y="4269447"/>
            <a:ext cx="2493818" cy="11970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Data is never deleted, a history of all changes is kept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42299" y="4349433"/>
            <a:ext cx="24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33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69403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an NCR or D3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NCR: Non Conformance Report</a:t>
            </a:r>
          </a:p>
          <a:p>
            <a:pPr lvl="1"/>
            <a:r>
              <a:rPr lang="en-US" dirty="0"/>
              <a:t>should be issued for </a:t>
            </a:r>
            <a:r>
              <a:rPr lang="en-US" u="sng" dirty="0"/>
              <a:t>any part that does NOT meet the specified requirements</a:t>
            </a:r>
            <a:endParaRPr lang="en-US" dirty="0"/>
          </a:p>
          <a:p>
            <a:r>
              <a:rPr lang="en-US" dirty="0"/>
              <a:t>D3s: Detours Deviations Discrepancies</a:t>
            </a:r>
          </a:p>
          <a:p>
            <a:pPr lvl="1"/>
            <a:r>
              <a:rPr lang="en-US" dirty="0"/>
              <a:t>should be issued for any process that cannot be completed </a:t>
            </a:r>
            <a:r>
              <a:rPr lang="en-US" u="sng" dirty="0"/>
              <a:t>as specified</a:t>
            </a:r>
            <a:r>
              <a:rPr lang="en-US" dirty="0"/>
              <a:t> in the traveler or supporting documentation.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285750" indent="-285750"/>
            <a:r>
              <a:rPr lang="en-US" dirty="0"/>
              <a:t>After Instantiating a traveler, the buttons to open an NCR or D3, or view a previously opened one, appear</a:t>
            </a:r>
          </a:p>
          <a:p>
            <a:pPr marL="285750" indent="-285750"/>
            <a:r>
              <a:rPr lang="en-US" dirty="0"/>
              <a:t>Submit the page data to the database before opening either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85" y="4064973"/>
            <a:ext cx="11417829" cy="73721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608618" y="4148051"/>
            <a:ext cx="3449782" cy="70658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79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Be sure to Instantiate a traveler before entering data</a:t>
            </a:r>
          </a:p>
          <a:p>
            <a:r>
              <a:rPr lang="en-US" dirty="0"/>
              <a:t>Press "Submit to Database" on every page</a:t>
            </a:r>
          </a:p>
          <a:p>
            <a:r>
              <a:rPr lang="en-US" dirty="0"/>
              <a:t>Ensure filenames are UNIX compliant (alphanumeric, underscores, and hyphens are all that's allowed)</a:t>
            </a:r>
          </a:p>
          <a:p>
            <a:r>
              <a:rPr lang="en-US" dirty="0"/>
              <a:t>Close travelers when data entry is complete and validated</a:t>
            </a:r>
          </a:p>
          <a:p>
            <a:r>
              <a:rPr lang="en-US" dirty="0"/>
              <a:t>Required fields are fields that must have data before submitting. Will result in an error message if left blank</a:t>
            </a:r>
          </a:p>
          <a:p>
            <a:r>
              <a:rPr lang="en-US" dirty="0"/>
              <a:t>Floats and Scientific Notation must have data entered in the correct format.</a:t>
            </a:r>
          </a:p>
          <a:p>
            <a:pPr lvl="1"/>
            <a:r>
              <a:rPr lang="en-US" dirty="0"/>
              <a:t>Ex: 1.2 for float, 3.21e10 for Scientific Notation</a:t>
            </a:r>
          </a:p>
        </p:txBody>
      </p:sp>
    </p:spTree>
    <p:extLst>
      <p:ext uri="{BB962C8B-B14F-4D97-AF65-F5344CB8AC3E}">
        <p14:creationId xmlns:p14="http://schemas.microsoft.com/office/powerpoint/2010/main" val="1296273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Listening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Questions?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1849" y="5720318"/>
            <a:ext cx="7663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Additional questions or concerns can be directed to pansophy@jlab.org</a:t>
            </a:r>
          </a:p>
        </p:txBody>
      </p:sp>
    </p:spTree>
    <p:extLst>
      <p:ext uri="{BB962C8B-B14F-4D97-AF65-F5344CB8AC3E}">
        <p14:creationId xmlns:p14="http://schemas.microsoft.com/office/powerpoint/2010/main" val="147730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Traveler?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Jefferson Lab Work Control Document (WCD)</a:t>
            </a:r>
          </a:p>
          <a:p>
            <a:r>
              <a:rPr lang="en-US" dirty="0"/>
              <a:t>Used to document work on parts and assemblies.</a:t>
            </a:r>
          </a:p>
          <a:p>
            <a:r>
              <a:rPr lang="en-US" dirty="0"/>
              <a:t>Outlines steps and collects data from the users</a:t>
            </a:r>
          </a:p>
          <a:p>
            <a:pPr lvl="1"/>
            <a:r>
              <a:rPr lang="en-US" dirty="0"/>
              <a:t>Allows for later reference, data mining, reports and quality control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789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Homepage Rundown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380" y="1690688"/>
            <a:ext cx="803323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48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019" y="1446414"/>
            <a:ext cx="8033239" cy="4351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64" y="3442915"/>
            <a:ext cx="10896600" cy="31623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Homepage Rundown- URL and Login</a:t>
            </a:r>
          </a:p>
        </p:txBody>
      </p:sp>
      <p:sp>
        <p:nvSpPr>
          <p:cNvPr id="4" name="Rectangle 3"/>
          <p:cNvSpPr/>
          <p:nvPr/>
        </p:nvSpPr>
        <p:spPr>
          <a:xfrm>
            <a:off x="677334" y="1446414"/>
            <a:ext cx="5814906" cy="14297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20564" y="2876204"/>
            <a:ext cx="456770" cy="5667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92240" y="2876204"/>
            <a:ext cx="4664550" cy="5667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743201" y="3894887"/>
            <a:ext cx="3391592" cy="84789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926080" y="5150082"/>
            <a:ext cx="3025834" cy="9310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Pansophy Homepage URL</a:t>
            </a:r>
          </a:p>
        </p:txBody>
      </p:sp>
      <p:cxnSp>
        <p:nvCxnSpPr>
          <p:cNvPr id="14" name="Straight Arrow Connector 13"/>
          <p:cNvCxnSpPr>
            <a:stCxn id="12" idx="0"/>
            <a:endCxn id="11" idx="4"/>
          </p:cNvCxnSpPr>
          <p:nvPr/>
        </p:nvCxnSpPr>
        <p:spPr>
          <a:xfrm flipV="1">
            <a:off x="4438997" y="4742786"/>
            <a:ext cx="0" cy="4072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986461" y="4596941"/>
            <a:ext cx="2104869" cy="80941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endCxn id="18" idx="7"/>
          </p:cNvCxnSpPr>
          <p:nvPr/>
        </p:nvCxnSpPr>
        <p:spPr>
          <a:xfrm flipH="1">
            <a:off x="7783079" y="4106487"/>
            <a:ext cx="953597" cy="6089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8736676" y="3794095"/>
            <a:ext cx="3025834" cy="9310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Users must log in to access Pansophy using their </a:t>
            </a:r>
            <a:r>
              <a:rPr lang="en-US" dirty="0" err="1"/>
              <a:t>Jlab</a:t>
            </a:r>
            <a:r>
              <a:rPr lang="en-US" dirty="0"/>
              <a:t> username and password</a:t>
            </a:r>
          </a:p>
        </p:txBody>
      </p:sp>
    </p:spTree>
    <p:extLst>
      <p:ext uri="{BB962C8B-B14F-4D97-AF65-F5344CB8AC3E}">
        <p14:creationId xmlns:p14="http://schemas.microsoft.com/office/powerpoint/2010/main" val="3737604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388225"/>
            <a:ext cx="9085171" cy="4921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Homepage Rundown- Traveler Guides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7334" y="2876204"/>
            <a:ext cx="2291363" cy="31837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968697" y="1388225"/>
            <a:ext cx="2900205" cy="14879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25833" y="6059978"/>
            <a:ext cx="2843069" cy="5129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wn Arrow 12"/>
          <p:cNvSpPr/>
          <p:nvPr/>
        </p:nvSpPr>
        <p:spPr>
          <a:xfrm rot="19944190">
            <a:off x="174567" y="2044931"/>
            <a:ext cx="440575" cy="673331"/>
          </a:xfrm>
          <a:prstGeom prst="downArrow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1672859" y="6183340"/>
            <a:ext cx="357447" cy="558281"/>
          </a:xfrm>
          <a:prstGeom prst="upArrow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3025833" y="4123113"/>
            <a:ext cx="631767" cy="482138"/>
          </a:xfrm>
          <a:prstGeom prst="leftArrow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00806" y="3541222"/>
            <a:ext cx="519392" cy="581891"/>
          </a:xfrm>
          <a:prstGeom prst="rightArrow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512" y="1375966"/>
            <a:ext cx="3801502" cy="519699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9546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084" y="2132571"/>
            <a:ext cx="7820025" cy="4238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Homepage Rundown- Main Menu</a:t>
            </a:r>
          </a:p>
        </p:txBody>
      </p:sp>
      <p:sp>
        <p:nvSpPr>
          <p:cNvPr id="5" name="Oval 4"/>
          <p:cNvSpPr/>
          <p:nvPr/>
        </p:nvSpPr>
        <p:spPr>
          <a:xfrm>
            <a:off x="448328" y="2460567"/>
            <a:ext cx="1613228" cy="391062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52921" y="2460567"/>
            <a:ext cx="5409188" cy="68908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5" idx="7"/>
          </p:cNvCxnSpPr>
          <p:nvPr/>
        </p:nvCxnSpPr>
        <p:spPr>
          <a:xfrm flipV="1">
            <a:off x="1825304" y="2391143"/>
            <a:ext cx="801518" cy="6421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0"/>
          </p:cNvCxnSpPr>
          <p:nvPr/>
        </p:nvCxnSpPr>
        <p:spPr>
          <a:xfrm flipH="1" flipV="1">
            <a:off x="5014973" y="2132571"/>
            <a:ext cx="842542" cy="3279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543695" y="1429789"/>
            <a:ext cx="2693323" cy="10307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Hovering over the different options creates new drop downs</a:t>
            </a: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6E9DD4ED-27F1-4694-84DE-353AB6AFD02C}"/>
              </a:ext>
            </a:extLst>
          </p:cNvPr>
          <p:cNvSpPr/>
          <p:nvPr/>
        </p:nvSpPr>
        <p:spPr>
          <a:xfrm>
            <a:off x="9189329" y="1391212"/>
            <a:ext cx="2286000" cy="426975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TRAVELER Main SUB-Menus</a:t>
            </a:r>
          </a:p>
          <a:p>
            <a:r>
              <a:rPr lang="en-US" dirty="0">
                <a:solidFill>
                  <a:schemeClr val="tx1"/>
                </a:solidFill>
              </a:rPr>
              <a:t>SRF OPS: Operations</a:t>
            </a:r>
          </a:p>
          <a:p>
            <a:r>
              <a:rPr lang="en-US" dirty="0">
                <a:solidFill>
                  <a:schemeClr val="tx1"/>
                </a:solidFill>
              </a:rPr>
              <a:t>SRF S&amp;T: Science and Technology (formerly R&amp;D)</a:t>
            </a:r>
          </a:p>
          <a:p>
            <a:r>
              <a:rPr lang="en-US" dirty="0">
                <a:solidFill>
                  <a:schemeClr val="tx1"/>
                </a:solidFill>
              </a:rPr>
              <a:t>CLOSED PRJ: Closed Projects</a:t>
            </a:r>
          </a:p>
          <a:p>
            <a:r>
              <a:rPr lang="en-US" dirty="0">
                <a:solidFill>
                  <a:schemeClr val="tx1"/>
                </a:solidFill>
              </a:rPr>
              <a:t>User TOOLS: Batch edits and file retrieval</a:t>
            </a:r>
          </a:p>
          <a:p>
            <a:r>
              <a:rPr lang="en-US" dirty="0">
                <a:solidFill>
                  <a:schemeClr val="tx1"/>
                </a:solidFill>
              </a:rPr>
              <a:t>Traveler TOOLS: Useful utilities for users</a:t>
            </a:r>
          </a:p>
        </p:txBody>
      </p:sp>
    </p:spTree>
    <p:extLst>
      <p:ext uri="{BB962C8B-B14F-4D97-AF65-F5344CB8AC3E}">
        <p14:creationId xmlns:p14="http://schemas.microsoft.com/office/powerpoint/2010/main" val="596971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Menu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8715"/>
            <a:ext cx="10515600" cy="4351338"/>
          </a:xfrm>
        </p:spPr>
        <p:txBody>
          <a:bodyPr/>
          <a:lstStyle/>
          <a:p>
            <a:r>
              <a:rPr lang="en-US" sz="1600" b="1" dirty="0"/>
              <a:t>Travelers:</a:t>
            </a:r>
            <a:r>
              <a:rPr lang="en-US" sz="1600" dirty="0"/>
              <a:t> Links to Travelers for Active and Closed Projects, User Tools</a:t>
            </a:r>
          </a:p>
          <a:p>
            <a:r>
              <a:rPr lang="en-US" sz="1600" b="1" dirty="0"/>
              <a:t>Production: </a:t>
            </a:r>
            <a:r>
              <a:rPr lang="en-US" sz="1600" dirty="0"/>
              <a:t>Serial Number search, statuses, drilldowns, and SRFOPS Work Control Documents (WCD)</a:t>
            </a:r>
            <a:endParaRPr lang="en-US" sz="1600" b="1" dirty="0"/>
          </a:p>
          <a:p>
            <a:r>
              <a:rPr lang="en-US" sz="1600" b="1" dirty="0"/>
              <a:t>Projects:</a:t>
            </a:r>
            <a:r>
              <a:rPr lang="en-US" sz="1600" dirty="0"/>
              <a:t> Project Report area for Multi-Lab Projects (MLP) like SNSPPU and LCLS-II HE</a:t>
            </a:r>
            <a:endParaRPr lang="en-US" sz="1600" dirty="0">
              <a:highlight>
                <a:srgbClr val="FFFF00"/>
              </a:highlight>
            </a:endParaRPr>
          </a:p>
          <a:p>
            <a:r>
              <a:rPr lang="en-US" sz="1600" b="1" dirty="0"/>
              <a:t>Datamine:</a:t>
            </a:r>
            <a:r>
              <a:rPr lang="en-US" sz="1600" dirty="0"/>
              <a:t> Menu for accessing the datamining</a:t>
            </a:r>
          </a:p>
          <a:p>
            <a:r>
              <a:rPr lang="en-US" sz="1600" b="1" dirty="0"/>
              <a:t>QC Reports: </a:t>
            </a:r>
            <a:r>
              <a:rPr lang="en-US" sz="1600" dirty="0"/>
              <a:t>Quality Control Reports board</a:t>
            </a:r>
            <a:endParaRPr lang="en-US" sz="1600" b="1" dirty="0"/>
          </a:p>
          <a:p>
            <a:r>
              <a:rPr lang="en-US" sz="1600" b="1" dirty="0" err="1"/>
              <a:t>PRIMeS</a:t>
            </a:r>
            <a:r>
              <a:rPr lang="en-US" sz="1600" b="1" dirty="0"/>
              <a:t>: </a:t>
            </a:r>
            <a:r>
              <a:rPr lang="en-US" sz="1600" dirty="0"/>
              <a:t>The SRF Project Inventory Management System home page</a:t>
            </a:r>
          </a:p>
          <a:p>
            <a:r>
              <a:rPr lang="en-US" sz="1600" b="1" dirty="0"/>
              <a:t>Facilities:</a:t>
            </a:r>
            <a:r>
              <a:rPr lang="en-US" sz="1600" dirty="0"/>
              <a:t> Map of the SRFOPS production floor and Calibration system (still under development)</a:t>
            </a:r>
            <a:endParaRPr lang="en-US" sz="1600" b="1" dirty="0"/>
          </a:p>
          <a:p>
            <a:r>
              <a:rPr lang="en-US" sz="1600" b="1" dirty="0"/>
              <a:t>DocuShare:</a:t>
            </a:r>
            <a:r>
              <a:rPr lang="en-US" sz="1600" dirty="0"/>
              <a:t> Links to Project Areas and useful SRFOPS areas</a:t>
            </a:r>
          </a:p>
          <a:p>
            <a:r>
              <a:rPr lang="en-US" sz="1600" b="1" dirty="0"/>
              <a:t>Logbooks: </a:t>
            </a:r>
            <a:r>
              <a:rPr lang="en-US" sz="1600" dirty="0"/>
              <a:t>Menu for accessing the pansophy logbook and link to e-logbook (Accelerator)</a:t>
            </a:r>
          </a:p>
          <a:p>
            <a:r>
              <a:rPr lang="en-US" sz="1600" b="1" dirty="0"/>
              <a:t>Help: </a:t>
            </a:r>
            <a:r>
              <a:rPr lang="en-US" sz="1600" dirty="0"/>
              <a:t>Menu for additional help and guides</a:t>
            </a:r>
          </a:p>
          <a:p>
            <a:r>
              <a:rPr lang="en-US" sz="1600" b="1" dirty="0"/>
              <a:t>Admin: </a:t>
            </a:r>
            <a:r>
              <a:rPr lang="en-US" sz="1600" dirty="0"/>
              <a:t>Pansophy administrative menu (</a:t>
            </a:r>
            <a:r>
              <a:rPr lang="en-US" sz="1600" u="sng" dirty="0"/>
              <a:t>restricted access</a:t>
            </a:r>
            <a:r>
              <a:rPr lang="en-US" sz="1600" dirty="0"/>
              <a:t>)</a:t>
            </a:r>
          </a:p>
          <a:p>
            <a:r>
              <a:rPr lang="en-US" sz="1600" b="1" dirty="0"/>
              <a:t>Competence:</a:t>
            </a:r>
            <a:r>
              <a:rPr lang="en-US" sz="1600" dirty="0"/>
              <a:t> (Still under development)</a:t>
            </a:r>
            <a:endParaRPr lang="en-US" sz="1600" dirty="0">
              <a:highlight>
                <a:srgbClr val="FFFF00"/>
              </a:highlight>
            </a:endParaRPr>
          </a:p>
          <a:p>
            <a:r>
              <a:rPr lang="en-US" sz="1600" b="1" dirty="0" err="1"/>
              <a:t>SamTraxsII</a:t>
            </a:r>
            <a:r>
              <a:rPr lang="en-US" sz="1600" b="1" dirty="0"/>
              <a:t>:</a:t>
            </a:r>
            <a:r>
              <a:rPr lang="en-US" sz="1600" dirty="0"/>
              <a:t> Menu for editing and viewing the Sample Tracking II thin films and particulate research data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80667" y="440659"/>
            <a:ext cx="1064029" cy="3133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90067" y="3549927"/>
            <a:ext cx="1064029" cy="365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816638" y="99120"/>
            <a:ext cx="1064029" cy="365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3052" y="687098"/>
            <a:ext cx="9906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07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465" y="3515531"/>
            <a:ext cx="11631069" cy="19640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Pansophy Help</a:t>
            </a:r>
          </a:p>
        </p:txBody>
      </p:sp>
      <p:sp>
        <p:nvSpPr>
          <p:cNvPr id="9" name="Oval 8"/>
          <p:cNvSpPr/>
          <p:nvPr/>
        </p:nvSpPr>
        <p:spPr>
          <a:xfrm>
            <a:off x="88284" y="3898669"/>
            <a:ext cx="3616208" cy="192120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endCxn id="9" idx="7"/>
          </p:cNvCxnSpPr>
          <p:nvPr/>
        </p:nvCxnSpPr>
        <p:spPr>
          <a:xfrm flipH="1">
            <a:off x="3174911" y="2302625"/>
            <a:ext cx="3059636" cy="18773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1" idx="0"/>
          </p:cNvCxnSpPr>
          <p:nvPr/>
        </p:nvCxnSpPr>
        <p:spPr>
          <a:xfrm flipH="1">
            <a:off x="8551746" y="2294312"/>
            <a:ext cx="101804" cy="14922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951306" y="3786554"/>
            <a:ext cx="3200879" cy="200464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C389E24-C1B0-4196-BE75-5BF2B5C8865D}"/>
              </a:ext>
            </a:extLst>
          </p:cNvPr>
          <p:cNvCxnSpPr>
            <a:cxnSpLocks/>
          </p:cNvCxnSpPr>
          <p:nvPr/>
        </p:nvCxnSpPr>
        <p:spPr>
          <a:xfrm flipH="1">
            <a:off x="931025" y="2352757"/>
            <a:ext cx="1332232" cy="12050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704493" y="3786553"/>
            <a:ext cx="2829170" cy="176229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10" idx="2"/>
            <a:endCxn id="16" idx="7"/>
          </p:cNvCxnSpPr>
          <p:nvPr/>
        </p:nvCxnSpPr>
        <p:spPr>
          <a:xfrm flipH="1">
            <a:off x="6119341" y="2410691"/>
            <a:ext cx="1316394" cy="16339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30" idx="0"/>
          </p:cNvCxnSpPr>
          <p:nvPr/>
        </p:nvCxnSpPr>
        <p:spPr>
          <a:xfrm>
            <a:off x="10481969" y="2162957"/>
            <a:ext cx="815072" cy="17759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109855" y="1221971"/>
            <a:ext cx="2651760" cy="1188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Links to User Guides, Pansophy Training, and Traveler Authorship.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24248" y="1570153"/>
            <a:ext cx="2093422" cy="8405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Found under the Main Menu drop-down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431110" y="1366074"/>
            <a:ext cx="2093422" cy="8405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Words restricted in use for fieldnames in travelers</a:t>
            </a:r>
          </a:p>
        </p:txBody>
      </p:sp>
      <p:sp>
        <p:nvSpPr>
          <p:cNvPr id="30" name="Oval 29"/>
          <p:cNvSpPr/>
          <p:nvPr/>
        </p:nvSpPr>
        <p:spPr>
          <a:xfrm>
            <a:off x="10682548" y="3938954"/>
            <a:ext cx="1228985" cy="63304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24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sophyPowerPointTemplate" id="{ED1FEAAC-6CC4-45A1-A531-83514DE12FAD}" vid="{53A123FC-1C4C-4451-BF04-B498222651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PansophyPowerPointTemplate</Template>
  <TotalTime>160836</TotalTime>
  <Words>984</Words>
  <Application>Microsoft Office PowerPoint</Application>
  <PresentationFormat>Widescreen</PresentationFormat>
  <Paragraphs>132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Welcome To Pansophy</vt:lpstr>
      <vt:lpstr>Reference Material</vt:lpstr>
      <vt:lpstr>What is a Traveler?</vt:lpstr>
      <vt:lpstr>Homepage Rundown</vt:lpstr>
      <vt:lpstr>Homepage Rundown- URL and Login</vt:lpstr>
      <vt:lpstr>Homepage Rundown- Traveler Guides</vt:lpstr>
      <vt:lpstr>Homepage Rundown- Main Menu</vt:lpstr>
      <vt:lpstr>Main Menu Options</vt:lpstr>
      <vt:lpstr>Pansophy Help</vt:lpstr>
      <vt:lpstr>Data In</vt:lpstr>
      <vt:lpstr>Traveler Menu</vt:lpstr>
      <vt:lpstr>Decoding Traveler IDs</vt:lpstr>
      <vt:lpstr>Traveler Example - Traveler Cover Page (P0)</vt:lpstr>
      <vt:lpstr>Traveler Example- P1</vt:lpstr>
      <vt:lpstr>Instantiating Travelers</vt:lpstr>
      <vt:lpstr>Entering Data</vt:lpstr>
      <vt:lpstr>Uploading Files</vt:lpstr>
      <vt:lpstr>Hold Points (Not Signer)</vt:lpstr>
      <vt:lpstr>Hold Points (Signer)</vt:lpstr>
      <vt:lpstr>Hold Points on the Last Page</vt:lpstr>
      <vt:lpstr>Securing Data</vt:lpstr>
      <vt:lpstr>Opening an NCR or D3</vt:lpstr>
      <vt:lpstr>Common Issues</vt:lpstr>
      <vt:lpstr>Thank You For Listening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Traveler Authorship</dc:title>
  <dc:creator>Allen Samuels</dc:creator>
  <cp:lastModifiedBy>Allen Samuels</cp:lastModifiedBy>
  <cp:revision>255</cp:revision>
  <dcterms:created xsi:type="dcterms:W3CDTF">2020-12-09T16:38:19Z</dcterms:created>
  <dcterms:modified xsi:type="dcterms:W3CDTF">2022-09-21T20:42:34Z</dcterms:modified>
</cp:coreProperties>
</file>