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2">
  <p:sldMasterIdLst>
    <p:sldMasterId id="2147483681" r:id="rId1"/>
  </p:sldMasterIdLst>
  <p:notesMasterIdLst>
    <p:notesMasterId r:id="rId32"/>
  </p:notesMasterIdLst>
  <p:handoutMasterIdLst>
    <p:handoutMasterId r:id="rId33"/>
  </p:handoutMasterIdLst>
  <p:sldIdLst>
    <p:sldId id="402" r:id="rId2"/>
    <p:sldId id="403" r:id="rId3"/>
    <p:sldId id="404" r:id="rId4"/>
    <p:sldId id="430" r:id="rId5"/>
    <p:sldId id="405" r:id="rId6"/>
    <p:sldId id="406" r:id="rId7"/>
    <p:sldId id="407" r:id="rId8"/>
    <p:sldId id="408" r:id="rId9"/>
    <p:sldId id="409" r:id="rId10"/>
    <p:sldId id="410" r:id="rId11"/>
    <p:sldId id="411" r:id="rId12"/>
    <p:sldId id="412" r:id="rId13"/>
    <p:sldId id="413" r:id="rId14"/>
    <p:sldId id="414" r:id="rId15"/>
    <p:sldId id="415" r:id="rId16"/>
    <p:sldId id="433" r:id="rId17"/>
    <p:sldId id="416" r:id="rId18"/>
    <p:sldId id="417" r:id="rId19"/>
    <p:sldId id="418" r:id="rId20"/>
    <p:sldId id="419" r:id="rId21"/>
    <p:sldId id="420" r:id="rId22"/>
    <p:sldId id="421" r:id="rId23"/>
    <p:sldId id="422" r:id="rId24"/>
    <p:sldId id="423" r:id="rId25"/>
    <p:sldId id="424" r:id="rId26"/>
    <p:sldId id="425" r:id="rId27"/>
    <p:sldId id="434" r:id="rId28"/>
    <p:sldId id="435" r:id="rId29"/>
    <p:sldId id="431" r:id="rId30"/>
    <p:sldId id="432" r:id="rId31"/>
  </p:sldIdLst>
  <p:sldSz cx="9144000" cy="6858000" type="screen4x3"/>
  <p:notesSz cx="6934200" cy="9232900"/>
  <p:custDataLst>
    <p:tags r:id="rId34"/>
  </p:custDataLst>
  <p:defaultTex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09" userDrawn="1">
          <p15:clr>
            <a:srgbClr val="A4A3A4"/>
          </p15:clr>
        </p15:guide>
        <p15:guide id="2" pos="2184"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000000"/>
    <a:srgbClr val="DDDDDD"/>
    <a:srgbClr val="0033CC"/>
    <a:srgbClr val="EAEAEA"/>
    <a:srgbClr val="FF6600"/>
    <a:srgbClr val="B2B2B2"/>
    <a:srgbClr val="CC3300"/>
    <a:srgbClr val="78623E"/>
    <a:srgbClr val="FF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5495" autoAdjust="0"/>
    <p:restoredTop sz="94775" autoAdjust="0"/>
  </p:normalViewPr>
  <p:slideViewPr>
    <p:cSldViewPr>
      <p:cViewPr varScale="1">
        <p:scale>
          <a:sx n="122" d="100"/>
          <a:sy n="122" d="100"/>
        </p:scale>
        <p:origin x="2390" y="571"/>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86" d="100"/>
          <a:sy n="86" d="100"/>
        </p:scale>
        <p:origin x="-1216" y="-48"/>
      </p:cViewPr>
      <p:guideLst>
        <p:guide orient="horz" pos="2909"/>
        <p:guide pos="2184"/>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tags" Target="tags/tag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handoutMaster" Target="handoutMasters/handoutMaster1.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B01D152-6658-4C47-A564-A8C0A8839DD3}" type="doc">
      <dgm:prSet loTypeId="urn:microsoft.com/office/officeart/2005/8/layout/hList6" loCatId="list" qsTypeId="urn:microsoft.com/office/officeart/2005/8/quickstyle/simple1" qsCatId="simple" csTypeId="urn:microsoft.com/office/officeart/2005/8/colors/accent1_2" csCatId="accent1" phldr="1"/>
      <dgm:spPr/>
      <dgm:t>
        <a:bodyPr/>
        <a:lstStyle/>
        <a:p>
          <a:endParaRPr lang="en-US"/>
        </a:p>
      </dgm:t>
    </dgm:pt>
    <dgm:pt modelId="{3CBE19B2-2196-459B-BDF7-195BD8FC5784}">
      <dgm:prSet phldrT="[Text]"/>
      <dgm:spPr/>
      <dgm:t>
        <a:bodyPr anchor="t" anchorCtr="0"/>
        <a:lstStyle/>
        <a:p>
          <a:pPr rtl="0"/>
          <a:r>
            <a:rPr kumimoji="0" lang="en-US" b="0" i="0" u="none" strike="noStrike" cap="none" normalizeH="0" baseline="0" dirty="0">
              <a:ln>
                <a:noFill/>
              </a:ln>
              <a:solidFill>
                <a:srgbClr val="000000"/>
              </a:solidFill>
              <a:effectLst/>
              <a:latin typeface="Calibri" pitchFamily="34" charset="0"/>
              <a:ea typeface="Arial" pitchFamily="34" charset="0"/>
              <a:cs typeface="Calibri" pitchFamily="34" charset="0"/>
            </a:rPr>
            <a:t>Supervisor prepares promotion package</a:t>
          </a:r>
          <a:endParaRPr lang="en-US" dirty="0"/>
        </a:p>
      </dgm:t>
    </dgm:pt>
    <dgm:pt modelId="{47AB9504-3FB9-48B1-84A0-DF5D9FF9A121}" type="parTrans" cxnId="{16CDB31B-CFBE-492E-9D47-01912AF98EDF}">
      <dgm:prSet/>
      <dgm:spPr/>
      <dgm:t>
        <a:bodyPr/>
        <a:lstStyle/>
        <a:p>
          <a:endParaRPr lang="en-US"/>
        </a:p>
      </dgm:t>
    </dgm:pt>
    <dgm:pt modelId="{AF4EAFF0-88F6-4511-8D81-4FA0CD855A83}" type="sibTrans" cxnId="{16CDB31B-CFBE-492E-9D47-01912AF98EDF}">
      <dgm:prSet/>
      <dgm:spPr/>
      <dgm:t>
        <a:bodyPr/>
        <a:lstStyle/>
        <a:p>
          <a:endParaRPr lang="en-US"/>
        </a:p>
      </dgm:t>
    </dgm:pt>
    <dgm:pt modelId="{17AD158E-7D1F-4130-ADDB-CF10CC5D93B1}">
      <dgm:prSet phldrT="[Text]" custT="1"/>
      <dgm:spPr/>
      <dgm:t>
        <a:bodyPr anchor="t" anchorCtr="0"/>
        <a:lstStyle/>
        <a:p>
          <a:pPr algn="l"/>
          <a:r>
            <a:rPr kumimoji="0" lang="en-US" sz="1200" b="0" i="0" u="none" strike="noStrike" cap="none" normalizeH="0" baseline="0" dirty="0">
              <a:ln>
                <a:noFill/>
              </a:ln>
              <a:solidFill>
                <a:srgbClr val="000000"/>
              </a:solidFill>
              <a:effectLst/>
              <a:latin typeface="Calibri" pitchFamily="34" charset="0"/>
              <a:ea typeface="Arial" pitchFamily="34" charset="0"/>
              <a:cs typeface="Calibri" pitchFamily="34" charset="0"/>
            </a:rPr>
            <a:t>If appropriate, HR distributes packages to TRCs, who</a:t>
          </a:r>
          <a:endParaRPr kumimoji="0" lang="en-US" sz="900" b="0" i="0" u="none" strike="noStrike" cap="none" normalizeH="0" baseline="0" dirty="0">
            <a:ln>
              <a:noFill/>
            </a:ln>
            <a:solidFill>
              <a:schemeClr val="tx1"/>
            </a:solidFill>
            <a:effectLst/>
            <a:latin typeface="Arial" pitchFamily="34" charset="0"/>
            <a:cs typeface="Arial" pitchFamily="34" charset="0"/>
          </a:endParaRPr>
        </a:p>
      </dgm:t>
    </dgm:pt>
    <dgm:pt modelId="{D5A1660C-9F69-4454-9FB9-F4AC7B88F9AE}" type="parTrans" cxnId="{DEE8B389-61C4-41B5-A207-15B92DC572F0}">
      <dgm:prSet/>
      <dgm:spPr/>
      <dgm:t>
        <a:bodyPr/>
        <a:lstStyle/>
        <a:p>
          <a:endParaRPr lang="en-US"/>
        </a:p>
      </dgm:t>
    </dgm:pt>
    <dgm:pt modelId="{01723D56-4191-4082-B9B5-B9FD6F2AFF72}" type="sibTrans" cxnId="{DEE8B389-61C4-41B5-A207-15B92DC572F0}">
      <dgm:prSet/>
      <dgm:spPr/>
      <dgm:t>
        <a:bodyPr/>
        <a:lstStyle/>
        <a:p>
          <a:endParaRPr lang="en-US"/>
        </a:p>
      </dgm:t>
    </dgm:pt>
    <dgm:pt modelId="{58897FDF-2845-4B7A-B0F4-C4D87F3545B9}">
      <dgm:prSet phldrT="[Text]"/>
      <dgm:spPr/>
      <dgm:t>
        <a:bodyPr anchor="t" anchorCtr="0"/>
        <a:lstStyle/>
        <a:p>
          <a:pPr algn="l" rtl="0"/>
          <a:r>
            <a:rPr kumimoji="0" lang="en-US" b="0" i="0" u="none" strike="noStrike" cap="none" normalizeH="0" baseline="0" dirty="0">
              <a:ln>
                <a:noFill/>
              </a:ln>
              <a:solidFill>
                <a:srgbClr val="000000"/>
              </a:solidFill>
              <a:effectLst/>
              <a:latin typeface="Calibri" pitchFamily="34" charset="0"/>
              <a:ea typeface="Arial" pitchFamily="34" charset="0"/>
              <a:cs typeface="Calibri" pitchFamily="34" charset="0"/>
            </a:rPr>
            <a:t>Division Head reviews proposed promotion recommendations from TRCs and/or HR</a:t>
          </a:r>
          <a:endParaRPr kumimoji="0" lang="en-US" b="0" i="0" u="none" strike="noStrike" cap="none" normalizeH="0" baseline="0" dirty="0">
            <a:ln>
              <a:noFill/>
            </a:ln>
            <a:solidFill>
              <a:schemeClr val="tx1"/>
            </a:solidFill>
            <a:effectLst/>
            <a:latin typeface="Arial" pitchFamily="34" charset="0"/>
            <a:cs typeface="Arial" pitchFamily="34" charset="0"/>
          </a:endParaRPr>
        </a:p>
        <a:p>
          <a:pPr algn="l" rtl="0"/>
          <a:r>
            <a:rPr kumimoji="0" lang="en-US" b="0" i="0" u="none" strike="noStrike" cap="none" normalizeH="0" baseline="0" dirty="0">
              <a:ln>
                <a:noFill/>
              </a:ln>
              <a:solidFill>
                <a:srgbClr val="000000"/>
              </a:solidFill>
              <a:effectLst/>
              <a:latin typeface="Calibri" pitchFamily="34" charset="0"/>
              <a:ea typeface="Arial" pitchFamily="34" charset="0"/>
              <a:cs typeface="Calibri" pitchFamily="34" charset="0"/>
            </a:rPr>
            <a:t>Division Head makes final decision</a:t>
          </a:r>
          <a:endParaRPr lang="en-US" dirty="0"/>
        </a:p>
      </dgm:t>
    </dgm:pt>
    <dgm:pt modelId="{E67D0CB5-EEF0-43C9-B885-59D608A7801A}" type="parTrans" cxnId="{CA078090-7878-4F26-9861-A981B443C27F}">
      <dgm:prSet/>
      <dgm:spPr/>
      <dgm:t>
        <a:bodyPr/>
        <a:lstStyle/>
        <a:p>
          <a:endParaRPr lang="en-US"/>
        </a:p>
      </dgm:t>
    </dgm:pt>
    <dgm:pt modelId="{3C66518B-2F58-4503-8648-1428DD419073}" type="sibTrans" cxnId="{CA078090-7878-4F26-9861-A981B443C27F}">
      <dgm:prSet/>
      <dgm:spPr/>
      <dgm:t>
        <a:bodyPr/>
        <a:lstStyle/>
        <a:p>
          <a:endParaRPr lang="en-US"/>
        </a:p>
      </dgm:t>
    </dgm:pt>
    <dgm:pt modelId="{4A07EF3F-B14E-4D58-BF20-CA9D2D5FCF42}">
      <dgm:prSet/>
      <dgm:spPr/>
      <dgm:t>
        <a:bodyPr/>
        <a:lstStyle/>
        <a:p>
          <a:pPr rtl="0"/>
          <a:r>
            <a:rPr kumimoji="0" lang="en-US" b="0" i="0" u="none" strike="noStrike" cap="none" normalizeH="0" baseline="0" dirty="0">
              <a:ln>
                <a:noFill/>
              </a:ln>
              <a:solidFill>
                <a:srgbClr val="000000"/>
              </a:solidFill>
              <a:effectLst/>
              <a:latin typeface="Calibri" pitchFamily="34" charset="0"/>
              <a:ea typeface="Arial" pitchFamily="34" charset="0"/>
              <a:cs typeface="Calibri" pitchFamily="34" charset="0"/>
            </a:rPr>
            <a:t>For promotions requiring division level review only:</a:t>
          </a:r>
          <a:endParaRPr kumimoji="0" lang="en-US" b="0" i="0" u="none" strike="noStrike" cap="none" normalizeH="0" baseline="0" dirty="0">
            <a:ln>
              <a:noFill/>
            </a:ln>
            <a:solidFill>
              <a:schemeClr val="tx1"/>
            </a:solidFill>
            <a:effectLst/>
            <a:latin typeface="Arial" pitchFamily="34" charset="0"/>
            <a:cs typeface="Arial" pitchFamily="34" charset="0"/>
          </a:endParaRPr>
        </a:p>
      </dgm:t>
    </dgm:pt>
    <dgm:pt modelId="{21E52BC8-C569-461B-B731-A3C43379BCF4}" type="parTrans" cxnId="{80F00837-73D1-4892-913E-A4ED471D7CCF}">
      <dgm:prSet/>
      <dgm:spPr/>
      <dgm:t>
        <a:bodyPr/>
        <a:lstStyle/>
        <a:p>
          <a:endParaRPr lang="en-US"/>
        </a:p>
      </dgm:t>
    </dgm:pt>
    <dgm:pt modelId="{887EA5F8-B756-453F-9F70-641B1E085873}" type="sibTrans" cxnId="{80F00837-73D1-4892-913E-A4ED471D7CCF}">
      <dgm:prSet/>
      <dgm:spPr/>
      <dgm:t>
        <a:bodyPr/>
        <a:lstStyle/>
        <a:p>
          <a:endParaRPr lang="en-US"/>
        </a:p>
      </dgm:t>
    </dgm:pt>
    <dgm:pt modelId="{AC2EF5DF-3CB5-43A1-8D21-3569E08A6D4E}">
      <dgm:prSet/>
      <dgm:spPr/>
      <dgm:t>
        <a:bodyPr/>
        <a:lstStyle/>
        <a:p>
          <a:pPr rtl="0"/>
          <a:r>
            <a:rPr kumimoji="0" lang="en-US" b="0" i="0" u="none" strike="noStrike" cap="none" normalizeH="0" baseline="0" dirty="0">
              <a:ln>
                <a:noFill/>
              </a:ln>
              <a:solidFill>
                <a:srgbClr val="000000"/>
              </a:solidFill>
              <a:effectLst/>
              <a:latin typeface="Calibri" pitchFamily="34" charset="0"/>
              <a:ea typeface="Arial" pitchFamily="34" charset="0"/>
              <a:cs typeface="Calibri" pitchFamily="34" charset="0"/>
            </a:rPr>
            <a:t> Packages go to Division Head</a:t>
          </a:r>
          <a:endParaRPr kumimoji="0" lang="en-US" b="0" i="0" u="none" strike="noStrike" cap="none" normalizeH="0" baseline="0" dirty="0">
            <a:ln>
              <a:noFill/>
            </a:ln>
            <a:solidFill>
              <a:schemeClr val="tx1"/>
            </a:solidFill>
            <a:effectLst/>
            <a:latin typeface="Arial" pitchFamily="34" charset="0"/>
            <a:cs typeface="Arial" pitchFamily="34" charset="0"/>
          </a:endParaRPr>
        </a:p>
      </dgm:t>
    </dgm:pt>
    <dgm:pt modelId="{78149903-3DFD-4131-8F67-5915447551D5}" type="parTrans" cxnId="{74D49340-697C-4520-B43D-B847EE5793A5}">
      <dgm:prSet/>
      <dgm:spPr/>
      <dgm:t>
        <a:bodyPr/>
        <a:lstStyle/>
        <a:p>
          <a:endParaRPr lang="en-US"/>
        </a:p>
      </dgm:t>
    </dgm:pt>
    <dgm:pt modelId="{D1D4B819-35CB-4CBA-A5B9-80C112DD294A}" type="sibTrans" cxnId="{74D49340-697C-4520-B43D-B847EE5793A5}">
      <dgm:prSet/>
      <dgm:spPr/>
      <dgm:t>
        <a:bodyPr/>
        <a:lstStyle/>
        <a:p>
          <a:endParaRPr lang="en-US"/>
        </a:p>
      </dgm:t>
    </dgm:pt>
    <dgm:pt modelId="{537AE831-0711-49EA-9A92-6FB70111E112}">
      <dgm:prSet/>
      <dgm:spPr/>
      <dgm:t>
        <a:bodyPr/>
        <a:lstStyle/>
        <a:p>
          <a:pPr rtl="0"/>
          <a:r>
            <a:rPr kumimoji="0" lang="en-US" b="0" i="0" u="none" strike="noStrike" cap="none" normalizeH="0" baseline="0" dirty="0">
              <a:ln>
                <a:noFill/>
              </a:ln>
              <a:solidFill>
                <a:srgbClr val="000000"/>
              </a:solidFill>
              <a:effectLst/>
              <a:latin typeface="Calibri" pitchFamily="34" charset="0"/>
              <a:ea typeface="Arial" pitchFamily="34" charset="0"/>
              <a:cs typeface="Calibri" pitchFamily="34" charset="0"/>
            </a:rPr>
            <a:t> Division Head decides if packages should be approved; forwards to HR with approval decision </a:t>
          </a:r>
          <a:endParaRPr kumimoji="0" lang="en-US" b="0" i="0" u="none" strike="noStrike" cap="none" normalizeH="0" baseline="0" dirty="0">
            <a:ln>
              <a:noFill/>
            </a:ln>
            <a:solidFill>
              <a:schemeClr val="tx1"/>
            </a:solidFill>
            <a:effectLst/>
            <a:latin typeface="Arial" pitchFamily="34" charset="0"/>
            <a:cs typeface="Arial" pitchFamily="34" charset="0"/>
          </a:endParaRPr>
        </a:p>
      </dgm:t>
    </dgm:pt>
    <dgm:pt modelId="{A261535D-4E40-495D-913F-D5C083E0070A}" type="parTrans" cxnId="{7F1D0DD5-122F-4C75-BA3B-10E64D35DA93}">
      <dgm:prSet/>
      <dgm:spPr/>
      <dgm:t>
        <a:bodyPr/>
        <a:lstStyle/>
        <a:p>
          <a:endParaRPr lang="en-US"/>
        </a:p>
      </dgm:t>
    </dgm:pt>
    <dgm:pt modelId="{DF00E807-C739-4E3D-9DDC-D13CAA007141}" type="sibTrans" cxnId="{7F1D0DD5-122F-4C75-BA3B-10E64D35DA93}">
      <dgm:prSet/>
      <dgm:spPr/>
      <dgm:t>
        <a:bodyPr/>
        <a:lstStyle/>
        <a:p>
          <a:endParaRPr lang="en-US"/>
        </a:p>
      </dgm:t>
    </dgm:pt>
    <dgm:pt modelId="{DA918F8B-4D82-4D05-8E0F-584914D23E58}">
      <dgm:prSet custT="1"/>
      <dgm:spPr/>
      <dgm:t>
        <a:bodyPr/>
        <a:lstStyle/>
        <a:p>
          <a:pPr rtl="0"/>
          <a:r>
            <a:rPr kumimoji="0" lang="en-US" sz="1500" b="0" i="0" u="none" strike="noStrike" cap="none" normalizeH="0" baseline="0" dirty="0">
              <a:ln>
                <a:noFill/>
              </a:ln>
              <a:solidFill>
                <a:srgbClr val="000000"/>
              </a:solidFill>
              <a:effectLst/>
              <a:latin typeface="Calibri" pitchFamily="34" charset="0"/>
              <a:ea typeface="Arial" pitchFamily="34" charset="0"/>
              <a:cs typeface="Calibri" pitchFamily="34" charset="0"/>
            </a:rPr>
            <a:t>For promotion requiring further review </a:t>
          </a:r>
          <a:r>
            <a:rPr kumimoji="0" lang="en-US" sz="1200" b="0" i="0" u="none" strike="noStrike" cap="none" normalizeH="0" baseline="0" dirty="0">
              <a:ln>
                <a:noFill/>
              </a:ln>
              <a:solidFill>
                <a:srgbClr val="000000"/>
              </a:solidFill>
              <a:effectLst/>
              <a:latin typeface="Calibri" pitchFamily="34" charset="0"/>
              <a:ea typeface="Arial" pitchFamily="34" charset="0"/>
              <a:cs typeface="Calibri" pitchFamily="34" charset="0"/>
            </a:rPr>
            <a:t>(TRC/HR):</a:t>
          </a:r>
          <a:endParaRPr kumimoji="0" lang="en-US" sz="1200" b="0" i="0" u="none" strike="noStrike" cap="none" normalizeH="0" baseline="0" dirty="0">
            <a:ln>
              <a:noFill/>
            </a:ln>
            <a:solidFill>
              <a:schemeClr val="tx1"/>
            </a:solidFill>
            <a:effectLst/>
            <a:latin typeface="Arial" pitchFamily="34" charset="0"/>
            <a:cs typeface="Arial" pitchFamily="34" charset="0"/>
          </a:endParaRPr>
        </a:p>
      </dgm:t>
    </dgm:pt>
    <dgm:pt modelId="{811BE12F-BCE4-4246-96DD-C4A72C988553}" type="parTrans" cxnId="{C51E360F-44F2-4CFC-8E0F-2B3891BA506C}">
      <dgm:prSet/>
      <dgm:spPr/>
      <dgm:t>
        <a:bodyPr/>
        <a:lstStyle/>
        <a:p>
          <a:endParaRPr lang="en-US"/>
        </a:p>
      </dgm:t>
    </dgm:pt>
    <dgm:pt modelId="{563C8AD4-C715-42EC-9C76-43E048A8427D}" type="sibTrans" cxnId="{C51E360F-44F2-4CFC-8E0F-2B3891BA506C}">
      <dgm:prSet/>
      <dgm:spPr/>
      <dgm:t>
        <a:bodyPr/>
        <a:lstStyle/>
        <a:p>
          <a:endParaRPr lang="en-US"/>
        </a:p>
      </dgm:t>
    </dgm:pt>
    <dgm:pt modelId="{C7A2DADA-3688-49DE-B4D7-E8F34410A0A4}">
      <dgm:prSet/>
      <dgm:spPr/>
      <dgm:t>
        <a:bodyPr/>
        <a:lstStyle/>
        <a:p>
          <a:pPr rtl="0"/>
          <a:r>
            <a:rPr kumimoji="0" lang="en-US" sz="1200" b="0" i="0" u="none" strike="noStrike" cap="none" normalizeH="0" baseline="0" dirty="0">
              <a:ln>
                <a:noFill/>
              </a:ln>
              <a:solidFill>
                <a:srgbClr val="000000"/>
              </a:solidFill>
              <a:effectLst/>
              <a:latin typeface="Calibri" pitchFamily="34" charset="0"/>
              <a:ea typeface="Arial" pitchFamily="34" charset="0"/>
              <a:cs typeface="Calibri" pitchFamily="34" charset="0"/>
            </a:rPr>
            <a:t> Division Head reviews proposed promotions</a:t>
          </a:r>
          <a:endParaRPr kumimoji="0" lang="en-US" sz="1200" b="0" i="0" u="none" strike="noStrike" cap="none" normalizeH="0" baseline="0" dirty="0">
            <a:ln>
              <a:noFill/>
            </a:ln>
            <a:solidFill>
              <a:schemeClr val="tx1"/>
            </a:solidFill>
            <a:effectLst/>
            <a:latin typeface="Arial" pitchFamily="34" charset="0"/>
            <a:cs typeface="Arial" pitchFamily="34" charset="0"/>
          </a:endParaRPr>
        </a:p>
      </dgm:t>
    </dgm:pt>
    <dgm:pt modelId="{E790A40C-F523-4B3B-8EDF-2C21F128CBA2}" type="parTrans" cxnId="{18A987F4-6FC8-4121-BFA8-902CA09AB212}">
      <dgm:prSet/>
      <dgm:spPr/>
      <dgm:t>
        <a:bodyPr/>
        <a:lstStyle/>
        <a:p>
          <a:endParaRPr lang="en-US"/>
        </a:p>
      </dgm:t>
    </dgm:pt>
    <dgm:pt modelId="{08AF887F-671D-4AA8-825F-4E086A6E4E31}" type="sibTrans" cxnId="{18A987F4-6FC8-4121-BFA8-902CA09AB212}">
      <dgm:prSet/>
      <dgm:spPr/>
      <dgm:t>
        <a:bodyPr/>
        <a:lstStyle/>
        <a:p>
          <a:endParaRPr lang="en-US"/>
        </a:p>
      </dgm:t>
    </dgm:pt>
    <dgm:pt modelId="{B2109DAE-6940-4DD3-A233-5D3315738949}">
      <dgm:prSet/>
      <dgm:spPr/>
      <dgm:t>
        <a:bodyPr/>
        <a:lstStyle/>
        <a:p>
          <a:pPr rtl="0"/>
          <a:r>
            <a:rPr kumimoji="0" lang="en-US" sz="1200" b="0" i="0" u="none" strike="noStrike" cap="none" normalizeH="0" baseline="0" dirty="0">
              <a:ln>
                <a:noFill/>
              </a:ln>
              <a:solidFill>
                <a:srgbClr val="000000"/>
              </a:solidFill>
              <a:effectLst/>
              <a:latin typeface="Calibri" pitchFamily="34" charset="0"/>
              <a:ea typeface="Arial" pitchFamily="34" charset="0"/>
              <a:cs typeface="Calibri" pitchFamily="34" charset="0"/>
            </a:rPr>
            <a:t> Promotions that Division supports are forwarded to HR</a:t>
          </a:r>
          <a:endParaRPr kumimoji="0" lang="en-US" sz="1200" b="0" i="0" u="none" strike="noStrike" cap="none" normalizeH="0" baseline="0" dirty="0">
            <a:ln>
              <a:noFill/>
            </a:ln>
            <a:solidFill>
              <a:schemeClr val="tx1"/>
            </a:solidFill>
            <a:effectLst/>
            <a:latin typeface="Arial" pitchFamily="34" charset="0"/>
            <a:cs typeface="Arial" pitchFamily="34" charset="0"/>
          </a:endParaRPr>
        </a:p>
      </dgm:t>
    </dgm:pt>
    <dgm:pt modelId="{39C3562D-4DD2-4A43-B57F-5B8FD9EC4E62}" type="parTrans" cxnId="{30031EC0-8151-41DB-9909-13C6DF00178E}">
      <dgm:prSet/>
      <dgm:spPr/>
      <dgm:t>
        <a:bodyPr/>
        <a:lstStyle/>
        <a:p>
          <a:endParaRPr lang="en-US"/>
        </a:p>
      </dgm:t>
    </dgm:pt>
    <dgm:pt modelId="{CA90A9BE-9815-4139-B8CC-6714256C4BBD}" type="sibTrans" cxnId="{30031EC0-8151-41DB-9909-13C6DF00178E}">
      <dgm:prSet/>
      <dgm:spPr/>
      <dgm:t>
        <a:bodyPr/>
        <a:lstStyle/>
        <a:p>
          <a:endParaRPr lang="en-US"/>
        </a:p>
      </dgm:t>
    </dgm:pt>
    <dgm:pt modelId="{28491770-6D0A-459F-866C-C95503550B9E}" type="pres">
      <dgm:prSet presAssocID="{EB01D152-6658-4C47-A564-A8C0A8839DD3}" presName="Name0" presStyleCnt="0">
        <dgm:presLayoutVars>
          <dgm:dir/>
          <dgm:resizeHandles val="exact"/>
        </dgm:presLayoutVars>
      </dgm:prSet>
      <dgm:spPr/>
    </dgm:pt>
    <dgm:pt modelId="{4611E81F-01F7-4316-8E28-D53AC2A19201}" type="pres">
      <dgm:prSet presAssocID="{3CBE19B2-2196-459B-BDF7-195BD8FC5784}" presName="node" presStyleLbl="node1" presStyleIdx="0" presStyleCnt="5">
        <dgm:presLayoutVars>
          <dgm:bulletEnabled val="1"/>
        </dgm:presLayoutVars>
      </dgm:prSet>
      <dgm:spPr/>
    </dgm:pt>
    <dgm:pt modelId="{426A9813-ADB2-4E8E-933B-08970B6731EE}" type="pres">
      <dgm:prSet presAssocID="{AF4EAFF0-88F6-4511-8D81-4FA0CD855A83}" presName="sibTrans" presStyleCnt="0"/>
      <dgm:spPr/>
    </dgm:pt>
    <dgm:pt modelId="{61F199C5-916F-4DCC-83FD-CC7513F96215}" type="pres">
      <dgm:prSet presAssocID="{4A07EF3F-B14E-4D58-BF20-CA9D2D5FCF42}" presName="node" presStyleLbl="node1" presStyleIdx="1" presStyleCnt="5">
        <dgm:presLayoutVars>
          <dgm:bulletEnabled val="1"/>
        </dgm:presLayoutVars>
      </dgm:prSet>
      <dgm:spPr/>
    </dgm:pt>
    <dgm:pt modelId="{2FAD736D-F317-4E59-AFB9-C72E3AE2AB18}" type="pres">
      <dgm:prSet presAssocID="{887EA5F8-B756-453F-9F70-641B1E085873}" presName="sibTrans" presStyleCnt="0"/>
      <dgm:spPr/>
    </dgm:pt>
    <dgm:pt modelId="{1FF9C032-D69B-4C38-8B8F-6D6D7F5DF965}" type="pres">
      <dgm:prSet presAssocID="{DA918F8B-4D82-4D05-8E0F-584914D23E58}" presName="node" presStyleLbl="node1" presStyleIdx="2" presStyleCnt="5">
        <dgm:presLayoutVars>
          <dgm:bulletEnabled val="1"/>
        </dgm:presLayoutVars>
      </dgm:prSet>
      <dgm:spPr/>
    </dgm:pt>
    <dgm:pt modelId="{BBFA289E-76BE-45CB-927F-AA20E2AD647E}" type="pres">
      <dgm:prSet presAssocID="{563C8AD4-C715-42EC-9C76-43E048A8427D}" presName="sibTrans" presStyleCnt="0"/>
      <dgm:spPr/>
    </dgm:pt>
    <dgm:pt modelId="{D5975C53-86E1-4656-8B2D-41A7744817B9}" type="pres">
      <dgm:prSet presAssocID="{17AD158E-7D1F-4130-ADDB-CF10CC5D93B1}" presName="node" presStyleLbl="node1" presStyleIdx="3" presStyleCnt="5">
        <dgm:presLayoutVars>
          <dgm:bulletEnabled val="1"/>
        </dgm:presLayoutVars>
      </dgm:prSet>
      <dgm:spPr/>
    </dgm:pt>
    <dgm:pt modelId="{16DD35A8-06EC-4618-AD60-2B8B59C45A8F}" type="pres">
      <dgm:prSet presAssocID="{01723D56-4191-4082-B9B5-B9FD6F2AFF72}" presName="sibTrans" presStyleCnt="0"/>
      <dgm:spPr/>
    </dgm:pt>
    <dgm:pt modelId="{AB7AFE47-0175-448C-82FD-1C0517214DAC}" type="pres">
      <dgm:prSet presAssocID="{58897FDF-2845-4B7A-B0F4-C4D87F3545B9}" presName="node" presStyleLbl="node1" presStyleIdx="4" presStyleCnt="5">
        <dgm:presLayoutVars>
          <dgm:bulletEnabled val="1"/>
        </dgm:presLayoutVars>
      </dgm:prSet>
      <dgm:spPr/>
    </dgm:pt>
  </dgm:ptLst>
  <dgm:cxnLst>
    <dgm:cxn modelId="{C51E360F-44F2-4CFC-8E0F-2B3891BA506C}" srcId="{EB01D152-6658-4C47-A564-A8C0A8839DD3}" destId="{DA918F8B-4D82-4D05-8E0F-584914D23E58}" srcOrd="2" destOrd="0" parTransId="{811BE12F-BCE4-4246-96DD-C4A72C988553}" sibTransId="{563C8AD4-C715-42EC-9C76-43E048A8427D}"/>
    <dgm:cxn modelId="{16CDB31B-CFBE-492E-9D47-01912AF98EDF}" srcId="{EB01D152-6658-4C47-A564-A8C0A8839DD3}" destId="{3CBE19B2-2196-459B-BDF7-195BD8FC5784}" srcOrd="0" destOrd="0" parTransId="{47AB9504-3FB9-48B1-84A0-DF5D9FF9A121}" sibTransId="{AF4EAFF0-88F6-4511-8D81-4FA0CD855A83}"/>
    <dgm:cxn modelId="{EC56451D-A3F5-4841-8DCF-DD4ACF67B467}" type="presOf" srcId="{AC2EF5DF-3CB5-43A1-8D21-3569E08A6D4E}" destId="{61F199C5-916F-4DCC-83FD-CC7513F96215}" srcOrd="0" destOrd="1" presId="urn:microsoft.com/office/officeart/2005/8/layout/hList6"/>
    <dgm:cxn modelId="{0521D728-3065-4B7F-A56D-10B1941DFF84}" type="presOf" srcId="{17AD158E-7D1F-4130-ADDB-CF10CC5D93B1}" destId="{D5975C53-86E1-4656-8B2D-41A7744817B9}" srcOrd="0" destOrd="0" presId="urn:microsoft.com/office/officeart/2005/8/layout/hList6"/>
    <dgm:cxn modelId="{EE39762A-3B21-4858-A717-72B9C6943BE4}" type="presOf" srcId="{58897FDF-2845-4B7A-B0F4-C4D87F3545B9}" destId="{AB7AFE47-0175-448C-82FD-1C0517214DAC}" srcOrd="0" destOrd="0" presId="urn:microsoft.com/office/officeart/2005/8/layout/hList6"/>
    <dgm:cxn modelId="{80F00837-73D1-4892-913E-A4ED471D7CCF}" srcId="{EB01D152-6658-4C47-A564-A8C0A8839DD3}" destId="{4A07EF3F-B14E-4D58-BF20-CA9D2D5FCF42}" srcOrd="1" destOrd="0" parTransId="{21E52BC8-C569-461B-B731-A3C43379BCF4}" sibTransId="{887EA5F8-B756-453F-9F70-641B1E085873}"/>
    <dgm:cxn modelId="{74D49340-697C-4520-B43D-B847EE5793A5}" srcId="{4A07EF3F-B14E-4D58-BF20-CA9D2D5FCF42}" destId="{AC2EF5DF-3CB5-43A1-8D21-3569E08A6D4E}" srcOrd="0" destOrd="0" parTransId="{78149903-3DFD-4131-8F67-5915447551D5}" sibTransId="{D1D4B819-35CB-4CBA-A5B9-80C112DD294A}"/>
    <dgm:cxn modelId="{466E0942-ECF2-4702-BDD5-C9D862DC7701}" type="presOf" srcId="{4A07EF3F-B14E-4D58-BF20-CA9D2D5FCF42}" destId="{61F199C5-916F-4DCC-83FD-CC7513F96215}" srcOrd="0" destOrd="0" presId="urn:microsoft.com/office/officeart/2005/8/layout/hList6"/>
    <dgm:cxn modelId="{26C00564-AEF8-48DE-BF8A-CD2FD8687999}" type="presOf" srcId="{C7A2DADA-3688-49DE-B4D7-E8F34410A0A4}" destId="{1FF9C032-D69B-4C38-8B8F-6D6D7F5DF965}" srcOrd="0" destOrd="1" presId="urn:microsoft.com/office/officeart/2005/8/layout/hList6"/>
    <dgm:cxn modelId="{DEE8B389-61C4-41B5-A207-15B92DC572F0}" srcId="{EB01D152-6658-4C47-A564-A8C0A8839DD3}" destId="{17AD158E-7D1F-4130-ADDB-CF10CC5D93B1}" srcOrd="3" destOrd="0" parTransId="{D5A1660C-9F69-4454-9FB9-F4AC7B88F9AE}" sibTransId="{01723D56-4191-4082-B9B5-B9FD6F2AFF72}"/>
    <dgm:cxn modelId="{CA078090-7878-4F26-9861-A981B443C27F}" srcId="{EB01D152-6658-4C47-A564-A8C0A8839DD3}" destId="{58897FDF-2845-4B7A-B0F4-C4D87F3545B9}" srcOrd="4" destOrd="0" parTransId="{E67D0CB5-EEF0-43C9-B885-59D608A7801A}" sibTransId="{3C66518B-2F58-4503-8648-1428DD419073}"/>
    <dgm:cxn modelId="{FC08B5A9-2E74-482E-85A1-0AD14828ECBB}" type="presOf" srcId="{DA918F8B-4D82-4D05-8E0F-584914D23E58}" destId="{1FF9C032-D69B-4C38-8B8F-6D6D7F5DF965}" srcOrd="0" destOrd="0" presId="urn:microsoft.com/office/officeart/2005/8/layout/hList6"/>
    <dgm:cxn modelId="{B48E47BC-6A33-496C-9C0C-BAF42049B7EF}" type="presOf" srcId="{EB01D152-6658-4C47-A564-A8C0A8839DD3}" destId="{28491770-6D0A-459F-866C-C95503550B9E}" srcOrd="0" destOrd="0" presId="urn:microsoft.com/office/officeart/2005/8/layout/hList6"/>
    <dgm:cxn modelId="{835B42BE-D513-4088-AC9B-A2C037D62593}" type="presOf" srcId="{537AE831-0711-49EA-9A92-6FB70111E112}" destId="{61F199C5-916F-4DCC-83FD-CC7513F96215}" srcOrd="0" destOrd="2" presId="urn:microsoft.com/office/officeart/2005/8/layout/hList6"/>
    <dgm:cxn modelId="{30031EC0-8151-41DB-9909-13C6DF00178E}" srcId="{DA918F8B-4D82-4D05-8E0F-584914D23E58}" destId="{B2109DAE-6940-4DD3-A233-5D3315738949}" srcOrd="1" destOrd="0" parTransId="{39C3562D-4DD2-4A43-B57F-5B8FD9EC4E62}" sibTransId="{CA90A9BE-9815-4139-B8CC-6714256C4BBD}"/>
    <dgm:cxn modelId="{7F1D0DD5-122F-4C75-BA3B-10E64D35DA93}" srcId="{4A07EF3F-B14E-4D58-BF20-CA9D2D5FCF42}" destId="{537AE831-0711-49EA-9A92-6FB70111E112}" srcOrd="1" destOrd="0" parTransId="{A261535D-4E40-495D-913F-D5C083E0070A}" sibTransId="{DF00E807-C739-4E3D-9DDC-D13CAA007141}"/>
    <dgm:cxn modelId="{18A987F4-6FC8-4121-BFA8-902CA09AB212}" srcId="{DA918F8B-4D82-4D05-8E0F-584914D23E58}" destId="{C7A2DADA-3688-49DE-B4D7-E8F34410A0A4}" srcOrd="0" destOrd="0" parTransId="{E790A40C-F523-4B3B-8EDF-2C21F128CBA2}" sibTransId="{08AF887F-671D-4AA8-825F-4E086A6E4E31}"/>
    <dgm:cxn modelId="{7FD440F5-BCA5-4ECD-97D6-B2C0AD064369}" type="presOf" srcId="{B2109DAE-6940-4DD3-A233-5D3315738949}" destId="{1FF9C032-D69B-4C38-8B8F-6D6D7F5DF965}" srcOrd="0" destOrd="2" presId="urn:microsoft.com/office/officeart/2005/8/layout/hList6"/>
    <dgm:cxn modelId="{39365EFC-5B89-43EA-87D5-2EE7A6B83C0F}" type="presOf" srcId="{3CBE19B2-2196-459B-BDF7-195BD8FC5784}" destId="{4611E81F-01F7-4316-8E28-D53AC2A19201}" srcOrd="0" destOrd="0" presId="urn:microsoft.com/office/officeart/2005/8/layout/hList6"/>
    <dgm:cxn modelId="{1341F374-5AF5-4BCB-BEA8-E9BCA0BC4117}" type="presParOf" srcId="{28491770-6D0A-459F-866C-C95503550B9E}" destId="{4611E81F-01F7-4316-8E28-D53AC2A19201}" srcOrd="0" destOrd="0" presId="urn:microsoft.com/office/officeart/2005/8/layout/hList6"/>
    <dgm:cxn modelId="{68081698-8C90-4620-A5F6-9A824C805EBE}" type="presParOf" srcId="{28491770-6D0A-459F-866C-C95503550B9E}" destId="{426A9813-ADB2-4E8E-933B-08970B6731EE}" srcOrd="1" destOrd="0" presId="urn:microsoft.com/office/officeart/2005/8/layout/hList6"/>
    <dgm:cxn modelId="{EB8AAC6B-76A4-436A-86AD-4ECF556885C4}" type="presParOf" srcId="{28491770-6D0A-459F-866C-C95503550B9E}" destId="{61F199C5-916F-4DCC-83FD-CC7513F96215}" srcOrd="2" destOrd="0" presId="urn:microsoft.com/office/officeart/2005/8/layout/hList6"/>
    <dgm:cxn modelId="{02BCA0FF-9298-42D9-A6A8-A695368E4390}" type="presParOf" srcId="{28491770-6D0A-459F-866C-C95503550B9E}" destId="{2FAD736D-F317-4E59-AFB9-C72E3AE2AB18}" srcOrd="3" destOrd="0" presId="urn:microsoft.com/office/officeart/2005/8/layout/hList6"/>
    <dgm:cxn modelId="{87D57CF9-6093-4F47-8150-A6A206331163}" type="presParOf" srcId="{28491770-6D0A-459F-866C-C95503550B9E}" destId="{1FF9C032-D69B-4C38-8B8F-6D6D7F5DF965}" srcOrd="4" destOrd="0" presId="urn:microsoft.com/office/officeart/2005/8/layout/hList6"/>
    <dgm:cxn modelId="{9F6AD07D-75A0-4750-AF45-64E9E82477E5}" type="presParOf" srcId="{28491770-6D0A-459F-866C-C95503550B9E}" destId="{BBFA289E-76BE-45CB-927F-AA20E2AD647E}" srcOrd="5" destOrd="0" presId="urn:microsoft.com/office/officeart/2005/8/layout/hList6"/>
    <dgm:cxn modelId="{F7EB0182-21E3-4DB0-B816-3FAFB2E033E2}" type="presParOf" srcId="{28491770-6D0A-459F-866C-C95503550B9E}" destId="{D5975C53-86E1-4656-8B2D-41A7744817B9}" srcOrd="6" destOrd="0" presId="urn:microsoft.com/office/officeart/2005/8/layout/hList6"/>
    <dgm:cxn modelId="{F1B6D5C3-2AA5-456D-AF21-7F3E90B648F3}" type="presParOf" srcId="{28491770-6D0A-459F-866C-C95503550B9E}" destId="{16DD35A8-06EC-4618-AD60-2B8B59C45A8F}" srcOrd="7" destOrd="0" presId="urn:microsoft.com/office/officeart/2005/8/layout/hList6"/>
    <dgm:cxn modelId="{6304AFA2-AAF0-4BDA-9662-2FBA45D0F0AC}" type="presParOf" srcId="{28491770-6D0A-459F-866C-C95503550B9E}" destId="{AB7AFE47-0175-448C-82FD-1C0517214DAC}" srcOrd="8" destOrd="0" presId="urn:microsoft.com/office/officeart/2005/8/layout/hList6"/>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611E81F-01F7-4316-8E28-D53AC2A19201}">
      <dsp:nvSpPr>
        <dsp:cNvPr id="0" name=""/>
        <dsp:cNvSpPr/>
      </dsp:nvSpPr>
      <dsp:spPr>
        <a:xfrm rot="16200000">
          <a:off x="-1197748" y="1202332"/>
          <a:ext cx="4013200" cy="1608534"/>
        </a:xfrm>
        <a:prstGeom prst="flowChartManualOperation">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0" rIns="98025" bIns="0" numCol="1" spcCol="1270" anchor="t" anchorCtr="0">
          <a:noAutofit/>
        </a:bodyPr>
        <a:lstStyle/>
        <a:p>
          <a:pPr marL="0" lvl="0" indent="0" algn="ctr" defTabSz="666750" rtl="0">
            <a:lnSpc>
              <a:spcPct val="90000"/>
            </a:lnSpc>
            <a:spcBef>
              <a:spcPct val="0"/>
            </a:spcBef>
            <a:spcAft>
              <a:spcPct val="35000"/>
            </a:spcAft>
            <a:buNone/>
          </a:pPr>
          <a:r>
            <a:rPr kumimoji="0" lang="en-US" sz="1500" b="0" i="0" u="none" strike="noStrike" kern="1200" cap="none" normalizeH="0" baseline="0" dirty="0">
              <a:ln>
                <a:noFill/>
              </a:ln>
              <a:solidFill>
                <a:srgbClr val="000000"/>
              </a:solidFill>
              <a:effectLst/>
              <a:latin typeface="Calibri" pitchFamily="34" charset="0"/>
              <a:ea typeface="Arial" pitchFamily="34" charset="0"/>
              <a:cs typeface="Calibri" pitchFamily="34" charset="0"/>
            </a:rPr>
            <a:t>Supervisor prepares promotion package</a:t>
          </a:r>
          <a:endParaRPr lang="en-US" sz="1500" kern="1200" dirty="0"/>
        </a:p>
      </dsp:txBody>
      <dsp:txXfrm rot="5400000">
        <a:off x="4585" y="802639"/>
        <a:ext cx="1608534" cy="2407920"/>
      </dsp:txXfrm>
    </dsp:sp>
    <dsp:sp modelId="{61F199C5-916F-4DCC-83FD-CC7513F96215}">
      <dsp:nvSpPr>
        <dsp:cNvPr id="0" name=""/>
        <dsp:cNvSpPr/>
      </dsp:nvSpPr>
      <dsp:spPr>
        <a:xfrm rot="16200000">
          <a:off x="531425" y="1202332"/>
          <a:ext cx="4013200" cy="1608534"/>
        </a:xfrm>
        <a:prstGeom prst="flowChartManualOperation">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0" rIns="98025" bIns="0" numCol="1" spcCol="1270" anchor="t" anchorCtr="0">
          <a:noAutofit/>
        </a:bodyPr>
        <a:lstStyle/>
        <a:p>
          <a:pPr marL="0" lvl="0" indent="0" algn="l" defTabSz="666750" rtl="0">
            <a:lnSpc>
              <a:spcPct val="90000"/>
            </a:lnSpc>
            <a:spcBef>
              <a:spcPct val="0"/>
            </a:spcBef>
            <a:spcAft>
              <a:spcPct val="35000"/>
            </a:spcAft>
            <a:buNone/>
          </a:pPr>
          <a:r>
            <a:rPr kumimoji="0" lang="en-US" sz="1500" b="0" i="0" u="none" strike="noStrike" kern="1200" cap="none" normalizeH="0" baseline="0" dirty="0">
              <a:ln>
                <a:noFill/>
              </a:ln>
              <a:solidFill>
                <a:srgbClr val="000000"/>
              </a:solidFill>
              <a:effectLst/>
              <a:latin typeface="Calibri" pitchFamily="34" charset="0"/>
              <a:ea typeface="Arial" pitchFamily="34" charset="0"/>
              <a:cs typeface="Calibri" pitchFamily="34" charset="0"/>
            </a:rPr>
            <a:t>For promotions requiring division level review only:</a:t>
          </a:r>
          <a:endParaRPr kumimoji="0" lang="en-US" sz="1500" b="0" i="0" u="none" strike="noStrike" kern="1200" cap="none" normalizeH="0" baseline="0" dirty="0">
            <a:ln>
              <a:noFill/>
            </a:ln>
            <a:solidFill>
              <a:schemeClr val="tx1"/>
            </a:solidFill>
            <a:effectLst/>
            <a:latin typeface="Arial" pitchFamily="34" charset="0"/>
            <a:cs typeface="Arial" pitchFamily="34" charset="0"/>
          </a:endParaRPr>
        </a:p>
        <a:p>
          <a:pPr marL="114300" lvl="1" indent="-114300" algn="l" defTabSz="533400" rtl="0">
            <a:lnSpc>
              <a:spcPct val="90000"/>
            </a:lnSpc>
            <a:spcBef>
              <a:spcPct val="0"/>
            </a:spcBef>
            <a:spcAft>
              <a:spcPct val="15000"/>
            </a:spcAft>
            <a:buChar char="•"/>
          </a:pPr>
          <a:r>
            <a:rPr kumimoji="0" lang="en-US" sz="1200" b="0" i="0" u="none" strike="noStrike" kern="1200" cap="none" normalizeH="0" baseline="0" dirty="0">
              <a:ln>
                <a:noFill/>
              </a:ln>
              <a:solidFill>
                <a:srgbClr val="000000"/>
              </a:solidFill>
              <a:effectLst/>
              <a:latin typeface="Calibri" pitchFamily="34" charset="0"/>
              <a:ea typeface="Arial" pitchFamily="34" charset="0"/>
              <a:cs typeface="Calibri" pitchFamily="34" charset="0"/>
            </a:rPr>
            <a:t> Packages go to Division Head</a:t>
          </a:r>
          <a:endParaRPr kumimoji="0" lang="en-US" sz="1200" b="0" i="0" u="none" strike="noStrike" kern="1200" cap="none" normalizeH="0" baseline="0" dirty="0">
            <a:ln>
              <a:noFill/>
            </a:ln>
            <a:solidFill>
              <a:schemeClr val="tx1"/>
            </a:solidFill>
            <a:effectLst/>
            <a:latin typeface="Arial" pitchFamily="34" charset="0"/>
            <a:cs typeface="Arial" pitchFamily="34" charset="0"/>
          </a:endParaRPr>
        </a:p>
        <a:p>
          <a:pPr marL="114300" lvl="1" indent="-114300" algn="l" defTabSz="533400" rtl="0">
            <a:lnSpc>
              <a:spcPct val="90000"/>
            </a:lnSpc>
            <a:spcBef>
              <a:spcPct val="0"/>
            </a:spcBef>
            <a:spcAft>
              <a:spcPct val="15000"/>
            </a:spcAft>
            <a:buChar char="•"/>
          </a:pPr>
          <a:r>
            <a:rPr kumimoji="0" lang="en-US" sz="1200" b="0" i="0" u="none" strike="noStrike" kern="1200" cap="none" normalizeH="0" baseline="0" dirty="0">
              <a:ln>
                <a:noFill/>
              </a:ln>
              <a:solidFill>
                <a:srgbClr val="000000"/>
              </a:solidFill>
              <a:effectLst/>
              <a:latin typeface="Calibri" pitchFamily="34" charset="0"/>
              <a:ea typeface="Arial" pitchFamily="34" charset="0"/>
              <a:cs typeface="Calibri" pitchFamily="34" charset="0"/>
            </a:rPr>
            <a:t> Division Head decides if packages should be approved; forwards to HR with approval decision </a:t>
          </a:r>
          <a:endParaRPr kumimoji="0" lang="en-US" sz="1200" b="0" i="0" u="none" strike="noStrike" kern="1200" cap="none" normalizeH="0" baseline="0" dirty="0">
            <a:ln>
              <a:noFill/>
            </a:ln>
            <a:solidFill>
              <a:schemeClr val="tx1"/>
            </a:solidFill>
            <a:effectLst/>
            <a:latin typeface="Arial" pitchFamily="34" charset="0"/>
            <a:cs typeface="Arial" pitchFamily="34" charset="0"/>
          </a:endParaRPr>
        </a:p>
      </dsp:txBody>
      <dsp:txXfrm rot="5400000">
        <a:off x="1733758" y="802639"/>
        <a:ext cx="1608534" cy="2407920"/>
      </dsp:txXfrm>
    </dsp:sp>
    <dsp:sp modelId="{1FF9C032-D69B-4C38-8B8F-6D6D7F5DF965}">
      <dsp:nvSpPr>
        <dsp:cNvPr id="0" name=""/>
        <dsp:cNvSpPr/>
      </dsp:nvSpPr>
      <dsp:spPr>
        <a:xfrm rot="16200000">
          <a:off x="2260600" y="1202332"/>
          <a:ext cx="4013200" cy="1608534"/>
        </a:xfrm>
        <a:prstGeom prst="flowChartManualOperation">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0" rIns="95250" bIns="0" numCol="1" spcCol="1270" anchor="t" anchorCtr="0">
          <a:noAutofit/>
        </a:bodyPr>
        <a:lstStyle/>
        <a:p>
          <a:pPr marL="0" lvl="0" indent="0" algn="l" defTabSz="666750" rtl="0">
            <a:lnSpc>
              <a:spcPct val="90000"/>
            </a:lnSpc>
            <a:spcBef>
              <a:spcPct val="0"/>
            </a:spcBef>
            <a:spcAft>
              <a:spcPct val="35000"/>
            </a:spcAft>
            <a:buNone/>
          </a:pPr>
          <a:r>
            <a:rPr kumimoji="0" lang="en-US" sz="1500" b="0" i="0" u="none" strike="noStrike" kern="1200" cap="none" normalizeH="0" baseline="0" dirty="0">
              <a:ln>
                <a:noFill/>
              </a:ln>
              <a:solidFill>
                <a:srgbClr val="000000"/>
              </a:solidFill>
              <a:effectLst/>
              <a:latin typeface="Calibri" pitchFamily="34" charset="0"/>
              <a:ea typeface="Arial" pitchFamily="34" charset="0"/>
              <a:cs typeface="Calibri" pitchFamily="34" charset="0"/>
            </a:rPr>
            <a:t>For promotion requiring further review </a:t>
          </a:r>
          <a:r>
            <a:rPr kumimoji="0" lang="en-US" sz="1200" b="0" i="0" u="none" strike="noStrike" kern="1200" cap="none" normalizeH="0" baseline="0" dirty="0">
              <a:ln>
                <a:noFill/>
              </a:ln>
              <a:solidFill>
                <a:srgbClr val="000000"/>
              </a:solidFill>
              <a:effectLst/>
              <a:latin typeface="Calibri" pitchFamily="34" charset="0"/>
              <a:ea typeface="Arial" pitchFamily="34" charset="0"/>
              <a:cs typeface="Calibri" pitchFamily="34" charset="0"/>
            </a:rPr>
            <a:t>(TRC/HR):</a:t>
          </a:r>
          <a:endParaRPr kumimoji="0" lang="en-US" sz="1200" b="0" i="0" u="none" strike="noStrike" kern="1200" cap="none" normalizeH="0" baseline="0" dirty="0">
            <a:ln>
              <a:noFill/>
            </a:ln>
            <a:solidFill>
              <a:schemeClr val="tx1"/>
            </a:solidFill>
            <a:effectLst/>
            <a:latin typeface="Arial" pitchFamily="34" charset="0"/>
            <a:cs typeface="Arial" pitchFamily="34" charset="0"/>
          </a:endParaRPr>
        </a:p>
        <a:p>
          <a:pPr marL="114300" lvl="1" indent="-114300" algn="l" defTabSz="533400" rtl="0">
            <a:lnSpc>
              <a:spcPct val="90000"/>
            </a:lnSpc>
            <a:spcBef>
              <a:spcPct val="0"/>
            </a:spcBef>
            <a:spcAft>
              <a:spcPct val="15000"/>
            </a:spcAft>
            <a:buChar char="•"/>
          </a:pPr>
          <a:r>
            <a:rPr kumimoji="0" lang="en-US" sz="1200" b="0" i="0" u="none" strike="noStrike" kern="1200" cap="none" normalizeH="0" baseline="0" dirty="0">
              <a:ln>
                <a:noFill/>
              </a:ln>
              <a:solidFill>
                <a:srgbClr val="000000"/>
              </a:solidFill>
              <a:effectLst/>
              <a:latin typeface="Calibri" pitchFamily="34" charset="0"/>
              <a:ea typeface="Arial" pitchFamily="34" charset="0"/>
              <a:cs typeface="Calibri" pitchFamily="34" charset="0"/>
            </a:rPr>
            <a:t> Division Head reviews proposed promotions</a:t>
          </a:r>
          <a:endParaRPr kumimoji="0" lang="en-US" sz="1200" b="0" i="0" u="none" strike="noStrike" kern="1200" cap="none" normalizeH="0" baseline="0" dirty="0">
            <a:ln>
              <a:noFill/>
            </a:ln>
            <a:solidFill>
              <a:schemeClr val="tx1"/>
            </a:solidFill>
            <a:effectLst/>
            <a:latin typeface="Arial" pitchFamily="34" charset="0"/>
            <a:cs typeface="Arial" pitchFamily="34" charset="0"/>
          </a:endParaRPr>
        </a:p>
        <a:p>
          <a:pPr marL="114300" lvl="1" indent="-114300" algn="l" defTabSz="533400" rtl="0">
            <a:lnSpc>
              <a:spcPct val="90000"/>
            </a:lnSpc>
            <a:spcBef>
              <a:spcPct val="0"/>
            </a:spcBef>
            <a:spcAft>
              <a:spcPct val="15000"/>
            </a:spcAft>
            <a:buChar char="•"/>
          </a:pPr>
          <a:r>
            <a:rPr kumimoji="0" lang="en-US" sz="1200" b="0" i="0" u="none" strike="noStrike" kern="1200" cap="none" normalizeH="0" baseline="0" dirty="0">
              <a:ln>
                <a:noFill/>
              </a:ln>
              <a:solidFill>
                <a:srgbClr val="000000"/>
              </a:solidFill>
              <a:effectLst/>
              <a:latin typeface="Calibri" pitchFamily="34" charset="0"/>
              <a:ea typeface="Arial" pitchFamily="34" charset="0"/>
              <a:cs typeface="Calibri" pitchFamily="34" charset="0"/>
            </a:rPr>
            <a:t> Promotions that Division supports are forwarded to HR</a:t>
          </a:r>
          <a:endParaRPr kumimoji="0" lang="en-US" sz="1200" b="0" i="0" u="none" strike="noStrike" kern="1200" cap="none" normalizeH="0" baseline="0" dirty="0">
            <a:ln>
              <a:noFill/>
            </a:ln>
            <a:solidFill>
              <a:schemeClr val="tx1"/>
            </a:solidFill>
            <a:effectLst/>
            <a:latin typeface="Arial" pitchFamily="34" charset="0"/>
            <a:cs typeface="Arial" pitchFamily="34" charset="0"/>
          </a:endParaRPr>
        </a:p>
      </dsp:txBody>
      <dsp:txXfrm rot="5400000">
        <a:off x="3462933" y="802639"/>
        <a:ext cx="1608534" cy="2407920"/>
      </dsp:txXfrm>
    </dsp:sp>
    <dsp:sp modelId="{D5975C53-86E1-4656-8B2D-41A7744817B9}">
      <dsp:nvSpPr>
        <dsp:cNvPr id="0" name=""/>
        <dsp:cNvSpPr/>
      </dsp:nvSpPr>
      <dsp:spPr>
        <a:xfrm rot="16200000">
          <a:off x="3989774" y="1202332"/>
          <a:ext cx="4013200" cy="1608534"/>
        </a:xfrm>
        <a:prstGeom prst="flowChartManualOperation">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0" rIns="76200" bIns="0" numCol="1" spcCol="1270" anchor="t" anchorCtr="0">
          <a:noAutofit/>
        </a:bodyPr>
        <a:lstStyle/>
        <a:p>
          <a:pPr marL="0" lvl="0" indent="0" algn="l" defTabSz="533400">
            <a:lnSpc>
              <a:spcPct val="90000"/>
            </a:lnSpc>
            <a:spcBef>
              <a:spcPct val="0"/>
            </a:spcBef>
            <a:spcAft>
              <a:spcPct val="35000"/>
            </a:spcAft>
            <a:buNone/>
          </a:pPr>
          <a:r>
            <a:rPr kumimoji="0" lang="en-US" sz="1200" b="0" i="0" u="none" strike="noStrike" kern="1200" cap="none" normalizeH="0" baseline="0" dirty="0">
              <a:ln>
                <a:noFill/>
              </a:ln>
              <a:solidFill>
                <a:srgbClr val="000000"/>
              </a:solidFill>
              <a:effectLst/>
              <a:latin typeface="Calibri" pitchFamily="34" charset="0"/>
              <a:ea typeface="Arial" pitchFamily="34" charset="0"/>
              <a:cs typeface="Calibri" pitchFamily="34" charset="0"/>
            </a:rPr>
            <a:t>If appropriate, HR distributes packages to TRCs, who</a:t>
          </a:r>
          <a:endParaRPr kumimoji="0" lang="en-US" sz="900" b="0" i="0" u="none" strike="noStrike" kern="1200" cap="none" normalizeH="0" baseline="0" dirty="0">
            <a:ln>
              <a:noFill/>
            </a:ln>
            <a:solidFill>
              <a:schemeClr val="tx1"/>
            </a:solidFill>
            <a:effectLst/>
            <a:latin typeface="Arial" pitchFamily="34" charset="0"/>
            <a:cs typeface="Arial" pitchFamily="34" charset="0"/>
          </a:endParaRPr>
        </a:p>
      </dsp:txBody>
      <dsp:txXfrm rot="5400000">
        <a:off x="5192107" y="802639"/>
        <a:ext cx="1608534" cy="2407920"/>
      </dsp:txXfrm>
    </dsp:sp>
    <dsp:sp modelId="{AB7AFE47-0175-448C-82FD-1C0517214DAC}">
      <dsp:nvSpPr>
        <dsp:cNvPr id="0" name=""/>
        <dsp:cNvSpPr/>
      </dsp:nvSpPr>
      <dsp:spPr>
        <a:xfrm rot="16200000">
          <a:off x="5718948" y="1202332"/>
          <a:ext cx="4013200" cy="1608534"/>
        </a:xfrm>
        <a:prstGeom prst="flowChartManualOperation">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0" rIns="98025" bIns="0" numCol="1" spcCol="1270" anchor="t" anchorCtr="0">
          <a:noAutofit/>
        </a:bodyPr>
        <a:lstStyle/>
        <a:p>
          <a:pPr marL="0" lvl="0" indent="0" algn="l" defTabSz="666750" rtl="0">
            <a:lnSpc>
              <a:spcPct val="90000"/>
            </a:lnSpc>
            <a:spcBef>
              <a:spcPct val="0"/>
            </a:spcBef>
            <a:spcAft>
              <a:spcPct val="35000"/>
            </a:spcAft>
            <a:buNone/>
          </a:pPr>
          <a:r>
            <a:rPr kumimoji="0" lang="en-US" sz="1500" b="0" i="0" u="none" strike="noStrike" kern="1200" cap="none" normalizeH="0" baseline="0" dirty="0">
              <a:ln>
                <a:noFill/>
              </a:ln>
              <a:solidFill>
                <a:srgbClr val="000000"/>
              </a:solidFill>
              <a:effectLst/>
              <a:latin typeface="Calibri" pitchFamily="34" charset="0"/>
              <a:ea typeface="Arial" pitchFamily="34" charset="0"/>
              <a:cs typeface="Calibri" pitchFamily="34" charset="0"/>
            </a:rPr>
            <a:t>Division Head reviews proposed promotion recommendations from TRCs and/or HR</a:t>
          </a:r>
          <a:endParaRPr kumimoji="0" lang="en-US" sz="1500" b="0" i="0" u="none" strike="noStrike" kern="1200" cap="none" normalizeH="0" baseline="0" dirty="0">
            <a:ln>
              <a:noFill/>
            </a:ln>
            <a:solidFill>
              <a:schemeClr val="tx1"/>
            </a:solidFill>
            <a:effectLst/>
            <a:latin typeface="Arial" pitchFamily="34" charset="0"/>
            <a:cs typeface="Arial" pitchFamily="34" charset="0"/>
          </a:endParaRPr>
        </a:p>
        <a:p>
          <a:pPr marL="0" lvl="0" indent="0" algn="l" defTabSz="666750" rtl="0">
            <a:lnSpc>
              <a:spcPct val="90000"/>
            </a:lnSpc>
            <a:spcBef>
              <a:spcPct val="0"/>
            </a:spcBef>
            <a:spcAft>
              <a:spcPct val="35000"/>
            </a:spcAft>
            <a:buNone/>
          </a:pPr>
          <a:r>
            <a:rPr kumimoji="0" lang="en-US" sz="1500" b="0" i="0" u="none" strike="noStrike" kern="1200" cap="none" normalizeH="0" baseline="0" dirty="0">
              <a:ln>
                <a:noFill/>
              </a:ln>
              <a:solidFill>
                <a:srgbClr val="000000"/>
              </a:solidFill>
              <a:effectLst/>
              <a:latin typeface="Calibri" pitchFamily="34" charset="0"/>
              <a:ea typeface="Arial" pitchFamily="34" charset="0"/>
              <a:cs typeface="Calibri" pitchFamily="34" charset="0"/>
            </a:rPr>
            <a:t>Division Head makes final decision</a:t>
          </a:r>
          <a:endParaRPr lang="en-US" sz="1500" kern="1200" dirty="0"/>
        </a:p>
      </dsp:txBody>
      <dsp:txXfrm rot="5400000">
        <a:off x="6921281" y="802639"/>
        <a:ext cx="1608534" cy="2407920"/>
      </dsp:txXfrm>
    </dsp:sp>
  </dsp:spTree>
</dsp:drawing>
</file>

<file path=ppt/diagrams/layout1.xml><?xml version="1.0" encoding="utf-8"?>
<dgm:layoutDef xmlns:dgm="http://schemas.openxmlformats.org/drawingml/2006/diagram" xmlns:a="http://schemas.openxmlformats.org/drawingml/2006/main" uniqueId="urn:microsoft.com/office/officeart/2005/8/layout/hList6">
  <dgm:title val=""/>
  <dgm:desc val=""/>
  <dgm:catLst>
    <dgm:cat type="list" pri="18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ptType="node" refType="h"/>
      <dgm:constr type="w" for="ch" ptType="node" refType="w"/>
      <dgm:constr type="primFontSz" for="ch" ptType="node" op="equ"/>
      <dgm:constr type="w" for="ch" forName="sibTrans" refType="w" fact="0.075"/>
    </dgm:constrLst>
    <dgm:ruleLst/>
    <dgm:forEach name="nodesForEach" axis="ch" ptType="node">
      <dgm:layoutNode name="node">
        <dgm:varLst>
          <dgm:bulletEnabled val="1"/>
        </dgm:varLst>
        <dgm:alg type="tx"/>
        <dgm:choose name="Name4">
          <dgm:if name="Name5" func="var" arg="dir" op="equ" val="norm">
            <dgm:shape xmlns:r="http://schemas.openxmlformats.org/officeDocument/2006/relationships" rot="-90" type="flowChartManualOperation" r:blip="">
              <dgm:adjLst/>
            </dgm:shape>
          </dgm:if>
          <dgm:else name="Name6">
            <dgm:shape xmlns:r="http://schemas.openxmlformats.org/officeDocument/2006/relationships" rot="90" type="flowChartManualOperation" r:blip="">
              <dgm:adjLst/>
            </dgm:shape>
          </dgm:else>
        </dgm:choose>
        <dgm:presOf axis="desOrSelf" ptType="node"/>
        <dgm:constrLst>
          <dgm:constr type="primFontSz" val="65"/>
          <dgm:constr type="tMarg"/>
          <dgm:constr type="bMarg"/>
          <dgm:constr type="lMarg" refType="primFontSz" fact="0.5"/>
          <dgm:constr type="rMarg" refType="lMarg"/>
        </dgm:constrLst>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0770" name="Rectangle 2"/>
          <p:cNvSpPr>
            <a:spLocks noGrp="1" noChangeArrowheads="1"/>
          </p:cNvSpPr>
          <p:nvPr>
            <p:ph type="hdr" sz="quarter"/>
          </p:nvPr>
        </p:nvSpPr>
        <p:spPr bwMode="auto">
          <a:xfrm>
            <a:off x="0" y="0"/>
            <a:ext cx="3004820" cy="461645"/>
          </a:xfrm>
          <a:prstGeom prst="rect">
            <a:avLst/>
          </a:prstGeom>
          <a:noFill/>
          <a:ln w="9525">
            <a:noFill/>
            <a:miter lim="800000"/>
            <a:headEnd/>
            <a:tailEnd/>
          </a:ln>
          <a:effectLst/>
        </p:spPr>
        <p:txBody>
          <a:bodyPr vert="horz" wrap="square" lIns="91503" tIns="45752" rIns="91503" bIns="45752" numCol="1" anchor="t" anchorCtr="0" compatLnSpc="1">
            <a:prstTxWarp prst="textNoShape">
              <a:avLst/>
            </a:prstTxWarp>
          </a:bodyPr>
          <a:lstStyle>
            <a:lvl1pPr eaLnBrk="0" hangingPunct="0">
              <a:defRPr sz="1200"/>
            </a:lvl1pPr>
          </a:lstStyle>
          <a:p>
            <a:endParaRPr lang="en-US" dirty="0"/>
          </a:p>
        </p:txBody>
      </p:sp>
      <p:sp>
        <p:nvSpPr>
          <p:cNvPr id="160771" name="Rectangle 3"/>
          <p:cNvSpPr>
            <a:spLocks noGrp="1" noChangeArrowheads="1"/>
          </p:cNvSpPr>
          <p:nvPr>
            <p:ph type="dt" sz="quarter" idx="1"/>
          </p:nvPr>
        </p:nvSpPr>
        <p:spPr bwMode="auto">
          <a:xfrm>
            <a:off x="3927776" y="0"/>
            <a:ext cx="3004820" cy="461645"/>
          </a:xfrm>
          <a:prstGeom prst="rect">
            <a:avLst/>
          </a:prstGeom>
          <a:noFill/>
          <a:ln w="9525">
            <a:noFill/>
            <a:miter lim="800000"/>
            <a:headEnd/>
            <a:tailEnd/>
          </a:ln>
          <a:effectLst/>
        </p:spPr>
        <p:txBody>
          <a:bodyPr vert="horz" wrap="square" lIns="91503" tIns="45752" rIns="91503" bIns="45752" numCol="1" anchor="t" anchorCtr="0" compatLnSpc="1">
            <a:prstTxWarp prst="textNoShape">
              <a:avLst/>
            </a:prstTxWarp>
          </a:bodyPr>
          <a:lstStyle>
            <a:lvl1pPr algn="r" eaLnBrk="0" hangingPunct="0">
              <a:defRPr sz="1200"/>
            </a:lvl1pPr>
          </a:lstStyle>
          <a:p>
            <a:endParaRPr lang="en-US" dirty="0"/>
          </a:p>
        </p:txBody>
      </p:sp>
      <p:sp>
        <p:nvSpPr>
          <p:cNvPr id="160772" name="Rectangle 4"/>
          <p:cNvSpPr>
            <a:spLocks noGrp="1" noChangeArrowheads="1"/>
          </p:cNvSpPr>
          <p:nvPr>
            <p:ph type="ftr" sz="quarter" idx="2"/>
          </p:nvPr>
        </p:nvSpPr>
        <p:spPr bwMode="auto">
          <a:xfrm>
            <a:off x="0" y="8769653"/>
            <a:ext cx="3004820" cy="461645"/>
          </a:xfrm>
          <a:prstGeom prst="rect">
            <a:avLst/>
          </a:prstGeom>
          <a:noFill/>
          <a:ln w="9525">
            <a:noFill/>
            <a:miter lim="800000"/>
            <a:headEnd/>
            <a:tailEnd/>
          </a:ln>
          <a:effectLst/>
        </p:spPr>
        <p:txBody>
          <a:bodyPr vert="horz" wrap="square" lIns="91503" tIns="45752" rIns="91503" bIns="45752" numCol="1" anchor="b" anchorCtr="0" compatLnSpc="1">
            <a:prstTxWarp prst="textNoShape">
              <a:avLst/>
            </a:prstTxWarp>
          </a:bodyPr>
          <a:lstStyle>
            <a:lvl1pPr eaLnBrk="0" hangingPunct="0">
              <a:defRPr sz="1200"/>
            </a:lvl1pPr>
          </a:lstStyle>
          <a:p>
            <a:endParaRPr lang="en-US" dirty="0"/>
          </a:p>
        </p:txBody>
      </p:sp>
      <p:sp>
        <p:nvSpPr>
          <p:cNvPr id="160773" name="Rectangle 5"/>
          <p:cNvSpPr>
            <a:spLocks noGrp="1" noChangeArrowheads="1"/>
          </p:cNvSpPr>
          <p:nvPr>
            <p:ph type="sldNum" sz="quarter" idx="3"/>
          </p:nvPr>
        </p:nvSpPr>
        <p:spPr bwMode="auto">
          <a:xfrm>
            <a:off x="3927776" y="8769653"/>
            <a:ext cx="3004820" cy="461645"/>
          </a:xfrm>
          <a:prstGeom prst="rect">
            <a:avLst/>
          </a:prstGeom>
          <a:noFill/>
          <a:ln w="9525">
            <a:noFill/>
            <a:miter lim="800000"/>
            <a:headEnd/>
            <a:tailEnd/>
          </a:ln>
          <a:effectLst/>
        </p:spPr>
        <p:txBody>
          <a:bodyPr vert="horz" wrap="square" lIns="91503" tIns="45752" rIns="91503" bIns="45752" numCol="1" anchor="b" anchorCtr="0" compatLnSpc="1">
            <a:prstTxWarp prst="textNoShape">
              <a:avLst/>
            </a:prstTxWarp>
          </a:bodyPr>
          <a:lstStyle>
            <a:lvl1pPr algn="r" eaLnBrk="0" hangingPunct="0">
              <a:defRPr sz="1200"/>
            </a:lvl1pPr>
          </a:lstStyle>
          <a:p>
            <a:fld id="{3455C86A-7EFF-4790-801F-7C46F043C25E}" type="slidenum">
              <a:rPr lang="en-US"/>
              <a:pPr/>
              <a:t>‹#›</a:t>
            </a:fld>
            <a:endParaRPr lang="en-US" dirty="0"/>
          </a:p>
        </p:txBody>
      </p:sp>
    </p:spTree>
    <p:extLst>
      <p:ext uri="{BB962C8B-B14F-4D97-AF65-F5344CB8AC3E}">
        <p14:creationId xmlns:p14="http://schemas.microsoft.com/office/powerpoint/2010/main" val="77374002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0050" name="Rectangle 2"/>
          <p:cNvSpPr>
            <a:spLocks noGrp="1" noChangeArrowheads="1"/>
          </p:cNvSpPr>
          <p:nvPr>
            <p:ph type="hdr" sz="quarter"/>
          </p:nvPr>
        </p:nvSpPr>
        <p:spPr bwMode="auto">
          <a:xfrm>
            <a:off x="0" y="0"/>
            <a:ext cx="3004820" cy="461645"/>
          </a:xfrm>
          <a:prstGeom prst="rect">
            <a:avLst/>
          </a:prstGeom>
          <a:noFill/>
          <a:ln w="9525">
            <a:noFill/>
            <a:miter lim="800000"/>
            <a:headEnd/>
            <a:tailEnd/>
          </a:ln>
          <a:effectLst/>
        </p:spPr>
        <p:txBody>
          <a:bodyPr vert="horz" wrap="square" lIns="91503" tIns="45752" rIns="91503" bIns="45752" numCol="1" anchor="t" anchorCtr="0" compatLnSpc="1">
            <a:prstTxWarp prst="textNoShape">
              <a:avLst/>
            </a:prstTxWarp>
          </a:bodyPr>
          <a:lstStyle>
            <a:lvl1pPr eaLnBrk="0" hangingPunct="0">
              <a:defRPr sz="1200"/>
            </a:lvl1pPr>
          </a:lstStyle>
          <a:p>
            <a:endParaRPr lang="en-US" dirty="0"/>
          </a:p>
        </p:txBody>
      </p:sp>
      <p:sp>
        <p:nvSpPr>
          <p:cNvPr id="130051" name="Rectangle 3"/>
          <p:cNvSpPr>
            <a:spLocks noGrp="1" noChangeArrowheads="1"/>
          </p:cNvSpPr>
          <p:nvPr>
            <p:ph type="dt" idx="1"/>
          </p:nvPr>
        </p:nvSpPr>
        <p:spPr bwMode="auto">
          <a:xfrm>
            <a:off x="3927776" y="0"/>
            <a:ext cx="3004820" cy="461645"/>
          </a:xfrm>
          <a:prstGeom prst="rect">
            <a:avLst/>
          </a:prstGeom>
          <a:noFill/>
          <a:ln w="9525">
            <a:noFill/>
            <a:miter lim="800000"/>
            <a:headEnd/>
            <a:tailEnd/>
          </a:ln>
          <a:effectLst/>
        </p:spPr>
        <p:txBody>
          <a:bodyPr vert="horz" wrap="square" lIns="91503" tIns="45752" rIns="91503" bIns="45752" numCol="1" anchor="t" anchorCtr="0" compatLnSpc="1">
            <a:prstTxWarp prst="textNoShape">
              <a:avLst/>
            </a:prstTxWarp>
          </a:bodyPr>
          <a:lstStyle>
            <a:lvl1pPr algn="r" eaLnBrk="0" hangingPunct="0">
              <a:defRPr sz="1200"/>
            </a:lvl1pPr>
          </a:lstStyle>
          <a:p>
            <a:endParaRPr lang="en-US" dirty="0"/>
          </a:p>
        </p:txBody>
      </p:sp>
      <p:sp>
        <p:nvSpPr>
          <p:cNvPr id="130052" name="Rectangle 4"/>
          <p:cNvSpPr>
            <a:spLocks noGrp="1" noRot="1" noChangeAspect="1" noChangeArrowheads="1" noTextEdit="1"/>
          </p:cNvSpPr>
          <p:nvPr>
            <p:ph type="sldImg" idx="2"/>
          </p:nvPr>
        </p:nvSpPr>
        <p:spPr bwMode="auto">
          <a:xfrm>
            <a:off x="1158875" y="692150"/>
            <a:ext cx="4616450" cy="3463925"/>
          </a:xfrm>
          <a:prstGeom prst="rect">
            <a:avLst/>
          </a:prstGeom>
          <a:noFill/>
          <a:ln w="9525">
            <a:solidFill>
              <a:srgbClr val="000000"/>
            </a:solidFill>
            <a:miter lim="800000"/>
            <a:headEnd/>
            <a:tailEnd/>
          </a:ln>
          <a:effectLst/>
        </p:spPr>
      </p:sp>
      <p:sp>
        <p:nvSpPr>
          <p:cNvPr id="130053" name="Rectangle 5"/>
          <p:cNvSpPr>
            <a:spLocks noGrp="1" noChangeArrowheads="1"/>
          </p:cNvSpPr>
          <p:nvPr>
            <p:ph type="body" sz="quarter" idx="3"/>
          </p:nvPr>
        </p:nvSpPr>
        <p:spPr bwMode="auto">
          <a:xfrm>
            <a:off x="693420" y="4385628"/>
            <a:ext cx="5547360" cy="4154805"/>
          </a:xfrm>
          <a:prstGeom prst="rect">
            <a:avLst/>
          </a:prstGeom>
          <a:noFill/>
          <a:ln w="9525">
            <a:noFill/>
            <a:miter lim="800000"/>
            <a:headEnd/>
            <a:tailEnd/>
          </a:ln>
          <a:effectLst/>
        </p:spPr>
        <p:txBody>
          <a:bodyPr vert="horz" wrap="square" lIns="91503" tIns="45752" rIns="91503" bIns="45752"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30054" name="Rectangle 6"/>
          <p:cNvSpPr>
            <a:spLocks noGrp="1" noChangeArrowheads="1"/>
          </p:cNvSpPr>
          <p:nvPr>
            <p:ph type="ftr" sz="quarter" idx="4"/>
          </p:nvPr>
        </p:nvSpPr>
        <p:spPr bwMode="auto">
          <a:xfrm>
            <a:off x="0" y="8769653"/>
            <a:ext cx="3004820" cy="461645"/>
          </a:xfrm>
          <a:prstGeom prst="rect">
            <a:avLst/>
          </a:prstGeom>
          <a:noFill/>
          <a:ln w="9525">
            <a:noFill/>
            <a:miter lim="800000"/>
            <a:headEnd/>
            <a:tailEnd/>
          </a:ln>
          <a:effectLst/>
        </p:spPr>
        <p:txBody>
          <a:bodyPr vert="horz" wrap="square" lIns="91503" tIns="45752" rIns="91503" bIns="45752" numCol="1" anchor="b" anchorCtr="0" compatLnSpc="1">
            <a:prstTxWarp prst="textNoShape">
              <a:avLst/>
            </a:prstTxWarp>
          </a:bodyPr>
          <a:lstStyle>
            <a:lvl1pPr eaLnBrk="0" hangingPunct="0">
              <a:defRPr sz="1200"/>
            </a:lvl1pPr>
          </a:lstStyle>
          <a:p>
            <a:endParaRPr lang="en-US" dirty="0"/>
          </a:p>
        </p:txBody>
      </p:sp>
      <p:sp>
        <p:nvSpPr>
          <p:cNvPr id="130055" name="Rectangle 7"/>
          <p:cNvSpPr>
            <a:spLocks noGrp="1" noChangeArrowheads="1"/>
          </p:cNvSpPr>
          <p:nvPr>
            <p:ph type="sldNum" sz="quarter" idx="5"/>
          </p:nvPr>
        </p:nvSpPr>
        <p:spPr bwMode="auto">
          <a:xfrm>
            <a:off x="3927776" y="8769653"/>
            <a:ext cx="3004820" cy="461645"/>
          </a:xfrm>
          <a:prstGeom prst="rect">
            <a:avLst/>
          </a:prstGeom>
          <a:noFill/>
          <a:ln w="9525">
            <a:noFill/>
            <a:miter lim="800000"/>
            <a:headEnd/>
            <a:tailEnd/>
          </a:ln>
          <a:effectLst/>
        </p:spPr>
        <p:txBody>
          <a:bodyPr vert="horz" wrap="square" lIns="91503" tIns="45752" rIns="91503" bIns="45752" numCol="1" anchor="b" anchorCtr="0" compatLnSpc="1">
            <a:prstTxWarp prst="textNoShape">
              <a:avLst/>
            </a:prstTxWarp>
          </a:bodyPr>
          <a:lstStyle>
            <a:lvl1pPr algn="r" eaLnBrk="0" hangingPunct="0">
              <a:defRPr sz="1200"/>
            </a:lvl1pPr>
          </a:lstStyle>
          <a:p>
            <a:fld id="{A59CA651-6862-484E-ACD4-E77C417A432D}" type="slidenum">
              <a:rPr lang="en-US"/>
              <a:pPr/>
              <a:t>‹#›</a:t>
            </a:fld>
            <a:endParaRPr lang="en-US" dirty="0"/>
          </a:p>
        </p:txBody>
      </p:sp>
    </p:spTree>
    <p:extLst>
      <p:ext uri="{BB962C8B-B14F-4D97-AF65-F5344CB8AC3E}">
        <p14:creationId xmlns:p14="http://schemas.microsoft.com/office/powerpoint/2010/main" val="306246968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2257E6E-CE6C-4143-8BDF-4A52CB883F82}" type="slidenum">
              <a:rPr lang="en-US"/>
              <a:pPr/>
              <a:t>1</a:t>
            </a:fld>
            <a:endParaRPr lang="en-US" dirty="0"/>
          </a:p>
        </p:txBody>
      </p:sp>
      <p:sp>
        <p:nvSpPr>
          <p:cNvPr id="131074" name="Rectangle 2"/>
          <p:cNvSpPr>
            <a:spLocks noGrp="1" noRot="1" noChangeAspect="1" noChangeArrowheads="1" noTextEdit="1"/>
          </p:cNvSpPr>
          <p:nvPr>
            <p:ph type="sldImg"/>
          </p:nvPr>
        </p:nvSpPr>
        <p:spPr>
          <a:ln/>
        </p:spPr>
      </p:sp>
      <p:sp>
        <p:nvSpPr>
          <p:cNvPr id="131075" name="Rectangle 3"/>
          <p:cNvSpPr>
            <a:spLocks noGrp="1" noChangeArrowheads="1"/>
          </p:cNvSpPr>
          <p:nvPr>
            <p:ph type="body" idx="1"/>
          </p:nvPr>
        </p:nvSpPr>
        <p:spPr/>
        <p:txBody>
          <a:bodyPr/>
          <a:lstStyle/>
          <a:p>
            <a:r>
              <a:rPr lang="en-US" dirty="0"/>
              <a:t>Only supervisors must create technical expectations for their direct reports and rate their performance against them a year later, so this course is directed at them.  </a:t>
            </a:r>
          </a:p>
          <a:p>
            <a:r>
              <a:rPr lang="en-US" dirty="0"/>
              <a:t>However, all of us are evaluated against expectations, so understanding how they are supposed to be done is useful even if you don’t have to write them yourself.</a:t>
            </a:r>
          </a:p>
          <a:p>
            <a:endParaRPr 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1031"/>
          <p:cNvSpPr>
            <a:spLocks noGrp="1" noChangeArrowheads="1"/>
          </p:cNvSpPr>
          <p:nvPr>
            <p:ph type="sldNum" sz="quarter" idx="5"/>
          </p:nvPr>
        </p:nvSpPr>
        <p:spPr>
          <a:noFill/>
        </p:spPr>
        <p:txBody>
          <a:bodyPr/>
          <a:lstStyle/>
          <a:p>
            <a:fld id="{FB62C4CD-A3EA-4A42-92D4-5B287EA17645}" type="slidenum">
              <a:rPr lang="en-US" smtClean="0"/>
              <a:pPr/>
              <a:t>10</a:t>
            </a:fld>
            <a:endParaRPr lang="en-US" dirty="0"/>
          </a:p>
        </p:txBody>
      </p:sp>
      <p:sp>
        <p:nvSpPr>
          <p:cNvPr id="61443" name="Rectangle 2"/>
          <p:cNvSpPr>
            <a:spLocks noGrp="1" noRot="1" noChangeAspect="1" noChangeArrowheads="1" noTextEdit="1"/>
          </p:cNvSpPr>
          <p:nvPr>
            <p:ph type="sldImg"/>
          </p:nvPr>
        </p:nvSpPr>
        <p:spPr>
          <a:ln/>
        </p:spPr>
      </p:sp>
      <p:sp>
        <p:nvSpPr>
          <p:cNvPr id="61444" name="Rectangle 3"/>
          <p:cNvSpPr>
            <a:spLocks noGrp="1" noChangeArrowheads="1"/>
          </p:cNvSpPr>
          <p:nvPr>
            <p:ph type="body" idx="1"/>
          </p:nvPr>
        </p:nvSpPr>
        <p:spPr>
          <a:noFill/>
          <a:ln/>
        </p:spPr>
        <p:txBody>
          <a:bodyPr/>
          <a:lstStyle/>
          <a:p>
            <a:r>
              <a:rPr lang="en-US" dirty="0"/>
              <a:t>This expectation is real except for the made-up format name.  On the surface, it’s a huge improvement over the two previous ones since it’s both clear and measureable.  However, is it really significant?  Not only does it sound like busy work, it is so detailed, the employee has absolutely no room to deviate.  That may be what is required, but the direction to report progressed with 2 hours is such a level of micro-management that one wonders if this employee has a “history” with this task.</a:t>
            </a:r>
          </a:p>
          <a:p>
            <a:r>
              <a:rPr lang="en-US" dirty="0"/>
              <a:t>If that is not the case, then this may be one of the rare expectations that is actually too specific and measureable.</a:t>
            </a: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1031"/>
          <p:cNvSpPr>
            <a:spLocks noGrp="1" noChangeArrowheads="1"/>
          </p:cNvSpPr>
          <p:nvPr>
            <p:ph type="sldNum" sz="quarter" idx="5"/>
          </p:nvPr>
        </p:nvSpPr>
        <p:spPr>
          <a:noFill/>
        </p:spPr>
        <p:txBody>
          <a:bodyPr/>
          <a:lstStyle/>
          <a:p>
            <a:fld id="{FB62C4CD-A3EA-4A42-92D4-5B287EA17645}" type="slidenum">
              <a:rPr lang="en-US" smtClean="0"/>
              <a:pPr/>
              <a:t>11</a:t>
            </a:fld>
            <a:endParaRPr lang="en-US" dirty="0"/>
          </a:p>
        </p:txBody>
      </p:sp>
      <p:sp>
        <p:nvSpPr>
          <p:cNvPr id="61443" name="Rectangle 2"/>
          <p:cNvSpPr>
            <a:spLocks noGrp="1" noRot="1" noChangeAspect="1" noChangeArrowheads="1" noTextEdit="1"/>
          </p:cNvSpPr>
          <p:nvPr>
            <p:ph type="sldImg"/>
          </p:nvPr>
        </p:nvSpPr>
        <p:spPr>
          <a:ln/>
        </p:spPr>
      </p:sp>
      <p:sp>
        <p:nvSpPr>
          <p:cNvPr id="61444" name="Rectangle 3"/>
          <p:cNvSpPr>
            <a:spLocks noGrp="1" noChangeArrowheads="1"/>
          </p:cNvSpPr>
          <p:nvPr>
            <p:ph type="body" idx="1"/>
          </p:nvPr>
        </p:nvSpPr>
        <p:spPr>
          <a:noFill/>
          <a:ln/>
        </p:spPr>
        <p:txBody>
          <a:bodyPr/>
          <a:lstStyle/>
          <a:p>
            <a:r>
              <a:rPr lang="en-US" dirty="0"/>
              <a:t>This version says the same thing, but indicates not only trust in the employee, but a less restrictive management style.</a:t>
            </a: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1031"/>
          <p:cNvSpPr>
            <a:spLocks noGrp="1" noChangeArrowheads="1"/>
          </p:cNvSpPr>
          <p:nvPr>
            <p:ph type="sldNum" sz="quarter" idx="5"/>
          </p:nvPr>
        </p:nvSpPr>
        <p:spPr>
          <a:noFill/>
        </p:spPr>
        <p:txBody>
          <a:bodyPr/>
          <a:lstStyle/>
          <a:p>
            <a:fld id="{FB62C4CD-A3EA-4A42-92D4-5B287EA17645}" type="slidenum">
              <a:rPr lang="en-US" smtClean="0"/>
              <a:pPr/>
              <a:t>12</a:t>
            </a:fld>
            <a:endParaRPr lang="en-US" dirty="0"/>
          </a:p>
        </p:txBody>
      </p:sp>
      <p:sp>
        <p:nvSpPr>
          <p:cNvPr id="61443" name="Rectangle 2"/>
          <p:cNvSpPr>
            <a:spLocks noGrp="1" noRot="1" noChangeAspect="1" noChangeArrowheads="1" noTextEdit="1"/>
          </p:cNvSpPr>
          <p:nvPr>
            <p:ph type="sldImg"/>
          </p:nvPr>
        </p:nvSpPr>
        <p:spPr>
          <a:ln/>
        </p:spPr>
      </p:sp>
      <p:sp>
        <p:nvSpPr>
          <p:cNvPr id="61444" name="Rectangle 3"/>
          <p:cNvSpPr>
            <a:spLocks noGrp="1" noChangeArrowheads="1"/>
          </p:cNvSpPr>
          <p:nvPr>
            <p:ph type="body" idx="1"/>
          </p:nvPr>
        </p:nvSpPr>
        <p:spPr>
          <a:noFill/>
          <a:ln/>
        </p:spPr>
        <p:txBody>
          <a:bodyPr/>
          <a:lstStyle/>
          <a:p>
            <a:r>
              <a:rPr lang="en-US" dirty="0"/>
              <a:t>This expectation is pretty busy, not to mention confusing.  This is partly because it’s unnecessarily wordy.  For example, what does “You are expected to…” and “You will work under general project supervision and report directly to work managers or engineers” contribute to the expectation?  The confusion is worsened by an apparent contradiction in the amount of independence the employee will really have.</a:t>
            </a:r>
          </a:p>
          <a:p>
            <a:r>
              <a:rPr lang="en-US" dirty="0"/>
              <a:t>Add to this the use of weak and abstract words like “multiple” and “moderately” and adding things that should be assumed and you have a cumbersome mess.</a:t>
            </a:r>
          </a:p>
          <a:p>
            <a:r>
              <a:rPr lang="en-US" dirty="0"/>
              <a:t>This version is not only shorter and more direct, but it removes the ambiguity and contradictions while remaining understandable and measureable.</a:t>
            </a: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1031"/>
          <p:cNvSpPr>
            <a:spLocks noGrp="1" noChangeArrowheads="1"/>
          </p:cNvSpPr>
          <p:nvPr>
            <p:ph type="sldNum" sz="quarter" idx="5"/>
          </p:nvPr>
        </p:nvSpPr>
        <p:spPr>
          <a:noFill/>
        </p:spPr>
        <p:txBody>
          <a:bodyPr/>
          <a:lstStyle/>
          <a:p>
            <a:fld id="{FB62C4CD-A3EA-4A42-92D4-5B287EA17645}" type="slidenum">
              <a:rPr lang="en-US" smtClean="0"/>
              <a:pPr/>
              <a:t>13</a:t>
            </a:fld>
            <a:endParaRPr lang="en-US" dirty="0"/>
          </a:p>
        </p:txBody>
      </p:sp>
      <p:sp>
        <p:nvSpPr>
          <p:cNvPr id="61443" name="Rectangle 2"/>
          <p:cNvSpPr>
            <a:spLocks noGrp="1" noRot="1" noChangeAspect="1" noChangeArrowheads="1" noTextEdit="1"/>
          </p:cNvSpPr>
          <p:nvPr>
            <p:ph type="sldImg"/>
          </p:nvPr>
        </p:nvSpPr>
        <p:spPr>
          <a:ln/>
        </p:spPr>
      </p:sp>
      <p:sp>
        <p:nvSpPr>
          <p:cNvPr id="61444" name="Rectangle 3"/>
          <p:cNvSpPr>
            <a:spLocks noGrp="1" noChangeArrowheads="1"/>
          </p:cNvSpPr>
          <p:nvPr>
            <p:ph type="body" idx="1"/>
          </p:nvPr>
        </p:nvSpPr>
        <p:spPr>
          <a:noFill/>
          <a:ln/>
        </p:spPr>
        <p:txBody>
          <a:bodyPr/>
          <a:lstStyle/>
          <a:p>
            <a:r>
              <a:rPr lang="en-US" dirty="0"/>
              <a:t>This expectation was copied and pasted from a job description.  It says, in very broad terms, what an electrical team lead does, but not how well this employee is expected to do it.</a:t>
            </a:r>
          </a:p>
          <a:p>
            <a:r>
              <a:rPr lang="en-US" dirty="0"/>
              <a:t>The key verb is “serve as” which could be accomplished by doing some planning, prioritizing, directing, monitoring, training, and keeping the boss informed.  The supervisor who wrote this expectation doesn’t seem to be concerned with how good the planning is, how accurate the priorities are, how much the leader actually contributed to completing the team’s work, whether they learned anything from the training, or even how well he or she is kept up to speed.</a:t>
            </a:r>
          </a:p>
          <a:p>
            <a:r>
              <a:rPr lang="en-US" dirty="0"/>
              <a:t>The substitution of some action verbs and metrics makes a huge difference.</a:t>
            </a: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1031"/>
          <p:cNvSpPr>
            <a:spLocks noGrp="1" noChangeArrowheads="1"/>
          </p:cNvSpPr>
          <p:nvPr>
            <p:ph type="sldNum" sz="quarter" idx="5"/>
          </p:nvPr>
        </p:nvSpPr>
        <p:spPr>
          <a:noFill/>
        </p:spPr>
        <p:txBody>
          <a:bodyPr/>
          <a:lstStyle/>
          <a:p>
            <a:fld id="{FB62C4CD-A3EA-4A42-92D4-5B287EA17645}" type="slidenum">
              <a:rPr lang="en-US" smtClean="0"/>
              <a:pPr/>
              <a:t>14</a:t>
            </a:fld>
            <a:endParaRPr lang="en-US" dirty="0"/>
          </a:p>
        </p:txBody>
      </p:sp>
      <p:sp>
        <p:nvSpPr>
          <p:cNvPr id="61443" name="Rectangle 2"/>
          <p:cNvSpPr>
            <a:spLocks noGrp="1" noRot="1" noChangeAspect="1" noChangeArrowheads="1" noTextEdit="1"/>
          </p:cNvSpPr>
          <p:nvPr>
            <p:ph type="sldImg"/>
          </p:nvPr>
        </p:nvSpPr>
        <p:spPr>
          <a:ln/>
        </p:spPr>
      </p:sp>
      <p:sp>
        <p:nvSpPr>
          <p:cNvPr id="61444" name="Rectangle 3"/>
          <p:cNvSpPr>
            <a:spLocks noGrp="1" noChangeArrowheads="1"/>
          </p:cNvSpPr>
          <p:nvPr>
            <p:ph type="body" idx="1"/>
          </p:nvPr>
        </p:nvSpPr>
        <p:spPr>
          <a:noFill/>
          <a:ln/>
        </p:spPr>
        <p:txBody>
          <a:bodyPr/>
          <a:lstStyle/>
          <a:p>
            <a:r>
              <a:rPr lang="en-US" dirty="0"/>
              <a:t>As with any writing, asking someone else to tell you how they interpret your expectations is an excellent idea.  Have them look for these pitfalls so you can avoid them.  If you’ve already done a good job, they won’t be able to find any of them because you already have. </a:t>
            </a: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1031"/>
          <p:cNvSpPr>
            <a:spLocks noGrp="1" noChangeArrowheads="1"/>
          </p:cNvSpPr>
          <p:nvPr>
            <p:ph type="sldNum" sz="quarter" idx="5"/>
          </p:nvPr>
        </p:nvSpPr>
        <p:spPr>
          <a:noFill/>
        </p:spPr>
        <p:txBody>
          <a:bodyPr/>
          <a:lstStyle/>
          <a:p>
            <a:fld id="{A2FDD134-CC60-417F-A613-B7BF40B192F7}" type="slidenum">
              <a:rPr lang="en-US" smtClean="0"/>
              <a:pPr/>
              <a:t>15</a:t>
            </a:fld>
            <a:endParaRPr lang="en-US" dirty="0"/>
          </a:p>
        </p:txBody>
      </p:sp>
      <p:sp>
        <p:nvSpPr>
          <p:cNvPr id="60419" name="Rectangle 2"/>
          <p:cNvSpPr>
            <a:spLocks noGrp="1" noRot="1" noChangeAspect="1" noChangeArrowheads="1" noTextEdit="1"/>
          </p:cNvSpPr>
          <p:nvPr>
            <p:ph type="sldImg"/>
          </p:nvPr>
        </p:nvSpPr>
        <p:spPr>
          <a:ln/>
        </p:spPr>
      </p:sp>
      <p:sp>
        <p:nvSpPr>
          <p:cNvPr id="60420" name="Rectangle 3"/>
          <p:cNvSpPr>
            <a:spLocks noGrp="1" noChangeArrowheads="1"/>
          </p:cNvSpPr>
          <p:nvPr>
            <p:ph type="body" idx="1"/>
          </p:nvPr>
        </p:nvSpPr>
        <p:spPr>
          <a:noFill/>
          <a:ln/>
        </p:spPr>
        <p:txBody>
          <a:bodyPr/>
          <a:lstStyle/>
          <a:p>
            <a:r>
              <a:rPr lang="en-US" dirty="0"/>
              <a:t>Well-crafted expectations make things much easier when it comes time to rate performance against them.  While we looked only at job or technical expectations in the previous section, you must assign ratings to all the expectations on the appraisal form, so we’ll discuss criteria for rating the core expectations first.</a:t>
            </a: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1031"/>
          <p:cNvSpPr>
            <a:spLocks noGrp="1" noChangeArrowheads="1"/>
          </p:cNvSpPr>
          <p:nvPr>
            <p:ph type="sldNum" sz="quarter" idx="5"/>
          </p:nvPr>
        </p:nvSpPr>
        <p:spPr>
          <a:noFill/>
        </p:spPr>
        <p:txBody>
          <a:bodyPr/>
          <a:lstStyle/>
          <a:p>
            <a:fld id="{A2FDD134-CC60-417F-A613-B7BF40B192F7}" type="slidenum">
              <a:rPr lang="en-US" smtClean="0"/>
              <a:pPr/>
              <a:t>16</a:t>
            </a:fld>
            <a:endParaRPr lang="en-US" dirty="0"/>
          </a:p>
        </p:txBody>
      </p:sp>
      <p:sp>
        <p:nvSpPr>
          <p:cNvPr id="60419" name="Rectangle 2"/>
          <p:cNvSpPr>
            <a:spLocks noGrp="1" noRot="1" noChangeAspect="1" noChangeArrowheads="1" noTextEdit="1"/>
          </p:cNvSpPr>
          <p:nvPr>
            <p:ph type="sldImg"/>
          </p:nvPr>
        </p:nvSpPr>
        <p:spPr>
          <a:ln/>
        </p:spPr>
      </p:sp>
      <p:sp>
        <p:nvSpPr>
          <p:cNvPr id="60420" name="Rectangle 3"/>
          <p:cNvSpPr>
            <a:spLocks noGrp="1" noChangeArrowheads="1"/>
          </p:cNvSpPr>
          <p:nvPr>
            <p:ph type="body" idx="1"/>
          </p:nvPr>
        </p:nvSpPr>
        <p:spPr>
          <a:noFill/>
          <a:ln/>
        </p:spPr>
        <p:txBody>
          <a:bodyPr/>
          <a:lstStyle/>
          <a:p>
            <a:r>
              <a:rPr lang="en-US" dirty="0"/>
              <a:t>Well-crafted expectations make things much easier when it comes time to rate performance against them.  While we looked only at job or technical expectations in the previous section, you must assign ratings to all the expectations on the appraisal form, so we’ll discuss criteria for rating the core expectations first.</a:t>
            </a: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Here is the core expectation on Safety.  It contains some pretty clear verbs and describes a person with a lot of knowledge who actually uses it on the job, and who demonstrates his or her commitment to both co-workers and management.</a:t>
            </a:r>
          </a:p>
          <a:p>
            <a:r>
              <a:rPr lang="en-US" dirty="0"/>
              <a:t>If this is what the Lab expects from everyone all the time, and the person you are rating fits this description, he or she has met the expectation and deserves a rating of 3. </a:t>
            </a:r>
          </a:p>
          <a:p>
            <a:r>
              <a:rPr lang="en-US" dirty="0"/>
              <a:t>If the person had some lapses during the year, like letting training expire or doing something potentially dangerous because it was easier, a 2 may be more appropriate.</a:t>
            </a:r>
          </a:p>
          <a:p>
            <a:r>
              <a:rPr lang="en-US" dirty="0"/>
              <a:t>So how does one get a 4 or a 5?  The answer is to do what is expected, AND something out of the ordinary, like serving on an accident investigation committee, getting a safety suggestion approved by Management, designing a safer procedure, or serving as a safety warden.</a:t>
            </a:r>
          </a:p>
          <a:p>
            <a:r>
              <a:rPr lang="en-US" dirty="0"/>
              <a:t>Neither a 4 nor a 5 is appropriate if the person has simply avoided getting hurt or hurting someone else or kept ES&amp;H training up to date.</a:t>
            </a:r>
          </a:p>
        </p:txBody>
      </p:sp>
      <p:sp>
        <p:nvSpPr>
          <p:cNvPr id="4" name="Slide Number Placeholder 3"/>
          <p:cNvSpPr>
            <a:spLocks noGrp="1"/>
          </p:cNvSpPr>
          <p:nvPr>
            <p:ph type="sldNum" sz="quarter" idx="10"/>
          </p:nvPr>
        </p:nvSpPr>
        <p:spPr/>
        <p:txBody>
          <a:bodyPr/>
          <a:lstStyle/>
          <a:p>
            <a:fld id="{A59CA651-6862-484E-ACD4-E77C417A432D}" type="slidenum">
              <a:rPr lang="en-US" smtClean="0"/>
              <a:pPr/>
              <a:t>17</a:t>
            </a:fld>
            <a:endParaRPr lang="en-US" dirty="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1031"/>
          <p:cNvSpPr>
            <a:spLocks noGrp="1" noChangeArrowheads="1"/>
          </p:cNvSpPr>
          <p:nvPr>
            <p:ph type="sldNum" sz="quarter" idx="5"/>
          </p:nvPr>
        </p:nvSpPr>
        <p:spPr>
          <a:noFill/>
        </p:spPr>
        <p:txBody>
          <a:bodyPr/>
          <a:lstStyle/>
          <a:p>
            <a:fld id="{FB62C4CD-A3EA-4A42-92D4-5B287EA17645}" type="slidenum">
              <a:rPr lang="en-US" smtClean="0"/>
              <a:pPr/>
              <a:t>18</a:t>
            </a:fld>
            <a:endParaRPr lang="en-US" dirty="0"/>
          </a:p>
        </p:txBody>
      </p:sp>
      <p:sp>
        <p:nvSpPr>
          <p:cNvPr id="61443" name="Rectangle 2"/>
          <p:cNvSpPr>
            <a:spLocks noGrp="1" noRot="1" noChangeAspect="1" noChangeArrowheads="1" noTextEdit="1"/>
          </p:cNvSpPr>
          <p:nvPr>
            <p:ph type="sldImg"/>
          </p:nvPr>
        </p:nvSpPr>
        <p:spPr>
          <a:ln/>
        </p:spPr>
      </p:sp>
      <p:sp>
        <p:nvSpPr>
          <p:cNvPr id="61444" name="Rectangle 3"/>
          <p:cNvSpPr>
            <a:spLocks noGrp="1" noChangeArrowheads="1"/>
          </p:cNvSpPr>
          <p:nvPr>
            <p:ph type="body" idx="1"/>
          </p:nvPr>
        </p:nvSpPr>
        <p:spPr>
          <a:noFill/>
          <a:ln/>
        </p:spPr>
        <p:txBody>
          <a:bodyPr/>
          <a:lstStyle/>
          <a:p>
            <a:r>
              <a:rPr lang="en-US" dirty="0"/>
              <a:t>While there is no necessity for an explanation when a “meets” rating is assigned, any other rating begs the question, “Why?”</a:t>
            </a:r>
          </a:p>
          <a:p>
            <a:r>
              <a:rPr lang="en-US" dirty="0"/>
              <a:t>Here are some examples of comments that support other ratings.</a:t>
            </a: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Here, the key words in the Teamwork/Respect core expectation are highlighted.  They all add up to doing one’s part when interacting with others and being seen as a team player and someone with whom others want to work.</a:t>
            </a:r>
          </a:p>
          <a:p>
            <a:r>
              <a:rPr lang="en-US" dirty="0"/>
              <a:t>Again, if the person being rated could be accurately described with these words, he or she has earned a rating of 3.  On the other hand, if he or she is difficult to work with, dismissive of certain types of people, lazy, disruptive, or seems to care for no one else, a 3 is the wrong rating for this expectation.</a:t>
            </a:r>
          </a:p>
          <a:p>
            <a:r>
              <a:rPr lang="en-US" dirty="0"/>
              <a:t>To deserve a higher rating than 3, an example of something beyond the expectation is required.  Did the person stick up for someone else when they were being bullied?  Did she take a new person under her wing in order to make the person more comfortable and productive?  Did the person effectively diffuse a dispute between co-workers?  Was he selected for a tough assignment because of the trust people have in him?</a:t>
            </a:r>
          </a:p>
        </p:txBody>
      </p:sp>
      <p:sp>
        <p:nvSpPr>
          <p:cNvPr id="4" name="Slide Number Placeholder 3"/>
          <p:cNvSpPr>
            <a:spLocks noGrp="1"/>
          </p:cNvSpPr>
          <p:nvPr>
            <p:ph type="sldNum" sz="quarter" idx="10"/>
          </p:nvPr>
        </p:nvSpPr>
        <p:spPr/>
        <p:txBody>
          <a:bodyPr/>
          <a:lstStyle/>
          <a:p>
            <a:fld id="{A59CA651-6862-484E-ACD4-E77C417A432D}" type="slidenum">
              <a:rPr lang="en-US" smtClean="0"/>
              <a:pPr/>
              <a:t>19</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1031"/>
          <p:cNvSpPr>
            <a:spLocks noGrp="1" noChangeArrowheads="1"/>
          </p:cNvSpPr>
          <p:nvPr>
            <p:ph type="sldNum" sz="quarter" idx="5"/>
          </p:nvPr>
        </p:nvSpPr>
        <p:spPr>
          <a:noFill/>
        </p:spPr>
        <p:txBody>
          <a:bodyPr/>
          <a:lstStyle/>
          <a:p>
            <a:fld id="{A2FDD134-CC60-417F-A613-B7BF40B192F7}" type="slidenum">
              <a:rPr lang="en-US" smtClean="0"/>
              <a:pPr/>
              <a:t>2</a:t>
            </a:fld>
            <a:endParaRPr lang="en-US" dirty="0"/>
          </a:p>
        </p:txBody>
      </p:sp>
      <p:sp>
        <p:nvSpPr>
          <p:cNvPr id="60419" name="Rectangle 2"/>
          <p:cNvSpPr>
            <a:spLocks noGrp="1" noRot="1" noChangeAspect="1" noChangeArrowheads="1" noTextEdit="1"/>
          </p:cNvSpPr>
          <p:nvPr>
            <p:ph type="sldImg"/>
          </p:nvPr>
        </p:nvSpPr>
        <p:spPr>
          <a:ln/>
        </p:spPr>
      </p:sp>
      <p:sp>
        <p:nvSpPr>
          <p:cNvPr id="60420" name="Rectangle 3"/>
          <p:cNvSpPr>
            <a:spLocks noGrp="1" noChangeArrowheads="1"/>
          </p:cNvSpPr>
          <p:nvPr>
            <p:ph type="body" idx="1"/>
          </p:nvPr>
        </p:nvSpPr>
        <p:spPr>
          <a:noFill/>
          <a:ln/>
        </p:spPr>
        <p:txBody>
          <a:bodyPr/>
          <a:lstStyle/>
          <a:p>
            <a:r>
              <a:rPr lang="en-US" dirty="0"/>
              <a:t>Let’s start with how to write expectations that are fair and, most importantly, useful.</a:t>
            </a: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1031"/>
          <p:cNvSpPr>
            <a:spLocks noGrp="1" noChangeArrowheads="1"/>
          </p:cNvSpPr>
          <p:nvPr>
            <p:ph type="sldNum" sz="quarter" idx="5"/>
          </p:nvPr>
        </p:nvSpPr>
        <p:spPr>
          <a:noFill/>
        </p:spPr>
        <p:txBody>
          <a:bodyPr/>
          <a:lstStyle/>
          <a:p>
            <a:fld id="{FB62C4CD-A3EA-4A42-92D4-5B287EA17645}" type="slidenum">
              <a:rPr lang="en-US" smtClean="0"/>
              <a:pPr/>
              <a:t>20</a:t>
            </a:fld>
            <a:endParaRPr lang="en-US" dirty="0"/>
          </a:p>
        </p:txBody>
      </p:sp>
      <p:sp>
        <p:nvSpPr>
          <p:cNvPr id="61443" name="Rectangle 2"/>
          <p:cNvSpPr>
            <a:spLocks noGrp="1" noRot="1" noChangeAspect="1" noChangeArrowheads="1" noTextEdit="1"/>
          </p:cNvSpPr>
          <p:nvPr>
            <p:ph type="sldImg"/>
          </p:nvPr>
        </p:nvSpPr>
        <p:spPr>
          <a:ln/>
        </p:spPr>
      </p:sp>
      <p:sp>
        <p:nvSpPr>
          <p:cNvPr id="61444" name="Rectangle 3"/>
          <p:cNvSpPr>
            <a:spLocks noGrp="1" noChangeArrowheads="1"/>
          </p:cNvSpPr>
          <p:nvPr>
            <p:ph type="body" idx="1"/>
          </p:nvPr>
        </p:nvSpPr>
        <p:spPr>
          <a:noFill/>
          <a:ln/>
        </p:spPr>
        <p:txBody>
          <a:bodyPr/>
          <a:lstStyle/>
          <a:p>
            <a:r>
              <a:rPr lang="en-US" dirty="0"/>
              <a:t>These comments are examples of what is needed to support the different rating levels.</a:t>
            </a: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1031"/>
          <p:cNvSpPr>
            <a:spLocks noGrp="1" noChangeArrowheads="1"/>
          </p:cNvSpPr>
          <p:nvPr>
            <p:ph type="sldNum" sz="quarter" idx="5"/>
          </p:nvPr>
        </p:nvSpPr>
        <p:spPr>
          <a:noFill/>
        </p:spPr>
        <p:txBody>
          <a:bodyPr/>
          <a:lstStyle/>
          <a:p>
            <a:fld id="{FB62C4CD-A3EA-4A42-92D4-5B287EA17645}" type="slidenum">
              <a:rPr lang="en-US" smtClean="0"/>
              <a:pPr/>
              <a:t>21</a:t>
            </a:fld>
            <a:endParaRPr lang="en-US" dirty="0"/>
          </a:p>
        </p:txBody>
      </p:sp>
      <p:sp>
        <p:nvSpPr>
          <p:cNvPr id="61443" name="Rectangle 2"/>
          <p:cNvSpPr>
            <a:spLocks noGrp="1" noRot="1" noChangeAspect="1" noChangeArrowheads="1" noTextEdit="1"/>
          </p:cNvSpPr>
          <p:nvPr>
            <p:ph type="sldImg"/>
          </p:nvPr>
        </p:nvSpPr>
        <p:spPr>
          <a:ln/>
        </p:spPr>
      </p:sp>
      <p:sp>
        <p:nvSpPr>
          <p:cNvPr id="61444" name="Rectangle 3"/>
          <p:cNvSpPr>
            <a:spLocks noGrp="1" noChangeArrowheads="1"/>
          </p:cNvSpPr>
          <p:nvPr>
            <p:ph type="body" idx="1"/>
          </p:nvPr>
        </p:nvSpPr>
        <p:spPr>
          <a:noFill/>
          <a:ln/>
        </p:spPr>
        <p:txBody>
          <a:bodyPr/>
          <a:lstStyle/>
          <a:p>
            <a:r>
              <a:rPr lang="en-US" dirty="0"/>
              <a:t>Now let’s look at rating technical expectations; the ones you actually wrote yourself.</a:t>
            </a:r>
          </a:p>
          <a:p>
            <a:r>
              <a:rPr lang="en-US" dirty="0"/>
              <a:t>Here’s a sample expectation, and it’s a pretty good one.</a:t>
            </a:r>
          </a:p>
          <a:p>
            <a:r>
              <a:rPr lang="en-US" dirty="0"/>
              <a:t>Let’s say the project engineer gave this employee 10 projects during the reporting period for which he or she did the layouts, designs, and/or drawings as directed.  None were sent back for correction, nor were any late or inaccurate.  Given the way this expectation was written, the performance I just described warrants a 3.  The employee completely met the expectation.</a:t>
            </a:r>
          </a:p>
          <a:p>
            <a:r>
              <a:rPr lang="en-US" dirty="0"/>
              <a:t>Obviously, that 3 would have to drop down if the project engineer found the employee’s work to be sloppy or so late it caused delays or additional work for other people.</a:t>
            </a:r>
          </a:p>
          <a:p>
            <a:r>
              <a:rPr lang="en-US" dirty="0"/>
              <a:t>By the same token, it is just as easy to justify a higher rating for this expectation; it also depends on feedback from the project engineer, perhaps using a work for others form.</a:t>
            </a: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1031"/>
          <p:cNvSpPr>
            <a:spLocks noGrp="1" noChangeArrowheads="1"/>
          </p:cNvSpPr>
          <p:nvPr>
            <p:ph type="sldNum" sz="quarter" idx="5"/>
          </p:nvPr>
        </p:nvSpPr>
        <p:spPr>
          <a:noFill/>
        </p:spPr>
        <p:txBody>
          <a:bodyPr/>
          <a:lstStyle/>
          <a:p>
            <a:fld id="{FB62C4CD-A3EA-4A42-92D4-5B287EA17645}" type="slidenum">
              <a:rPr lang="en-US" smtClean="0"/>
              <a:pPr/>
              <a:t>22</a:t>
            </a:fld>
            <a:endParaRPr lang="en-US" dirty="0"/>
          </a:p>
        </p:txBody>
      </p:sp>
      <p:sp>
        <p:nvSpPr>
          <p:cNvPr id="61443" name="Rectangle 2"/>
          <p:cNvSpPr>
            <a:spLocks noGrp="1" noRot="1" noChangeAspect="1" noChangeArrowheads="1" noTextEdit="1"/>
          </p:cNvSpPr>
          <p:nvPr>
            <p:ph type="sldImg"/>
          </p:nvPr>
        </p:nvSpPr>
        <p:spPr>
          <a:ln/>
        </p:spPr>
      </p:sp>
      <p:sp>
        <p:nvSpPr>
          <p:cNvPr id="61444" name="Rectangle 3"/>
          <p:cNvSpPr>
            <a:spLocks noGrp="1" noChangeArrowheads="1"/>
          </p:cNvSpPr>
          <p:nvPr>
            <p:ph type="body" idx="1"/>
          </p:nvPr>
        </p:nvSpPr>
        <p:spPr>
          <a:noFill/>
          <a:ln/>
        </p:spPr>
        <p:txBody>
          <a:bodyPr/>
          <a:lstStyle/>
          <a:p>
            <a:r>
              <a:rPr lang="en-US" dirty="0"/>
              <a:t>This expectation is a little wordy, but it still works.</a:t>
            </a:r>
          </a:p>
          <a:p>
            <a:r>
              <a:rPr lang="en-US" dirty="0"/>
              <a:t>Like the last one, a customer has been identified who can provide feedback on the quality and timeliness of the products this person produced.  If the design team was satisfied, a 3 belongs in the rating box.</a:t>
            </a:r>
          </a:p>
          <a:p>
            <a:r>
              <a:rPr lang="en-US" dirty="0"/>
              <a:t>If the team complained of late updates, a 3 would be harder to justify.</a:t>
            </a:r>
          </a:p>
          <a:p>
            <a:r>
              <a:rPr lang="en-US" dirty="0"/>
              <a:t>Look at the words in the comments for the 4 and 5 ratings.  “Excellent” and “often” are appropriate for a rating that exceeds the expectation to some extent, a 4.</a:t>
            </a:r>
          </a:p>
          <a:p>
            <a:r>
              <a:rPr lang="en-US" dirty="0"/>
              <a:t>While the words “outstanding,” “superior,” and “always” should accompany a rating that indicates the performance could not have been better.</a:t>
            </a: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1031"/>
          <p:cNvSpPr>
            <a:spLocks noGrp="1" noChangeArrowheads="1"/>
          </p:cNvSpPr>
          <p:nvPr>
            <p:ph type="sldNum" sz="quarter" idx="5"/>
          </p:nvPr>
        </p:nvSpPr>
        <p:spPr>
          <a:noFill/>
        </p:spPr>
        <p:txBody>
          <a:bodyPr/>
          <a:lstStyle/>
          <a:p>
            <a:fld id="{FB62C4CD-A3EA-4A42-92D4-5B287EA17645}" type="slidenum">
              <a:rPr lang="en-US" smtClean="0"/>
              <a:pPr/>
              <a:t>23</a:t>
            </a:fld>
            <a:endParaRPr lang="en-US" dirty="0"/>
          </a:p>
        </p:txBody>
      </p:sp>
      <p:sp>
        <p:nvSpPr>
          <p:cNvPr id="61443" name="Rectangle 2"/>
          <p:cNvSpPr>
            <a:spLocks noGrp="1" noRot="1" noChangeAspect="1" noChangeArrowheads="1" noTextEdit="1"/>
          </p:cNvSpPr>
          <p:nvPr>
            <p:ph type="sldImg"/>
          </p:nvPr>
        </p:nvSpPr>
        <p:spPr>
          <a:ln/>
        </p:spPr>
      </p:sp>
      <p:sp>
        <p:nvSpPr>
          <p:cNvPr id="61444" name="Rectangle 3"/>
          <p:cNvSpPr>
            <a:spLocks noGrp="1" noChangeArrowheads="1"/>
          </p:cNvSpPr>
          <p:nvPr>
            <p:ph type="body" idx="1"/>
          </p:nvPr>
        </p:nvSpPr>
        <p:spPr>
          <a:noFill/>
          <a:ln/>
        </p:spPr>
        <p:txBody>
          <a:bodyPr/>
          <a:lstStyle/>
          <a:p>
            <a:r>
              <a:rPr lang="en-US" dirty="0"/>
              <a:t>Here’s another example that follows the same logic.</a:t>
            </a: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1031"/>
          <p:cNvSpPr>
            <a:spLocks noGrp="1" noChangeArrowheads="1"/>
          </p:cNvSpPr>
          <p:nvPr>
            <p:ph type="sldNum" sz="quarter" idx="5"/>
          </p:nvPr>
        </p:nvSpPr>
        <p:spPr>
          <a:noFill/>
        </p:spPr>
        <p:txBody>
          <a:bodyPr/>
          <a:lstStyle/>
          <a:p>
            <a:fld id="{FB62C4CD-A3EA-4A42-92D4-5B287EA17645}" type="slidenum">
              <a:rPr lang="en-US" smtClean="0"/>
              <a:pPr/>
              <a:t>24</a:t>
            </a:fld>
            <a:endParaRPr lang="en-US" dirty="0"/>
          </a:p>
        </p:txBody>
      </p:sp>
      <p:sp>
        <p:nvSpPr>
          <p:cNvPr id="61443" name="Rectangle 2"/>
          <p:cNvSpPr>
            <a:spLocks noGrp="1" noRot="1" noChangeAspect="1" noChangeArrowheads="1" noTextEdit="1"/>
          </p:cNvSpPr>
          <p:nvPr>
            <p:ph type="sldImg"/>
          </p:nvPr>
        </p:nvSpPr>
        <p:spPr>
          <a:ln/>
        </p:spPr>
      </p:sp>
      <p:sp>
        <p:nvSpPr>
          <p:cNvPr id="61444" name="Rectangle 3"/>
          <p:cNvSpPr>
            <a:spLocks noGrp="1" noChangeArrowheads="1"/>
          </p:cNvSpPr>
          <p:nvPr>
            <p:ph type="body" idx="1"/>
          </p:nvPr>
        </p:nvSpPr>
        <p:spPr>
          <a:noFill/>
          <a:ln/>
        </p:spPr>
        <p:txBody>
          <a:bodyPr/>
          <a:lstStyle/>
          <a:p>
            <a:r>
              <a:rPr lang="en-US" dirty="0"/>
              <a:t>These examples should demonstrate how much easier it is to assign an honest rating when you’re dealing with a SMART expectation.</a:t>
            </a: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1031"/>
          <p:cNvSpPr>
            <a:spLocks noGrp="1" noChangeArrowheads="1"/>
          </p:cNvSpPr>
          <p:nvPr>
            <p:ph type="sldNum" sz="quarter" idx="5"/>
          </p:nvPr>
        </p:nvSpPr>
        <p:spPr>
          <a:noFill/>
        </p:spPr>
        <p:txBody>
          <a:bodyPr/>
          <a:lstStyle/>
          <a:p>
            <a:fld id="{FB62C4CD-A3EA-4A42-92D4-5B287EA17645}" type="slidenum">
              <a:rPr lang="en-US" smtClean="0"/>
              <a:pPr/>
              <a:t>25</a:t>
            </a:fld>
            <a:endParaRPr lang="en-US" dirty="0"/>
          </a:p>
        </p:txBody>
      </p:sp>
      <p:sp>
        <p:nvSpPr>
          <p:cNvPr id="61443" name="Rectangle 2"/>
          <p:cNvSpPr>
            <a:spLocks noGrp="1" noRot="1" noChangeAspect="1" noChangeArrowheads="1" noTextEdit="1"/>
          </p:cNvSpPr>
          <p:nvPr>
            <p:ph type="sldImg"/>
          </p:nvPr>
        </p:nvSpPr>
        <p:spPr>
          <a:ln/>
        </p:spPr>
      </p:sp>
      <p:sp>
        <p:nvSpPr>
          <p:cNvPr id="61444" name="Rectangle 3"/>
          <p:cNvSpPr>
            <a:spLocks noGrp="1" noChangeArrowheads="1"/>
          </p:cNvSpPr>
          <p:nvPr>
            <p:ph type="body" idx="1"/>
          </p:nvPr>
        </p:nvSpPr>
        <p:spPr>
          <a:noFill/>
          <a:ln/>
        </p:spPr>
        <p:txBody>
          <a:bodyPr/>
          <a:lstStyle/>
          <a:p>
            <a:r>
              <a:rPr lang="en-US" dirty="0"/>
              <a:t>The thought process that goes into your ratings should start no later than your first meeting with the employee.  Even a vague expectation can be rated to the satisfaction of both parties is it is discussed and explained in person.</a:t>
            </a:r>
          </a:p>
          <a:p>
            <a:r>
              <a:rPr lang="en-US" dirty="0"/>
              <a:t>When you are ready to add your own scores to those of the self-assessment, focus on the individual expectations one at a time.  Don’t choose an overall rating and then try to make the individual ratings add up to it.</a:t>
            </a:r>
          </a:p>
          <a:p>
            <a:r>
              <a:rPr lang="en-US" dirty="0"/>
              <a:t>Read each expectation carefully and take it literally.  Assume it was done as written.</a:t>
            </a:r>
          </a:p>
          <a:p>
            <a:r>
              <a:rPr lang="en-US" dirty="0"/>
              <a:t>If you know of specific examples where the employee failed to meet the expectation, write them down.  Similarly, if you know of things the employee did that clearly went beyond the expected, such as beating a deadline, coming in under budget, or getting glowing feedback from a customer, record that as well.</a:t>
            </a:r>
          </a:p>
          <a:p>
            <a:r>
              <a:rPr lang="en-US" dirty="0"/>
              <a:t>Use what you have recorded to adjust the initial 3 up or down and add the example to your supervisor comments.</a:t>
            </a:r>
          </a:p>
          <a:p>
            <a:r>
              <a:rPr lang="en-US" dirty="0"/>
              <a:t>Remember, the appraisal system is designed to evaluate performance during a specific time period against individual expectations that you and the Lab think are important.  The overall rating that is calculated from your input is used primarily for distributing merit increases in years when the funds are available.</a:t>
            </a: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You should now have a good idea of what is necessary to write and rate individual performance expectations for your people.</a:t>
            </a:r>
          </a:p>
          <a:p>
            <a:r>
              <a:rPr lang="en-US" dirty="0"/>
              <a:t>If you have any questions, contact HR.  To get credit for the skill requirements associated with this course and the one that preceded it, click the green button.</a:t>
            </a:r>
          </a:p>
        </p:txBody>
      </p:sp>
      <p:sp>
        <p:nvSpPr>
          <p:cNvPr id="4" name="Slide Number Placeholder 3"/>
          <p:cNvSpPr>
            <a:spLocks noGrp="1"/>
          </p:cNvSpPr>
          <p:nvPr>
            <p:ph type="sldNum" sz="quarter" idx="10"/>
          </p:nvPr>
        </p:nvSpPr>
        <p:spPr/>
        <p:txBody>
          <a:bodyPr/>
          <a:lstStyle/>
          <a:p>
            <a:fld id="{A59CA651-6862-484E-ACD4-E77C417A432D}" type="slidenum">
              <a:rPr lang="en-US" smtClean="0"/>
              <a:pPr/>
              <a:t>26</a:t>
            </a:fld>
            <a:endParaRPr lang="en-US" dirty="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This is the timeline for this year’s appraisal process and the promotion and merit increase process that depends on it.  You can find it on the Appraisal web page.</a:t>
            </a:r>
          </a:p>
        </p:txBody>
      </p:sp>
      <p:sp>
        <p:nvSpPr>
          <p:cNvPr id="4" name="Slide Number Placeholder 3"/>
          <p:cNvSpPr>
            <a:spLocks noGrp="1"/>
          </p:cNvSpPr>
          <p:nvPr>
            <p:ph type="sldNum" sz="quarter" idx="10"/>
          </p:nvPr>
        </p:nvSpPr>
        <p:spPr/>
        <p:txBody>
          <a:bodyPr/>
          <a:lstStyle/>
          <a:p>
            <a:fld id="{A59CA651-6862-484E-ACD4-E77C417A432D}" type="slidenum">
              <a:rPr lang="en-US" smtClean="0"/>
              <a:pPr/>
              <a:t>27</a:t>
            </a:fld>
            <a:endParaRPr lang="en-US" dirty="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This is the timeline for this year’s appraisal process and the promotion and merit increase process that depends on it.  You can find it on the Appraisal web page.</a:t>
            </a:r>
          </a:p>
        </p:txBody>
      </p:sp>
      <p:sp>
        <p:nvSpPr>
          <p:cNvPr id="4" name="Slide Number Placeholder 3"/>
          <p:cNvSpPr>
            <a:spLocks noGrp="1"/>
          </p:cNvSpPr>
          <p:nvPr>
            <p:ph type="sldNum" sz="quarter" idx="10"/>
          </p:nvPr>
        </p:nvSpPr>
        <p:spPr/>
        <p:txBody>
          <a:bodyPr/>
          <a:lstStyle/>
          <a:p>
            <a:fld id="{A59CA651-6862-484E-ACD4-E77C417A432D}" type="slidenum">
              <a:rPr lang="en-US" smtClean="0"/>
              <a:pPr/>
              <a:t>28</a:t>
            </a:fld>
            <a:endParaRPr lang="en-US" dirty="0"/>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7"/>
          <p:cNvSpPr>
            <a:spLocks noGrp="1" noChangeArrowheads="1"/>
          </p:cNvSpPr>
          <p:nvPr>
            <p:ph type="sldNum" sz="quarter" idx="5"/>
          </p:nvPr>
        </p:nvSpPr>
        <p:spPr>
          <a:noFill/>
        </p:spPr>
        <p:txBody>
          <a:bodyPr/>
          <a:lstStyle/>
          <a:p>
            <a:pPr defTabSz="922835"/>
            <a:fld id="{51505E98-6A70-48AC-A52C-46CCA9175BDD}" type="slidenum">
              <a:rPr lang="en-US" smtClean="0"/>
              <a:pPr defTabSz="922835"/>
              <a:t>29</a:t>
            </a:fld>
            <a:endParaRPr lang="en-US" dirty="0"/>
          </a:p>
        </p:txBody>
      </p:sp>
      <p:sp>
        <p:nvSpPr>
          <p:cNvPr id="64515" name="Rectangle 2"/>
          <p:cNvSpPr>
            <a:spLocks noGrp="1" noRot="1" noChangeAspect="1" noChangeArrowheads="1" noTextEdit="1"/>
          </p:cNvSpPr>
          <p:nvPr>
            <p:ph type="sldImg"/>
          </p:nvPr>
        </p:nvSpPr>
        <p:spPr>
          <a:ln/>
        </p:spPr>
      </p:sp>
      <p:sp>
        <p:nvSpPr>
          <p:cNvPr id="896003" name="Rectangle 3"/>
          <p:cNvSpPr>
            <a:spLocks noGrp="1" noChangeArrowheads="1"/>
          </p:cNvSpPr>
          <p:nvPr>
            <p:ph type="body" idx="1"/>
          </p:nvPr>
        </p:nvSpPr>
        <p:spPr/>
        <p:txBody>
          <a:bodyPr/>
          <a:lstStyle/>
          <a:p>
            <a:pPr eaLnBrk="1" hangingPunct="1">
              <a:defRPr/>
            </a:pPr>
            <a:r>
              <a:rPr lang="en-US" dirty="0"/>
              <a:t>Employees at JLab are promoted when their assigned responsibilities are determined to be at a higher level than their current classification. </a:t>
            </a:r>
          </a:p>
          <a:p>
            <a:pPr eaLnBrk="1" hangingPunct="1">
              <a:defRPr/>
            </a:pPr>
            <a:r>
              <a:rPr lang="en-US" dirty="0"/>
              <a:t>Proposed promotions are endorsed by the Division/Office head, reviewed by HR and, for scientific and technical positions, technical review committees.  </a:t>
            </a:r>
          </a:p>
          <a:p>
            <a:pPr eaLnBrk="1" hangingPunct="1">
              <a:defRPr/>
            </a:pPr>
            <a:r>
              <a:rPr lang="en-US" dirty="0"/>
              <a:t>Sr. mgmt. has final approval. </a:t>
            </a:r>
          </a:p>
          <a:p>
            <a:pPr eaLnBrk="1" hangingPunct="1">
              <a:defRPr/>
            </a:pPr>
            <a:r>
              <a:rPr lang="en-US" dirty="0"/>
              <a:t>There is a widespread misconception that people are promoted because they have been in their job for a long time, or for a high level of performance.  </a:t>
            </a:r>
          </a:p>
          <a:p>
            <a:pPr eaLnBrk="1" hangingPunct="1">
              <a:defRPr/>
            </a:pPr>
            <a:r>
              <a:rPr lang="en-US" dirty="0"/>
              <a:t>Performance is rewarded thru merit increases, not promotion. </a:t>
            </a:r>
            <a:endParaRPr lang="en-US" b="1" dirty="0">
              <a:solidFill>
                <a:srgbClr val="FF3300"/>
              </a:solidFill>
              <a:effectLst>
                <a:outerShdw blurRad="38100" dist="38100" dir="2700000" algn="tl">
                  <a:srgbClr val="C0C0C0"/>
                </a:outerShdw>
              </a:effectLst>
              <a:latin typeface="Comic Sans MS" pitchFamily="66" charset="0"/>
              <a:sym typeface="Arial Unicode MS" pitchFamily="34" charset="-128"/>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1031"/>
          <p:cNvSpPr>
            <a:spLocks noGrp="1" noChangeArrowheads="1"/>
          </p:cNvSpPr>
          <p:nvPr>
            <p:ph type="sldNum" sz="quarter" idx="5"/>
          </p:nvPr>
        </p:nvSpPr>
        <p:spPr>
          <a:noFill/>
        </p:spPr>
        <p:txBody>
          <a:bodyPr/>
          <a:lstStyle/>
          <a:p>
            <a:fld id="{773E96A8-D1DF-4797-B109-AE7FD817EE1F}" type="slidenum">
              <a:rPr lang="en-US" smtClean="0"/>
              <a:pPr/>
              <a:t>3</a:t>
            </a:fld>
            <a:endParaRPr lang="en-US" dirty="0"/>
          </a:p>
        </p:txBody>
      </p:sp>
      <p:sp>
        <p:nvSpPr>
          <p:cNvPr id="58371" name="Rectangle 2"/>
          <p:cNvSpPr>
            <a:spLocks noGrp="1" noRot="1" noChangeAspect="1" noChangeArrowheads="1" noTextEdit="1"/>
          </p:cNvSpPr>
          <p:nvPr>
            <p:ph type="sldImg"/>
          </p:nvPr>
        </p:nvSpPr>
        <p:spPr>
          <a:ln/>
        </p:spPr>
      </p:sp>
      <p:sp>
        <p:nvSpPr>
          <p:cNvPr id="58372" name="Rectangle 3"/>
          <p:cNvSpPr>
            <a:spLocks noGrp="1" noChangeArrowheads="1"/>
          </p:cNvSpPr>
          <p:nvPr>
            <p:ph type="body" idx="1"/>
          </p:nvPr>
        </p:nvSpPr>
        <p:spPr>
          <a:noFill/>
          <a:ln/>
        </p:spPr>
        <p:txBody>
          <a:bodyPr/>
          <a:lstStyle/>
          <a:p>
            <a:r>
              <a:rPr lang="en-US" dirty="0"/>
              <a:t>One way to start, particularly if you are a new supervisor, is to look at your own expectations and the objectives of your work unit.  Then,  divide these objectives up among your direct reports.  Depending on your level, you may have to keep some for yourself as few of us can afford to be exclusively managers.</a:t>
            </a:r>
          </a:p>
          <a:p>
            <a:r>
              <a:rPr lang="en-US" dirty="0"/>
              <a:t>Once you know what you want and have decided who is equipped to do it, consider how you will evaluate their performance when (and if) they get it done.</a:t>
            </a:r>
          </a:p>
          <a:p>
            <a:endParaRPr lang="en-US" dirty="0"/>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7"/>
          <p:cNvSpPr>
            <a:spLocks noGrp="1" noChangeArrowheads="1"/>
          </p:cNvSpPr>
          <p:nvPr>
            <p:ph type="sldNum" sz="quarter" idx="5"/>
          </p:nvPr>
        </p:nvSpPr>
        <p:spPr>
          <a:noFill/>
        </p:spPr>
        <p:txBody>
          <a:bodyPr/>
          <a:lstStyle/>
          <a:p>
            <a:pPr defTabSz="922835"/>
            <a:fld id="{51505E98-6A70-48AC-A52C-46CCA9175BDD}" type="slidenum">
              <a:rPr lang="en-US" smtClean="0"/>
              <a:pPr defTabSz="922835"/>
              <a:t>30</a:t>
            </a:fld>
            <a:endParaRPr lang="en-US" dirty="0"/>
          </a:p>
        </p:txBody>
      </p:sp>
      <p:sp>
        <p:nvSpPr>
          <p:cNvPr id="64515" name="Rectangle 2"/>
          <p:cNvSpPr>
            <a:spLocks noGrp="1" noRot="1" noChangeAspect="1" noChangeArrowheads="1" noTextEdit="1"/>
          </p:cNvSpPr>
          <p:nvPr>
            <p:ph type="sldImg"/>
          </p:nvPr>
        </p:nvSpPr>
        <p:spPr>
          <a:ln/>
        </p:spPr>
      </p:sp>
      <p:sp>
        <p:nvSpPr>
          <p:cNvPr id="896003" name="Rectangle 3"/>
          <p:cNvSpPr>
            <a:spLocks noGrp="1" noChangeArrowheads="1"/>
          </p:cNvSpPr>
          <p:nvPr>
            <p:ph type="body" idx="1"/>
          </p:nvPr>
        </p:nvSpPr>
        <p:spPr/>
        <p:txBody>
          <a:bodyPr/>
          <a:lstStyle/>
          <a:p>
            <a:pPr eaLnBrk="1" hangingPunct="1">
              <a:defRPr/>
            </a:pPr>
            <a:r>
              <a:rPr lang="en-US" dirty="0"/>
              <a:t>Though your AD makes the final decision on who is promoted in any given year, he or she is aided by other reviewers in most cases.</a:t>
            </a:r>
          </a:p>
          <a:p>
            <a:pPr eaLnBrk="1" hangingPunct="1">
              <a:defRPr/>
            </a:pPr>
            <a:r>
              <a:rPr lang="en-US" dirty="0">
                <a:cs typeface="Times New Roman" pitchFamily="18" charset="0"/>
              </a:rPr>
              <a:t>Promotions to lower level classifications are kept within divisions, while others are reviewed either by HR for administrators or a TRC for scientific and technical positions.</a:t>
            </a:r>
          </a:p>
          <a:p>
            <a:pPr eaLnBrk="1" hangingPunct="1">
              <a:defRPr/>
            </a:pPr>
            <a:r>
              <a:rPr lang="en-US" dirty="0">
                <a:cs typeface="Times New Roman" pitchFamily="18" charset="0"/>
                <a:sym typeface="Arial Unicode MS" pitchFamily="34" charset="-128"/>
              </a:rPr>
              <a:t>The current makeup of the TRCs can also be found on the Appraisal web page.</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1031"/>
          <p:cNvSpPr>
            <a:spLocks noGrp="1" noChangeArrowheads="1"/>
          </p:cNvSpPr>
          <p:nvPr>
            <p:ph type="sldNum" sz="quarter" idx="5"/>
          </p:nvPr>
        </p:nvSpPr>
        <p:spPr>
          <a:noFill/>
        </p:spPr>
        <p:txBody>
          <a:bodyPr/>
          <a:lstStyle/>
          <a:p>
            <a:fld id="{773E96A8-D1DF-4797-B109-AE7FD817EE1F}" type="slidenum">
              <a:rPr lang="en-US" smtClean="0"/>
              <a:pPr/>
              <a:t>4</a:t>
            </a:fld>
            <a:endParaRPr lang="en-US" dirty="0"/>
          </a:p>
        </p:txBody>
      </p:sp>
      <p:sp>
        <p:nvSpPr>
          <p:cNvPr id="58371" name="Rectangle 2"/>
          <p:cNvSpPr>
            <a:spLocks noGrp="1" noRot="1" noChangeAspect="1" noChangeArrowheads="1" noTextEdit="1"/>
          </p:cNvSpPr>
          <p:nvPr>
            <p:ph type="sldImg"/>
          </p:nvPr>
        </p:nvSpPr>
        <p:spPr>
          <a:ln/>
        </p:spPr>
      </p:sp>
      <p:sp>
        <p:nvSpPr>
          <p:cNvPr id="58372" name="Rectangle 3"/>
          <p:cNvSpPr>
            <a:spLocks noGrp="1" noChangeArrowheads="1"/>
          </p:cNvSpPr>
          <p:nvPr>
            <p:ph type="body" idx="1"/>
          </p:nvPr>
        </p:nvSpPr>
        <p:spPr>
          <a:noFill/>
          <a:ln/>
        </p:spPr>
        <p:txBody>
          <a:bodyPr/>
          <a:lstStyle/>
          <a:p>
            <a:r>
              <a:rPr lang="en-US" dirty="0"/>
              <a:t>And don’t be thrown by the requirement to have at least 4 and no more than 7 technical expectations.  If the employee is going to be working on only one or two major projects throughout the year, you can break them up in a variety of ways.  If the employee will be depending on others, you could add an expectation measuring how well he or she collaborates with peers or leads the team.  Just be careful not to wind up rating the same thing in two places.</a:t>
            </a:r>
          </a:p>
          <a:p>
            <a:r>
              <a:rPr lang="en-US" dirty="0"/>
              <a:t>You have to have 4, but there’s no extra credit for having more if you don’t need them.</a:t>
            </a:r>
          </a:p>
          <a:p>
            <a:r>
              <a:rPr lang="en-US" dirty="0"/>
              <a:t>A more common complaint is not being able to fit what you want into only 7 expectations.  This is only a problem if you insist on including everything the employee does during the coming year.  Remember, the appraisal is an evaluation of what matters; to you, the group, and the Lab.  Priorities change, so the key technical expectations for the same job can vary from year to year.  Use your judgment.</a:t>
            </a:r>
          </a:p>
          <a:p>
            <a:r>
              <a:rPr lang="en-US" dirty="0"/>
              <a:t>Finally, structure your expectations so they each have these key components.  Some (like customers) can be inferred rather than spelled out, but if you can use this template, you’ll be more likely to write a good expectation.</a:t>
            </a:r>
          </a:p>
          <a:p>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1031"/>
          <p:cNvSpPr>
            <a:spLocks noGrp="1" noChangeArrowheads="1"/>
          </p:cNvSpPr>
          <p:nvPr>
            <p:ph type="sldNum" sz="quarter" idx="5"/>
          </p:nvPr>
        </p:nvSpPr>
        <p:spPr>
          <a:noFill/>
        </p:spPr>
        <p:txBody>
          <a:bodyPr/>
          <a:lstStyle/>
          <a:p>
            <a:fld id="{FB62C4CD-A3EA-4A42-92D4-5B287EA17645}" type="slidenum">
              <a:rPr lang="en-US" smtClean="0"/>
              <a:pPr/>
              <a:t>5</a:t>
            </a:fld>
            <a:endParaRPr lang="en-US" dirty="0"/>
          </a:p>
        </p:txBody>
      </p:sp>
      <p:sp>
        <p:nvSpPr>
          <p:cNvPr id="61443" name="Rectangle 2"/>
          <p:cNvSpPr>
            <a:spLocks noGrp="1" noRot="1" noChangeAspect="1" noChangeArrowheads="1" noTextEdit="1"/>
          </p:cNvSpPr>
          <p:nvPr>
            <p:ph type="sldImg"/>
          </p:nvPr>
        </p:nvSpPr>
        <p:spPr>
          <a:ln/>
        </p:spPr>
      </p:sp>
      <p:sp>
        <p:nvSpPr>
          <p:cNvPr id="61444" name="Rectangle 3"/>
          <p:cNvSpPr>
            <a:spLocks noGrp="1" noChangeArrowheads="1"/>
          </p:cNvSpPr>
          <p:nvPr>
            <p:ph type="body" idx="1"/>
          </p:nvPr>
        </p:nvSpPr>
        <p:spPr>
          <a:noFill/>
          <a:ln/>
        </p:spPr>
        <p:txBody>
          <a:bodyPr/>
          <a:lstStyle/>
          <a:p>
            <a:pPr>
              <a:spcBef>
                <a:spcPts val="0"/>
              </a:spcBef>
              <a:spcAft>
                <a:spcPts val="0"/>
              </a:spcAft>
            </a:pPr>
            <a:r>
              <a:rPr lang="en-US" dirty="0"/>
              <a:t>Here’s a list of do’s and don’t’s.  Hint:  the ones in green are do’s and the ones in red are don’t’s.</a:t>
            </a:r>
          </a:p>
          <a:p>
            <a:pPr marL="289124" indent="-289124">
              <a:spcBef>
                <a:spcPts val="0"/>
              </a:spcBef>
              <a:spcAft>
                <a:spcPts val="0"/>
              </a:spcAft>
            </a:pPr>
            <a:r>
              <a:rPr lang="en-US" dirty="0"/>
              <a:t>We’ll expand on some of these later.</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You might be surprised at how important the words you use in your expectation can be.  You might be even more surprised to find that some of the most common words found in performance expectations are also the worst.</a:t>
            </a:r>
          </a:p>
          <a:p>
            <a:r>
              <a:rPr lang="en-US" dirty="0"/>
              <a:t>When you are hoping to accomplish something, the most important word in a sentence is the verb; and the most useful verbs show action.  Action verbs normally generate an object of the action and that’s just what you want in a measureable expectation.</a:t>
            </a:r>
          </a:p>
          <a:p>
            <a:r>
              <a:rPr lang="en-US" dirty="0"/>
              <a:t>Using weak words like these will set you and your direct report up for disagreement down the line because they are so vague and open to interpretation.  If all you expect someone to do is “help,” “assist,” or “coordinate,” how do you evaluate their performance?  Will they see their effort the same as you do?</a:t>
            </a:r>
          </a:p>
          <a:p>
            <a:r>
              <a:rPr lang="en-US" dirty="0"/>
              <a:t>How many is “multiple,” how varied is “various,” or  how often is “often?”</a:t>
            </a:r>
          </a:p>
          <a:p>
            <a:r>
              <a:rPr lang="en-US" dirty="0"/>
              <a:t>Finally, we all have a set of words to describe performance.  Just make sure you use them correctly and that the words you choose to describe something match the rating you give.  “Poor” performance should not describe a 3.  “Outstanding” and “superior” are higher than “excellent.”  “Peerless” means none of her peers can do what she did; and “unique” means one of a kind, so there is no such thing as “very unique.”</a:t>
            </a:r>
          </a:p>
        </p:txBody>
      </p:sp>
      <p:sp>
        <p:nvSpPr>
          <p:cNvPr id="4" name="Slide Number Placeholder 3"/>
          <p:cNvSpPr>
            <a:spLocks noGrp="1"/>
          </p:cNvSpPr>
          <p:nvPr>
            <p:ph type="sldNum" sz="quarter" idx="10"/>
          </p:nvPr>
        </p:nvSpPr>
        <p:spPr/>
        <p:txBody>
          <a:bodyPr/>
          <a:lstStyle/>
          <a:p>
            <a:fld id="{A59CA651-6862-484E-ACD4-E77C417A432D}" type="slidenum">
              <a:rPr lang="en-US" smtClean="0"/>
              <a:pPr/>
              <a:t>6</a:t>
            </a:fld>
            <a:endParaRPr 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1031"/>
          <p:cNvSpPr>
            <a:spLocks noGrp="1" noChangeArrowheads="1"/>
          </p:cNvSpPr>
          <p:nvPr>
            <p:ph type="sldNum" sz="quarter" idx="5"/>
          </p:nvPr>
        </p:nvSpPr>
        <p:spPr>
          <a:noFill/>
        </p:spPr>
        <p:txBody>
          <a:bodyPr/>
          <a:lstStyle/>
          <a:p>
            <a:fld id="{FB62C4CD-A3EA-4A42-92D4-5B287EA17645}" type="slidenum">
              <a:rPr lang="en-US" smtClean="0"/>
              <a:pPr/>
              <a:t>7</a:t>
            </a:fld>
            <a:endParaRPr lang="en-US" dirty="0"/>
          </a:p>
        </p:txBody>
      </p:sp>
      <p:sp>
        <p:nvSpPr>
          <p:cNvPr id="61443" name="Rectangle 2"/>
          <p:cNvSpPr>
            <a:spLocks noGrp="1" noRot="1" noChangeAspect="1" noChangeArrowheads="1" noTextEdit="1"/>
          </p:cNvSpPr>
          <p:nvPr>
            <p:ph type="sldImg"/>
          </p:nvPr>
        </p:nvSpPr>
        <p:spPr>
          <a:ln/>
        </p:spPr>
      </p:sp>
      <p:sp>
        <p:nvSpPr>
          <p:cNvPr id="61444" name="Rectangle 3"/>
          <p:cNvSpPr>
            <a:spLocks noGrp="1" noChangeArrowheads="1"/>
          </p:cNvSpPr>
          <p:nvPr>
            <p:ph type="body" idx="1"/>
          </p:nvPr>
        </p:nvSpPr>
        <p:spPr>
          <a:noFill/>
          <a:ln/>
        </p:spPr>
        <p:txBody>
          <a:bodyPr/>
          <a:lstStyle/>
          <a:p>
            <a:r>
              <a:rPr lang="en-US" dirty="0"/>
              <a:t>The SMART acronym is a time-honored way to check the value of any objective or expectation.</a:t>
            </a:r>
          </a:p>
          <a:p>
            <a:r>
              <a:rPr lang="en-US" dirty="0"/>
              <a:t>Significance:  Does it really matter?  Would its successful completion help further the Lab mission in a meaningful way?  Or is this a person you don’t really trust and you just want to give him something to do?</a:t>
            </a:r>
          </a:p>
          <a:p>
            <a:r>
              <a:rPr lang="en-US" dirty="0"/>
              <a:t>Measurability:  Can you measure how well it was done, or at least know if it was?  Have you expected so much that you’ve left no room to exceed the expectation?</a:t>
            </a:r>
          </a:p>
          <a:p>
            <a:r>
              <a:rPr lang="en-US" dirty="0"/>
              <a:t>Achievability:  Does the employee have the ability, the time?  Is it too easy, too hard?</a:t>
            </a:r>
          </a:p>
          <a:p>
            <a:r>
              <a:rPr lang="en-US" dirty="0"/>
              <a:t>Relevance:  Does it really contribute to your unit’s goals and objectives, or at least to those of a matrixed work unit?  Is it covered in another area on the appraisal form like the Core expectations or professional development?</a:t>
            </a:r>
          </a:p>
          <a:p>
            <a:r>
              <a:rPr lang="en-US" dirty="0"/>
              <a:t>Timeliness:  Is there enough time allotted to do it?  Too much?  Can it be done within the reporting period?  If not, can it be broken down into components or phases that do?</a:t>
            </a: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1031"/>
          <p:cNvSpPr>
            <a:spLocks noGrp="1" noChangeArrowheads="1"/>
          </p:cNvSpPr>
          <p:nvPr>
            <p:ph type="sldNum" sz="quarter" idx="5"/>
          </p:nvPr>
        </p:nvSpPr>
        <p:spPr>
          <a:noFill/>
        </p:spPr>
        <p:txBody>
          <a:bodyPr/>
          <a:lstStyle/>
          <a:p>
            <a:fld id="{FB62C4CD-A3EA-4A42-92D4-5B287EA17645}" type="slidenum">
              <a:rPr lang="en-US" smtClean="0"/>
              <a:pPr/>
              <a:t>8</a:t>
            </a:fld>
            <a:endParaRPr lang="en-US" dirty="0"/>
          </a:p>
        </p:txBody>
      </p:sp>
      <p:sp>
        <p:nvSpPr>
          <p:cNvPr id="61443" name="Rectangle 2"/>
          <p:cNvSpPr>
            <a:spLocks noGrp="1" noRot="1" noChangeAspect="1" noChangeArrowheads="1" noTextEdit="1"/>
          </p:cNvSpPr>
          <p:nvPr>
            <p:ph type="sldImg"/>
          </p:nvPr>
        </p:nvSpPr>
        <p:spPr>
          <a:ln/>
        </p:spPr>
      </p:sp>
      <p:sp>
        <p:nvSpPr>
          <p:cNvPr id="61444" name="Rectangle 3"/>
          <p:cNvSpPr>
            <a:spLocks noGrp="1" noChangeArrowheads="1"/>
          </p:cNvSpPr>
          <p:nvPr>
            <p:ph type="body" idx="1"/>
          </p:nvPr>
        </p:nvSpPr>
        <p:spPr>
          <a:noFill/>
          <a:ln/>
        </p:spPr>
        <p:txBody>
          <a:bodyPr/>
          <a:lstStyle/>
          <a:p>
            <a:r>
              <a:rPr lang="en-US" dirty="0"/>
              <a:t>Now let’s look at some actual expectations and see how “SMART” they are.</a:t>
            </a:r>
          </a:p>
          <a:p>
            <a:r>
              <a:rPr lang="en-US" dirty="0"/>
              <a:t>These relate to the same system, but one was written for the team leader and the other for one of the team members.  Neither really has much going for it and are open to a lot of interpretation, especially a year after they were originally written.</a:t>
            </a: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1031"/>
          <p:cNvSpPr>
            <a:spLocks noGrp="1" noChangeArrowheads="1"/>
          </p:cNvSpPr>
          <p:nvPr>
            <p:ph type="sldNum" sz="quarter" idx="5"/>
          </p:nvPr>
        </p:nvSpPr>
        <p:spPr>
          <a:noFill/>
        </p:spPr>
        <p:txBody>
          <a:bodyPr/>
          <a:lstStyle/>
          <a:p>
            <a:fld id="{FB62C4CD-A3EA-4A42-92D4-5B287EA17645}" type="slidenum">
              <a:rPr lang="en-US" smtClean="0"/>
              <a:pPr/>
              <a:t>9</a:t>
            </a:fld>
            <a:endParaRPr lang="en-US" dirty="0"/>
          </a:p>
        </p:txBody>
      </p:sp>
      <p:sp>
        <p:nvSpPr>
          <p:cNvPr id="61443" name="Rectangle 2"/>
          <p:cNvSpPr>
            <a:spLocks noGrp="1" noRot="1" noChangeAspect="1" noChangeArrowheads="1" noTextEdit="1"/>
          </p:cNvSpPr>
          <p:nvPr>
            <p:ph type="sldImg"/>
          </p:nvPr>
        </p:nvSpPr>
        <p:spPr>
          <a:ln/>
        </p:spPr>
      </p:sp>
      <p:sp>
        <p:nvSpPr>
          <p:cNvPr id="61444" name="Rectangle 3"/>
          <p:cNvSpPr>
            <a:spLocks noGrp="1" noChangeArrowheads="1"/>
          </p:cNvSpPr>
          <p:nvPr>
            <p:ph type="body" idx="1"/>
          </p:nvPr>
        </p:nvSpPr>
        <p:spPr>
          <a:noFill/>
          <a:ln/>
        </p:spPr>
        <p:txBody>
          <a:bodyPr/>
          <a:lstStyle/>
          <a:p>
            <a:r>
              <a:rPr lang="en-US" dirty="0"/>
              <a:t>Improving them isn’t that hard.  Now we know who is accountable for what and how to measure their performance.  There’s much less room for debate about how well the expectation was met.  You can find out when notification took place each time there was a failure, when it was addressed, and whether or not the causes were identified and eliminated, since both these verbs are pretty hard to fudge.</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10594" name="Rectangle 2"/>
          <p:cNvSpPr>
            <a:spLocks noGrp="1" noChangeArrowheads="1"/>
          </p:cNvSpPr>
          <p:nvPr>
            <p:ph type="ctrTitle"/>
          </p:nvPr>
        </p:nvSpPr>
        <p:spPr>
          <a:xfrm>
            <a:off x="468313" y="4581525"/>
            <a:ext cx="8064500" cy="866775"/>
          </a:xfrm>
        </p:spPr>
        <p:txBody>
          <a:bodyPr anchor="b"/>
          <a:lstStyle>
            <a:lvl1pPr>
              <a:defRPr/>
            </a:lvl1pPr>
          </a:lstStyle>
          <a:p>
            <a:r>
              <a:rPr lang="en-US"/>
              <a:t>Click to edit title style</a:t>
            </a:r>
          </a:p>
        </p:txBody>
      </p:sp>
      <p:sp>
        <p:nvSpPr>
          <p:cNvPr id="110595" name="Rectangle 3"/>
          <p:cNvSpPr>
            <a:spLocks noGrp="1" noChangeArrowheads="1"/>
          </p:cNvSpPr>
          <p:nvPr>
            <p:ph type="subTitle" idx="1"/>
          </p:nvPr>
        </p:nvSpPr>
        <p:spPr>
          <a:xfrm>
            <a:off x="468313" y="5495925"/>
            <a:ext cx="8064500" cy="685800"/>
          </a:xfrm>
        </p:spPr>
        <p:txBody>
          <a:bodyPr anchor="b"/>
          <a:lstStyle>
            <a:lvl1pPr marL="0" indent="0">
              <a:buFont typeface="Wingdings" pitchFamily="2" charset="2"/>
              <a:buNone/>
              <a:defRPr sz="3400" b="1"/>
            </a:lvl1pPr>
          </a:lstStyle>
          <a:p>
            <a:r>
              <a:rPr lang="en-US"/>
              <a:t>Click to edit subtitle style</a:t>
            </a:r>
          </a:p>
        </p:txBody>
      </p:sp>
      <p:sp>
        <p:nvSpPr>
          <p:cNvPr id="110596" name="Rectangle 4"/>
          <p:cNvSpPr>
            <a:spLocks noGrp="1" noChangeArrowheads="1"/>
          </p:cNvSpPr>
          <p:nvPr>
            <p:ph type="dt" sz="quarter" idx="2"/>
          </p:nvPr>
        </p:nvSpPr>
        <p:spPr/>
        <p:txBody>
          <a:bodyPr/>
          <a:lstStyle>
            <a:lvl1pPr>
              <a:defRPr/>
            </a:lvl1pPr>
          </a:lstStyle>
          <a:p>
            <a:endParaRPr lang="en-US" dirty="0"/>
          </a:p>
        </p:txBody>
      </p:sp>
      <p:sp>
        <p:nvSpPr>
          <p:cNvPr id="110597" name="Rectangle 5"/>
          <p:cNvSpPr>
            <a:spLocks noGrp="1" noChangeArrowheads="1"/>
          </p:cNvSpPr>
          <p:nvPr>
            <p:ph type="ftr" sz="quarter" idx="3"/>
          </p:nvPr>
        </p:nvSpPr>
        <p:spPr/>
        <p:txBody>
          <a:bodyPr/>
          <a:lstStyle>
            <a:lvl1pPr>
              <a:defRPr/>
            </a:lvl1pPr>
          </a:lstStyle>
          <a:p>
            <a:endParaRPr lang="en-US" dirty="0"/>
          </a:p>
        </p:txBody>
      </p:sp>
      <p:sp>
        <p:nvSpPr>
          <p:cNvPr id="110598" name="Rectangle 6"/>
          <p:cNvSpPr>
            <a:spLocks noGrp="1" noChangeArrowheads="1"/>
          </p:cNvSpPr>
          <p:nvPr>
            <p:ph type="sldNum" sz="quarter" idx="4"/>
          </p:nvPr>
        </p:nvSpPr>
        <p:spPr/>
        <p:txBody>
          <a:bodyPr/>
          <a:lstStyle>
            <a:lvl1pPr>
              <a:defRPr/>
            </a:lvl1pPr>
          </a:lstStyle>
          <a:p>
            <a:fld id="{12C7C16F-64BB-4290-A5B0-2EBECF1614CB}" type="slidenum">
              <a:rPr lang="en-US"/>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endParaRPr lang="en-US" dirty="0"/>
          </a:p>
        </p:txBody>
      </p:sp>
      <p:sp>
        <p:nvSpPr>
          <p:cNvPr id="5" name="Footer Placeholder 4"/>
          <p:cNvSpPr>
            <a:spLocks noGrp="1"/>
          </p:cNvSpPr>
          <p:nvPr>
            <p:ph type="ftr" sz="quarter" idx="11"/>
          </p:nvPr>
        </p:nvSpPr>
        <p:spPr/>
        <p:txBody>
          <a:bodyPr/>
          <a:lstStyle>
            <a:lvl1pPr>
              <a:defRPr/>
            </a:lvl1pPr>
          </a:lstStyle>
          <a:p>
            <a:endParaRPr lang="en-US" dirty="0"/>
          </a:p>
        </p:txBody>
      </p:sp>
      <p:sp>
        <p:nvSpPr>
          <p:cNvPr id="6" name="Slide Number Placeholder 5"/>
          <p:cNvSpPr>
            <a:spLocks noGrp="1"/>
          </p:cNvSpPr>
          <p:nvPr>
            <p:ph type="sldNum" sz="quarter" idx="12"/>
          </p:nvPr>
        </p:nvSpPr>
        <p:spPr/>
        <p:txBody>
          <a:bodyPr/>
          <a:lstStyle>
            <a:lvl1pPr>
              <a:defRPr/>
            </a:lvl1pPr>
          </a:lstStyle>
          <a:p>
            <a:fld id="{5FE8948F-DDB4-401D-889A-BDDDDB2B4479}" type="slidenum">
              <a:rPr lang="en-US"/>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05588" y="476250"/>
            <a:ext cx="2070100" cy="59055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395288" y="476250"/>
            <a:ext cx="6057900" cy="59055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endParaRPr lang="en-US" dirty="0"/>
          </a:p>
        </p:txBody>
      </p:sp>
      <p:sp>
        <p:nvSpPr>
          <p:cNvPr id="5" name="Footer Placeholder 4"/>
          <p:cNvSpPr>
            <a:spLocks noGrp="1"/>
          </p:cNvSpPr>
          <p:nvPr>
            <p:ph type="ftr" sz="quarter" idx="11"/>
          </p:nvPr>
        </p:nvSpPr>
        <p:spPr/>
        <p:txBody>
          <a:bodyPr/>
          <a:lstStyle>
            <a:lvl1pPr>
              <a:defRPr/>
            </a:lvl1pPr>
          </a:lstStyle>
          <a:p>
            <a:endParaRPr lang="en-US" dirty="0"/>
          </a:p>
        </p:txBody>
      </p:sp>
      <p:sp>
        <p:nvSpPr>
          <p:cNvPr id="6" name="Slide Number Placeholder 5"/>
          <p:cNvSpPr>
            <a:spLocks noGrp="1"/>
          </p:cNvSpPr>
          <p:nvPr>
            <p:ph type="sldNum" sz="quarter" idx="12"/>
          </p:nvPr>
        </p:nvSpPr>
        <p:spPr/>
        <p:txBody>
          <a:bodyPr/>
          <a:lstStyle>
            <a:lvl1pPr>
              <a:defRPr/>
            </a:lvl1pPr>
          </a:lstStyle>
          <a:p>
            <a:fld id="{6F516343-3EC6-4833-8785-7694E6292210}" type="slidenum">
              <a:rPr lang="en-US"/>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ClipArt">
  <p:cSld name="Title, Text and Clip Art">
    <p:spTree>
      <p:nvGrpSpPr>
        <p:cNvPr id="1" name=""/>
        <p:cNvGrpSpPr/>
        <p:nvPr/>
      </p:nvGrpSpPr>
      <p:grpSpPr>
        <a:xfrm>
          <a:off x="0" y="0"/>
          <a:ext cx="0" cy="0"/>
          <a:chOff x="0" y="0"/>
          <a:chExt cx="0" cy="0"/>
        </a:xfrm>
      </p:grpSpPr>
      <p:sp>
        <p:nvSpPr>
          <p:cNvPr id="2" name="Title 1"/>
          <p:cNvSpPr>
            <a:spLocks noGrp="1"/>
          </p:cNvSpPr>
          <p:nvPr>
            <p:ph type="title"/>
          </p:nvPr>
        </p:nvSpPr>
        <p:spPr>
          <a:xfrm>
            <a:off x="1219200" y="304800"/>
            <a:ext cx="7772400" cy="1206500"/>
          </a:xfrm>
        </p:spPr>
        <p:txBody>
          <a:bodyPr/>
          <a:lstStyle/>
          <a:p>
            <a:r>
              <a:rPr lang="en-US"/>
              <a:t>Click to edit Master title style</a:t>
            </a:r>
          </a:p>
        </p:txBody>
      </p:sp>
      <p:sp>
        <p:nvSpPr>
          <p:cNvPr id="3" name="Text Placeholder 2"/>
          <p:cNvSpPr>
            <a:spLocks noGrp="1"/>
          </p:cNvSpPr>
          <p:nvPr>
            <p:ph type="body" sz="half" idx="1"/>
          </p:nvPr>
        </p:nvSpPr>
        <p:spPr>
          <a:xfrm>
            <a:off x="1219200" y="1600200"/>
            <a:ext cx="3810000" cy="4495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lipArt Placeholder 3"/>
          <p:cNvSpPr>
            <a:spLocks noGrp="1"/>
          </p:cNvSpPr>
          <p:nvPr>
            <p:ph type="clipArt" sz="half" idx="2"/>
          </p:nvPr>
        </p:nvSpPr>
        <p:spPr>
          <a:xfrm>
            <a:off x="5181600" y="1600200"/>
            <a:ext cx="3810000" cy="4495800"/>
          </a:xfrm>
        </p:spPr>
        <p:txBody>
          <a:bodyPr/>
          <a:lstStyle/>
          <a:p>
            <a:pPr lvl="0"/>
            <a:endParaRPr lang="en-US" noProof="0" dirty="0"/>
          </a:p>
        </p:txBody>
      </p:sp>
      <p:sp>
        <p:nvSpPr>
          <p:cNvPr id="5" name="Rectangle 6"/>
          <p:cNvSpPr>
            <a:spLocks noGrp="1" noChangeArrowheads="1"/>
          </p:cNvSpPr>
          <p:nvPr>
            <p:ph type="dt" sz="half" idx="10"/>
          </p:nvPr>
        </p:nvSpPr>
        <p:spPr/>
        <p:txBody>
          <a:bodyPr/>
          <a:lstStyle>
            <a:lvl1pPr>
              <a:defRPr/>
            </a:lvl1pPr>
          </a:lstStyle>
          <a:p>
            <a:pPr>
              <a:defRPr/>
            </a:pPr>
            <a:endParaRPr lang="en-US" dirty="0"/>
          </a:p>
        </p:txBody>
      </p:sp>
      <p:sp>
        <p:nvSpPr>
          <p:cNvPr id="6" name="Rectangle 7"/>
          <p:cNvSpPr>
            <a:spLocks noGrp="1" noChangeArrowheads="1"/>
          </p:cNvSpPr>
          <p:nvPr>
            <p:ph type="ftr" sz="quarter" idx="11"/>
          </p:nvPr>
        </p:nvSpPr>
        <p:spPr/>
        <p:txBody>
          <a:bodyPr/>
          <a:lstStyle>
            <a:lvl1pPr>
              <a:defRPr/>
            </a:lvl1pPr>
          </a:lstStyle>
          <a:p>
            <a:pPr>
              <a:defRPr/>
            </a:pPr>
            <a:endParaRPr lang="en-US" dirty="0"/>
          </a:p>
        </p:txBody>
      </p:sp>
      <p:sp>
        <p:nvSpPr>
          <p:cNvPr id="7" name="Rectangle 8"/>
          <p:cNvSpPr>
            <a:spLocks noGrp="1" noChangeArrowheads="1"/>
          </p:cNvSpPr>
          <p:nvPr>
            <p:ph type="sldNum" sz="quarter" idx="12"/>
          </p:nvPr>
        </p:nvSpPr>
        <p:spPr/>
        <p:txBody>
          <a:bodyPr/>
          <a:lstStyle>
            <a:lvl1pPr>
              <a:defRPr/>
            </a:lvl1pPr>
          </a:lstStyle>
          <a:p>
            <a:pPr>
              <a:defRPr/>
            </a:pPr>
            <a:fld id="{00544CBD-5DA6-4158-A349-4E5A8E021CFD}" type="slidenum">
              <a:rPr lang="en-US"/>
              <a:pPr>
                <a:defRPr/>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endParaRPr lang="en-US" dirty="0"/>
          </a:p>
        </p:txBody>
      </p:sp>
      <p:sp>
        <p:nvSpPr>
          <p:cNvPr id="5" name="Footer Placeholder 4"/>
          <p:cNvSpPr>
            <a:spLocks noGrp="1"/>
          </p:cNvSpPr>
          <p:nvPr>
            <p:ph type="ftr" sz="quarter" idx="11"/>
          </p:nvPr>
        </p:nvSpPr>
        <p:spPr/>
        <p:txBody>
          <a:bodyPr/>
          <a:lstStyle>
            <a:lvl1pPr>
              <a:defRPr/>
            </a:lvl1pPr>
          </a:lstStyle>
          <a:p>
            <a:endParaRPr lang="en-US" dirty="0"/>
          </a:p>
        </p:txBody>
      </p:sp>
      <p:sp>
        <p:nvSpPr>
          <p:cNvPr id="6" name="Slide Number Placeholder 5"/>
          <p:cNvSpPr>
            <a:spLocks noGrp="1"/>
          </p:cNvSpPr>
          <p:nvPr>
            <p:ph type="sldNum" sz="quarter" idx="12"/>
          </p:nvPr>
        </p:nvSpPr>
        <p:spPr/>
        <p:txBody>
          <a:bodyPr/>
          <a:lstStyle>
            <a:lvl1pPr>
              <a:defRPr/>
            </a:lvl1pPr>
          </a:lstStyle>
          <a:p>
            <a:fld id="{94A1C8B2-5EB8-4E07-9332-2D62C2983AFF}" type="slidenum">
              <a:rPr lang="en-US"/>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endParaRPr lang="en-US" dirty="0"/>
          </a:p>
        </p:txBody>
      </p:sp>
      <p:sp>
        <p:nvSpPr>
          <p:cNvPr id="5" name="Footer Placeholder 4"/>
          <p:cNvSpPr>
            <a:spLocks noGrp="1"/>
          </p:cNvSpPr>
          <p:nvPr>
            <p:ph type="ftr" sz="quarter" idx="11"/>
          </p:nvPr>
        </p:nvSpPr>
        <p:spPr/>
        <p:txBody>
          <a:bodyPr/>
          <a:lstStyle>
            <a:lvl1pPr>
              <a:defRPr/>
            </a:lvl1pPr>
          </a:lstStyle>
          <a:p>
            <a:endParaRPr lang="en-US" dirty="0"/>
          </a:p>
        </p:txBody>
      </p:sp>
      <p:sp>
        <p:nvSpPr>
          <p:cNvPr id="6" name="Slide Number Placeholder 5"/>
          <p:cNvSpPr>
            <a:spLocks noGrp="1"/>
          </p:cNvSpPr>
          <p:nvPr>
            <p:ph type="sldNum" sz="quarter" idx="12"/>
          </p:nvPr>
        </p:nvSpPr>
        <p:spPr/>
        <p:txBody>
          <a:bodyPr/>
          <a:lstStyle>
            <a:lvl1pPr>
              <a:defRPr/>
            </a:lvl1pPr>
          </a:lstStyle>
          <a:p>
            <a:fld id="{AEC2B8AC-2EC7-462D-BCB8-F1DF7AF7D73D}" type="slidenum">
              <a:rPr lang="en-US"/>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95288" y="1557338"/>
            <a:ext cx="4064000" cy="482441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11688" y="1557338"/>
            <a:ext cx="4064000" cy="482441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lvl1pPr>
              <a:defRPr/>
            </a:lvl1pPr>
          </a:lstStyle>
          <a:p>
            <a:endParaRPr lang="en-US" dirty="0"/>
          </a:p>
        </p:txBody>
      </p:sp>
      <p:sp>
        <p:nvSpPr>
          <p:cNvPr id="6" name="Footer Placeholder 5"/>
          <p:cNvSpPr>
            <a:spLocks noGrp="1"/>
          </p:cNvSpPr>
          <p:nvPr>
            <p:ph type="ftr" sz="quarter" idx="11"/>
          </p:nvPr>
        </p:nvSpPr>
        <p:spPr/>
        <p:txBody>
          <a:bodyPr/>
          <a:lstStyle>
            <a:lvl1pPr>
              <a:defRPr/>
            </a:lvl1pPr>
          </a:lstStyle>
          <a:p>
            <a:endParaRPr lang="en-US" dirty="0"/>
          </a:p>
        </p:txBody>
      </p:sp>
      <p:sp>
        <p:nvSpPr>
          <p:cNvPr id="7" name="Slide Number Placeholder 6"/>
          <p:cNvSpPr>
            <a:spLocks noGrp="1"/>
          </p:cNvSpPr>
          <p:nvPr>
            <p:ph type="sldNum" sz="quarter" idx="12"/>
          </p:nvPr>
        </p:nvSpPr>
        <p:spPr/>
        <p:txBody>
          <a:bodyPr/>
          <a:lstStyle>
            <a:lvl1pPr>
              <a:defRPr/>
            </a:lvl1pPr>
          </a:lstStyle>
          <a:p>
            <a:fld id="{D37F48F3-FEDB-460E-862E-F976284E94A3}" type="slidenum">
              <a:rPr lang="en-US"/>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lvl1pPr>
              <a:defRPr/>
            </a:lvl1pPr>
          </a:lstStyle>
          <a:p>
            <a:endParaRPr lang="en-US" dirty="0"/>
          </a:p>
        </p:txBody>
      </p:sp>
      <p:sp>
        <p:nvSpPr>
          <p:cNvPr id="8" name="Footer Placeholder 7"/>
          <p:cNvSpPr>
            <a:spLocks noGrp="1"/>
          </p:cNvSpPr>
          <p:nvPr>
            <p:ph type="ftr" sz="quarter" idx="11"/>
          </p:nvPr>
        </p:nvSpPr>
        <p:spPr/>
        <p:txBody>
          <a:bodyPr/>
          <a:lstStyle>
            <a:lvl1pPr>
              <a:defRPr/>
            </a:lvl1pPr>
          </a:lstStyle>
          <a:p>
            <a:endParaRPr lang="en-US" dirty="0"/>
          </a:p>
        </p:txBody>
      </p:sp>
      <p:sp>
        <p:nvSpPr>
          <p:cNvPr id="9" name="Slide Number Placeholder 8"/>
          <p:cNvSpPr>
            <a:spLocks noGrp="1"/>
          </p:cNvSpPr>
          <p:nvPr>
            <p:ph type="sldNum" sz="quarter" idx="12"/>
          </p:nvPr>
        </p:nvSpPr>
        <p:spPr/>
        <p:txBody>
          <a:bodyPr/>
          <a:lstStyle>
            <a:lvl1pPr>
              <a:defRPr/>
            </a:lvl1pPr>
          </a:lstStyle>
          <a:p>
            <a:fld id="{393F35EF-F68C-47AF-AF07-4B95F3615210}" type="slidenum">
              <a:rPr lang="en-US"/>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a:defRPr/>
            </a:lvl1pPr>
          </a:lstStyle>
          <a:p>
            <a:endParaRPr lang="en-US" dirty="0"/>
          </a:p>
        </p:txBody>
      </p:sp>
      <p:sp>
        <p:nvSpPr>
          <p:cNvPr id="4" name="Footer Placeholder 3"/>
          <p:cNvSpPr>
            <a:spLocks noGrp="1"/>
          </p:cNvSpPr>
          <p:nvPr>
            <p:ph type="ftr" sz="quarter" idx="11"/>
          </p:nvPr>
        </p:nvSpPr>
        <p:spPr/>
        <p:txBody>
          <a:bodyPr/>
          <a:lstStyle>
            <a:lvl1pPr>
              <a:defRPr/>
            </a:lvl1pPr>
          </a:lstStyle>
          <a:p>
            <a:endParaRPr lang="en-US" dirty="0"/>
          </a:p>
        </p:txBody>
      </p:sp>
      <p:sp>
        <p:nvSpPr>
          <p:cNvPr id="5" name="Slide Number Placeholder 4"/>
          <p:cNvSpPr>
            <a:spLocks noGrp="1"/>
          </p:cNvSpPr>
          <p:nvPr>
            <p:ph type="sldNum" sz="quarter" idx="12"/>
          </p:nvPr>
        </p:nvSpPr>
        <p:spPr/>
        <p:txBody>
          <a:bodyPr/>
          <a:lstStyle>
            <a:lvl1pPr>
              <a:defRPr/>
            </a:lvl1pPr>
          </a:lstStyle>
          <a:p>
            <a:fld id="{49B63732-1991-4B52-A466-958653B2C517}" type="slidenum">
              <a:rPr lang="en-US"/>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dirty="0"/>
          </a:p>
        </p:txBody>
      </p:sp>
      <p:sp>
        <p:nvSpPr>
          <p:cNvPr id="3" name="Footer Placeholder 2"/>
          <p:cNvSpPr>
            <a:spLocks noGrp="1"/>
          </p:cNvSpPr>
          <p:nvPr>
            <p:ph type="ftr" sz="quarter" idx="11"/>
          </p:nvPr>
        </p:nvSpPr>
        <p:spPr/>
        <p:txBody>
          <a:bodyPr/>
          <a:lstStyle>
            <a:lvl1pPr>
              <a:defRPr/>
            </a:lvl1pPr>
          </a:lstStyle>
          <a:p>
            <a:endParaRPr lang="en-US" dirty="0"/>
          </a:p>
        </p:txBody>
      </p:sp>
      <p:sp>
        <p:nvSpPr>
          <p:cNvPr id="4" name="Slide Number Placeholder 3"/>
          <p:cNvSpPr>
            <a:spLocks noGrp="1"/>
          </p:cNvSpPr>
          <p:nvPr>
            <p:ph type="sldNum" sz="quarter" idx="12"/>
          </p:nvPr>
        </p:nvSpPr>
        <p:spPr/>
        <p:txBody>
          <a:bodyPr/>
          <a:lstStyle>
            <a:lvl1pPr>
              <a:defRPr/>
            </a:lvl1pPr>
          </a:lstStyle>
          <a:p>
            <a:fld id="{71823693-769A-493E-AA01-5D84BC54C2DE}" type="slidenum">
              <a:rPr lang="en-US"/>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endParaRPr lang="en-US" dirty="0"/>
          </a:p>
        </p:txBody>
      </p:sp>
      <p:sp>
        <p:nvSpPr>
          <p:cNvPr id="6" name="Footer Placeholder 5"/>
          <p:cNvSpPr>
            <a:spLocks noGrp="1"/>
          </p:cNvSpPr>
          <p:nvPr>
            <p:ph type="ftr" sz="quarter" idx="11"/>
          </p:nvPr>
        </p:nvSpPr>
        <p:spPr/>
        <p:txBody>
          <a:bodyPr/>
          <a:lstStyle>
            <a:lvl1pPr>
              <a:defRPr/>
            </a:lvl1pPr>
          </a:lstStyle>
          <a:p>
            <a:endParaRPr lang="en-US" dirty="0"/>
          </a:p>
        </p:txBody>
      </p:sp>
      <p:sp>
        <p:nvSpPr>
          <p:cNvPr id="7" name="Slide Number Placeholder 6"/>
          <p:cNvSpPr>
            <a:spLocks noGrp="1"/>
          </p:cNvSpPr>
          <p:nvPr>
            <p:ph type="sldNum" sz="quarter" idx="12"/>
          </p:nvPr>
        </p:nvSpPr>
        <p:spPr/>
        <p:txBody>
          <a:bodyPr/>
          <a:lstStyle>
            <a:lvl1pPr>
              <a:defRPr/>
            </a:lvl1pPr>
          </a:lstStyle>
          <a:p>
            <a:fld id="{AFBF5AF8-1689-48F7-8618-74AE4110BDD2}" type="slidenum">
              <a:rPr lang="en-US"/>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endParaRPr lang="en-US" dirty="0"/>
          </a:p>
        </p:txBody>
      </p:sp>
      <p:sp>
        <p:nvSpPr>
          <p:cNvPr id="6" name="Footer Placeholder 5"/>
          <p:cNvSpPr>
            <a:spLocks noGrp="1"/>
          </p:cNvSpPr>
          <p:nvPr>
            <p:ph type="ftr" sz="quarter" idx="11"/>
          </p:nvPr>
        </p:nvSpPr>
        <p:spPr/>
        <p:txBody>
          <a:bodyPr/>
          <a:lstStyle>
            <a:lvl1pPr>
              <a:defRPr/>
            </a:lvl1pPr>
          </a:lstStyle>
          <a:p>
            <a:endParaRPr lang="en-US" dirty="0"/>
          </a:p>
        </p:txBody>
      </p:sp>
      <p:sp>
        <p:nvSpPr>
          <p:cNvPr id="7" name="Slide Number Placeholder 6"/>
          <p:cNvSpPr>
            <a:spLocks noGrp="1"/>
          </p:cNvSpPr>
          <p:nvPr>
            <p:ph type="sldNum" sz="quarter" idx="12"/>
          </p:nvPr>
        </p:nvSpPr>
        <p:spPr/>
        <p:txBody>
          <a:bodyPr/>
          <a:lstStyle>
            <a:lvl1pPr>
              <a:defRPr/>
            </a:lvl1pPr>
          </a:lstStyle>
          <a:p>
            <a:fld id="{85F1D0BA-C716-43CA-858F-8ACD84509202}" type="slidenum">
              <a:rPr lang="en-US"/>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invGray">
      <p:bgPr>
        <a:blipFill dpi="0" rotWithShape="0">
          <a:blip r:embed="rId14" cstate="print">
            <a:lum/>
          </a:blip>
          <a:srcRect/>
          <a:stretch>
            <a:fillRect t="-2000" b="-2000"/>
          </a:stretch>
        </a:blipFill>
        <a:effectLst/>
      </p:bgPr>
    </p:bg>
    <p:spTree>
      <p:nvGrpSpPr>
        <p:cNvPr id="1" name=""/>
        <p:cNvGrpSpPr/>
        <p:nvPr/>
      </p:nvGrpSpPr>
      <p:grpSpPr>
        <a:xfrm>
          <a:off x="0" y="0"/>
          <a:ext cx="0" cy="0"/>
          <a:chOff x="0" y="0"/>
          <a:chExt cx="0" cy="0"/>
        </a:xfrm>
      </p:grpSpPr>
      <p:sp>
        <p:nvSpPr>
          <p:cNvPr id="109570" name="Rectangle 2"/>
          <p:cNvSpPr>
            <a:spLocks noGrp="1" noChangeArrowheads="1"/>
          </p:cNvSpPr>
          <p:nvPr>
            <p:ph type="title"/>
          </p:nvPr>
        </p:nvSpPr>
        <p:spPr bwMode="auto">
          <a:xfrm>
            <a:off x="395288" y="476250"/>
            <a:ext cx="8280400" cy="874713"/>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title style</a:t>
            </a:r>
          </a:p>
        </p:txBody>
      </p:sp>
      <p:sp>
        <p:nvSpPr>
          <p:cNvPr id="109571" name="Rectangle 3"/>
          <p:cNvSpPr>
            <a:spLocks noGrp="1" noChangeArrowheads="1"/>
          </p:cNvSpPr>
          <p:nvPr>
            <p:ph type="body" idx="1"/>
          </p:nvPr>
        </p:nvSpPr>
        <p:spPr bwMode="auto">
          <a:xfrm>
            <a:off x="395288" y="1557338"/>
            <a:ext cx="8280400" cy="482441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		</a:t>
            </a:r>
          </a:p>
          <a:p>
            <a:pPr lvl="3"/>
            <a:r>
              <a:rPr lang="en-US"/>
              <a:t>Fourth level</a:t>
            </a:r>
          </a:p>
          <a:p>
            <a:pPr lvl="4"/>
            <a:r>
              <a:rPr lang="en-US"/>
              <a:t>Fifth level</a:t>
            </a:r>
          </a:p>
        </p:txBody>
      </p:sp>
      <p:sp>
        <p:nvSpPr>
          <p:cNvPr id="109573" name="Rectangle 5"/>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400"/>
            </a:lvl1pPr>
          </a:lstStyle>
          <a:p>
            <a:endParaRPr lang="en-US" dirty="0"/>
          </a:p>
        </p:txBody>
      </p:sp>
      <p:sp>
        <p:nvSpPr>
          <p:cNvPr id="109574" name="Rectangle 6"/>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0" hangingPunct="0">
              <a:defRPr sz="1400"/>
            </a:lvl1pPr>
          </a:lstStyle>
          <a:p>
            <a:endParaRPr lang="en-US" dirty="0"/>
          </a:p>
        </p:txBody>
      </p:sp>
      <p:sp>
        <p:nvSpPr>
          <p:cNvPr id="109575" name="Rectangle 7"/>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400"/>
            </a:lvl1pPr>
          </a:lstStyle>
          <a:p>
            <a:fld id="{33FD7CCD-BC07-4C9B-8396-1FF23E0F7909}" type="slidenum">
              <a:rPr lang="en-US"/>
              <a:pPr/>
              <a:t>‹#›</a:t>
            </a:fld>
            <a:endParaRPr lang="en-US" dirty="0"/>
          </a:p>
        </p:txBody>
      </p:sp>
    </p:spTree>
  </p:cSld>
  <p:clrMap bg1="lt1" tx1="dk1" bg2="lt2" tx2="dk2" accent1="accent1" accent2="accent2" accent3="accent3" accent4="accent4" accent5="accent5" accent6="accent6" hlink="hlink" folHlink="folHlink"/>
  <p:sldLayoutIdLst>
    <p:sldLayoutId id="2147483682" r:id="rId1"/>
    <p:sldLayoutId id="2147483683" r:id="rId2"/>
    <p:sldLayoutId id="2147483684" r:id="rId3"/>
    <p:sldLayoutId id="2147483685" r:id="rId4"/>
    <p:sldLayoutId id="2147483686" r:id="rId5"/>
    <p:sldLayoutId id="2147483687" r:id="rId6"/>
    <p:sldLayoutId id="2147483688" r:id="rId7"/>
    <p:sldLayoutId id="2147483689" r:id="rId8"/>
    <p:sldLayoutId id="2147483690" r:id="rId9"/>
    <p:sldLayoutId id="2147483691" r:id="rId10"/>
    <p:sldLayoutId id="2147483692" r:id="rId11"/>
    <p:sldLayoutId id="2147483693" r:id="rId12"/>
  </p:sldLayoutIdLst>
  <p:txStyles>
    <p:titleStyle>
      <a:lvl1pPr algn="l" rtl="0" eaLnBrk="0" fontAlgn="base" hangingPunct="0">
        <a:spcBef>
          <a:spcPct val="0"/>
        </a:spcBef>
        <a:spcAft>
          <a:spcPct val="0"/>
        </a:spcAft>
        <a:defRPr kumimoji="1" sz="4000" b="1">
          <a:solidFill>
            <a:schemeClr val="tx2"/>
          </a:solidFill>
          <a:latin typeface="+mj-lt"/>
          <a:ea typeface="+mj-ea"/>
          <a:cs typeface="+mj-cs"/>
        </a:defRPr>
      </a:lvl1pPr>
      <a:lvl2pPr algn="l" rtl="0" eaLnBrk="0" fontAlgn="base" hangingPunct="0">
        <a:spcBef>
          <a:spcPct val="0"/>
        </a:spcBef>
        <a:spcAft>
          <a:spcPct val="0"/>
        </a:spcAft>
        <a:defRPr kumimoji="1" sz="4000" b="1">
          <a:solidFill>
            <a:schemeClr val="tx2"/>
          </a:solidFill>
          <a:latin typeface="Arial" charset="0"/>
        </a:defRPr>
      </a:lvl2pPr>
      <a:lvl3pPr algn="l" rtl="0" eaLnBrk="0" fontAlgn="base" hangingPunct="0">
        <a:spcBef>
          <a:spcPct val="0"/>
        </a:spcBef>
        <a:spcAft>
          <a:spcPct val="0"/>
        </a:spcAft>
        <a:defRPr kumimoji="1" sz="4000" b="1">
          <a:solidFill>
            <a:schemeClr val="tx2"/>
          </a:solidFill>
          <a:latin typeface="Arial" charset="0"/>
        </a:defRPr>
      </a:lvl3pPr>
      <a:lvl4pPr algn="l" rtl="0" eaLnBrk="0" fontAlgn="base" hangingPunct="0">
        <a:spcBef>
          <a:spcPct val="0"/>
        </a:spcBef>
        <a:spcAft>
          <a:spcPct val="0"/>
        </a:spcAft>
        <a:defRPr kumimoji="1" sz="4000" b="1">
          <a:solidFill>
            <a:schemeClr val="tx2"/>
          </a:solidFill>
          <a:latin typeface="Arial" charset="0"/>
        </a:defRPr>
      </a:lvl4pPr>
      <a:lvl5pPr algn="l" rtl="0" eaLnBrk="0" fontAlgn="base" hangingPunct="0">
        <a:spcBef>
          <a:spcPct val="0"/>
        </a:spcBef>
        <a:spcAft>
          <a:spcPct val="0"/>
        </a:spcAft>
        <a:defRPr kumimoji="1" sz="4000" b="1">
          <a:solidFill>
            <a:schemeClr val="tx2"/>
          </a:solidFill>
          <a:latin typeface="Arial" charset="0"/>
        </a:defRPr>
      </a:lvl5pPr>
      <a:lvl6pPr marL="457200" algn="l" rtl="0" eaLnBrk="0" fontAlgn="base" hangingPunct="0">
        <a:spcBef>
          <a:spcPct val="0"/>
        </a:spcBef>
        <a:spcAft>
          <a:spcPct val="0"/>
        </a:spcAft>
        <a:defRPr kumimoji="1" sz="4000" b="1">
          <a:solidFill>
            <a:schemeClr val="tx2"/>
          </a:solidFill>
          <a:latin typeface="Arial" charset="0"/>
        </a:defRPr>
      </a:lvl6pPr>
      <a:lvl7pPr marL="914400" algn="l" rtl="0" eaLnBrk="0" fontAlgn="base" hangingPunct="0">
        <a:spcBef>
          <a:spcPct val="0"/>
        </a:spcBef>
        <a:spcAft>
          <a:spcPct val="0"/>
        </a:spcAft>
        <a:defRPr kumimoji="1" sz="4000" b="1">
          <a:solidFill>
            <a:schemeClr val="tx2"/>
          </a:solidFill>
          <a:latin typeface="Arial" charset="0"/>
        </a:defRPr>
      </a:lvl7pPr>
      <a:lvl8pPr marL="1371600" algn="l" rtl="0" eaLnBrk="0" fontAlgn="base" hangingPunct="0">
        <a:spcBef>
          <a:spcPct val="0"/>
        </a:spcBef>
        <a:spcAft>
          <a:spcPct val="0"/>
        </a:spcAft>
        <a:defRPr kumimoji="1" sz="4000" b="1">
          <a:solidFill>
            <a:schemeClr val="tx2"/>
          </a:solidFill>
          <a:latin typeface="Arial" charset="0"/>
        </a:defRPr>
      </a:lvl8pPr>
      <a:lvl9pPr marL="1828800" algn="l" rtl="0" eaLnBrk="0" fontAlgn="base" hangingPunct="0">
        <a:spcBef>
          <a:spcPct val="0"/>
        </a:spcBef>
        <a:spcAft>
          <a:spcPct val="0"/>
        </a:spcAft>
        <a:defRPr kumimoji="1" sz="4000" b="1">
          <a:solidFill>
            <a:schemeClr val="tx2"/>
          </a:solidFill>
          <a:latin typeface="Arial" charset="0"/>
        </a:defRPr>
      </a:lvl9pPr>
    </p:titleStyle>
    <p:bodyStyle>
      <a:lvl1pPr marL="342900" indent="-342900" algn="l" rtl="0" eaLnBrk="0" fontAlgn="base" hangingPunct="0">
        <a:spcBef>
          <a:spcPct val="20000"/>
        </a:spcBef>
        <a:spcAft>
          <a:spcPct val="0"/>
        </a:spcAft>
        <a:buClr>
          <a:schemeClr val="hlink"/>
        </a:buClr>
        <a:buSzPct val="75000"/>
        <a:buFont typeface="Wingdings" pitchFamily="2" charset="2"/>
        <a:buChar char="n"/>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hlink"/>
        </a:buClr>
        <a:buSzPct val="75000"/>
        <a:buFont typeface="Wingdings" pitchFamily="2" charset="2"/>
        <a:buChar char="n"/>
        <a:defRPr kumimoji="1" sz="2800">
          <a:solidFill>
            <a:schemeClr val="tx1"/>
          </a:solidFill>
          <a:latin typeface="+mn-lt"/>
        </a:defRPr>
      </a:lvl2pPr>
      <a:lvl3pPr marL="1143000" indent="-228600" algn="l" rtl="0" eaLnBrk="0" fontAlgn="base" hangingPunct="0">
        <a:spcBef>
          <a:spcPct val="20000"/>
        </a:spcBef>
        <a:spcAft>
          <a:spcPct val="0"/>
        </a:spcAft>
        <a:buClr>
          <a:schemeClr val="hlink"/>
        </a:buClr>
        <a:buSzPct val="75000"/>
        <a:buFont typeface="Wingdings" pitchFamily="2" charset="2"/>
        <a:buChar char="n"/>
        <a:defRPr kumimoji="1" sz="2400">
          <a:solidFill>
            <a:schemeClr val="tx1"/>
          </a:solidFill>
          <a:latin typeface="+mn-lt"/>
        </a:defRPr>
      </a:lvl3pPr>
      <a:lvl4pPr marL="1600200" indent="-228600" algn="l" rtl="0" eaLnBrk="0" fontAlgn="base" hangingPunct="0">
        <a:spcBef>
          <a:spcPct val="20000"/>
        </a:spcBef>
        <a:spcAft>
          <a:spcPct val="0"/>
        </a:spcAft>
        <a:buClr>
          <a:schemeClr val="hlink"/>
        </a:buClr>
        <a:buSzPct val="75000"/>
        <a:buFont typeface="Wingdings" pitchFamily="2" charset="2"/>
        <a:buChar char="n"/>
        <a:defRPr kumimoji="1" sz="2000">
          <a:solidFill>
            <a:schemeClr val="tx1"/>
          </a:solidFill>
          <a:latin typeface="+mn-lt"/>
        </a:defRPr>
      </a:lvl4pPr>
      <a:lvl5pPr marL="2057400" indent="-228600" algn="l" rtl="0" eaLnBrk="0" fontAlgn="base" hangingPunct="0">
        <a:spcBef>
          <a:spcPct val="20000"/>
        </a:spcBef>
        <a:spcAft>
          <a:spcPct val="0"/>
        </a:spcAft>
        <a:buClr>
          <a:schemeClr val="hlink"/>
        </a:buClr>
        <a:buSzPct val="75000"/>
        <a:buFont typeface="Wingdings" pitchFamily="2" charset="2"/>
        <a:buChar char="n"/>
        <a:defRPr kumimoji="1" sz="2000">
          <a:solidFill>
            <a:schemeClr val="tx1"/>
          </a:solidFill>
          <a:latin typeface="+mn-lt"/>
        </a:defRPr>
      </a:lvl5pPr>
      <a:lvl6pPr marL="2514600" indent="-228600" algn="l" rtl="0" eaLnBrk="0" fontAlgn="base" hangingPunct="0">
        <a:spcBef>
          <a:spcPct val="20000"/>
        </a:spcBef>
        <a:spcAft>
          <a:spcPct val="0"/>
        </a:spcAft>
        <a:buClr>
          <a:schemeClr val="hlink"/>
        </a:buClr>
        <a:buSzPct val="75000"/>
        <a:buFont typeface="Wingdings" pitchFamily="2" charset="2"/>
        <a:buChar char="n"/>
        <a:defRPr kumimoji="1" sz="2000">
          <a:solidFill>
            <a:schemeClr val="tx1"/>
          </a:solidFill>
          <a:latin typeface="+mn-lt"/>
        </a:defRPr>
      </a:lvl6pPr>
      <a:lvl7pPr marL="2971800" indent="-228600" algn="l" rtl="0" eaLnBrk="0" fontAlgn="base" hangingPunct="0">
        <a:spcBef>
          <a:spcPct val="20000"/>
        </a:spcBef>
        <a:spcAft>
          <a:spcPct val="0"/>
        </a:spcAft>
        <a:buClr>
          <a:schemeClr val="hlink"/>
        </a:buClr>
        <a:buSzPct val="75000"/>
        <a:buFont typeface="Wingdings" pitchFamily="2" charset="2"/>
        <a:buChar char="n"/>
        <a:defRPr kumimoji="1" sz="2000">
          <a:solidFill>
            <a:schemeClr val="tx1"/>
          </a:solidFill>
          <a:latin typeface="+mn-lt"/>
        </a:defRPr>
      </a:lvl7pPr>
      <a:lvl8pPr marL="3429000" indent="-228600" algn="l" rtl="0" eaLnBrk="0" fontAlgn="base" hangingPunct="0">
        <a:spcBef>
          <a:spcPct val="20000"/>
        </a:spcBef>
        <a:spcAft>
          <a:spcPct val="0"/>
        </a:spcAft>
        <a:buClr>
          <a:schemeClr val="hlink"/>
        </a:buClr>
        <a:buSzPct val="75000"/>
        <a:buFont typeface="Wingdings" pitchFamily="2" charset="2"/>
        <a:buChar char="n"/>
        <a:defRPr kumimoji="1" sz="2000">
          <a:solidFill>
            <a:schemeClr val="tx1"/>
          </a:solidFill>
          <a:latin typeface="+mn-lt"/>
        </a:defRPr>
      </a:lvl8pPr>
      <a:lvl9pPr marL="3886200" indent="-228600" algn="l" rtl="0" eaLnBrk="0" fontAlgn="base" hangingPunct="0">
        <a:spcBef>
          <a:spcPct val="20000"/>
        </a:spcBef>
        <a:spcAft>
          <a:spcPct val="0"/>
        </a:spcAft>
        <a:buClr>
          <a:schemeClr val="hlink"/>
        </a:buClr>
        <a:buSzPct val="75000"/>
        <a:buFont typeface="Wingdings" pitchFamily="2" charset="2"/>
        <a:buChar char="n"/>
        <a:defRPr kumimoji="1"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0.xml"/><Relationship Id="rId1" Type="http://schemas.openxmlformats.org/officeDocument/2006/relationships/slideLayout" Target="../slideLayouts/slideLayout7.xml"/><Relationship Id="rId4" Type="http://schemas.openxmlformats.org/officeDocument/2006/relationships/image" Target="../media/image5.png"/></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1.xml"/><Relationship Id="rId1" Type="http://schemas.openxmlformats.org/officeDocument/2006/relationships/slideLayout" Target="../slideLayouts/slideLayout7.xml"/><Relationship Id="rId4" Type="http://schemas.openxmlformats.org/officeDocument/2006/relationships/image" Target="../media/image5.png"/></Relationships>
</file>

<file path=ppt/slides/_rels/slide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2.xml"/><Relationship Id="rId1" Type="http://schemas.openxmlformats.org/officeDocument/2006/relationships/slideLayout" Target="../slideLayouts/slideLayout7.xml"/><Relationship Id="rId4" Type="http://schemas.openxmlformats.org/officeDocument/2006/relationships/image" Target="../media/image5.png"/></Relationships>
</file>

<file path=ppt/slides/_rels/slide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3.xml"/><Relationship Id="rId1" Type="http://schemas.openxmlformats.org/officeDocument/2006/relationships/slideLayout" Target="../slideLayouts/slideLayout7.xml"/><Relationship Id="rId4" Type="http://schemas.openxmlformats.org/officeDocument/2006/relationships/image" Target="../media/image5.png"/></Relationships>
</file>

<file path=ppt/slides/_rels/slide1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23.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24.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5.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8" Type="http://schemas.openxmlformats.org/officeDocument/2006/relationships/image" Target="../media/image9.wmf"/><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9.xml"/><Relationship Id="rId1" Type="http://schemas.openxmlformats.org/officeDocument/2006/relationships/slideLayout" Target="../slideLayouts/slideLayout1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3" Type="http://schemas.openxmlformats.org/officeDocument/2006/relationships/image" Target="../media/image9.wmf"/><Relationship Id="rId2" Type="http://schemas.openxmlformats.org/officeDocument/2006/relationships/notesSlide" Target="../notesSlides/notesSlide30.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8.xml"/><Relationship Id="rId1" Type="http://schemas.openxmlformats.org/officeDocument/2006/relationships/slideLayout" Target="../slideLayouts/slideLayout7.xml"/><Relationship Id="rId4" Type="http://schemas.openxmlformats.org/officeDocument/2006/relationships/image" Target="../media/image5.png"/></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9.xml"/><Relationship Id="rId1" Type="http://schemas.openxmlformats.org/officeDocument/2006/relationships/slideLayout" Target="../slideLayouts/slideLayout7.xml"/><Relationship Id="rId4"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026" name="Rectangle 2"/>
          <p:cNvSpPr>
            <a:spLocks noGrp="1" noChangeArrowheads="1"/>
          </p:cNvSpPr>
          <p:nvPr>
            <p:ph type="ctrTitle"/>
          </p:nvPr>
        </p:nvSpPr>
        <p:spPr>
          <a:xfrm>
            <a:off x="468313" y="5534025"/>
            <a:ext cx="8064500" cy="866775"/>
          </a:xfrm>
        </p:spPr>
        <p:txBody>
          <a:bodyPr/>
          <a:lstStyle/>
          <a:p>
            <a:r>
              <a:rPr lang="en-US" dirty="0"/>
              <a:t>Writing and Rating Performance Expectations</a:t>
            </a:r>
          </a:p>
        </p:txBody>
      </p:sp>
      <p:pic>
        <p:nvPicPr>
          <p:cNvPr id="49160" name="Picture 8"/>
          <p:cNvPicPr>
            <a:picLocks noChangeAspect="1" noChangeArrowheads="1"/>
          </p:cNvPicPr>
          <p:nvPr/>
        </p:nvPicPr>
        <p:blipFill>
          <a:blip r:embed="rId3" cstate="print"/>
          <a:srcRect/>
          <a:stretch>
            <a:fillRect/>
          </a:stretch>
        </p:blipFill>
        <p:spPr bwMode="auto">
          <a:xfrm>
            <a:off x="-1" y="762000"/>
            <a:ext cx="5681183" cy="4267200"/>
          </a:xfrm>
          <a:prstGeom prst="rect">
            <a:avLst/>
          </a:prstGeom>
          <a:noFill/>
          <a:ln w="9525">
            <a:noFill/>
            <a:miter lim="800000"/>
            <a:headEnd/>
            <a:tailEnd/>
          </a:ln>
        </p:spPr>
      </p:pic>
      <p:sp>
        <p:nvSpPr>
          <p:cNvPr id="5" name="Rectangle 4"/>
          <p:cNvSpPr/>
          <p:nvPr/>
        </p:nvSpPr>
        <p:spPr>
          <a:xfrm>
            <a:off x="7696200" y="76200"/>
            <a:ext cx="1382110" cy="461665"/>
          </a:xfrm>
          <a:prstGeom prst="rect">
            <a:avLst/>
          </a:prstGeom>
        </p:spPr>
        <p:txBody>
          <a:bodyPr wrap="none">
            <a:spAutoFit/>
          </a:bodyPr>
          <a:lstStyle/>
          <a:p>
            <a:r>
              <a:rPr lang="en-US" b="1" dirty="0">
                <a:latin typeface="Arial" pitchFamily="34" charset="0"/>
                <a:cs typeface="Arial" pitchFamily="34" charset="0"/>
              </a:rPr>
              <a:t>MGT502</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TextBox 5"/>
          <p:cNvSpPr txBox="1">
            <a:spLocks noChangeArrowheads="1"/>
          </p:cNvSpPr>
          <p:nvPr/>
        </p:nvSpPr>
        <p:spPr bwMode="auto">
          <a:xfrm>
            <a:off x="228600" y="5029200"/>
            <a:ext cx="8610600" cy="954107"/>
          </a:xfrm>
          <a:prstGeom prst="rect">
            <a:avLst/>
          </a:prstGeom>
          <a:solidFill>
            <a:srgbClr val="FFFFFF"/>
          </a:solidFill>
          <a:ln w="9525">
            <a:solidFill>
              <a:srgbClr val="FF0000"/>
            </a:solidFill>
            <a:miter lim="800000"/>
            <a:headEnd/>
            <a:tailEnd/>
          </a:ln>
        </p:spPr>
        <p:txBody>
          <a:bodyPr wrap="square">
            <a:spAutoFit/>
          </a:bodyPr>
          <a:lstStyle/>
          <a:p>
            <a:r>
              <a:rPr lang="en-US" sz="1400" b="1" dirty="0">
                <a:latin typeface="Arial" pitchFamily="34" charset="0"/>
                <a:cs typeface="Arial" pitchFamily="34" charset="0"/>
              </a:rPr>
              <a:t>Continue to document your repair work using the “sycophant” format.  Be sure to include tools used, time signed out, time signed in, condition when signed out, condition when  signed in, serial number of item, manufacturer, and series.  Keep supervisor informed of all work within 2 hours of completion.</a:t>
            </a:r>
            <a:endParaRPr lang="en-US" sz="1400" i="1" dirty="0">
              <a:latin typeface="Arial" pitchFamily="34" charset="0"/>
              <a:cs typeface="Arial" pitchFamily="34" charset="0"/>
            </a:endParaRPr>
          </a:p>
        </p:txBody>
      </p:sp>
      <p:sp>
        <p:nvSpPr>
          <p:cNvPr id="6" name="Rectangle 5"/>
          <p:cNvSpPr>
            <a:spLocks noChangeArrowheads="1"/>
          </p:cNvSpPr>
          <p:nvPr/>
        </p:nvSpPr>
        <p:spPr bwMode="auto">
          <a:xfrm>
            <a:off x="228600" y="76200"/>
            <a:ext cx="8763000" cy="646331"/>
          </a:xfrm>
          <a:prstGeom prst="rect">
            <a:avLst/>
          </a:prstGeom>
          <a:noFill/>
          <a:ln w="9525">
            <a:noFill/>
            <a:miter lim="800000"/>
            <a:headEnd/>
            <a:tailEnd/>
          </a:ln>
          <a:effectLst>
            <a:outerShdw dist="35921" dir="2700000" algn="ctr" rotWithShape="0">
              <a:schemeClr val="bg1"/>
            </a:outerShdw>
          </a:effectLst>
        </p:spPr>
        <p:txBody>
          <a:bodyPr wrap="square">
            <a:spAutoFit/>
          </a:bodyPr>
          <a:lstStyle/>
          <a:p>
            <a:pPr>
              <a:defRPr/>
            </a:pPr>
            <a:r>
              <a:rPr lang="en-US" sz="3600" b="1" dirty="0">
                <a:solidFill>
                  <a:schemeClr val="tx2"/>
                </a:solidFill>
                <a:latin typeface="+mj-lt"/>
                <a:cs typeface="+mn-cs"/>
              </a:rPr>
              <a:t>Not-So-SMART Expectations</a:t>
            </a:r>
          </a:p>
        </p:txBody>
      </p:sp>
      <p:sp>
        <p:nvSpPr>
          <p:cNvPr id="9" name="TextBox 8"/>
          <p:cNvSpPr txBox="1"/>
          <p:nvPr/>
        </p:nvSpPr>
        <p:spPr>
          <a:xfrm>
            <a:off x="3581400" y="2057400"/>
            <a:ext cx="5334000" cy="2246769"/>
          </a:xfrm>
          <a:prstGeom prst="rect">
            <a:avLst/>
          </a:prstGeom>
          <a:noFill/>
        </p:spPr>
        <p:txBody>
          <a:bodyPr wrap="square" rtlCol="0">
            <a:spAutoFit/>
          </a:bodyPr>
          <a:lstStyle/>
          <a:p>
            <a:pPr>
              <a:spcAft>
                <a:spcPts val="600"/>
              </a:spcAft>
              <a:buFont typeface="Arial" pitchFamily="34" charset="0"/>
              <a:buChar char="•"/>
            </a:pPr>
            <a:r>
              <a:rPr lang="en-US" dirty="0">
                <a:latin typeface="+mn-lt"/>
              </a:rPr>
              <a:t>   Measurable</a:t>
            </a:r>
          </a:p>
          <a:p>
            <a:pPr>
              <a:spcAft>
                <a:spcPts val="600"/>
              </a:spcAft>
              <a:buFont typeface="Arial" pitchFamily="34" charset="0"/>
              <a:buChar char="•"/>
            </a:pPr>
            <a:r>
              <a:rPr lang="en-US" dirty="0">
                <a:latin typeface="+mn-lt"/>
              </a:rPr>
              <a:t>   Little room for disagreement</a:t>
            </a:r>
          </a:p>
          <a:p>
            <a:pPr lvl="1">
              <a:spcAft>
                <a:spcPts val="600"/>
              </a:spcAft>
              <a:buFont typeface="Arial" pitchFamily="34" charset="0"/>
              <a:buChar char="•"/>
            </a:pPr>
            <a:r>
              <a:rPr lang="en-US" sz="2000" dirty="0">
                <a:latin typeface="+mn-lt"/>
              </a:rPr>
              <a:t>  Clear standard and time frame</a:t>
            </a:r>
          </a:p>
          <a:p>
            <a:pPr>
              <a:spcAft>
                <a:spcPts val="600"/>
              </a:spcAft>
              <a:buFont typeface="Arial" pitchFamily="34" charset="0"/>
              <a:buChar char="•"/>
            </a:pPr>
            <a:r>
              <a:rPr lang="en-US" dirty="0">
                <a:latin typeface="+mn-lt"/>
              </a:rPr>
              <a:t>   Significant?</a:t>
            </a:r>
          </a:p>
          <a:p>
            <a:pPr>
              <a:spcAft>
                <a:spcPts val="600"/>
              </a:spcAft>
              <a:buFont typeface="Arial" pitchFamily="34" charset="0"/>
              <a:buChar char="•"/>
            </a:pPr>
            <a:r>
              <a:rPr lang="en-US" dirty="0">
                <a:latin typeface="+mn-lt"/>
              </a:rPr>
              <a:t>   Too much “how” detail</a:t>
            </a:r>
          </a:p>
        </p:txBody>
      </p:sp>
      <p:pic>
        <p:nvPicPr>
          <p:cNvPr id="7" name="Picture 2" descr="http://supertommy.me/wordpress/wp-content/uploads/2012/02/einstein.png"/>
          <p:cNvPicPr>
            <a:picLocks noChangeAspect="1" noChangeArrowheads="1"/>
          </p:cNvPicPr>
          <p:nvPr/>
        </p:nvPicPr>
        <p:blipFill>
          <a:blip r:embed="rId3" cstate="print"/>
          <a:srcRect l="5909" r="6273"/>
          <a:stretch>
            <a:fillRect/>
          </a:stretch>
        </p:blipFill>
        <p:spPr bwMode="auto">
          <a:xfrm>
            <a:off x="7223760" y="0"/>
            <a:ext cx="1920240" cy="1371600"/>
          </a:xfrm>
          <a:prstGeom prst="rect">
            <a:avLst/>
          </a:prstGeom>
          <a:noFill/>
        </p:spPr>
      </p:pic>
      <p:grpSp>
        <p:nvGrpSpPr>
          <p:cNvPr id="2" name="Group 7"/>
          <p:cNvGrpSpPr/>
          <p:nvPr/>
        </p:nvGrpSpPr>
        <p:grpSpPr>
          <a:xfrm>
            <a:off x="7486650" y="0"/>
            <a:ext cx="1428750" cy="1440180"/>
            <a:chOff x="6705600" y="4191000"/>
            <a:chExt cx="1600200" cy="1600200"/>
          </a:xfrm>
        </p:grpSpPr>
        <p:sp>
          <p:nvSpPr>
            <p:cNvPr id="10" name="Oval 9"/>
            <p:cNvSpPr/>
            <p:nvPr/>
          </p:nvSpPr>
          <p:spPr bwMode="auto">
            <a:xfrm>
              <a:off x="6705600" y="4191000"/>
              <a:ext cx="1600200" cy="1600200"/>
            </a:xfrm>
            <a:prstGeom prst="ellipse">
              <a:avLst/>
            </a:prstGeom>
            <a:noFill/>
            <a:ln w="76200" cap="sq" cmpd="sng" algn="ctr">
              <a:solidFill>
                <a:srgbClr val="FF0000"/>
              </a:solidFill>
              <a:prstDash val="solid"/>
              <a:round/>
              <a:headEnd type="none" w="sm" len="sm"/>
              <a:tailEnd type="none" w="sm" len="sm"/>
            </a:ln>
            <a:effec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dirty="0">
                <a:ln>
                  <a:noFill/>
                </a:ln>
                <a:solidFill>
                  <a:schemeClr val="tx1"/>
                </a:solidFill>
                <a:effectLst/>
                <a:latin typeface="Times New Roman" pitchFamily="18" charset="0"/>
              </a:endParaRPr>
            </a:p>
          </p:txBody>
        </p:sp>
        <p:cxnSp>
          <p:nvCxnSpPr>
            <p:cNvPr id="11" name="Straight Connector 10"/>
            <p:cNvCxnSpPr>
              <a:stCxn id="10" idx="1"/>
              <a:endCxn id="10" idx="5"/>
            </p:cNvCxnSpPr>
            <p:nvPr/>
          </p:nvCxnSpPr>
          <p:spPr bwMode="auto">
            <a:xfrm>
              <a:off x="6939944" y="4425344"/>
              <a:ext cx="1131512" cy="1131512"/>
            </a:xfrm>
            <a:prstGeom prst="line">
              <a:avLst/>
            </a:prstGeom>
            <a:solidFill>
              <a:schemeClr val="accent1"/>
            </a:solidFill>
            <a:ln w="76200" cap="sq" cmpd="sng" algn="ctr">
              <a:solidFill>
                <a:srgbClr val="FF0000"/>
              </a:solidFill>
              <a:prstDash val="solid"/>
              <a:round/>
              <a:headEnd type="none" w="sm" len="sm"/>
              <a:tailEnd type="none" w="sm" len="sm"/>
            </a:ln>
            <a:effectLst/>
          </p:spPr>
        </p:cxnSp>
      </p:grpSp>
      <p:pic>
        <p:nvPicPr>
          <p:cNvPr id="12" name="Picture 11" descr="Picture2.png"/>
          <p:cNvPicPr>
            <a:picLocks noChangeAspect="1"/>
          </p:cNvPicPr>
          <p:nvPr/>
        </p:nvPicPr>
        <p:blipFill>
          <a:blip r:embed="rId4" cstate="print"/>
          <a:stretch>
            <a:fillRect/>
          </a:stretch>
        </p:blipFill>
        <p:spPr>
          <a:xfrm>
            <a:off x="304801" y="990601"/>
            <a:ext cx="2667000" cy="2584336"/>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1400"/>
                                  </p:stCondLst>
                                  <p:childTnLst>
                                    <p:set>
                                      <p:cBhvr>
                                        <p:cTn id="6" dur="1" fill="hold">
                                          <p:stCondLst>
                                            <p:cond delay="0"/>
                                          </p:stCondLst>
                                        </p:cTn>
                                        <p:tgtEl>
                                          <p:spTgt spid="27652"/>
                                        </p:tgtEl>
                                        <p:attrNameLst>
                                          <p:attrName>style.visibility</p:attrName>
                                        </p:attrNameLst>
                                      </p:cBhvr>
                                      <p:to>
                                        <p:strVal val="visible"/>
                                      </p:to>
                                    </p:set>
                                    <p:animEffect transition="in" filter="wipe(left)">
                                      <p:cBhvr>
                                        <p:cTn id="7" dur="500"/>
                                        <p:tgtEl>
                                          <p:spTgt spid="27652"/>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9">
                                            <p:txEl>
                                              <p:pRg st="0" end="0"/>
                                            </p:txEl>
                                          </p:spTgt>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grpId="0" nodeType="clickEffect">
                                  <p:stCondLst>
                                    <p:cond delay="0"/>
                                  </p:stCondLst>
                                  <p:childTnLst>
                                    <p:set>
                                      <p:cBhvr>
                                        <p:cTn id="15" dur="1" fill="hold">
                                          <p:stCondLst>
                                            <p:cond delay="0"/>
                                          </p:stCondLst>
                                        </p:cTn>
                                        <p:tgtEl>
                                          <p:spTgt spid="9">
                                            <p:txEl>
                                              <p:pRg st="1" end="1"/>
                                            </p:txEl>
                                          </p:spTgt>
                                        </p:tgtEl>
                                        <p:attrNameLst>
                                          <p:attrName>style.visibility</p:attrName>
                                        </p:attrNameLst>
                                      </p:cBhvr>
                                      <p:to>
                                        <p:strVal val="visible"/>
                                      </p:to>
                                    </p:set>
                                  </p:childTnLst>
                                </p:cTn>
                              </p:par>
                            </p:childTnLst>
                          </p:cTn>
                        </p:par>
                        <p:par>
                          <p:cTn id="16" fill="hold">
                            <p:stCondLst>
                              <p:cond delay="0"/>
                            </p:stCondLst>
                            <p:childTnLst>
                              <p:par>
                                <p:cTn id="17" presetID="1" presetClass="entr" presetSubtype="0" fill="hold" grpId="0" nodeType="afterEffect">
                                  <p:stCondLst>
                                    <p:cond delay="0"/>
                                  </p:stCondLst>
                                  <p:childTnLst>
                                    <p:set>
                                      <p:cBhvr>
                                        <p:cTn id="18" dur="1" fill="hold">
                                          <p:stCondLst>
                                            <p:cond delay="0"/>
                                          </p:stCondLst>
                                        </p:cTn>
                                        <p:tgtEl>
                                          <p:spTgt spid="9">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9">
                                            <p:txEl>
                                              <p:pRg st="3" end="3"/>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9">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652" grpId="0" animBg="1"/>
      <p:bldP spid="9" grpId="0" uiExpand="1" build="p" bldLvl="2"/>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a:spLocks noChangeArrowheads="1"/>
          </p:cNvSpPr>
          <p:nvPr/>
        </p:nvSpPr>
        <p:spPr bwMode="auto">
          <a:xfrm>
            <a:off x="304800" y="0"/>
            <a:ext cx="8839200" cy="708025"/>
          </a:xfrm>
          <a:prstGeom prst="rect">
            <a:avLst/>
          </a:prstGeom>
          <a:noFill/>
          <a:ln w="9525">
            <a:noFill/>
            <a:miter lim="800000"/>
            <a:headEnd/>
            <a:tailEnd/>
          </a:ln>
          <a:effectLst>
            <a:outerShdw dist="35921" dir="2700000" algn="ctr" rotWithShape="0">
              <a:schemeClr val="bg1"/>
            </a:outerShdw>
          </a:effectLst>
        </p:spPr>
        <p:txBody>
          <a:bodyPr wrap="square">
            <a:spAutoFit/>
          </a:bodyPr>
          <a:lstStyle/>
          <a:p>
            <a:pPr>
              <a:defRPr/>
            </a:pPr>
            <a:r>
              <a:rPr lang="en-US" sz="4000" b="1" dirty="0">
                <a:solidFill>
                  <a:schemeClr val="tx2"/>
                </a:solidFill>
                <a:latin typeface="+mj-lt"/>
                <a:cs typeface="+mn-cs"/>
              </a:rPr>
              <a:t>Make it SMARTer</a:t>
            </a:r>
          </a:p>
        </p:txBody>
      </p:sp>
      <p:sp>
        <p:nvSpPr>
          <p:cNvPr id="8" name="TextBox 7"/>
          <p:cNvSpPr txBox="1"/>
          <p:nvPr/>
        </p:nvSpPr>
        <p:spPr>
          <a:xfrm>
            <a:off x="3581400" y="1905000"/>
            <a:ext cx="5334000" cy="1292662"/>
          </a:xfrm>
          <a:prstGeom prst="rect">
            <a:avLst/>
          </a:prstGeom>
          <a:noFill/>
        </p:spPr>
        <p:txBody>
          <a:bodyPr wrap="square" rtlCol="0">
            <a:spAutoFit/>
          </a:bodyPr>
          <a:lstStyle/>
          <a:p>
            <a:pPr>
              <a:spcAft>
                <a:spcPts val="600"/>
              </a:spcAft>
              <a:buFont typeface="Arial" pitchFamily="34" charset="0"/>
              <a:buChar char="•"/>
            </a:pPr>
            <a:r>
              <a:rPr lang="en-US" dirty="0">
                <a:latin typeface="+mn-lt"/>
              </a:rPr>
              <a:t>   Measurable verbs</a:t>
            </a:r>
          </a:p>
          <a:p>
            <a:pPr lvl="1">
              <a:spcAft>
                <a:spcPts val="600"/>
              </a:spcAft>
              <a:buFont typeface="Arial" pitchFamily="34" charset="0"/>
              <a:buChar char="•"/>
            </a:pPr>
            <a:r>
              <a:rPr lang="en-US" sz="2000" dirty="0">
                <a:latin typeface="+mn-lt"/>
              </a:rPr>
              <a:t>  Appropriate to level of ratee</a:t>
            </a:r>
          </a:p>
          <a:p>
            <a:pPr>
              <a:spcAft>
                <a:spcPts val="600"/>
              </a:spcAft>
              <a:buFont typeface="Arial" pitchFamily="34" charset="0"/>
              <a:buChar char="•"/>
            </a:pPr>
            <a:r>
              <a:rPr lang="en-US" dirty="0">
                <a:latin typeface="+mn-lt"/>
              </a:rPr>
              <a:t>   States what must be done, not how   </a:t>
            </a:r>
          </a:p>
        </p:txBody>
      </p:sp>
      <p:sp>
        <p:nvSpPr>
          <p:cNvPr id="10" name="TextBox 5"/>
          <p:cNvSpPr txBox="1">
            <a:spLocks noChangeArrowheads="1"/>
          </p:cNvSpPr>
          <p:nvPr/>
        </p:nvSpPr>
        <p:spPr bwMode="auto">
          <a:xfrm>
            <a:off x="304800" y="5263813"/>
            <a:ext cx="8610600" cy="954107"/>
          </a:xfrm>
          <a:prstGeom prst="rect">
            <a:avLst/>
          </a:prstGeom>
          <a:solidFill>
            <a:srgbClr val="FFFFFF"/>
          </a:solidFill>
          <a:ln w="9525">
            <a:solidFill>
              <a:srgbClr val="FF0000"/>
            </a:solidFill>
            <a:miter lim="800000"/>
            <a:headEnd/>
            <a:tailEnd/>
          </a:ln>
        </p:spPr>
        <p:txBody>
          <a:bodyPr wrap="square">
            <a:spAutoFit/>
          </a:bodyPr>
          <a:lstStyle/>
          <a:p>
            <a:r>
              <a:rPr lang="en-US" sz="1400" b="1" dirty="0">
                <a:solidFill>
                  <a:schemeClr val="tx2">
                    <a:lumMod val="60000"/>
                    <a:lumOff val="40000"/>
                  </a:schemeClr>
                </a:solidFill>
                <a:latin typeface="Arial" pitchFamily="34" charset="0"/>
                <a:cs typeface="Arial" pitchFamily="34" charset="0"/>
              </a:rPr>
              <a:t>Continue to document your repair work using the “xyz” format.  Be sure to include tools used, time signed out, time signed in, condition when signed out, condition when  signed in, serial number of item, manufacturer, and series.  Keep supervisor informed of all work within 2 hours of completion.        							</a:t>
            </a:r>
            <a:endParaRPr lang="en-US" sz="1400" i="1" dirty="0">
              <a:solidFill>
                <a:schemeClr val="tx2">
                  <a:lumMod val="60000"/>
                  <a:lumOff val="40000"/>
                </a:schemeClr>
              </a:solidFill>
              <a:latin typeface="Arial" pitchFamily="34" charset="0"/>
              <a:cs typeface="Arial" pitchFamily="34" charset="0"/>
            </a:endParaRPr>
          </a:p>
        </p:txBody>
      </p:sp>
      <p:sp>
        <p:nvSpPr>
          <p:cNvPr id="27652" name="TextBox 5"/>
          <p:cNvSpPr txBox="1">
            <a:spLocks noChangeArrowheads="1"/>
          </p:cNvSpPr>
          <p:nvPr/>
        </p:nvSpPr>
        <p:spPr bwMode="auto">
          <a:xfrm>
            <a:off x="304800" y="5227023"/>
            <a:ext cx="8610600" cy="1015663"/>
          </a:xfrm>
          <a:prstGeom prst="rect">
            <a:avLst/>
          </a:prstGeom>
          <a:solidFill>
            <a:srgbClr val="FFFFFF"/>
          </a:solidFill>
          <a:ln w="9525">
            <a:solidFill>
              <a:srgbClr val="FF0000"/>
            </a:solidFill>
            <a:miter lim="800000"/>
            <a:headEnd/>
            <a:tailEnd/>
          </a:ln>
        </p:spPr>
        <p:txBody>
          <a:bodyPr wrap="square" tIns="182880" bIns="182880" anchor="ctr" anchorCtr="0">
            <a:spAutoFit/>
          </a:bodyPr>
          <a:lstStyle/>
          <a:p>
            <a:endParaRPr lang="en-US" sz="1400" b="1" dirty="0">
              <a:latin typeface="Arial" pitchFamily="34" charset="0"/>
              <a:cs typeface="Arial" pitchFamily="34" charset="0"/>
            </a:endParaRPr>
          </a:p>
          <a:p>
            <a:r>
              <a:rPr lang="en-US" sz="1400" b="1" dirty="0">
                <a:latin typeface="Arial" pitchFamily="34" charset="0"/>
                <a:cs typeface="Arial" pitchFamily="34" charset="0"/>
              </a:rPr>
              <a:t>Document all repair work fully according to the “sycophant” format.</a:t>
            </a:r>
          </a:p>
          <a:p>
            <a:r>
              <a:rPr lang="en-US" sz="1400" b="1" dirty="0">
                <a:latin typeface="Arial" pitchFamily="34" charset="0"/>
                <a:cs typeface="Arial" pitchFamily="34" charset="0"/>
              </a:rPr>
              <a:t>      					</a:t>
            </a:r>
            <a:endParaRPr lang="en-US" sz="1400" i="1" dirty="0">
              <a:latin typeface="Arial" pitchFamily="34" charset="0"/>
              <a:cs typeface="Arial" pitchFamily="34" charset="0"/>
            </a:endParaRPr>
          </a:p>
        </p:txBody>
      </p:sp>
      <p:pic>
        <p:nvPicPr>
          <p:cNvPr id="7" name="Picture 2" descr="http://supertommy.me/wordpress/wp-content/uploads/2012/02/einstein.png"/>
          <p:cNvPicPr>
            <a:picLocks noChangeAspect="1" noChangeArrowheads="1"/>
          </p:cNvPicPr>
          <p:nvPr/>
        </p:nvPicPr>
        <p:blipFill>
          <a:blip r:embed="rId3" cstate="print"/>
          <a:srcRect l="5909" r="6273"/>
          <a:stretch>
            <a:fillRect/>
          </a:stretch>
        </p:blipFill>
        <p:spPr bwMode="auto">
          <a:xfrm>
            <a:off x="7315200" y="0"/>
            <a:ext cx="1828800" cy="1306286"/>
          </a:xfrm>
          <a:prstGeom prst="rect">
            <a:avLst/>
          </a:prstGeom>
          <a:noFill/>
        </p:spPr>
      </p:pic>
      <p:pic>
        <p:nvPicPr>
          <p:cNvPr id="9" name="Picture 8" descr="Picture2.png"/>
          <p:cNvPicPr>
            <a:picLocks noChangeAspect="1"/>
          </p:cNvPicPr>
          <p:nvPr/>
        </p:nvPicPr>
        <p:blipFill>
          <a:blip r:embed="rId4" cstate="print"/>
          <a:stretch>
            <a:fillRect/>
          </a:stretch>
        </p:blipFill>
        <p:spPr>
          <a:xfrm>
            <a:off x="304801" y="990601"/>
            <a:ext cx="2667000" cy="2584336"/>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2300"/>
                                  </p:stCondLst>
                                  <p:childTnLst>
                                    <p:set>
                                      <p:cBhvr>
                                        <p:cTn id="6" dur="1" fill="hold">
                                          <p:stCondLst>
                                            <p:cond delay="0"/>
                                          </p:stCondLst>
                                        </p:cTn>
                                        <p:tgtEl>
                                          <p:spTgt spid="27652"/>
                                        </p:tgtEl>
                                        <p:attrNameLst>
                                          <p:attrName>style.visibility</p:attrName>
                                        </p:attrNameLst>
                                      </p:cBhvr>
                                      <p:to>
                                        <p:strVal val="visible"/>
                                      </p:to>
                                    </p:set>
                                    <p:animEffect transition="in" filter="wipe(left)">
                                      <p:cBhvr>
                                        <p:cTn id="7" dur="500"/>
                                        <p:tgtEl>
                                          <p:spTgt spid="27652"/>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8">
                                            <p:txEl>
                                              <p:pRg st="0" end="0"/>
                                            </p:txEl>
                                          </p:spTgt>
                                        </p:tgtEl>
                                        <p:attrNameLst>
                                          <p:attrName>style.visibility</p:attrName>
                                        </p:attrNameLst>
                                      </p:cBhvr>
                                      <p:to>
                                        <p:strVal val="visible"/>
                                      </p:to>
                                    </p:set>
                                  </p:childTnLst>
                                </p:cTn>
                              </p:par>
                            </p:childTnLst>
                          </p:cTn>
                        </p:par>
                        <p:par>
                          <p:cTn id="12" fill="hold">
                            <p:stCondLst>
                              <p:cond delay="0"/>
                            </p:stCondLst>
                            <p:childTnLst>
                              <p:par>
                                <p:cTn id="13" presetID="1" presetClass="entr" presetSubtype="0" fill="hold" grpId="0" nodeType="afterEffect">
                                  <p:stCondLst>
                                    <p:cond delay="0"/>
                                  </p:stCondLst>
                                  <p:childTnLst>
                                    <p:set>
                                      <p:cBhvr>
                                        <p:cTn id="14" dur="1" fill="hold">
                                          <p:stCondLst>
                                            <p:cond delay="0"/>
                                          </p:stCondLst>
                                        </p:cTn>
                                        <p:tgtEl>
                                          <p:spTgt spid="8">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uiExpand="1" build="p" bldLvl="2"/>
      <p:bldP spid="27652"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TextBox 5"/>
          <p:cNvSpPr txBox="1">
            <a:spLocks noChangeArrowheads="1"/>
          </p:cNvSpPr>
          <p:nvPr/>
        </p:nvSpPr>
        <p:spPr bwMode="auto">
          <a:xfrm>
            <a:off x="304800" y="4895671"/>
            <a:ext cx="8610600" cy="1200329"/>
          </a:xfrm>
          <a:prstGeom prst="rect">
            <a:avLst/>
          </a:prstGeom>
          <a:solidFill>
            <a:srgbClr val="FFFFFF"/>
          </a:solidFill>
          <a:ln w="9525">
            <a:solidFill>
              <a:srgbClr val="FF0000"/>
            </a:solidFill>
            <a:miter lim="800000"/>
            <a:headEnd/>
            <a:tailEnd/>
          </a:ln>
        </p:spPr>
        <p:txBody>
          <a:bodyPr wrap="square">
            <a:spAutoFit/>
          </a:bodyPr>
          <a:lstStyle/>
          <a:p>
            <a:r>
              <a:rPr lang="en-US" sz="1200" dirty="0">
                <a:latin typeface="+mn-lt"/>
              </a:rPr>
              <a:t>You are expected to complete complex design assignments while handling multiple tasks and projects. You will work under general project supervision and report directly to work managers or engineers. Significant latitude in prioritizing and choosing design methods and formats will be given to you. With this, you are expected to independently identify and solve moderately complex design problems. You are held responsible for the overall quality and schedule of your designs as you coordinate your efforts with other designers and engineers both inside and outside of the group. Furthermore, you are tasked to clearly report your progress, risks, difficulties, and alternative methods to the group’s managers and Project Engineers.</a:t>
            </a:r>
          </a:p>
        </p:txBody>
      </p:sp>
      <p:sp>
        <p:nvSpPr>
          <p:cNvPr id="5" name="TextBox 4"/>
          <p:cNvSpPr txBox="1"/>
          <p:nvPr/>
        </p:nvSpPr>
        <p:spPr>
          <a:xfrm>
            <a:off x="3200400" y="1600200"/>
            <a:ext cx="5943600" cy="2631490"/>
          </a:xfrm>
          <a:prstGeom prst="rect">
            <a:avLst/>
          </a:prstGeom>
          <a:noFill/>
        </p:spPr>
        <p:txBody>
          <a:bodyPr wrap="square" rtlCol="0">
            <a:spAutoFit/>
          </a:bodyPr>
          <a:lstStyle/>
          <a:p>
            <a:pPr>
              <a:spcAft>
                <a:spcPts val="600"/>
              </a:spcAft>
              <a:buFont typeface="Arial" pitchFamily="34" charset="0"/>
              <a:buChar char="•"/>
            </a:pPr>
            <a:r>
              <a:rPr lang="en-US" dirty="0">
                <a:latin typeface="+mn-lt"/>
              </a:rPr>
              <a:t> Contradiction?</a:t>
            </a:r>
          </a:p>
          <a:p>
            <a:pPr lvl="1">
              <a:spcAft>
                <a:spcPts val="600"/>
              </a:spcAft>
              <a:buFont typeface="Arial" pitchFamily="34" charset="0"/>
              <a:buChar char="•"/>
            </a:pPr>
            <a:r>
              <a:rPr lang="en-US" sz="2000" dirty="0">
                <a:latin typeface="+mn-lt"/>
              </a:rPr>
              <a:t>“Significant latitude,: independently identify” </a:t>
            </a:r>
          </a:p>
          <a:p>
            <a:pPr lvl="1">
              <a:spcAft>
                <a:spcPts val="600"/>
              </a:spcAft>
              <a:buFont typeface="Arial" pitchFamily="34" charset="0"/>
              <a:buChar char="•"/>
            </a:pPr>
            <a:r>
              <a:rPr lang="en-US" sz="2000" dirty="0">
                <a:latin typeface="+mn-lt"/>
              </a:rPr>
              <a:t>“clearly report…to…managers, etc.</a:t>
            </a:r>
          </a:p>
          <a:p>
            <a:pPr>
              <a:spcAft>
                <a:spcPts val="600"/>
              </a:spcAft>
              <a:buFont typeface="Arial" pitchFamily="34" charset="0"/>
              <a:buChar char="•"/>
            </a:pPr>
            <a:r>
              <a:rPr lang="en-US" dirty="0">
                <a:latin typeface="+mn-lt"/>
              </a:rPr>
              <a:t> How many is “multiple?”</a:t>
            </a:r>
          </a:p>
          <a:p>
            <a:pPr>
              <a:spcAft>
                <a:spcPts val="600"/>
              </a:spcAft>
              <a:buFont typeface="Arial" pitchFamily="34" charset="0"/>
              <a:buChar char="•"/>
            </a:pPr>
            <a:r>
              <a:rPr lang="en-US" dirty="0">
                <a:latin typeface="+mn-lt"/>
              </a:rPr>
              <a:t> How complex is “moderately?”</a:t>
            </a:r>
          </a:p>
          <a:p>
            <a:pPr>
              <a:spcAft>
                <a:spcPts val="600"/>
              </a:spcAft>
              <a:buFont typeface="Arial" pitchFamily="34" charset="0"/>
              <a:buChar char="•"/>
            </a:pPr>
            <a:r>
              <a:rPr lang="en-US" dirty="0">
                <a:latin typeface="+mn-lt"/>
              </a:rPr>
              <a:t> Stating the obvious?</a:t>
            </a:r>
          </a:p>
        </p:txBody>
      </p:sp>
      <p:sp>
        <p:nvSpPr>
          <p:cNvPr id="6" name="Rectangle 5"/>
          <p:cNvSpPr>
            <a:spLocks noChangeArrowheads="1"/>
          </p:cNvSpPr>
          <p:nvPr/>
        </p:nvSpPr>
        <p:spPr bwMode="auto">
          <a:xfrm>
            <a:off x="381000" y="-76200"/>
            <a:ext cx="8763000" cy="708025"/>
          </a:xfrm>
          <a:prstGeom prst="rect">
            <a:avLst/>
          </a:prstGeom>
          <a:noFill/>
          <a:ln w="9525">
            <a:noFill/>
            <a:miter lim="800000"/>
            <a:headEnd/>
            <a:tailEnd/>
          </a:ln>
          <a:effectLst>
            <a:outerShdw dist="35921" dir="2700000" algn="ctr" rotWithShape="0">
              <a:schemeClr val="bg1"/>
            </a:outerShdw>
          </a:effectLst>
        </p:spPr>
        <p:txBody>
          <a:bodyPr wrap="square">
            <a:spAutoFit/>
          </a:bodyPr>
          <a:lstStyle/>
          <a:p>
            <a:pPr>
              <a:defRPr/>
            </a:pPr>
            <a:r>
              <a:rPr lang="en-US" sz="4000" b="1" dirty="0">
                <a:solidFill>
                  <a:schemeClr val="tx2"/>
                </a:solidFill>
                <a:latin typeface="+mj-lt"/>
                <a:cs typeface="+mn-cs"/>
              </a:rPr>
              <a:t>Fixing a Poor Expectation</a:t>
            </a:r>
          </a:p>
        </p:txBody>
      </p:sp>
      <p:sp>
        <p:nvSpPr>
          <p:cNvPr id="7" name="TextBox 5"/>
          <p:cNvSpPr txBox="1">
            <a:spLocks noChangeArrowheads="1"/>
          </p:cNvSpPr>
          <p:nvPr/>
        </p:nvSpPr>
        <p:spPr bwMode="auto">
          <a:xfrm>
            <a:off x="304800" y="4876800"/>
            <a:ext cx="8610600" cy="1200329"/>
          </a:xfrm>
          <a:prstGeom prst="rect">
            <a:avLst/>
          </a:prstGeom>
          <a:solidFill>
            <a:srgbClr val="FFFFFF"/>
          </a:solidFill>
          <a:ln w="9525">
            <a:solidFill>
              <a:srgbClr val="FF0000"/>
            </a:solidFill>
            <a:miter lim="800000"/>
            <a:headEnd/>
            <a:tailEnd/>
          </a:ln>
        </p:spPr>
        <p:txBody>
          <a:bodyPr wrap="square">
            <a:spAutoFit/>
          </a:bodyPr>
          <a:lstStyle/>
          <a:p>
            <a:endParaRPr lang="en-US" sz="1200" b="1" dirty="0">
              <a:solidFill>
                <a:srgbClr val="002060"/>
              </a:solidFill>
              <a:latin typeface="Arial" pitchFamily="34" charset="0"/>
              <a:cs typeface="Arial" pitchFamily="34" charset="0"/>
            </a:endParaRPr>
          </a:p>
          <a:p>
            <a:endParaRPr lang="en-US" sz="1200" b="1" dirty="0">
              <a:solidFill>
                <a:srgbClr val="002060"/>
              </a:solidFill>
              <a:latin typeface="Arial" pitchFamily="34" charset="0"/>
              <a:cs typeface="Arial" pitchFamily="34" charset="0"/>
            </a:endParaRPr>
          </a:p>
          <a:p>
            <a:r>
              <a:rPr lang="en-US" sz="1200" b="1" dirty="0">
                <a:solidFill>
                  <a:srgbClr val="002060"/>
                </a:solidFill>
                <a:latin typeface="Arial" pitchFamily="34" charset="0"/>
                <a:cs typeface="Arial" pitchFamily="34" charset="0"/>
              </a:rPr>
              <a:t>Complete all complex design assignments to the satisfaction of work managers and engineers who assign them using the most effective and efficient methods possible.  The efficiency of your methods will be measured by how well you handle other tasks and projects unrelated to these assignments.</a:t>
            </a:r>
          </a:p>
          <a:p>
            <a:endParaRPr lang="en-US" sz="1200" b="1" dirty="0">
              <a:solidFill>
                <a:srgbClr val="002060"/>
              </a:solidFill>
              <a:latin typeface="Arial" pitchFamily="34" charset="0"/>
              <a:cs typeface="Arial" pitchFamily="34" charset="0"/>
            </a:endParaRPr>
          </a:p>
        </p:txBody>
      </p:sp>
      <p:pic>
        <p:nvPicPr>
          <p:cNvPr id="8" name="Picture 2" descr="http://supertommy.me/wordpress/wp-content/uploads/2012/02/einstein.png"/>
          <p:cNvPicPr>
            <a:picLocks noChangeAspect="1" noChangeArrowheads="1"/>
          </p:cNvPicPr>
          <p:nvPr/>
        </p:nvPicPr>
        <p:blipFill>
          <a:blip r:embed="rId3" cstate="print"/>
          <a:srcRect l="5909" r="6273"/>
          <a:stretch>
            <a:fillRect/>
          </a:stretch>
        </p:blipFill>
        <p:spPr bwMode="auto">
          <a:xfrm>
            <a:off x="7315200" y="0"/>
            <a:ext cx="1828800" cy="1306286"/>
          </a:xfrm>
          <a:prstGeom prst="rect">
            <a:avLst/>
          </a:prstGeom>
          <a:noFill/>
        </p:spPr>
      </p:pic>
      <p:grpSp>
        <p:nvGrpSpPr>
          <p:cNvPr id="9" name="Group 7"/>
          <p:cNvGrpSpPr/>
          <p:nvPr/>
        </p:nvGrpSpPr>
        <p:grpSpPr>
          <a:xfrm>
            <a:off x="7486650" y="0"/>
            <a:ext cx="1428750" cy="1440180"/>
            <a:chOff x="6705600" y="4191000"/>
            <a:chExt cx="1600200" cy="1600200"/>
          </a:xfrm>
        </p:grpSpPr>
        <p:sp>
          <p:nvSpPr>
            <p:cNvPr id="10" name="Oval 9"/>
            <p:cNvSpPr/>
            <p:nvPr/>
          </p:nvSpPr>
          <p:spPr bwMode="auto">
            <a:xfrm>
              <a:off x="6705600" y="4191000"/>
              <a:ext cx="1600200" cy="1600200"/>
            </a:xfrm>
            <a:prstGeom prst="ellipse">
              <a:avLst/>
            </a:prstGeom>
            <a:noFill/>
            <a:ln w="76200" cap="sq" cmpd="sng" algn="ctr">
              <a:solidFill>
                <a:srgbClr val="FF0000"/>
              </a:solidFill>
              <a:prstDash val="solid"/>
              <a:round/>
              <a:headEnd type="none" w="sm" len="sm"/>
              <a:tailEnd type="none" w="sm" len="sm"/>
            </a:ln>
            <a:effec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dirty="0">
                <a:ln>
                  <a:noFill/>
                </a:ln>
                <a:solidFill>
                  <a:schemeClr val="tx1"/>
                </a:solidFill>
                <a:effectLst/>
                <a:latin typeface="Times New Roman" pitchFamily="18" charset="0"/>
              </a:endParaRPr>
            </a:p>
          </p:txBody>
        </p:sp>
        <p:cxnSp>
          <p:nvCxnSpPr>
            <p:cNvPr id="11" name="Straight Connector 10"/>
            <p:cNvCxnSpPr>
              <a:stCxn id="10" idx="1"/>
              <a:endCxn id="10" idx="5"/>
            </p:cNvCxnSpPr>
            <p:nvPr/>
          </p:nvCxnSpPr>
          <p:spPr bwMode="auto">
            <a:xfrm>
              <a:off x="6939944" y="4425344"/>
              <a:ext cx="1131512" cy="1131512"/>
            </a:xfrm>
            <a:prstGeom prst="line">
              <a:avLst/>
            </a:prstGeom>
            <a:solidFill>
              <a:schemeClr val="accent1"/>
            </a:solidFill>
            <a:ln w="76200" cap="sq" cmpd="sng" algn="ctr">
              <a:solidFill>
                <a:srgbClr val="FF0000"/>
              </a:solidFill>
              <a:prstDash val="solid"/>
              <a:round/>
              <a:headEnd type="none" w="sm" len="sm"/>
              <a:tailEnd type="none" w="sm" len="sm"/>
            </a:ln>
            <a:effectLst/>
          </p:spPr>
        </p:cxnSp>
      </p:grpSp>
      <p:pic>
        <p:nvPicPr>
          <p:cNvPr id="12" name="Picture 11" descr="Picture2.png"/>
          <p:cNvPicPr>
            <a:picLocks noChangeAspect="1"/>
          </p:cNvPicPr>
          <p:nvPr/>
        </p:nvPicPr>
        <p:blipFill>
          <a:blip r:embed="rId4" cstate="print"/>
          <a:stretch>
            <a:fillRect/>
          </a:stretch>
        </p:blipFill>
        <p:spPr>
          <a:xfrm>
            <a:off x="304801" y="990601"/>
            <a:ext cx="2667000" cy="2584336"/>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par>
                          <p:cTn id="7" fill="hold">
                            <p:stCondLst>
                              <p:cond delay="0"/>
                            </p:stCondLst>
                            <p:childTnLst>
                              <p:par>
                                <p:cTn id="8" presetID="1" presetClass="entr" presetSubtype="0" fill="hold" grpId="0" nodeType="afterEffect">
                                  <p:stCondLst>
                                    <p:cond delay="0"/>
                                  </p:stCondLst>
                                  <p:childTnLst>
                                    <p:set>
                                      <p:cBhvr>
                                        <p:cTn id="9" dur="1" fill="hold">
                                          <p:stCondLst>
                                            <p:cond delay="0"/>
                                          </p:stCondLst>
                                        </p:cTn>
                                        <p:tgtEl>
                                          <p:spTgt spid="5">
                                            <p:txEl>
                                              <p:pRg st="1" end="1"/>
                                            </p:txEl>
                                          </p:spTgt>
                                        </p:tgtEl>
                                        <p:attrNameLst>
                                          <p:attrName>style.visibility</p:attrName>
                                        </p:attrNameLst>
                                      </p:cBhvr>
                                      <p:to>
                                        <p:strVal val="visible"/>
                                      </p:to>
                                    </p:set>
                                  </p:childTnLst>
                                </p:cTn>
                              </p:par>
                            </p:childTnLst>
                          </p:cTn>
                        </p:par>
                        <p:par>
                          <p:cTn id="10" fill="hold">
                            <p:stCondLst>
                              <p:cond delay="0"/>
                            </p:stCondLst>
                            <p:childTnLst>
                              <p:par>
                                <p:cTn id="11" presetID="1" presetClass="entr" presetSubtype="0" fill="hold" grpId="0" nodeType="afterEffect">
                                  <p:stCondLst>
                                    <p:cond delay="0"/>
                                  </p:stCondLst>
                                  <p:childTnLst>
                                    <p:set>
                                      <p:cBhvr>
                                        <p:cTn id="12"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5">
                                            <p:txEl>
                                              <p:pRg st="3" end="3"/>
                                            </p:txEl>
                                          </p:spTgt>
                                        </p:tgtEl>
                                        <p:attrNameLst>
                                          <p:attrName>style.visibility</p:attrName>
                                        </p:attrNameLst>
                                      </p:cBhvr>
                                      <p:to>
                                        <p:strVal val="visible"/>
                                      </p:to>
                                    </p:set>
                                  </p:childTnLst>
                                </p:cTn>
                              </p:par>
                            </p:childTnLst>
                          </p:cTn>
                        </p:par>
                        <p:par>
                          <p:cTn id="17" fill="hold">
                            <p:stCondLst>
                              <p:cond delay="0"/>
                            </p:stCondLst>
                            <p:childTnLst>
                              <p:par>
                                <p:cTn id="18" presetID="1" presetClass="entr" presetSubtype="0" fill="hold" grpId="0" nodeType="afterEffect">
                                  <p:stCondLst>
                                    <p:cond delay="0"/>
                                  </p:stCondLst>
                                  <p:childTnLst>
                                    <p:set>
                                      <p:cBhvr>
                                        <p:cTn id="19"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20" fill="hold">
                      <p:stCondLst>
                        <p:cond delay="indefinite"/>
                      </p:stCondLst>
                      <p:childTnLst>
                        <p:par>
                          <p:cTn id="21" fill="hold">
                            <p:stCondLst>
                              <p:cond delay="0"/>
                            </p:stCondLst>
                            <p:childTnLst>
                              <p:par>
                                <p:cTn id="22" presetID="1" presetClass="entr" presetSubtype="0" fill="hold" grpId="0" nodeType="clickEffect">
                                  <p:stCondLst>
                                    <p:cond delay="0"/>
                                  </p:stCondLst>
                                  <p:childTnLst>
                                    <p:set>
                                      <p:cBhvr>
                                        <p:cTn id="23" dur="1" fill="hold">
                                          <p:stCondLst>
                                            <p:cond delay="0"/>
                                          </p:stCondLst>
                                        </p:cTn>
                                        <p:tgtEl>
                                          <p:spTgt spid="5">
                                            <p:txEl>
                                              <p:pRg st="5" end="5"/>
                                            </p:txEl>
                                          </p:spTgt>
                                        </p:tgtEl>
                                        <p:attrNameLst>
                                          <p:attrName>style.visibility</p:attrName>
                                        </p:attrNameLst>
                                      </p:cBhvr>
                                      <p:to>
                                        <p:strVal val="visible"/>
                                      </p:to>
                                    </p:set>
                                  </p:childTnLst>
                                </p:cTn>
                              </p:par>
                            </p:childTnLst>
                          </p:cTn>
                        </p:par>
                      </p:childTnLst>
                    </p:cTn>
                  </p:par>
                  <p:par>
                    <p:cTn id="24" fill="hold">
                      <p:stCondLst>
                        <p:cond delay="indefinite"/>
                      </p:stCondLst>
                      <p:childTnLst>
                        <p:par>
                          <p:cTn id="25" fill="hold">
                            <p:stCondLst>
                              <p:cond delay="0"/>
                            </p:stCondLst>
                            <p:childTnLst>
                              <p:par>
                                <p:cTn id="26" presetID="1" presetClass="exit" presetSubtype="0" fill="hold" nodeType="clickEffect">
                                  <p:stCondLst>
                                    <p:cond delay="0"/>
                                  </p:stCondLst>
                                  <p:childTnLst>
                                    <p:set>
                                      <p:cBhvr>
                                        <p:cTn id="27" dur="1" fill="hold">
                                          <p:stCondLst>
                                            <p:cond delay="0"/>
                                          </p:stCondLst>
                                        </p:cTn>
                                        <p:tgtEl>
                                          <p:spTgt spid="9"/>
                                        </p:tgtEl>
                                        <p:attrNameLst>
                                          <p:attrName>style.visibility</p:attrName>
                                        </p:attrNameLst>
                                      </p:cBhvr>
                                      <p:to>
                                        <p:strVal val="hidden"/>
                                      </p:to>
                                    </p:set>
                                  </p:childTnLst>
                                </p:cTn>
                              </p:par>
                              <p:par>
                                <p:cTn id="28" presetID="3" presetClass="exit" presetSubtype="10" fill="hold" nodeType="withEffect">
                                  <p:stCondLst>
                                    <p:cond delay="0"/>
                                  </p:stCondLst>
                                  <p:childTnLst>
                                    <p:animEffect transition="out" filter="blinds(horizontal)">
                                      <p:cBhvr>
                                        <p:cTn id="29" dur="500"/>
                                        <p:tgtEl>
                                          <p:spTgt spid="9"/>
                                        </p:tgtEl>
                                      </p:cBhvr>
                                    </p:animEffect>
                                    <p:set>
                                      <p:cBhvr>
                                        <p:cTn id="30" dur="1" fill="hold">
                                          <p:stCondLst>
                                            <p:cond delay="499"/>
                                          </p:stCondLst>
                                        </p:cTn>
                                        <p:tgtEl>
                                          <p:spTgt spid="9"/>
                                        </p:tgtEl>
                                        <p:attrNameLst>
                                          <p:attrName>style.visibility</p:attrName>
                                        </p:attrNameLst>
                                      </p:cBhvr>
                                      <p:to>
                                        <p:strVal val="hidden"/>
                                      </p:to>
                                    </p:set>
                                  </p:childTnLst>
                                </p:cTn>
                              </p:par>
                              <p:par>
                                <p:cTn id="31" presetID="22" presetClass="entr" presetSubtype="8" fill="hold" grpId="0" nodeType="withEffect">
                                  <p:stCondLst>
                                    <p:cond delay="0"/>
                                  </p:stCondLst>
                                  <p:childTnLst>
                                    <p:set>
                                      <p:cBhvr>
                                        <p:cTn id="32" dur="1" fill="hold">
                                          <p:stCondLst>
                                            <p:cond delay="0"/>
                                          </p:stCondLst>
                                        </p:cTn>
                                        <p:tgtEl>
                                          <p:spTgt spid="7"/>
                                        </p:tgtEl>
                                        <p:attrNameLst>
                                          <p:attrName>style.visibility</p:attrName>
                                        </p:attrNameLst>
                                      </p:cBhvr>
                                      <p:to>
                                        <p:strVal val="visible"/>
                                      </p:to>
                                    </p:set>
                                    <p:animEffect transition="in" filter="wipe(left)">
                                      <p:cBhvr>
                                        <p:cTn id="33"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uiExpand="1" build="p" bldLvl="2"/>
      <p:bldP spid="7"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TextBox 5"/>
          <p:cNvSpPr txBox="1">
            <a:spLocks noChangeArrowheads="1"/>
          </p:cNvSpPr>
          <p:nvPr/>
        </p:nvSpPr>
        <p:spPr bwMode="auto">
          <a:xfrm>
            <a:off x="304800" y="5221069"/>
            <a:ext cx="8610600" cy="646331"/>
          </a:xfrm>
          <a:prstGeom prst="rect">
            <a:avLst/>
          </a:prstGeom>
          <a:solidFill>
            <a:srgbClr val="FFFFFF"/>
          </a:solidFill>
          <a:ln w="9525">
            <a:solidFill>
              <a:srgbClr val="FF0000"/>
            </a:solidFill>
            <a:miter lim="800000"/>
            <a:headEnd/>
            <a:tailEnd/>
          </a:ln>
        </p:spPr>
        <p:txBody>
          <a:bodyPr wrap="square">
            <a:spAutoFit/>
          </a:bodyPr>
          <a:lstStyle/>
          <a:p>
            <a:r>
              <a:rPr lang="en-US" sz="1200" dirty="0">
                <a:latin typeface="Arial" pitchFamily="34" charset="0"/>
                <a:cs typeface="Arial" pitchFamily="34" charset="0"/>
              </a:rPr>
              <a:t>Serve as an electrical team lead. Duties include working with the electrical group supervisor to plan and prioritize work, directing and monitoring other technicians to complete approved work, training other technicians on technical and safety aspects of approved work, and keeping the electrical group supervisor informed.</a:t>
            </a:r>
          </a:p>
        </p:txBody>
      </p:sp>
      <p:sp>
        <p:nvSpPr>
          <p:cNvPr id="5" name="TextBox 4"/>
          <p:cNvSpPr txBox="1"/>
          <p:nvPr/>
        </p:nvSpPr>
        <p:spPr>
          <a:xfrm>
            <a:off x="3581400" y="1828800"/>
            <a:ext cx="5334000" cy="2785378"/>
          </a:xfrm>
          <a:prstGeom prst="rect">
            <a:avLst/>
          </a:prstGeom>
          <a:noFill/>
        </p:spPr>
        <p:txBody>
          <a:bodyPr wrap="square" rtlCol="0">
            <a:spAutoFit/>
          </a:bodyPr>
          <a:lstStyle/>
          <a:p>
            <a:pPr>
              <a:spcAft>
                <a:spcPts val="600"/>
              </a:spcAft>
              <a:buFont typeface="Arial" pitchFamily="34" charset="0"/>
              <a:buChar char="•"/>
            </a:pPr>
            <a:r>
              <a:rPr lang="en-US" dirty="0">
                <a:latin typeface="+mn-lt"/>
              </a:rPr>
              <a:t>  Sounds like a job description</a:t>
            </a:r>
          </a:p>
          <a:p>
            <a:pPr>
              <a:spcAft>
                <a:spcPts val="600"/>
              </a:spcAft>
              <a:buFont typeface="Arial" pitchFamily="34" charset="0"/>
              <a:buChar char="•"/>
            </a:pPr>
            <a:r>
              <a:rPr lang="en-US" dirty="0">
                <a:latin typeface="+mn-lt"/>
              </a:rPr>
              <a:t>  Other than keeping supervisor informed, how is this measured?</a:t>
            </a:r>
          </a:p>
          <a:p>
            <a:pPr>
              <a:spcAft>
                <a:spcPts val="600"/>
              </a:spcAft>
              <a:buFont typeface="Arial" pitchFamily="34" charset="0"/>
              <a:buChar char="•"/>
            </a:pPr>
            <a:r>
              <a:rPr lang="en-US" dirty="0">
                <a:latin typeface="+mn-lt"/>
              </a:rPr>
              <a:t>  What is the electrical team supposed to produce?</a:t>
            </a:r>
          </a:p>
          <a:p>
            <a:pPr lvl="1">
              <a:spcAft>
                <a:spcPts val="600"/>
              </a:spcAft>
              <a:buFont typeface="Arial" pitchFamily="34" charset="0"/>
              <a:buChar char="•"/>
            </a:pPr>
            <a:r>
              <a:rPr lang="en-US" sz="2000" dirty="0">
                <a:latin typeface="+mn-lt"/>
              </a:rPr>
              <a:t>  That’s what this person should be expected to deliver</a:t>
            </a:r>
          </a:p>
        </p:txBody>
      </p:sp>
      <p:sp>
        <p:nvSpPr>
          <p:cNvPr id="6" name="Rectangle 5"/>
          <p:cNvSpPr>
            <a:spLocks noChangeArrowheads="1"/>
          </p:cNvSpPr>
          <p:nvPr/>
        </p:nvSpPr>
        <p:spPr bwMode="auto">
          <a:xfrm>
            <a:off x="381000" y="-76200"/>
            <a:ext cx="8763000" cy="708025"/>
          </a:xfrm>
          <a:prstGeom prst="rect">
            <a:avLst/>
          </a:prstGeom>
          <a:noFill/>
          <a:ln w="9525">
            <a:noFill/>
            <a:miter lim="800000"/>
            <a:headEnd/>
            <a:tailEnd/>
          </a:ln>
          <a:effectLst>
            <a:outerShdw dist="35921" dir="2700000" algn="ctr" rotWithShape="0">
              <a:schemeClr val="bg1"/>
            </a:outerShdw>
          </a:effectLst>
        </p:spPr>
        <p:txBody>
          <a:bodyPr wrap="square">
            <a:spAutoFit/>
          </a:bodyPr>
          <a:lstStyle/>
          <a:p>
            <a:pPr>
              <a:defRPr/>
            </a:pPr>
            <a:r>
              <a:rPr lang="en-US" sz="4000" b="1" dirty="0">
                <a:solidFill>
                  <a:schemeClr val="tx2"/>
                </a:solidFill>
                <a:latin typeface="+mj-lt"/>
                <a:cs typeface="+mn-cs"/>
              </a:rPr>
              <a:t>Fixing a Poor Expectation</a:t>
            </a:r>
          </a:p>
        </p:txBody>
      </p:sp>
      <p:sp>
        <p:nvSpPr>
          <p:cNvPr id="7" name="TextBox 5"/>
          <p:cNvSpPr txBox="1">
            <a:spLocks noChangeArrowheads="1"/>
          </p:cNvSpPr>
          <p:nvPr/>
        </p:nvSpPr>
        <p:spPr bwMode="auto">
          <a:xfrm>
            <a:off x="304800" y="5221355"/>
            <a:ext cx="8610600" cy="646331"/>
          </a:xfrm>
          <a:prstGeom prst="rect">
            <a:avLst/>
          </a:prstGeom>
          <a:solidFill>
            <a:srgbClr val="FFFFFF"/>
          </a:solidFill>
          <a:ln w="9525">
            <a:solidFill>
              <a:srgbClr val="FF0000"/>
            </a:solidFill>
            <a:miter lim="800000"/>
            <a:headEnd/>
            <a:tailEnd/>
          </a:ln>
        </p:spPr>
        <p:txBody>
          <a:bodyPr wrap="square">
            <a:spAutoFit/>
          </a:bodyPr>
          <a:lstStyle/>
          <a:p>
            <a:r>
              <a:rPr lang="en-US" sz="1200" b="1" dirty="0">
                <a:latin typeface="Arial" pitchFamily="34" charset="0"/>
                <a:cs typeface="Arial" pitchFamily="34" charset="0"/>
              </a:rPr>
              <a:t>Plan and prioritize your team’s work to the satisfaction of the electrical group supervisor.  Ensure approved work is completed, technicians have training and resources to work safely and effectively, and supervisor is aware of progress and/or problems.</a:t>
            </a:r>
          </a:p>
        </p:txBody>
      </p:sp>
      <p:pic>
        <p:nvPicPr>
          <p:cNvPr id="8" name="Picture 2" descr="http://supertommy.me/wordpress/wp-content/uploads/2012/02/einstein.png"/>
          <p:cNvPicPr>
            <a:picLocks noChangeAspect="1" noChangeArrowheads="1"/>
          </p:cNvPicPr>
          <p:nvPr/>
        </p:nvPicPr>
        <p:blipFill>
          <a:blip r:embed="rId3" cstate="print"/>
          <a:srcRect l="5909" r="6273"/>
          <a:stretch>
            <a:fillRect/>
          </a:stretch>
        </p:blipFill>
        <p:spPr bwMode="auto">
          <a:xfrm>
            <a:off x="7330440" y="0"/>
            <a:ext cx="1813560" cy="1295400"/>
          </a:xfrm>
          <a:prstGeom prst="rect">
            <a:avLst/>
          </a:prstGeom>
          <a:noFill/>
        </p:spPr>
      </p:pic>
      <p:grpSp>
        <p:nvGrpSpPr>
          <p:cNvPr id="9" name="Group 7"/>
          <p:cNvGrpSpPr/>
          <p:nvPr/>
        </p:nvGrpSpPr>
        <p:grpSpPr>
          <a:xfrm>
            <a:off x="7486650" y="0"/>
            <a:ext cx="1428750" cy="1440180"/>
            <a:chOff x="6705600" y="4191000"/>
            <a:chExt cx="1600200" cy="1600200"/>
          </a:xfrm>
        </p:grpSpPr>
        <p:sp>
          <p:nvSpPr>
            <p:cNvPr id="10" name="Oval 9"/>
            <p:cNvSpPr/>
            <p:nvPr/>
          </p:nvSpPr>
          <p:spPr bwMode="auto">
            <a:xfrm>
              <a:off x="6705600" y="4191000"/>
              <a:ext cx="1600200" cy="1600200"/>
            </a:xfrm>
            <a:prstGeom prst="ellipse">
              <a:avLst/>
            </a:prstGeom>
            <a:noFill/>
            <a:ln w="76200" cap="sq" cmpd="sng" algn="ctr">
              <a:solidFill>
                <a:srgbClr val="FF0000"/>
              </a:solidFill>
              <a:prstDash val="solid"/>
              <a:round/>
              <a:headEnd type="none" w="sm" len="sm"/>
              <a:tailEnd type="none" w="sm" len="sm"/>
            </a:ln>
            <a:effec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dirty="0">
                <a:ln>
                  <a:noFill/>
                </a:ln>
                <a:solidFill>
                  <a:schemeClr val="tx1"/>
                </a:solidFill>
                <a:effectLst/>
                <a:latin typeface="Times New Roman" pitchFamily="18" charset="0"/>
              </a:endParaRPr>
            </a:p>
          </p:txBody>
        </p:sp>
        <p:cxnSp>
          <p:nvCxnSpPr>
            <p:cNvPr id="11" name="Straight Connector 10"/>
            <p:cNvCxnSpPr>
              <a:stCxn id="10" idx="1"/>
              <a:endCxn id="10" idx="5"/>
            </p:cNvCxnSpPr>
            <p:nvPr/>
          </p:nvCxnSpPr>
          <p:spPr bwMode="auto">
            <a:xfrm>
              <a:off x="6939944" y="4425344"/>
              <a:ext cx="1131512" cy="1131512"/>
            </a:xfrm>
            <a:prstGeom prst="line">
              <a:avLst/>
            </a:prstGeom>
            <a:solidFill>
              <a:schemeClr val="accent1"/>
            </a:solidFill>
            <a:ln w="76200" cap="sq" cmpd="sng" algn="ctr">
              <a:solidFill>
                <a:srgbClr val="FF0000"/>
              </a:solidFill>
              <a:prstDash val="solid"/>
              <a:round/>
              <a:headEnd type="none" w="sm" len="sm"/>
              <a:tailEnd type="none" w="sm" len="sm"/>
            </a:ln>
            <a:effectLst/>
          </p:spPr>
        </p:cxnSp>
      </p:grpSp>
      <p:pic>
        <p:nvPicPr>
          <p:cNvPr id="12" name="Picture 11" descr="Picture2.png"/>
          <p:cNvPicPr>
            <a:picLocks noChangeAspect="1"/>
          </p:cNvPicPr>
          <p:nvPr/>
        </p:nvPicPr>
        <p:blipFill>
          <a:blip r:embed="rId4" cstate="print"/>
          <a:stretch>
            <a:fillRect/>
          </a:stretch>
        </p:blipFill>
        <p:spPr>
          <a:xfrm>
            <a:off x="304801" y="990601"/>
            <a:ext cx="2667000" cy="2584336"/>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par>
                          <p:cTn id="15" fill="hold">
                            <p:stCondLst>
                              <p:cond delay="0"/>
                            </p:stCondLst>
                            <p:childTnLst>
                              <p:par>
                                <p:cTn id="16" presetID="1" presetClass="entr" presetSubtype="0" fill="hold" grpId="0" nodeType="afterEffect">
                                  <p:stCondLst>
                                    <p:cond delay="0"/>
                                  </p:stCondLst>
                                  <p:childTnLst>
                                    <p:set>
                                      <p:cBhvr>
                                        <p:cTn id="17"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18" fill="hold">
                      <p:stCondLst>
                        <p:cond delay="indefinite"/>
                      </p:stCondLst>
                      <p:childTnLst>
                        <p:par>
                          <p:cTn id="19" fill="hold">
                            <p:stCondLst>
                              <p:cond delay="0"/>
                            </p:stCondLst>
                            <p:childTnLst>
                              <p:par>
                                <p:cTn id="20" presetID="1" presetClass="exit" presetSubtype="0" fill="hold" nodeType="clickEffect">
                                  <p:stCondLst>
                                    <p:cond delay="0"/>
                                  </p:stCondLst>
                                  <p:childTnLst>
                                    <p:set>
                                      <p:cBhvr>
                                        <p:cTn id="21" dur="1" fill="hold">
                                          <p:stCondLst>
                                            <p:cond delay="0"/>
                                          </p:stCondLst>
                                        </p:cTn>
                                        <p:tgtEl>
                                          <p:spTgt spid="9"/>
                                        </p:tgtEl>
                                        <p:attrNameLst>
                                          <p:attrName>style.visibility</p:attrName>
                                        </p:attrNameLst>
                                      </p:cBhvr>
                                      <p:to>
                                        <p:strVal val="hidden"/>
                                      </p:to>
                                    </p:set>
                                  </p:childTnLst>
                                </p:cTn>
                              </p:par>
                              <p:par>
                                <p:cTn id="22" presetID="3" presetClass="exit" presetSubtype="10" fill="hold" nodeType="withEffect">
                                  <p:stCondLst>
                                    <p:cond delay="0"/>
                                  </p:stCondLst>
                                  <p:childTnLst>
                                    <p:animEffect transition="out" filter="blinds(horizontal)">
                                      <p:cBhvr>
                                        <p:cTn id="23" dur="500"/>
                                        <p:tgtEl>
                                          <p:spTgt spid="9"/>
                                        </p:tgtEl>
                                      </p:cBhvr>
                                    </p:animEffect>
                                    <p:set>
                                      <p:cBhvr>
                                        <p:cTn id="24" dur="1" fill="hold">
                                          <p:stCondLst>
                                            <p:cond delay="499"/>
                                          </p:stCondLst>
                                        </p:cTn>
                                        <p:tgtEl>
                                          <p:spTgt spid="9"/>
                                        </p:tgtEl>
                                        <p:attrNameLst>
                                          <p:attrName>style.visibility</p:attrName>
                                        </p:attrNameLst>
                                      </p:cBhvr>
                                      <p:to>
                                        <p:strVal val="hidden"/>
                                      </p:to>
                                    </p:set>
                                  </p:childTnLst>
                                </p:cTn>
                              </p:par>
                              <p:par>
                                <p:cTn id="25" presetID="22" presetClass="entr" presetSubtype="8" fill="hold" grpId="0" nodeType="withEffect">
                                  <p:stCondLst>
                                    <p:cond delay="0"/>
                                  </p:stCondLst>
                                  <p:childTnLst>
                                    <p:set>
                                      <p:cBhvr>
                                        <p:cTn id="26" dur="1" fill="hold">
                                          <p:stCondLst>
                                            <p:cond delay="0"/>
                                          </p:stCondLst>
                                        </p:cTn>
                                        <p:tgtEl>
                                          <p:spTgt spid="7"/>
                                        </p:tgtEl>
                                        <p:attrNameLst>
                                          <p:attrName>style.visibility</p:attrName>
                                        </p:attrNameLst>
                                      </p:cBhvr>
                                      <p:to>
                                        <p:strVal val="visible"/>
                                      </p:to>
                                    </p:set>
                                    <p:animEffect transition="in" filter="wipe(left)">
                                      <p:cBhvr>
                                        <p:cTn id="2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uiExpand="1" build="p" bldLvl="2"/>
      <p:bldP spid="7"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5"/>
          <p:cNvSpPr>
            <a:spLocks noChangeArrowheads="1"/>
          </p:cNvSpPr>
          <p:nvPr/>
        </p:nvSpPr>
        <p:spPr bwMode="auto">
          <a:xfrm>
            <a:off x="533400" y="-22086"/>
            <a:ext cx="8610600" cy="707886"/>
          </a:xfrm>
          <a:prstGeom prst="rect">
            <a:avLst/>
          </a:prstGeom>
          <a:noFill/>
          <a:ln w="9525">
            <a:noFill/>
            <a:miter lim="800000"/>
            <a:headEnd/>
            <a:tailEnd/>
          </a:ln>
          <a:effectLst>
            <a:outerShdw dist="35921" dir="2700000" algn="ctr" rotWithShape="0">
              <a:schemeClr val="bg1"/>
            </a:outerShdw>
          </a:effectLst>
        </p:spPr>
        <p:txBody>
          <a:bodyPr wrap="square">
            <a:spAutoFit/>
          </a:bodyPr>
          <a:lstStyle/>
          <a:p>
            <a:pPr>
              <a:defRPr/>
            </a:pPr>
            <a:r>
              <a:rPr lang="en-US" sz="4000" b="1" dirty="0">
                <a:solidFill>
                  <a:schemeClr val="tx2"/>
                </a:solidFill>
                <a:latin typeface="+mj-lt"/>
                <a:cs typeface="+mn-cs"/>
              </a:rPr>
              <a:t>Pitfalls</a:t>
            </a:r>
          </a:p>
        </p:txBody>
      </p:sp>
      <p:sp>
        <p:nvSpPr>
          <p:cNvPr id="12" name="TextBox 11"/>
          <p:cNvSpPr txBox="1"/>
          <p:nvPr/>
        </p:nvSpPr>
        <p:spPr>
          <a:xfrm>
            <a:off x="685800" y="2286000"/>
            <a:ext cx="8458200" cy="3831818"/>
          </a:xfrm>
          <a:prstGeom prst="rect">
            <a:avLst/>
          </a:prstGeom>
          <a:noFill/>
        </p:spPr>
        <p:txBody>
          <a:bodyPr wrap="square" rtlCol="0">
            <a:spAutoFit/>
          </a:bodyPr>
          <a:lstStyle/>
          <a:p>
            <a:pPr marL="288925" indent="-288925">
              <a:spcAft>
                <a:spcPts val="600"/>
              </a:spcAft>
              <a:buFont typeface="Arial" pitchFamily="34" charset="0"/>
              <a:buChar char="•"/>
            </a:pPr>
            <a:r>
              <a:rPr lang="en-US" sz="2600" dirty="0">
                <a:latin typeface="+mn-lt"/>
              </a:rPr>
              <a:t>Too much detail, confusing structure, unclear objective</a:t>
            </a:r>
          </a:p>
          <a:p>
            <a:pPr>
              <a:spcAft>
                <a:spcPts val="600"/>
              </a:spcAft>
              <a:buFont typeface="Arial" pitchFamily="34" charset="0"/>
              <a:buChar char="•"/>
            </a:pPr>
            <a:r>
              <a:rPr lang="en-US" sz="2600" dirty="0">
                <a:latin typeface="+mn-lt"/>
              </a:rPr>
              <a:t>  Unrelated tasks in same expectation</a:t>
            </a:r>
          </a:p>
          <a:p>
            <a:pPr>
              <a:spcAft>
                <a:spcPts val="600"/>
              </a:spcAft>
              <a:buFont typeface="Arial" pitchFamily="34" charset="0"/>
              <a:buChar char="•"/>
            </a:pPr>
            <a:r>
              <a:rPr lang="en-US" sz="2600" dirty="0">
                <a:latin typeface="+mn-lt"/>
              </a:rPr>
              <a:t>  Restating the job description</a:t>
            </a:r>
          </a:p>
          <a:p>
            <a:pPr>
              <a:spcAft>
                <a:spcPts val="600"/>
              </a:spcAft>
              <a:buFont typeface="Arial" pitchFamily="34" charset="0"/>
              <a:buChar char="•"/>
            </a:pPr>
            <a:r>
              <a:rPr lang="en-US" sz="2600" dirty="0">
                <a:latin typeface="+mn-lt"/>
              </a:rPr>
              <a:t>  Too little “outcome” and too much “process”</a:t>
            </a:r>
          </a:p>
          <a:p>
            <a:pPr>
              <a:spcAft>
                <a:spcPts val="600"/>
              </a:spcAft>
              <a:buFont typeface="Arial" pitchFamily="34" charset="0"/>
              <a:buChar char="•"/>
            </a:pPr>
            <a:r>
              <a:rPr lang="en-US" sz="2600" dirty="0">
                <a:latin typeface="+mn-lt"/>
              </a:rPr>
              <a:t>  Assigning things that belong to someone else</a:t>
            </a:r>
          </a:p>
          <a:p>
            <a:pPr>
              <a:spcAft>
                <a:spcPts val="600"/>
              </a:spcAft>
              <a:buFont typeface="Arial" pitchFamily="34" charset="0"/>
              <a:buChar char="•"/>
            </a:pPr>
            <a:r>
              <a:rPr lang="en-US" sz="2600" dirty="0">
                <a:latin typeface="+mn-lt"/>
              </a:rPr>
              <a:t>  Trying to include everything the person does</a:t>
            </a:r>
          </a:p>
          <a:p>
            <a:pPr>
              <a:spcAft>
                <a:spcPts val="600"/>
              </a:spcAft>
              <a:buFont typeface="Arial" pitchFamily="34" charset="0"/>
              <a:buChar char="•"/>
            </a:pPr>
            <a:r>
              <a:rPr lang="en-US" sz="2600" dirty="0">
                <a:latin typeface="+mn-lt"/>
              </a:rPr>
              <a:t>  Repeating a core expectation </a:t>
            </a:r>
          </a:p>
          <a:p>
            <a:pPr>
              <a:spcAft>
                <a:spcPts val="600"/>
              </a:spcAft>
              <a:buFont typeface="Arial" pitchFamily="34" charset="0"/>
              <a:buChar char="•"/>
            </a:pPr>
            <a:r>
              <a:rPr lang="en-US" sz="2600" dirty="0">
                <a:latin typeface="+mn-lt"/>
              </a:rPr>
              <a:t>  Wimpy or misleading words</a:t>
            </a:r>
            <a:endParaRPr lang="en-US" sz="2000" dirty="0">
              <a:latin typeface="+mn-lt"/>
            </a:endParaRPr>
          </a:p>
        </p:txBody>
      </p:sp>
      <p:pic>
        <p:nvPicPr>
          <p:cNvPr id="203778" name="Picture 2" descr="http://www.plcdev.com/files/plcdev/images/pitfalls.png"/>
          <p:cNvPicPr>
            <a:picLocks noChangeAspect="1" noChangeArrowheads="1"/>
          </p:cNvPicPr>
          <p:nvPr/>
        </p:nvPicPr>
        <p:blipFill>
          <a:blip r:embed="rId3" cstate="print"/>
          <a:srcRect/>
          <a:stretch>
            <a:fillRect/>
          </a:stretch>
        </p:blipFill>
        <p:spPr bwMode="auto">
          <a:xfrm>
            <a:off x="7239000" y="0"/>
            <a:ext cx="1600200" cy="1600200"/>
          </a:xfrm>
          <a:prstGeom prst="rect">
            <a:avLst/>
          </a:prstGeom>
          <a:noFill/>
        </p:spPr>
      </p:pic>
      <p:sp>
        <p:nvSpPr>
          <p:cNvPr id="6" name="Rectangle 5"/>
          <p:cNvSpPr/>
          <p:nvPr/>
        </p:nvSpPr>
        <p:spPr>
          <a:xfrm>
            <a:off x="200181" y="1455003"/>
            <a:ext cx="8486619" cy="830997"/>
          </a:xfrm>
          <a:prstGeom prst="rect">
            <a:avLst/>
          </a:prstGeom>
          <a:noFill/>
        </p:spPr>
        <p:txBody>
          <a:bodyPr wrap="none" lIns="91440" tIns="45720" rIns="91440" bIns="45720">
            <a:spAutoFit/>
          </a:bodyPr>
          <a:lstStyle/>
          <a:p>
            <a:pPr algn="ctr"/>
            <a:r>
              <a:rPr lang="en-US" sz="4800" b="1" cap="none" spc="0" dirty="0">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6">
                    <a:tint val="15000"/>
                    <a:satMod val="200000"/>
                  </a:schemeClr>
                </a:solidFill>
                <a:effectLst>
                  <a:outerShdw blurRad="50800" dist="40000" dir="5400000" algn="tl" rotWithShape="0">
                    <a:srgbClr val="000000">
                      <a:shade val="5000"/>
                      <a:satMod val="120000"/>
                      <a:alpha val="33000"/>
                    </a:srgbClr>
                  </a:outerShdw>
                </a:effectLst>
                <a:latin typeface="Arial Narrow" pitchFamily="34" charset="0"/>
              </a:rPr>
              <a:t>Use a “sounding board” to avoid…</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4" presetClass="entr" presetSubtype="0" fill="hold" grpId="0" nodeType="withEffect">
                                  <p:stCondLst>
                                    <p:cond delay="1000"/>
                                  </p:stCondLst>
                                  <p:childTnLst>
                                    <p:set>
                                      <p:cBhvr>
                                        <p:cTn id="6" dur="1" fill="hold">
                                          <p:stCondLst>
                                            <p:cond delay="0"/>
                                          </p:stCondLst>
                                        </p:cTn>
                                        <p:tgtEl>
                                          <p:spTgt spid="6"/>
                                        </p:tgtEl>
                                        <p:attrNameLst>
                                          <p:attrName>style.visibility</p:attrName>
                                        </p:attrNameLst>
                                      </p:cBhvr>
                                      <p:to>
                                        <p:strVal val="visible"/>
                                      </p:to>
                                    </p:set>
                                    <p:anim from="(-#ppt_w/2)" to="(#ppt_x)" calcmode="lin" valueType="num">
                                      <p:cBhvr>
                                        <p:cTn id="7" dur="600" fill="hold">
                                          <p:stCondLst>
                                            <p:cond delay="0"/>
                                          </p:stCondLst>
                                        </p:cTn>
                                        <p:tgtEl>
                                          <p:spTgt spid="6"/>
                                        </p:tgtEl>
                                        <p:attrNameLst>
                                          <p:attrName>ppt_x</p:attrName>
                                        </p:attrNameLst>
                                      </p:cBhvr>
                                    </p:anim>
                                    <p:anim from="0" to="-1.0" calcmode="lin" valueType="num">
                                      <p:cBhvr>
                                        <p:cTn id="8" dur="200" decel="50000" autoRev="1" fill="hold">
                                          <p:stCondLst>
                                            <p:cond delay="600"/>
                                          </p:stCondLst>
                                        </p:cTn>
                                        <p:tgtEl>
                                          <p:spTgt spid="6"/>
                                        </p:tgtEl>
                                        <p:attrNameLst>
                                          <p:attrName>xshear</p:attrName>
                                        </p:attrNameLst>
                                      </p:cBhvr>
                                    </p:anim>
                                    <p:animScale>
                                      <p:cBhvr>
                                        <p:cTn id="9" dur="200" decel="100000" autoRev="1" fill="hold">
                                          <p:stCondLst>
                                            <p:cond delay="600"/>
                                          </p:stCondLst>
                                        </p:cTn>
                                        <p:tgtEl>
                                          <p:spTgt spid="6"/>
                                        </p:tgtEl>
                                      </p:cBhvr>
                                      <p:from x="100000" y="100000"/>
                                      <p:to x="80000" y="100000"/>
                                    </p:animScale>
                                    <p:anim by="(#ppt_h/3+#ppt_w*0.1)" calcmode="lin" valueType="num">
                                      <p:cBhvr additive="sum">
                                        <p:cTn id="10" dur="200" decel="100000" autoRev="1" fill="hold">
                                          <p:stCondLst>
                                            <p:cond delay="600"/>
                                          </p:stCondLst>
                                        </p:cTn>
                                        <p:tgtEl>
                                          <p:spTgt spid="6"/>
                                        </p:tgtEl>
                                        <p:attrNameLst>
                                          <p:attrName>ppt_x</p:attrName>
                                        </p:attrNameLst>
                                      </p:cBhvr>
                                    </p:anim>
                                  </p:childTnLst>
                                </p:cTn>
                              </p:par>
                            </p:childTnLst>
                          </p:cTn>
                        </p:par>
                        <p:par>
                          <p:cTn id="11" fill="hold">
                            <p:stCondLst>
                              <p:cond delay="2000"/>
                            </p:stCondLst>
                            <p:childTnLst>
                              <p:par>
                                <p:cTn id="12" presetID="22" presetClass="entr" presetSubtype="2" fill="hold" grpId="0" nodeType="afterEffect">
                                  <p:stCondLst>
                                    <p:cond delay="0"/>
                                  </p:stCondLst>
                                  <p:childTnLst>
                                    <p:set>
                                      <p:cBhvr>
                                        <p:cTn id="13" dur="1" fill="hold">
                                          <p:stCondLst>
                                            <p:cond delay="0"/>
                                          </p:stCondLst>
                                        </p:cTn>
                                        <p:tgtEl>
                                          <p:spTgt spid="12">
                                            <p:txEl>
                                              <p:pRg st="0" end="0"/>
                                            </p:txEl>
                                          </p:spTgt>
                                        </p:tgtEl>
                                        <p:attrNameLst>
                                          <p:attrName>style.visibility</p:attrName>
                                        </p:attrNameLst>
                                      </p:cBhvr>
                                      <p:to>
                                        <p:strVal val="visible"/>
                                      </p:to>
                                    </p:set>
                                    <p:animEffect transition="in" filter="wipe(right)">
                                      <p:cBhvr>
                                        <p:cTn id="14" dur="5000"/>
                                        <p:tgtEl>
                                          <p:spTgt spid="12">
                                            <p:txEl>
                                              <p:pRg st="0" end="0"/>
                                            </p:txEl>
                                          </p:spTgt>
                                        </p:tgtEl>
                                      </p:cBhvr>
                                    </p:animEffect>
                                  </p:childTnLst>
                                </p:cTn>
                              </p:par>
                            </p:childTnLst>
                          </p:cTn>
                        </p:par>
                        <p:par>
                          <p:cTn id="15" fill="hold">
                            <p:stCondLst>
                              <p:cond delay="7000"/>
                            </p:stCondLst>
                            <p:childTnLst>
                              <p:par>
                                <p:cTn id="16" presetID="22" presetClass="entr" presetSubtype="8" fill="hold" grpId="0" nodeType="afterEffect">
                                  <p:stCondLst>
                                    <p:cond delay="0"/>
                                  </p:stCondLst>
                                  <p:childTnLst>
                                    <p:set>
                                      <p:cBhvr>
                                        <p:cTn id="17" dur="1" fill="hold">
                                          <p:stCondLst>
                                            <p:cond delay="0"/>
                                          </p:stCondLst>
                                        </p:cTn>
                                        <p:tgtEl>
                                          <p:spTgt spid="12">
                                            <p:txEl>
                                              <p:pRg st="1" end="1"/>
                                            </p:txEl>
                                          </p:spTgt>
                                        </p:tgtEl>
                                        <p:attrNameLst>
                                          <p:attrName>style.visibility</p:attrName>
                                        </p:attrNameLst>
                                      </p:cBhvr>
                                      <p:to>
                                        <p:strVal val="visible"/>
                                      </p:to>
                                    </p:set>
                                    <p:animEffect transition="in" filter="wipe(left)">
                                      <p:cBhvr>
                                        <p:cTn id="18" dur="5000"/>
                                        <p:tgtEl>
                                          <p:spTgt spid="12">
                                            <p:txEl>
                                              <p:pRg st="1" end="1"/>
                                            </p:txEl>
                                          </p:spTgt>
                                        </p:tgtEl>
                                      </p:cBhvr>
                                    </p:animEffect>
                                  </p:childTnLst>
                                </p:cTn>
                              </p:par>
                            </p:childTnLst>
                          </p:cTn>
                        </p:par>
                        <p:par>
                          <p:cTn id="19" fill="hold">
                            <p:stCondLst>
                              <p:cond delay="12000"/>
                            </p:stCondLst>
                            <p:childTnLst>
                              <p:par>
                                <p:cTn id="20" presetID="22" presetClass="entr" presetSubtype="2" fill="hold" grpId="0" nodeType="afterEffect">
                                  <p:stCondLst>
                                    <p:cond delay="0"/>
                                  </p:stCondLst>
                                  <p:childTnLst>
                                    <p:set>
                                      <p:cBhvr>
                                        <p:cTn id="21" dur="1" fill="hold">
                                          <p:stCondLst>
                                            <p:cond delay="0"/>
                                          </p:stCondLst>
                                        </p:cTn>
                                        <p:tgtEl>
                                          <p:spTgt spid="12">
                                            <p:txEl>
                                              <p:pRg st="2" end="2"/>
                                            </p:txEl>
                                          </p:spTgt>
                                        </p:tgtEl>
                                        <p:attrNameLst>
                                          <p:attrName>style.visibility</p:attrName>
                                        </p:attrNameLst>
                                      </p:cBhvr>
                                      <p:to>
                                        <p:strVal val="visible"/>
                                      </p:to>
                                    </p:set>
                                    <p:animEffect transition="in" filter="wipe(right)">
                                      <p:cBhvr>
                                        <p:cTn id="22" dur="5000"/>
                                        <p:tgtEl>
                                          <p:spTgt spid="12">
                                            <p:txEl>
                                              <p:pRg st="2" end="2"/>
                                            </p:txEl>
                                          </p:spTgt>
                                        </p:tgtEl>
                                      </p:cBhvr>
                                    </p:animEffect>
                                  </p:childTnLst>
                                </p:cTn>
                              </p:par>
                            </p:childTnLst>
                          </p:cTn>
                        </p:par>
                        <p:par>
                          <p:cTn id="23" fill="hold">
                            <p:stCondLst>
                              <p:cond delay="17000"/>
                            </p:stCondLst>
                            <p:childTnLst>
                              <p:par>
                                <p:cTn id="24" presetID="22" presetClass="entr" presetSubtype="8" fill="hold" grpId="0" nodeType="afterEffect">
                                  <p:stCondLst>
                                    <p:cond delay="0"/>
                                  </p:stCondLst>
                                  <p:childTnLst>
                                    <p:set>
                                      <p:cBhvr>
                                        <p:cTn id="25" dur="1" fill="hold">
                                          <p:stCondLst>
                                            <p:cond delay="0"/>
                                          </p:stCondLst>
                                        </p:cTn>
                                        <p:tgtEl>
                                          <p:spTgt spid="12">
                                            <p:txEl>
                                              <p:pRg st="3" end="3"/>
                                            </p:txEl>
                                          </p:spTgt>
                                        </p:tgtEl>
                                        <p:attrNameLst>
                                          <p:attrName>style.visibility</p:attrName>
                                        </p:attrNameLst>
                                      </p:cBhvr>
                                      <p:to>
                                        <p:strVal val="visible"/>
                                      </p:to>
                                    </p:set>
                                    <p:animEffect transition="in" filter="wipe(left)">
                                      <p:cBhvr>
                                        <p:cTn id="26" dur="5000"/>
                                        <p:tgtEl>
                                          <p:spTgt spid="12">
                                            <p:txEl>
                                              <p:pRg st="3" end="3"/>
                                            </p:txEl>
                                          </p:spTgt>
                                        </p:tgtEl>
                                      </p:cBhvr>
                                    </p:animEffect>
                                  </p:childTnLst>
                                </p:cTn>
                              </p:par>
                            </p:childTnLst>
                          </p:cTn>
                        </p:par>
                        <p:par>
                          <p:cTn id="27" fill="hold">
                            <p:stCondLst>
                              <p:cond delay="22000"/>
                            </p:stCondLst>
                            <p:childTnLst>
                              <p:par>
                                <p:cTn id="28" presetID="22" presetClass="entr" presetSubtype="2" fill="hold" grpId="0" nodeType="afterEffect">
                                  <p:stCondLst>
                                    <p:cond delay="0"/>
                                  </p:stCondLst>
                                  <p:childTnLst>
                                    <p:set>
                                      <p:cBhvr>
                                        <p:cTn id="29" dur="1" fill="hold">
                                          <p:stCondLst>
                                            <p:cond delay="0"/>
                                          </p:stCondLst>
                                        </p:cTn>
                                        <p:tgtEl>
                                          <p:spTgt spid="12">
                                            <p:txEl>
                                              <p:pRg st="4" end="4"/>
                                            </p:txEl>
                                          </p:spTgt>
                                        </p:tgtEl>
                                        <p:attrNameLst>
                                          <p:attrName>style.visibility</p:attrName>
                                        </p:attrNameLst>
                                      </p:cBhvr>
                                      <p:to>
                                        <p:strVal val="visible"/>
                                      </p:to>
                                    </p:set>
                                    <p:animEffect transition="in" filter="wipe(right)">
                                      <p:cBhvr>
                                        <p:cTn id="30" dur="5000"/>
                                        <p:tgtEl>
                                          <p:spTgt spid="12">
                                            <p:txEl>
                                              <p:pRg st="4" end="4"/>
                                            </p:txEl>
                                          </p:spTgt>
                                        </p:tgtEl>
                                      </p:cBhvr>
                                    </p:animEffect>
                                  </p:childTnLst>
                                </p:cTn>
                              </p:par>
                            </p:childTnLst>
                          </p:cTn>
                        </p:par>
                        <p:par>
                          <p:cTn id="31" fill="hold">
                            <p:stCondLst>
                              <p:cond delay="27000"/>
                            </p:stCondLst>
                            <p:childTnLst>
                              <p:par>
                                <p:cTn id="32" presetID="22" presetClass="entr" presetSubtype="8" fill="hold" grpId="0" nodeType="afterEffect">
                                  <p:stCondLst>
                                    <p:cond delay="0"/>
                                  </p:stCondLst>
                                  <p:childTnLst>
                                    <p:set>
                                      <p:cBhvr>
                                        <p:cTn id="33" dur="1" fill="hold">
                                          <p:stCondLst>
                                            <p:cond delay="0"/>
                                          </p:stCondLst>
                                        </p:cTn>
                                        <p:tgtEl>
                                          <p:spTgt spid="12">
                                            <p:txEl>
                                              <p:pRg st="5" end="5"/>
                                            </p:txEl>
                                          </p:spTgt>
                                        </p:tgtEl>
                                        <p:attrNameLst>
                                          <p:attrName>style.visibility</p:attrName>
                                        </p:attrNameLst>
                                      </p:cBhvr>
                                      <p:to>
                                        <p:strVal val="visible"/>
                                      </p:to>
                                    </p:set>
                                    <p:animEffect transition="in" filter="wipe(left)">
                                      <p:cBhvr>
                                        <p:cTn id="34" dur="5000"/>
                                        <p:tgtEl>
                                          <p:spTgt spid="12">
                                            <p:txEl>
                                              <p:pRg st="5" end="5"/>
                                            </p:txEl>
                                          </p:spTgt>
                                        </p:tgtEl>
                                      </p:cBhvr>
                                    </p:animEffect>
                                  </p:childTnLst>
                                </p:cTn>
                              </p:par>
                            </p:childTnLst>
                          </p:cTn>
                        </p:par>
                        <p:par>
                          <p:cTn id="35" fill="hold">
                            <p:stCondLst>
                              <p:cond delay="32000"/>
                            </p:stCondLst>
                            <p:childTnLst>
                              <p:par>
                                <p:cTn id="36" presetID="22" presetClass="entr" presetSubtype="2" fill="hold" grpId="0" nodeType="afterEffect">
                                  <p:stCondLst>
                                    <p:cond delay="0"/>
                                  </p:stCondLst>
                                  <p:childTnLst>
                                    <p:set>
                                      <p:cBhvr>
                                        <p:cTn id="37" dur="1" fill="hold">
                                          <p:stCondLst>
                                            <p:cond delay="0"/>
                                          </p:stCondLst>
                                        </p:cTn>
                                        <p:tgtEl>
                                          <p:spTgt spid="12">
                                            <p:txEl>
                                              <p:pRg st="6" end="6"/>
                                            </p:txEl>
                                          </p:spTgt>
                                        </p:tgtEl>
                                        <p:attrNameLst>
                                          <p:attrName>style.visibility</p:attrName>
                                        </p:attrNameLst>
                                      </p:cBhvr>
                                      <p:to>
                                        <p:strVal val="visible"/>
                                      </p:to>
                                    </p:set>
                                    <p:animEffect transition="in" filter="wipe(right)">
                                      <p:cBhvr>
                                        <p:cTn id="38" dur="5000"/>
                                        <p:tgtEl>
                                          <p:spTgt spid="12">
                                            <p:txEl>
                                              <p:pRg st="6" end="6"/>
                                            </p:txEl>
                                          </p:spTgt>
                                        </p:tgtEl>
                                      </p:cBhvr>
                                    </p:animEffect>
                                  </p:childTnLst>
                                </p:cTn>
                              </p:par>
                            </p:childTnLst>
                          </p:cTn>
                        </p:par>
                        <p:par>
                          <p:cTn id="39" fill="hold">
                            <p:stCondLst>
                              <p:cond delay="37000"/>
                            </p:stCondLst>
                            <p:childTnLst>
                              <p:par>
                                <p:cTn id="40" presetID="22" presetClass="entr" presetSubtype="8" fill="hold" grpId="0" nodeType="afterEffect">
                                  <p:stCondLst>
                                    <p:cond delay="0"/>
                                  </p:stCondLst>
                                  <p:childTnLst>
                                    <p:set>
                                      <p:cBhvr>
                                        <p:cTn id="41" dur="1" fill="hold">
                                          <p:stCondLst>
                                            <p:cond delay="0"/>
                                          </p:stCondLst>
                                        </p:cTn>
                                        <p:tgtEl>
                                          <p:spTgt spid="12">
                                            <p:txEl>
                                              <p:pRg st="7" end="7"/>
                                            </p:txEl>
                                          </p:spTgt>
                                        </p:tgtEl>
                                        <p:attrNameLst>
                                          <p:attrName>style.visibility</p:attrName>
                                        </p:attrNameLst>
                                      </p:cBhvr>
                                      <p:to>
                                        <p:strVal val="visible"/>
                                      </p:to>
                                    </p:set>
                                    <p:animEffect transition="in" filter="wipe(left)">
                                      <p:cBhvr>
                                        <p:cTn id="42" dur="5000"/>
                                        <p:tgtEl>
                                          <p:spTgt spid="12">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uiExpand="1" build="p"/>
      <p:bldP spid="6"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1" name="Rectangle 5"/>
          <p:cNvSpPr>
            <a:spLocks noChangeArrowheads="1"/>
          </p:cNvSpPr>
          <p:nvPr/>
        </p:nvSpPr>
        <p:spPr bwMode="auto">
          <a:xfrm>
            <a:off x="381000" y="-76200"/>
            <a:ext cx="9144000" cy="707886"/>
          </a:xfrm>
          <a:prstGeom prst="rect">
            <a:avLst/>
          </a:prstGeom>
          <a:noFill/>
          <a:ln w="9525">
            <a:noFill/>
            <a:miter lim="800000"/>
            <a:headEnd/>
            <a:tailEnd/>
          </a:ln>
          <a:effectLst>
            <a:outerShdw dist="35921" dir="2700000" algn="ctr" rotWithShape="0">
              <a:schemeClr val="bg1"/>
            </a:outerShdw>
          </a:effectLst>
        </p:spPr>
        <p:txBody>
          <a:bodyPr>
            <a:spAutoFit/>
          </a:bodyPr>
          <a:lstStyle/>
          <a:p>
            <a:pPr>
              <a:defRPr/>
            </a:pPr>
            <a:r>
              <a:rPr lang="en-US" sz="4000" b="1" dirty="0">
                <a:solidFill>
                  <a:schemeClr val="tx2"/>
                </a:solidFill>
                <a:latin typeface="+mj-lt"/>
                <a:cs typeface="+mn-cs"/>
              </a:rPr>
              <a:t>Expectations</a:t>
            </a:r>
          </a:p>
        </p:txBody>
      </p:sp>
      <p:pic>
        <p:nvPicPr>
          <p:cNvPr id="5" name="Picture 8"/>
          <p:cNvPicPr>
            <a:picLocks noChangeAspect="1" noChangeArrowheads="1"/>
          </p:cNvPicPr>
          <p:nvPr/>
        </p:nvPicPr>
        <p:blipFill>
          <a:blip r:embed="rId3" cstate="print"/>
          <a:srcRect/>
          <a:stretch>
            <a:fillRect/>
          </a:stretch>
        </p:blipFill>
        <p:spPr bwMode="auto">
          <a:xfrm>
            <a:off x="5055351" y="3405971"/>
            <a:ext cx="4088649" cy="3071029"/>
          </a:xfrm>
          <a:prstGeom prst="rect">
            <a:avLst/>
          </a:prstGeom>
          <a:noFill/>
          <a:ln w="9525">
            <a:noFill/>
            <a:miter lim="800000"/>
            <a:headEnd/>
            <a:tailEnd/>
          </a:ln>
        </p:spPr>
      </p:pic>
      <p:sp>
        <p:nvSpPr>
          <p:cNvPr id="6" name="Rectangle 3"/>
          <p:cNvSpPr txBox="1">
            <a:spLocks noChangeArrowheads="1"/>
          </p:cNvSpPr>
          <p:nvPr/>
        </p:nvSpPr>
        <p:spPr>
          <a:xfrm>
            <a:off x="304800" y="1328738"/>
            <a:ext cx="8280400" cy="5148262"/>
          </a:xfrm>
          <a:prstGeom prst="rect">
            <a:avLst/>
          </a:prstGeom>
        </p:spPr>
        <p:txBody>
          <a:bodyPr/>
          <a:lstStyle/>
          <a:p>
            <a:pPr marL="342900" marR="0" lvl="0" indent="-342900" algn="l" defTabSz="914400" rtl="0" eaLnBrk="0" fontAlgn="base" latinLnBrk="0" hangingPunct="0">
              <a:lnSpc>
                <a:spcPct val="90000"/>
              </a:lnSpc>
              <a:spcBef>
                <a:spcPct val="20000"/>
              </a:spcBef>
              <a:spcAft>
                <a:spcPct val="0"/>
              </a:spcAft>
              <a:buClr>
                <a:schemeClr val="hlink"/>
              </a:buClr>
              <a:buSzPct val="75000"/>
              <a:buFont typeface="Wingdings" pitchFamily="2" charset="2"/>
              <a:buChar char="n"/>
              <a:tabLst/>
              <a:defRPr/>
            </a:pPr>
            <a:r>
              <a:rPr kumimoji="1" lang="en-US" sz="3200" b="1" i="0" u="none" strike="noStrike" kern="0" cap="none" spc="0" normalizeH="0" baseline="0" noProof="0" dirty="0">
                <a:ln>
                  <a:noFill/>
                </a:ln>
                <a:solidFill>
                  <a:schemeClr val="accent1">
                    <a:lumMod val="60000"/>
                    <a:lumOff val="40000"/>
                  </a:schemeClr>
                </a:solidFill>
                <a:effectLst/>
                <a:uLnTx/>
                <a:uFillTx/>
                <a:latin typeface="+mn-lt"/>
                <a:ea typeface="+mn-ea"/>
                <a:cs typeface="+mn-cs"/>
              </a:rPr>
              <a:t>Writing Effective Expectations</a:t>
            </a:r>
          </a:p>
          <a:p>
            <a:pPr marL="742950" marR="0" lvl="1" indent="-285750" algn="l" defTabSz="914400" rtl="0" eaLnBrk="0" fontAlgn="base" latinLnBrk="0" hangingPunct="0">
              <a:lnSpc>
                <a:spcPct val="90000"/>
              </a:lnSpc>
              <a:spcBef>
                <a:spcPct val="20000"/>
              </a:spcBef>
              <a:spcAft>
                <a:spcPct val="0"/>
              </a:spcAft>
              <a:buClr>
                <a:schemeClr val="hlink"/>
              </a:buClr>
              <a:buSzPct val="75000"/>
              <a:buFont typeface="Wingdings" pitchFamily="2" charset="2"/>
              <a:buChar char="n"/>
              <a:tabLst/>
              <a:defRPr/>
            </a:pPr>
            <a:r>
              <a:rPr kumimoji="1" lang="en-US" sz="2400" b="0" i="0" u="none" strike="noStrike" kern="0" cap="none" spc="0" normalizeH="0" baseline="0" noProof="0" dirty="0">
                <a:ln>
                  <a:noFill/>
                </a:ln>
                <a:solidFill>
                  <a:schemeClr val="accent1">
                    <a:lumMod val="60000"/>
                    <a:lumOff val="40000"/>
                  </a:schemeClr>
                </a:solidFill>
                <a:effectLst/>
                <a:uLnTx/>
                <a:uFillTx/>
                <a:latin typeface="+mn-lt"/>
              </a:rPr>
              <a:t>Tips</a:t>
            </a:r>
          </a:p>
          <a:p>
            <a:pPr marL="742950" marR="0" lvl="1" indent="-285750" algn="l" defTabSz="914400" rtl="0" eaLnBrk="0" fontAlgn="base" latinLnBrk="0" hangingPunct="0">
              <a:lnSpc>
                <a:spcPct val="90000"/>
              </a:lnSpc>
              <a:spcBef>
                <a:spcPct val="20000"/>
              </a:spcBef>
              <a:spcAft>
                <a:spcPct val="0"/>
              </a:spcAft>
              <a:buClr>
                <a:schemeClr val="hlink"/>
              </a:buClr>
              <a:buSzPct val="75000"/>
              <a:buFont typeface="Wingdings" pitchFamily="2" charset="2"/>
              <a:buChar char="n"/>
              <a:tabLst/>
              <a:defRPr/>
            </a:pPr>
            <a:r>
              <a:rPr kumimoji="1" lang="en-US" kern="0" dirty="0">
                <a:solidFill>
                  <a:schemeClr val="accent1">
                    <a:lumMod val="60000"/>
                    <a:lumOff val="40000"/>
                  </a:schemeClr>
                </a:solidFill>
                <a:latin typeface="+mn-lt"/>
              </a:rPr>
              <a:t>Words and </a:t>
            </a:r>
            <a:r>
              <a:rPr kumimoji="1" lang="en-US" sz="2400" b="0" i="0" u="none" strike="noStrike" kern="0" cap="none" spc="0" normalizeH="0" baseline="0" noProof="0" dirty="0">
                <a:ln>
                  <a:noFill/>
                </a:ln>
                <a:solidFill>
                  <a:schemeClr val="accent1">
                    <a:lumMod val="60000"/>
                    <a:lumOff val="40000"/>
                  </a:schemeClr>
                </a:solidFill>
                <a:effectLst/>
                <a:uLnTx/>
                <a:uFillTx/>
                <a:latin typeface="+mn-lt"/>
              </a:rPr>
              <a:t>Str</a:t>
            </a:r>
            <a:r>
              <a:rPr kumimoji="1" lang="en-US" b="0" i="0" u="none" strike="noStrike" kern="0" cap="none" spc="0" normalizeH="0" baseline="0" noProof="0" dirty="0">
                <a:ln>
                  <a:noFill/>
                </a:ln>
                <a:solidFill>
                  <a:schemeClr val="accent1">
                    <a:lumMod val="60000"/>
                    <a:lumOff val="40000"/>
                  </a:schemeClr>
                </a:solidFill>
                <a:effectLst/>
                <a:uLnTx/>
                <a:uFillTx/>
                <a:latin typeface="+mn-lt"/>
              </a:rPr>
              <a:t>ucture</a:t>
            </a:r>
          </a:p>
          <a:p>
            <a:pPr marL="742950" lvl="1" indent="-285750" eaLnBrk="0" hangingPunct="0">
              <a:lnSpc>
                <a:spcPct val="90000"/>
              </a:lnSpc>
              <a:spcBef>
                <a:spcPct val="20000"/>
              </a:spcBef>
              <a:buClr>
                <a:schemeClr val="hlink"/>
              </a:buClr>
              <a:buSzPct val="75000"/>
              <a:buFont typeface="Wingdings" pitchFamily="2" charset="2"/>
              <a:buChar char="n"/>
            </a:pPr>
            <a:r>
              <a:rPr kumimoji="1" lang="en-US" kern="0" dirty="0">
                <a:solidFill>
                  <a:schemeClr val="accent1">
                    <a:lumMod val="60000"/>
                    <a:lumOff val="40000"/>
                  </a:schemeClr>
                </a:solidFill>
                <a:latin typeface="+mn-lt"/>
              </a:rPr>
              <a:t>The S.M.A.R.T. Checklist</a:t>
            </a:r>
            <a:endParaRPr kumimoji="1" lang="en-US" b="0" i="0" u="none" strike="noStrike" kern="0" cap="none" spc="0" normalizeH="0" baseline="0" noProof="0" dirty="0">
              <a:ln>
                <a:noFill/>
              </a:ln>
              <a:solidFill>
                <a:schemeClr val="accent1">
                  <a:lumMod val="60000"/>
                  <a:lumOff val="40000"/>
                </a:schemeClr>
              </a:solidFill>
              <a:effectLst/>
              <a:uLnTx/>
              <a:uFillTx/>
              <a:latin typeface="+mn-lt"/>
            </a:endParaRPr>
          </a:p>
          <a:p>
            <a:pPr marL="742950" marR="0" lvl="1" indent="-285750" algn="l" defTabSz="914400" rtl="0" eaLnBrk="0" fontAlgn="base" latinLnBrk="0" hangingPunct="0">
              <a:lnSpc>
                <a:spcPct val="90000"/>
              </a:lnSpc>
              <a:spcBef>
                <a:spcPct val="20000"/>
              </a:spcBef>
              <a:spcAft>
                <a:spcPct val="0"/>
              </a:spcAft>
              <a:buClr>
                <a:schemeClr val="hlink"/>
              </a:buClr>
              <a:buSzPct val="75000"/>
              <a:buFont typeface="Wingdings" pitchFamily="2" charset="2"/>
              <a:buChar char="n"/>
              <a:tabLst/>
              <a:defRPr/>
            </a:pPr>
            <a:r>
              <a:rPr kumimoji="1" lang="en-US" sz="2400" b="0" i="0" u="none" strike="noStrike" kern="0" cap="none" spc="0" normalizeH="0" baseline="0" noProof="0" dirty="0">
                <a:ln>
                  <a:noFill/>
                </a:ln>
                <a:solidFill>
                  <a:schemeClr val="accent1">
                    <a:lumMod val="60000"/>
                    <a:lumOff val="40000"/>
                  </a:schemeClr>
                </a:solidFill>
                <a:effectLst/>
                <a:uLnTx/>
                <a:uFillTx/>
                <a:latin typeface="+mn-lt"/>
              </a:rPr>
              <a:t>Examples</a:t>
            </a:r>
          </a:p>
          <a:p>
            <a:pPr marL="742950" marR="0" lvl="1" indent="-285750" algn="l" defTabSz="914400" rtl="0" eaLnBrk="0" fontAlgn="base" latinLnBrk="0" hangingPunct="0">
              <a:lnSpc>
                <a:spcPct val="90000"/>
              </a:lnSpc>
              <a:spcBef>
                <a:spcPct val="20000"/>
              </a:spcBef>
              <a:spcAft>
                <a:spcPct val="0"/>
              </a:spcAft>
              <a:buClr>
                <a:schemeClr val="hlink"/>
              </a:buClr>
              <a:buSzPct val="75000"/>
              <a:buFont typeface="Wingdings" pitchFamily="2" charset="2"/>
              <a:buChar char="n"/>
              <a:tabLst/>
              <a:defRPr/>
            </a:pPr>
            <a:r>
              <a:rPr kumimoji="1" lang="en-US" kern="0" dirty="0">
                <a:solidFill>
                  <a:schemeClr val="accent1">
                    <a:lumMod val="60000"/>
                    <a:lumOff val="40000"/>
                  </a:schemeClr>
                </a:solidFill>
                <a:latin typeface="+mn-lt"/>
              </a:rPr>
              <a:t>Pitfalls</a:t>
            </a:r>
            <a:endParaRPr kumimoji="1" lang="en-US" kern="0" dirty="0">
              <a:solidFill>
                <a:schemeClr val="accent1">
                  <a:lumMod val="60000"/>
                  <a:lumOff val="40000"/>
                </a:schemeClr>
              </a:solidFill>
              <a:effectLst>
                <a:outerShdw blurRad="38100" dist="38100" dir="2700000" algn="tl">
                  <a:srgbClr val="000000">
                    <a:alpha val="43137"/>
                  </a:srgbClr>
                </a:outerShdw>
              </a:effectLst>
              <a:latin typeface="+mn-lt"/>
            </a:endParaRPr>
          </a:p>
          <a:p>
            <a:pPr marL="285750" indent="-285750" eaLnBrk="0" hangingPunct="0">
              <a:lnSpc>
                <a:spcPct val="90000"/>
              </a:lnSpc>
              <a:spcBef>
                <a:spcPct val="20000"/>
              </a:spcBef>
              <a:buClr>
                <a:schemeClr val="hlink"/>
              </a:buClr>
              <a:buSzPct val="75000"/>
              <a:buFont typeface="Wingdings" pitchFamily="2" charset="2"/>
              <a:buChar char="n"/>
              <a:defRPr/>
            </a:pPr>
            <a:r>
              <a:rPr kumimoji="1" lang="en-US" sz="3200" b="1" i="0" u="none" strike="noStrike" kern="0" cap="none" spc="0" normalizeH="0" baseline="0" noProof="0" dirty="0">
                <a:ln>
                  <a:noFill/>
                </a:ln>
                <a:solidFill>
                  <a:schemeClr val="tx2"/>
                </a:solidFill>
                <a:uLnTx/>
                <a:uFillTx/>
                <a:latin typeface="+mn-lt"/>
              </a:rPr>
              <a:t>Rating Expectations</a:t>
            </a:r>
            <a:endParaRPr kumimoji="1" lang="en-US" kern="0" dirty="0">
              <a:latin typeface="+mn-lt"/>
            </a:endParaRPr>
          </a:p>
          <a:p>
            <a:pPr marL="742950" lvl="1" indent="-285750" eaLnBrk="0" hangingPunct="0">
              <a:lnSpc>
                <a:spcPct val="90000"/>
              </a:lnSpc>
              <a:spcBef>
                <a:spcPct val="20000"/>
              </a:spcBef>
              <a:buClr>
                <a:schemeClr val="hlink"/>
              </a:buClr>
              <a:buSzPct val="75000"/>
              <a:buFont typeface="Wingdings" pitchFamily="2" charset="2"/>
              <a:buChar char="n"/>
              <a:defRPr/>
            </a:pPr>
            <a:r>
              <a:rPr kumimoji="1" lang="en-US" kern="0" dirty="0">
                <a:latin typeface="+mn-lt"/>
              </a:rPr>
              <a:t>Guidance/Definitions</a:t>
            </a:r>
          </a:p>
          <a:p>
            <a:pPr marL="742950" lvl="1" indent="-285750" eaLnBrk="0" hangingPunct="0">
              <a:lnSpc>
                <a:spcPct val="90000"/>
              </a:lnSpc>
              <a:spcBef>
                <a:spcPct val="20000"/>
              </a:spcBef>
              <a:buClr>
                <a:schemeClr val="hlink"/>
              </a:buClr>
              <a:buSzPct val="75000"/>
              <a:buFont typeface="Wingdings" pitchFamily="2" charset="2"/>
              <a:buChar char="n"/>
              <a:defRPr/>
            </a:pPr>
            <a:r>
              <a:rPr kumimoji="1" lang="en-US" kern="0" dirty="0">
                <a:latin typeface="+mn-lt"/>
              </a:rPr>
              <a:t>Rating Core Expectations</a:t>
            </a:r>
          </a:p>
          <a:p>
            <a:pPr marL="742950" lvl="1" indent="-285750" eaLnBrk="0" hangingPunct="0">
              <a:lnSpc>
                <a:spcPct val="90000"/>
              </a:lnSpc>
              <a:spcBef>
                <a:spcPct val="20000"/>
              </a:spcBef>
              <a:buClr>
                <a:schemeClr val="hlink"/>
              </a:buClr>
              <a:buSzPct val="75000"/>
              <a:buFont typeface="Wingdings" pitchFamily="2" charset="2"/>
              <a:buChar char="n"/>
              <a:defRPr/>
            </a:pPr>
            <a:r>
              <a:rPr kumimoji="1" lang="en-US" kern="0" dirty="0">
                <a:latin typeface="+mn-lt"/>
              </a:rPr>
              <a:t>Rating Job Expectations</a:t>
            </a:r>
          </a:p>
          <a:p>
            <a:pPr marL="742950" lvl="1" indent="-285750" eaLnBrk="0" hangingPunct="0">
              <a:lnSpc>
                <a:spcPct val="90000"/>
              </a:lnSpc>
              <a:spcBef>
                <a:spcPct val="20000"/>
              </a:spcBef>
              <a:buClr>
                <a:schemeClr val="hlink"/>
              </a:buClr>
              <a:buSzPct val="75000"/>
              <a:buFont typeface="Wingdings" pitchFamily="2" charset="2"/>
              <a:buChar char="n"/>
              <a:defRPr/>
            </a:pPr>
            <a:r>
              <a:rPr kumimoji="1" lang="en-US" kern="0" dirty="0">
                <a:latin typeface="+mn-lt"/>
              </a:rPr>
              <a:t>Rating Tips</a:t>
            </a:r>
          </a:p>
          <a:p>
            <a:pPr marL="742950" lvl="1" indent="-285750" eaLnBrk="0" hangingPunct="0">
              <a:lnSpc>
                <a:spcPct val="90000"/>
              </a:lnSpc>
              <a:spcBef>
                <a:spcPct val="20000"/>
              </a:spcBef>
              <a:buClr>
                <a:schemeClr val="hlink"/>
              </a:buClr>
              <a:buSzPct val="75000"/>
              <a:buFont typeface="Wingdings" pitchFamily="2" charset="2"/>
              <a:buChar char="n"/>
              <a:defRPr/>
            </a:pPr>
            <a:endParaRPr kumimoji="1" lang="en-US" i="0" u="none" strike="noStrike" kern="0" cap="none" spc="0" normalizeH="0" baseline="0" noProof="0" dirty="0">
              <a:ln>
                <a:noFill/>
              </a:ln>
              <a:solidFill>
                <a:schemeClr val="tx1"/>
              </a:solidFill>
              <a:effectLst/>
              <a:uLnTx/>
              <a:uFillTx/>
              <a:latin typeface="+mn-lt"/>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1" name="Rectangle 5"/>
          <p:cNvSpPr>
            <a:spLocks noChangeArrowheads="1"/>
          </p:cNvSpPr>
          <p:nvPr/>
        </p:nvSpPr>
        <p:spPr bwMode="auto">
          <a:xfrm>
            <a:off x="381000" y="-76200"/>
            <a:ext cx="9144000" cy="707886"/>
          </a:xfrm>
          <a:prstGeom prst="rect">
            <a:avLst/>
          </a:prstGeom>
          <a:noFill/>
          <a:ln w="9525">
            <a:noFill/>
            <a:miter lim="800000"/>
            <a:headEnd/>
            <a:tailEnd/>
          </a:ln>
          <a:effectLst>
            <a:outerShdw dist="35921" dir="2700000" algn="ctr" rotWithShape="0">
              <a:schemeClr val="bg1"/>
            </a:outerShdw>
          </a:effectLst>
        </p:spPr>
        <p:txBody>
          <a:bodyPr>
            <a:spAutoFit/>
          </a:bodyPr>
          <a:lstStyle/>
          <a:p>
            <a:pPr>
              <a:defRPr/>
            </a:pPr>
            <a:r>
              <a:rPr lang="en-US" sz="4000" b="1" dirty="0">
                <a:solidFill>
                  <a:schemeClr val="tx2"/>
                </a:solidFill>
                <a:latin typeface="+mj-lt"/>
                <a:cs typeface="+mn-cs"/>
              </a:rPr>
              <a:t>Rating Expectations</a:t>
            </a:r>
          </a:p>
        </p:txBody>
      </p:sp>
      <p:sp>
        <p:nvSpPr>
          <p:cNvPr id="7" name="TextBox 6"/>
          <p:cNvSpPr txBox="1"/>
          <p:nvPr/>
        </p:nvSpPr>
        <p:spPr>
          <a:xfrm>
            <a:off x="228600" y="4343400"/>
            <a:ext cx="8686800" cy="1569660"/>
          </a:xfrm>
          <a:prstGeom prst="rect">
            <a:avLst/>
          </a:prstGeom>
          <a:solidFill>
            <a:srgbClr val="DDDDDD"/>
          </a:solidFill>
          <a:ln>
            <a:solidFill>
              <a:schemeClr val="tx1"/>
            </a:solidFill>
          </a:ln>
        </p:spPr>
        <p:txBody>
          <a:bodyPr wrap="square" rtlCol="0">
            <a:spAutoFit/>
          </a:bodyPr>
          <a:lstStyle/>
          <a:p>
            <a:pPr>
              <a:buFont typeface="Arial" pitchFamily="34" charset="0"/>
              <a:buChar char="•"/>
            </a:pPr>
            <a:r>
              <a:rPr lang="en-US" sz="1600" i="1" dirty="0">
                <a:solidFill>
                  <a:srgbClr val="000000"/>
                </a:solidFill>
                <a:latin typeface="+mj-lt"/>
              </a:rPr>
              <a:t>  Comments about each expectation’s rating are very important, particularly for any rated above/below 3</a:t>
            </a:r>
          </a:p>
          <a:p>
            <a:pPr lvl="1">
              <a:buFont typeface="Arial" pitchFamily="34" charset="0"/>
              <a:buChar char="•"/>
            </a:pPr>
            <a:r>
              <a:rPr lang="en-US" sz="1600" i="1" dirty="0">
                <a:solidFill>
                  <a:srgbClr val="000000"/>
                </a:solidFill>
                <a:latin typeface="+mj-lt"/>
              </a:rPr>
              <a:t>  Provides an explanation to the employee</a:t>
            </a:r>
          </a:p>
          <a:p>
            <a:pPr lvl="1">
              <a:buFont typeface="Arial" pitchFamily="34" charset="0"/>
              <a:buChar char="•"/>
            </a:pPr>
            <a:r>
              <a:rPr lang="en-US" sz="1600" i="1" dirty="0">
                <a:solidFill>
                  <a:srgbClr val="000000"/>
                </a:solidFill>
                <a:latin typeface="+mj-lt"/>
              </a:rPr>
              <a:t>  Helps your AD during review and calibration</a:t>
            </a:r>
          </a:p>
          <a:p>
            <a:pPr lvl="1">
              <a:buFont typeface="Arial" pitchFamily="34" charset="0"/>
              <a:buChar char="•"/>
            </a:pPr>
            <a:r>
              <a:rPr lang="en-US" sz="1600" i="1" dirty="0">
                <a:solidFill>
                  <a:srgbClr val="000000"/>
                </a:solidFill>
                <a:latin typeface="+mj-lt"/>
              </a:rPr>
              <a:t>  Should clearly relate to the expectation</a:t>
            </a:r>
          </a:p>
          <a:p>
            <a:pPr lvl="1">
              <a:buFont typeface="Arial" pitchFamily="34" charset="0"/>
              <a:buChar char="•"/>
            </a:pPr>
            <a:r>
              <a:rPr lang="en-US" sz="1600" i="1" dirty="0">
                <a:solidFill>
                  <a:srgbClr val="000000"/>
                </a:solidFill>
                <a:latin typeface="+mj-lt"/>
              </a:rPr>
              <a:t>  Has a 600-character limit</a:t>
            </a:r>
          </a:p>
        </p:txBody>
      </p:sp>
      <p:pic>
        <p:nvPicPr>
          <p:cNvPr id="8" name="Picture 7" descr="Picture1.png"/>
          <p:cNvPicPr>
            <a:picLocks noChangeAspect="1"/>
          </p:cNvPicPr>
          <p:nvPr/>
        </p:nvPicPr>
        <p:blipFill>
          <a:blip r:embed="rId3" cstate="print"/>
          <a:stretch>
            <a:fillRect/>
          </a:stretch>
        </p:blipFill>
        <p:spPr>
          <a:xfrm>
            <a:off x="104878" y="1219200"/>
            <a:ext cx="8886722" cy="2743200"/>
          </a:xfrm>
          <a:prstGeom prst="rect">
            <a:avLst/>
          </a:prstGeom>
          <a:ln>
            <a:solidFill>
              <a:schemeClr val="tx1"/>
            </a:solidFill>
          </a:ln>
        </p:spPr>
      </p:pic>
      <p:sp>
        <p:nvSpPr>
          <p:cNvPr id="9" name="Rounded Rectangle 8"/>
          <p:cNvSpPr/>
          <p:nvPr/>
        </p:nvSpPr>
        <p:spPr bwMode="auto">
          <a:xfrm>
            <a:off x="2667000" y="1676400"/>
            <a:ext cx="1371600" cy="228600"/>
          </a:xfrm>
          <a:prstGeom prst="roundRect">
            <a:avLst/>
          </a:prstGeom>
          <a:noFill/>
          <a:ln w="12700" cap="sq" cmpd="sng" algn="ctr">
            <a:solidFill>
              <a:srgbClr val="C00000"/>
            </a:solidFill>
            <a:prstDash val="solid"/>
            <a:round/>
            <a:headEnd type="none" w="sm" len="sm"/>
            <a:tailEnd type="none" w="sm" len="sm"/>
          </a:ln>
          <a:effec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Times New Roman" pitchFamily="18" charset="0"/>
            </a:endParaRPr>
          </a:p>
        </p:txBody>
      </p:sp>
      <p:sp>
        <p:nvSpPr>
          <p:cNvPr id="10" name="Rounded Rectangle 9"/>
          <p:cNvSpPr/>
          <p:nvPr/>
        </p:nvSpPr>
        <p:spPr bwMode="auto">
          <a:xfrm>
            <a:off x="2534478" y="2133600"/>
            <a:ext cx="2133600" cy="228600"/>
          </a:xfrm>
          <a:prstGeom prst="roundRect">
            <a:avLst/>
          </a:prstGeom>
          <a:noFill/>
          <a:ln w="12700" cap="sq" cmpd="sng" algn="ctr">
            <a:solidFill>
              <a:srgbClr val="C00000"/>
            </a:solidFill>
            <a:prstDash val="solid"/>
            <a:round/>
            <a:headEnd type="none" w="sm" len="sm"/>
            <a:tailEnd type="none" w="sm" len="sm"/>
          </a:ln>
          <a:effec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Times New Roman" pitchFamily="18" charset="0"/>
            </a:endParaRPr>
          </a:p>
        </p:txBody>
      </p:sp>
      <p:sp>
        <p:nvSpPr>
          <p:cNvPr id="11" name="Rounded Rectangle 10"/>
          <p:cNvSpPr/>
          <p:nvPr/>
        </p:nvSpPr>
        <p:spPr bwMode="auto">
          <a:xfrm>
            <a:off x="2514600" y="2590800"/>
            <a:ext cx="3581400" cy="228600"/>
          </a:xfrm>
          <a:prstGeom prst="roundRect">
            <a:avLst/>
          </a:prstGeom>
          <a:noFill/>
          <a:ln w="12700" cap="sq" cmpd="sng" algn="ctr">
            <a:solidFill>
              <a:srgbClr val="C00000"/>
            </a:solidFill>
            <a:prstDash val="solid"/>
            <a:round/>
            <a:headEnd type="none" w="sm" len="sm"/>
            <a:tailEnd type="none" w="sm" len="sm"/>
          </a:ln>
          <a:effec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Times New Roman" pitchFamily="18" charset="0"/>
            </a:endParaRPr>
          </a:p>
        </p:txBody>
      </p:sp>
      <p:sp>
        <p:nvSpPr>
          <p:cNvPr id="12" name="Rounded Rectangle 11"/>
          <p:cNvSpPr/>
          <p:nvPr/>
        </p:nvSpPr>
        <p:spPr bwMode="auto">
          <a:xfrm>
            <a:off x="2839278" y="3034748"/>
            <a:ext cx="1066800" cy="241852"/>
          </a:xfrm>
          <a:prstGeom prst="roundRect">
            <a:avLst/>
          </a:prstGeom>
          <a:noFill/>
          <a:ln w="12700" cap="sq" cmpd="sng" algn="ctr">
            <a:solidFill>
              <a:srgbClr val="C00000"/>
            </a:solidFill>
            <a:prstDash val="solid"/>
            <a:round/>
            <a:headEnd type="none" w="sm" len="sm"/>
            <a:tailEnd type="none" w="sm" len="sm"/>
          </a:ln>
          <a:effec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Times New Roman" pitchFamily="18" charset="0"/>
            </a:endParaRPr>
          </a:p>
        </p:txBody>
      </p:sp>
      <p:sp>
        <p:nvSpPr>
          <p:cNvPr id="13" name="Rounded Rectangle 12"/>
          <p:cNvSpPr/>
          <p:nvPr/>
        </p:nvSpPr>
        <p:spPr bwMode="auto">
          <a:xfrm>
            <a:off x="6609522" y="3048000"/>
            <a:ext cx="1239078" cy="228600"/>
          </a:xfrm>
          <a:prstGeom prst="roundRect">
            <a:avLst/>
          </a:prstGeom>
          <a:noFill/>
          <a:ln w="12700" cap="sq" cmpd="sng" algn="ctr">
            <a:solidFill>
              <a:srgbClr val="C00000"/>
            </a:solidFill>
            <a:prstDash val="solid"/>
            <a:round/>
            <a:headEnd type="none" w="sm" len="sm"/>
            <a:tailEnd type="none" w="sm" len="sm"/>
          </a:ln>
          <a:effec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Times New Roman" pitchFamily="18" charset="0"/>
            </a:endParaRPr>
          </a:p>
        </p:txBody>
      </p:sp>
      <p:sp>
        <p:nvSpPr>
          <p:cNvPr id="14" name="Rounded Rectangle 13"/>
          <p:cNvSpPr/>
          <p:nvPr/>
        </p:nvSpPr>
        <p:spPr bwMode="auto">
          <a:xfrm>
            <a:off x="2723322" y="3475382"/>
            <a:ext cx="851452" cy="228600"/>
          </a:xfrm>
          <a:prstGeom prst="roundRect">
            <a:avLst/>
          </a:prstGeom>
          <a:noFill/>
          <a:ln w="12700" cap="sq" cmpd="sng" algn="ctr">
            <a:solidFill>
              <a:srgbClr val="C00000"/>
            </a:solidFill>
            <a:prstDash val="solid"/>
            <a:round/>
            <a:headEnd type="none" w="sm" len="sm"/>
            <a:tailEnd type="none" w="sm" len="sm"/>
          </a:ln>
          <a:effec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after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2" presetClass="entr" presetSubtype="8" fill="hold" grpId="0" nodeType="click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left)">
                                      <p:cBhvr>
                                        <p:cTn id="11" dur="500"/>
                                        <p:tgtEl>
                                          <p:spTgt spid="11"/>
                                        </p:tgtEl>
                                      </p:cBhvr>
                                    </p:animEffect>
                                  </p:childTnLst>
                                </p:cTn>
                              </p:par>
                            </p:childTnLst>
                          </p:cTn>
                        </p:par>
                      </p:childTnLst>
                    </p:cTn>
                  </p:par>
                  <p:par>
                    <p:cTn id="12" fill="hold">
                      <p:stCondLst>
                        <p:cond delay="indefinite"/>
                      </p:stCondLst>
                      <p:childTnLst>
                        <p:par>
                          <p:cTn id="13" fill="hold">
                            <p:stCondLst>
                              <p:cond delay="0"/>
                            </p:stCondLst>
                            <p:childTnLst>
                              <p:par>
                                <p:cTn id="14" presetID="22" presetClass="entr" presetSubtype="1" fill="hold" grpId="0" nodeType="clickEffect">
                                  <p:stCondLst>
                                    <p:cond delay="0"/>
                                  </p:stCondLst>
                                  <p:childTnLst>
                                    <p:set>
                                      <p:cBhvr>
                                        <p:cTn id="15" dur="1" fill="hold">
                                          <p:stCondLst>
                                            <p:cond delay="0"/>
                                          </p:stCondLst>
                                        </p:cTn>
                                        <p:tgtEl>
                                          <p:spTgt spid="12"/>
                                        </p:tgtEl>
                                        <p:attrNameLst>
                                          <p:attrName>style.visibility</p:attrName>
                                        </p:attrNameLst>
                                      </p:cBhvr>
                                      <p:to>
                                        <p:strVal val="visible"/>
                                      </p:to>
                                    </p:set>
                                    <p:animEffect transition="in" filter="wipe(up)">
                                      <p:cBhvr>
                                        <p:cTn id="16" dur="500"/>
                                        <p:tgtEl>
                                          <p:spTgt spid="12"/>
                                        </p:tgtEl>
                                      </p:cBhvr>
                                    </p:animEffect>
                                  </p:childTnLst>
                                </p:cTn>
                              </p:par>
                              <p:par>
                                <p:cTn id="17" presetID="22" presetClass="entr" presetSubtype="1" fill="hold" grpId="0" nodeType="withEffect">
                                  <p:stCondLst>
                                    <p:cond delay="0"/>
                                  </p:stCondLst>
                                  <p:childTnLst>
                                    <p:set>
                                      <p:cBhvr>
                                        <p:cTn id="18" dur="1" fill="hold">
                                          <p:stCondLst>
                                            <p:cond delay="0"/>
                                          </p:stCondLst>
                                        </p:cTn>
                                        <p:tgtEl>
                                          <p:spTgt spid="13"/>
                                        </p:tgtEl>
                                        <p:attrNameLst>
                                          <p:attrName>style.visibility</p:attrName>
                                        </p:attrNameLst>
                                      </p:cBhvr>
                                      <p:to>
                                        <p:strVal val="visible"/>
                                      </p:to>
                                    </p:set>
                                    <p:animEffect transition="in" filter="wipe(up)">
                                      <p:cBhvr>
                                        <p:cTn id="19" dur="500"/>
                                        <p:tgtEl>
                                          <p:spTgt spid="13"/>
                                        </p:tgtEl>
                                      </p:cBhvr>
                                    </p:animEffect>
                                  </p:childTnLst>
                                </p:cTn>
                              </p:par>
                            </p:childTnLst>
                          </p:cTn>
                        </p:par>
                      </p:childTnLst>
                    </p:cTn>
                  </p:par>
                  <p:par>
                    <p:cTn id="20" fill="hold">
                      <p:stCondLst>
                        <p:cond delay="indefinite"/>
                      </p:stCondLst>
                      <p:childTnLst>
                        <p:par>
                          <p:cTn id="21" fill="hold">
                            <p:stCondLst>
                              <p:cond delay="0"/>
                            </p:stCondLst>
                            <p:childTnLst>
                              <p:par>
                                <p:cTn id="22" presetID="22" presetClass="entr" presetSubtype="1" fill="hold" grpId="0" nodeType="clickEffect">
                                  <p:stCondLst>
                                    <p:cond delay="0"/>
                                  </p:stCondLst>
                                  <p:childTnLst>
                                    <p:set>
                                      <p:cBhvr>
                                        <p:cTn id="23" dur="1" fill="hold">
                                          <p:stCondLst>
                                            <p:cond delay="0"/>
                                          </p:stCondLst>
                                        </p:cTn>
                                        <p:tgtEl>
                                          <p:spTgt spid="14"/>
                                        </p:tgtEl>
                                        <p:attrNameLst>
                                          <p:attrName>style.visibility</p:attrName>
                                        </p:attrNameLst>
                                      </p:cBhvr>
                                      <p:to>
                                        <p:strVal val="visible"/>
                                      </p:to>
                                    </p:set>
                                    <p:animEffect transition="in" filter="wipe(up)">
                                      <p:cBhvr>
                                        <p:cTn id="24" dur="500"/>
                                        <p:tgtEl>
                                          <p:spTgt spid="14"/>
                                        </p:tgtEl>
                                      </p:cBhvr>
                                    </p:animEffect>
                                  </p:childTnLst>
                                </p:cTn>
                              </p:par>
                            </p:childTnLst>
                          </p:cTn>
                        </p:par>
                      </p:childTnLst>
                    </p:cTn>
                  </p:par>
                  <p:par>
                    <p:cTn id="25" fill="hold">
                      <p:stCondLst>
                        <p:cond delay="indefinite"/>
                      </p:stCondLst>
                      <p:childTnLst>
                        <p:par>
                          <p:cTn id="26" fill="hold">
                            <p:stCondLst>
                              <p:cond delay="0"/>
                            </p:stCondLst>
                            <p:childTnLst>
                              <p:par>
                                <p:cTn id="27" presetID="22" presetClass="entr" presetSubtype="4" fill="hold" grpId="0" nodeType="clickEffect">
                                  <p:stCondLst>
                                    <p:cond delay="0"/>
                                  </p:stCondLst>
                                  <p:childTnLst>
                                    <p:set>
                                      <p:cBhvr>
                                        <p:cTn id="28" dur="1" fill="hold">
                                          <p:stCondLst>
                                            <p:cond delay="0"/>
                                          </p:stCondLst>
                                        </p:cTn>
                                        <p:tgtEl>
                                          <p:spTgt spid="10"/>
                                        </p:tgtEl>
                                        <p:attrNameLst>
                                          <p:attrName>style.visibility</p:attrName>
                                        </p:attrNameLst>
                                      </p:cBhvr>
                                      <p:to>
                                        <p:strVal val="visible"/>
                                      </p:to>
                                    </p:set>
                                    <p:animEffect transition="in" filter="wipe(down)">
                                      <p:cBhvr>
                                        <p:cTn id="29" dur="500"/>
                                        <p:tgtEl>
                                          <p:spTgt spid="10"/>
                                        </p:tgtEl>
                                      </p:cBhvr>
                                    </p:animEffect>
                                  </p:childTnLst>
                                </p:cTn>
                              </p:par>
                            </p:childTnLst>
                          </p:cTn>
                        </p:par>
                      </p:childTnLst>
                    </p:cTn>
                  </p:par>
                  <p:par>
                    <p:cTn id="30" fill="hold">
                      <p:stCondLst>
                        <p:cond delay="indefinite"/>
                      </p:stCondLst>
                      <p:childTnLst>
                        <p:par>
                          <p:cTn id="31" fill="hold">
                            <p:stCondLst>
                              <p:cond delay="0"/>
                            </p:stCondLst>
                            <p:childTnLst>
                              <p:par>
                                <p:cTn id="32" presetID="22" presetClass="entr" presetSubtype="4" fill="hold" grpId="0" nodeType="clickEffect">
                                  <p:stCondLst>
                                    <p:cond delay="0"/>
                                  </p:stCondLst>
                                  <p:childTnLst>
                                    <p:set>
                                      <p:cBhvr>
                                        <p:cTn id="33" dur="1" fill="hold">
                                          <p:stCondLst>
                                            <p:cond delay="0"/>
                                          </p:stCondLst>
                                        </p:cTn>
                                        <p:tgtEl>
                                          <p:spTgt spid="9"/>
                                        </p:tgtEl>
                                        <p:attrNameLst>
                                          <p:attrName>style.visibility</p:attrName>
                                        </p:attrNameLst>
                                      </p:cBhvr>
                                      <p:to>
                                        <p:strVal val="visible"/>
                                      </p:to>
                                    </p:set>
                                    <p:animEffect transition="in" filter="wipe(down)">
                                      <p:cBhvr>
                                        <p:cTn id="34" dur="500"/>
                                        <p:tgtEl>
                                          <p:spTgt spid="9"/>
                                        </p:tgtEl>
                                      </p:cBhvr>
                                    </p:animEffect>
                                  </p:childTnLst>
                                </p:cTn>
                              </p:par>
                            </p:childTnLst>
                          </p:cTn>
                        </p:par>
                      </p:childTnLst>
                    </p:cTn>
                  </p:par>
                  <p:par>
                    <p:cTn id="35" fill="hold">
                      <p:stCondLst>
                        <p:cond delay="indefinite"/>
                      </p:stCondLst>
                      <p:childTnLst>
                        <p:par>
                          <p:cTn id="36" fill="hold">
                            <p:stCondLst>
                              <p:cond delay="0"/>
                            </p:stCondLst>
                            <p:childTnLst>
                              <p:par>
                                <p:cTn id="37" presetID="22" presetClass="entr" presetSubtype="1" fill="hold" grpId="0" nodeType="clickEffect">
                                  <p:stCondLst>
                                    <p:cond delay="0"/>
                                  </p:stCondLst>
                                  <p:childTnLst>
                                    <p:set>
                                      <p:cBhvr>
                                        <p:cTn id="38" dur="1" fill="hold">
                                          <p:stCondLst>
                                            <p:cond delay="0"/>
                                          </p:stCondLst>
                                        </p:cTn>
                                        <p:tgtEl>
                                          <p:spTgt spid="7"/>
                                        </p:tgtEl>
                                        <p:attrNameLst>
                                          <p:attrName>style.visibility</p:attrName>
                                        </p:attrNameLst>
                                      </p:cBhvr>
                                      <p:to>
                                        <p:strVal val="visible"/>
                                      </p:to>
                                    </p:set>
                                    <p:animEffect transition="in" filter="wipe(up)">
                                      <p:cBhvr>
                                        <p:cTn id="39"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9" grpId="0" animBg="1"/>
      <p:bldP spid="10" grpId="0" animBg="1"/>
      <p:bldP spid="11" grpId="0" animBg="1"/>
      <p:bldP spid="12" grpId="0" animBg="1"/>
      <p:bldP spid="13" grpId="0" animBg="1"/>
      <p:bldP spid="14"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80400" cy="990600"/>
          </a:xfrm>
        </p:spPr>
        <p:txBody>
          <a:bodyPr/>
          <a:lstStyle/>
          <a:p>
            <a:r>
              <a:rPr lang="en-US" dirty="0"/>
              <a:t>Rating Core Expectations</a:t>
            </a:r>
            <a:br>
              <a:rPr lang="en-US" sz="1400" dirty="0"/>
            </a:br>
            <a:br>
              <a:rPr lang="en-US" sz="1400" dirty="0"/>
            </a:br>
            <a:r>
              <a:rPr lang="en-US" sz="3200" dirty="0"/>
              <a:t>Safety</a:t>
            </a:r>
          </a:p>
        </p:txBody>
      </p:sp>
      <p:sp>
        <p:nvSpPr>
          <p:cNvPr id="5" name="Rectangle 4"/>
          <p:cNvSpPr/>
          <p:nvPr/>
        </p:nvSpPr>
        <p:spPr>
          <a:xfrm>
            <a:off x="228600" y="1539895"/>
            <a:ext cx="8686800" cy="1508105"/>
          </a:xfrm>
          <a:prstGeom prst="rect">
            <a:avLst/>
          </a:prstGeom>
        </p:spPr>
        <p:txBody>
          <a:bodyPr wrap="square">
            <a:spAutoFit/>
          </a:bodyPr>
          <a:lstStyle/>
          <a:p>
            <a:r>
              <a:rPr lang="en-US" b="1" dirty="0">
                <a:latin typeface="+mn-lt"/>
              </a:rPr>
              <a:t>Understands</a:t>
            </a:r>
            <a:r>
              <a:rPr lang="en-US" sz="2000" b="1" dirty="0">
                <a:latin typeface="+mn-lt"/>
              </a:rPr>
              <a:t> </a:t>
            </a:r>
            <a:r>
              <a:rPr lang="en-US" sz="2000" dirty="0">
                <a:latin typeface="+mn-lt"/>
              </a:rPr>
              <a:t>and</a:t>
            </a:r>
            <a:r>
              <a:rPr lang="en-US" sz="2000" b="1" dirty="0">
                <a:latin typeface="+mn-lt"/>
              </a:rPr>
              <a:t> </a:t>
            </a:r>
            <a:r>
              <a:rPr lang="en-US" b="1" dirty="0">
                <a:latin typeface="+mn-lt"/>
              </a:rPr>
              <a:t>applies</a:t>
            </a:r>
            <a:r>
              <a:rPr lang="en-US" sz="2000" b="1" dirty="0">
                <a:latin typeface="+mn-lt"/>
              </a:rPr>
              <a:t> </a:t>
            </a:r>
            <a:r>
              <a:rPr lang="en-US" sz="2000" dirty="0">
                <a:latin typeface="+mn-lt"/>
              </a:rPr>
              <a:t>JLab's</a:t>
            </a:r>
            <a:r>
              <a:rPr lang="en-US" sz="2000" b="1" dirty="0">
                <a:latin typeface="+mn-lt"/>
              </a:rPr>
              <a:t> </a:t>
            </a:r>
            <a:r>
              <a:rPr lang="en-US" b="1" dirty="0">
                <a:latin typeface="+mn-lt"/>
              </a:rPr>
              <a:t>rules</a:t>
            </a:r>
            <a:r>
              <a:rPr lang="en-US" sz="2000" b="1" dirty="0">
                <a:latin typeface="+mn-lt"/>
              </a:rPr>
              <a:t> </a:t>
            </a:r>
            <a:r>
              <a:rPr lang="en-US" sz="2000" dirty="0">
                <a:latin typeface="+mn-lt"/>
              </a:rPr>
              <a:t>and</a:t>
            </a:r>
            <a:r>
              <a:rPr lang="en-US" sz="2000" b="1" dirty="0">
                <a:latin typeface="+mn-lt"/>
              </a:rPr>
              <a:t> </a:t>
            </a:r>
            <a:r>
              <a:rPr lang="en-US" b="1" dirty="0">
                <a:latin typeface="+mn-lt"/>
              </a:rPr>
              <a:t>policies</a:t>
            </a:r>
            <a:r>
              <a:rPr lang="en-US" sz="2000" b="1" dirty="0">
                <a:latin typeface="+mn-lt"/>
              </a:rPr>
              <a:t> </a:t>
            </a:r>
            <a:r>
              <a:rPr lang="en-US" sz="2000" dirty="0">
                <a:latin typeface="+mn-lt"/>
              </a:rPr>
              <a:t>for safety, health, and environmental protection and </a:t>
            </a:r>
            <a:r>
              <a:rPr lang="en-US" b="1" dirty="0">
                <a:latin typeface="+mn-lt"/>
              </a:rPr>
              <a:t>actively integrates them </a:t>
            </a:r>
            <a:r>
              <a:rPr lang="en-US" sz="2000" dirty="0">
                <a:latin typeface="+mn-lt"/>
              </a:rPr>
              <a:t>into his/her job</a:t>
            </a:r>
            <a:r>
              <a:rPr lang="en-US" sz="2000" b="1" dirty="0">
                <a:latin typeface="+mn-lt"/>
              </a:rPr>
              <a:t>.  </a:t>
            </a:r>
            <a:r>
              <a:rPr lang="en-US" b="1" dirty="0">
                <a:latin typeface="+mn-lt"/>
              </a:rPr>
              <a:t>Advocates ES&amp;H  </a:t>
            </a:r>
            <a:r>
              <a:rPr lang="en-US" sz="2000" dirty="0">
                <a:latin typeface="+mn-lt"/>
              </a:rPr>
              <a:t>practices across the Lab. Serves as an example to others. </a:t>
            </a:r>
          </a:p>
        </p:txBody>
      </p:sp>
      <p:sp>
        <p:nvSpPr>
          <p:cNvPr id="6" name="TextBox 5"/>
          <p:cNvSpPr txBox="1"/>
          <p:nvPr/>
        </p:nvSpPr>
        <p:spPr>
          <a:xfrm>
            <a:off x="304800" y="3733800"/>
            <a:ext cx="8686800" cy="2308324"/>
          </a:xfrm>
          <a:prstGeom prst="rect">
            <a:avLst/>
          </a:prstGeom>
          <a:noFill/>
          <a:ln>
            <a:solidFill>
              <a:schemeClr val="accent2">
                <a:lumMod val="50000"/>
              </a:schemeClr>
            </a:solidFill>
          </a:ln>
        </p:spPr>
        <p:txBody>
          <a:bodyPr wrap="square" rtlCol="0">
            <a:spAutoFit/>
          </a:bodyPr>
          <a:lstStyle/>
          <a:p>
            <a:pPr>
              <a:buFont typeface="Arial" pitchFamily="34" charset="0"/>
              <a:buChar char="•"/>
            </a:pPr>
            <a:r>
              <a:rPr lang="en-US" dirty="0">
                <a:latin typeface="+mn-lt"/>
              </a:rPr>
              <a:t> Did he/she do this all or most of the time?          Rating is 3</a:t>
            </a:r>
          </a:p>
          <a:p>
            <a:pPr>
              <a:buFont typeface="Arial" pitchFamily="34" charset="0"/>
              <a:buChar char="•"/>
            </a:pPr>
            <a:r>
              <a:rPr lang="en-US" dirty="0">
                <a:latin typeface="+mn-lt"/>
              </a:rPr>
              <a:t> Did he/she do it sometimes, but not normally?   Rating is 2</a:t>
            </a:r>
          </a:p>
          <a:p>
            <a:pPr>
              <a:buFont typeface="Arial" pitchFamily="34" charset="0"/>
              <a:buChar char="•"/>
            </a:pPr>
            <a:r>
              <a:rPr lang="en-US" dirty="0">
                <a:latin typeface="+mn-lt"/>
              </a:rPr>
              <a:t> Did he/she also contribute a major innovation that had a positive impact on…</a:t>
            </a:r>
            <a:r>
              <a:rPr lang="en-US" sz="2000" dirty="0">
                <a:latin typeface="+mn-lt"/>
              </a:rPr>
              <a:t> </a:t>
            </a:r>
          </a:p>
          <a:p>
            <a:pPr lvl="1"/>
            <a:r>
              <a:rPr lang="en-US" sz="2000" dirty="0">
                <a:latin typeface="+mn-lt"/>
              </a:rPr>
              <a:t>…those in his/her own team or group?          	                 </a:t>
            </a:r>
            <a:r>
              <a:rPr lang="en-US" dirty="0">
                <a:latin typeface="+mn-lt"/>
              </a:rPr>
              <a:t>Rating is 4   </a:t>
            </a:r>
          </a:p>
          <a:p>
            <a:r>
              <a:rPr lang="en-US" sz="2000" dirty="0">
                <a:latin typeface="+mn-lt"/>
              </a:rPr>
              <a:t>       …a broad cross-section of the organization?      	    </a:t>
            </a:r>
            <a:r>
              <a:rPr lang="en-US" dirty="0">
                <a:latin typeface="+mn-lt"/>
              </a:rPr>
              <a:t>Rating is 5</a:t>
            </a:r>
          </a:p>
        </p:txBody>
      </p:sp>
      <p:pic>
        <p:nvPicPr>
          <p:cNvPr id="245762" name="Picture 2" descr="http://ecighut.co.uk/uploads/4249581-752203-top-rated-stamp-shows-best-services-or-products.jpg"/>
          <p:cNvPicPr>
            <a:picLocks noChangeAspect="1" noChangeArrowheads="1"/>
          </p:cNvPicPr>
          <p:nvPr/>
        </p:nvPicPr>
        <p:blipFill>
          <a:blip r:embed="rId3" cstate="print"/>
          <a:srcRect/>
          <a:stretch>
            <a:fillRect/>
          </a:stretch>
        </p:blipFill>
        <p:spPr bwMode="auto">
          <a:xfrm>
            <a:off x="7467600" y="-25400"/>
            <a:ext cx="1676400" cy="1397000"/>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grpId="0" nodeType="withEffect">
                                  <p:stCondLst>
                                    <p:cond delay="20200"/>
                                  </p:stCondLst>
                                  <p:childTnLst>
                                    <p:set>
                                      <p:cBhvr>
                                        <p:cTn id="6" dur="1" fill="hold">
                                          <p:stCondLst>
                                            <p:cond delay="0"/>
                                          </p:stCondLst>
                                        </p:cTn>
                                        <p:tgtEl>
                                          <p:spTgt spid="6">
                                            <p:bg/>
                                          </p:spTgt>
                                        </p:tgtEl>
                                        <p:attrNameLst>
                                          <p:attrName>style.visibility</p:attrName>
                                        </p:attrNameLst>
                                      </p:cBhvr>
                                      <p:to>
                                        <p:strVal val="visible"/>
                                      </p:to>
                                    </p:set>
                                    <p:animEffect transition="in" filter="wipe(up)">
                                      <p:cBhvr>
                                        <p:cTn id="7" dur="2000"/>
                                        <p:tgtEl>
                                          <p:spTgt spid="6">
                                            <p:bg/>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6">
                                            <p:txEl>
                                              <p:pRg st="0" end="0"/>
                                            </p:txEl>
                                          </p:spTgt>
                                        </p:tgtEl>
                                        <p:attrNameLst>
                                          <p:attrName>style.visibility</p:attrName>
                                        </p:attrNameLst>
                                      </p:cBhvr>
                                      <p:to>
                                        <p:strVal val="visible"/>
                                      </p:to>
                                    </p:set>
                                    <p:animEffect transition="in" filter="wipe(up)">
                                      <p:cBhvr>
                                        <p:cTn id="12" dur="2000"/>
                                        <p:tgtEl>
                                          <p:spTgt spid="6">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1" fill="hold" grpId="0" nodeType="clickEffect">
                                  <p:stCondLst>
                                    <p:cond delay="0"/>
                                  </p:stCondLst>
                                  <p:childTnLst>
                                    <p:set>
                                      <p:cBhvr>
                                        <p:cTn id="16" dur="1" fill="hold">
                                          <p:stCondLst>
                                            <p:cond delay="0"/>
                                          </p:stCondLst>
                                        </p:cTn>
                                        <p:tgtEl>
                                          <p:spTgt spid="6">
                                            <p:txEl>
                                              <p:pRg st="1" end="1"/>
                                            </p:txEl>
                                          </p:spTgt>
                                        </p:tgtEl>
                                        <p:attrNameLst>
                                          <p:attrName>style.visibility</p:attrName>
                                        </p:attrNameLst>
                                      </p:cBhvr>
                                      <p:to>
                                        <p:strVal val="visible"/>
                                      </p:to>
                                    </p:set>
                                    <p:animEffect transition="in" filter="wipe(up)">
                                      <p:cBhvr>
                                        <p:cTn id="17" dur="2000"/>
                                        <p:tgtEl>
                                          <p:spTgt spid="6">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1" fill="hold" grpId="0" nodeType="clickEffect">
                                  <p:stCondLst>
                                    <p:cond delay="0"/>
                                  </p:stCondLst>
                                  <p:childTnLst>
                                    <p:set>
                                      <p:cBhvr>
                                        <p:cTn id="21" dur="1" fill="hold">
                                          <p:stCondLst>
                                            <p:cond delay="0"/>
                                          </p:stCondLst>
                                        </p:cTn>
                                        <p:tgtEl>
                                          <p:spTgt spid="6">
                                            <p:txEl>
                                              <p:pRg st="2" end="2"/>
                                            </p:txEl>
                                          </p:spTgt>
                                        </p:tgtEl>
                                        <p:attrNameLst>
                                          <p:attrName>style.visibility</p:attrName>
                                        </p:attrNameLst>
                                      </p:cBhvr>
                                      <p:to>
                                        <p:strVal val="visible"/>
                                      </p:to>
                                    </p:set>
                                    <p:animEffect transition="in" filter="wipe(up)">
                                      <p:cBhvr>
                                        <p:cTn id="22" dur="2000"/>
                                        <p:tgtEl>
                                          <p:spTgt spid="6">
                                            <p:txEl>
                                              <p:pRg st="2" end="2"/>
                                            </p:txEl>
                                          </p:spTgt>
                                        </p:tgtEl>
                                      </p:cBhvr>
                                    </p:animEffect>
                                  </p:childTnLst>
                                </p:cTn>
                              </p:par>
                            </p:childTnLst>
                          </p:cTn>
                        </p:par>
                        <p:par>
                          <p:cTn id="23" fill="hold">
                            <p:stCondLst>
                              <p:cond delay="2000"/>
                            </p:stCondLst>
                            <p:childTnLst>
                              <p:par>
                                <p:cTn id="24" presetID="22" presetClass="entr" presetSubtype="1" fill="hold" grpId="0" nodeType="afterEffect">
                                  <p:stCondLst>
                                    <p:cond delay="0"/>
                                  </p:stCondLst>
                                  <p:childTnLst>
                                    <p:set>
                                      <p:cBhvr>
                                        <p:cTn id="25" dur="1" fill="hold">
                                          <p:stCondLst>
                                            <p:cond delay="0"/>
                                          </p:stCondLst>
                                        </p:cTn>
                                        <p:tgtEl>
                                          <p:spTgt spid="6">
                                            <p:txEl>
                                              <p:pRg st="3" end="3"/>
                                            </p:txEl>
                                          </p:spTgt>
                                        </p:tgtEl>
                                        <p:attrNameLst>
                                          <p:attrName>style.visibility</p:attrName>
                                        </p:attrNameLst>
                                      </p:cBhvr>
                                      <p:to>
                                        <p:strVal val="visible"/>
                                      </p:to>
                                    </p:set>
                                    <p:animEffect transition="in" filter="wipe(up)">
                                      <p:cBhvr>
                                        <p:cTn id="26" dur="2000"/>
                                        <p:tgtEl>
                                          <p:spTgt spid="6">
                                            <p:txEl>
                                              <p:pRg st="3" end="3"/>
                                            </p:txEl>
                                          </p:spTgt>
                                        </p:tgtEl>
                                      </p:cBhvr>
                                    </p:animEffect>
                                  </p:childTnLst>
                                </p:cTn>
                              </p:par>
                            </p:childTnLst>
                          </p:cTn>
                        </p:par>
                        <p:par>
                          <p:cTn id="27" fill="hold">
                            <p:stCondLst>
                              <p:cond delay="4000"/>
                            </p:stCondLst>
                            <p:childTnLst>
                              <p:par>
                                <p:cTn id="28" presetID="22" presetClass="entr" presetSubtype="1" fill="hold" grpId="0" nodeType="afterEffect">
                                  <p:stCondLst>
                                    <p:cond delay="0"/>
                                  </p:stCondLst>
                                  <p:childTnLst>
                                    <p:set>
                                      <p:cBhvr>
                                        <p:cTn id="29" dur="1" fill="hold">
                                          <p:stCondLst>
                                            <p:cond delay="0"/>
                                          </p:stCondLst>
                                        </p:cTn>
                                        <p:tgtEl>
                                          <p:spTgt spid="6">
                                            <p:txEl>
                                              <p:pRg st="4" end="4"/>
                                            </p:txEl>
                                          </p:spTgt>
                                        </p:tgtEl>
                                        <p:attrNameLst>
                                          <p:attrName>style.visibility</p:attrName>
                                        </p:attrNameLst>
                                      </p:cBhvr>
                                      <p:to>
                                        <p:strVal val="visible"/>
                                      </p:to>
                                    </p:set>
                                    <p:animEffect transition="in" filter="wipe(up)">
                                      <p:cBhvr>
                                        <p:cTn id="30" dur="2000"/>
                                        <p:tgtEl>
                                          <p:spTgt spid="6">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uiExpand="1" build="p" bldLvl="2"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TextBox 5"/>
          <p:cNvSpPr txBox="1">
            <a:spLocks noChangeArrowheads="1"/>
          </p:cNvSpPr>
          <p:nvPr/>
        </p:nvSpPr>
        <p:spPr bwMode="auto">
          <a:xfrm>
            <a:off x="304800" y="1828800"/>
            <a:ext cx="8610600" cy="738664"/>
          </a:xfrm>
          <a:prstGeom prst="rect">
            <a:avLst/>
          </a:prstGeom>
          <a:solidFill>
            <a:srgbClr val="FFFFFF"/>
          </a:solidFill>
          <a:ln w="9525">
            <a:solidFill>
              <a:srgbClr val="FF0000"/>
            </a:solidFill>
            <a:miter lim="800000"/>
            <a:headEnd/>
            <a:tailEnd/>
          </a:ln>
        </p:spPr>
        <p:txBody>
          <a:bodyPr wrap="square">
            <a:spAutoFit/>
          </a:bodyPr>
          <a:lstStyle/>
          <a:p>
            <a:r>
              <a:rPr lang="en-US" sz="1400" b="1" dirty="0"/>
              <a:t>Safety: Understands and applies JLab's rules and policies for safety, health, and environmental protection and actively integrates them into his/her job. Advocates ES&amp;H practices across the Lab. Serves as an example to others. </a:t>
            </a:r>
          </a:p>
        </p:txBody>
      </p:sp>
      <p:sp>
        <p:nvSpPr>
          <p:cNvPr id="5" name="TextBox 5"/>
          <p:cNvSpPr txBox="1">
            <a:spLocks noChangeArrowheads="1"/>
          </p:cNvSpPr>
          <p:nvPr/>
        </p:nvSpPr>
        <p:spPr bwMode="auto">
          <a:xfrm>
            <a:off x="1524000" y="3429000"/>
            <a:ext cx="7391400" cy="523220"/>
          </a:xfrm>
          <a:prstGeom prst="rect">
            <a:avLst/>
          </a:prstGeom>
          <a:solidFill>
            <a:srgbClr val="FFFFFF"/>
          </a:solidFill>
          <a:ln w="9525">
            <a:solidFill>
              <a:srgbClr val="FF0000"/>
            </a:solidFill>
            <a:miter lim="800000"/>
            <a:headEnd/>
            <a:tailEnd/>
          </a:ln>
        </p:spPr>
        <p:txBody>
          <a:bodyPr wrap="square">
            <a:spAutoFit/>
          </a:bodyPr>
          <a:lstStyle/>
          <a:p>
            <a:r>
              <a:rPr lang="en-US" sz="1400" dirty="0"/>
              <a:t>On at least one occasion, you cut corners to get a job done on time.  Though no one was hurt, it was a clear violation of the safety work plan for the job.</a:t>
            </a:r>
          </a:p>
        </p:txBody>
      </p:sp>
      <p:sp>
        <p:nvSpPr>
          <p:cNvPr id="6" name="TextBox 5"/>
          <p:cNvSpPr txBox="1"/>
          <p:nvPr/>
        </p:nvSpPr>
        <p:spPr>
          <a:xfrm>
            <a:off x="685800" y="2743200"/>
            <a:ext cx="5832046" cy="461665"/>
          </a:xfrm>
          <a:prstGeom prst="rect">
            <a:avLst/>
          </a:prstGeom>
          <a:noFill/>
        </p:spPr>
        <p:txBody>
          <a:bodyPr wrap="none" rtlCol="0">
            <a:spAutoFit/>
          </a:bodyPr>
          <a:lstStyle/>
          <a:p>
            <a:r>
              <a:rPr lang="en-US" dirty="0"/>
              <a:t>Rating                                               Comment</a:t>
            </a:r>
          </a:p>
        </p:txBody>
      </p:sp>
      <p:sp>
        <p:nvSpPr>
          <p:cNvPr id="8" name="TextBox 5"/>
          <p:cNvSpPr txBox="1">
            <a:spLocks noChangeArrowheads="1"/>
          </p:cNvSpPr>
          <p:nvPr/>
        </p:nvSpPr>
        <p:spPr bwMode="auto">
          <a:xfrm>
            <a:off x="1524000" y="4222748"/>
            <a:ext cx="7391400" cy="307777"/>
          </a:xfrm>
          <a:prstGeom prst="rect">
            <a:avLst/>
          </a:prstGeom>
          <a:solidFill>
            <a:srgbClr val="FFFFFF"/>
          </a:solidFill>
          <a:ln w="9525">
            <a:solidFill>
              <a:srgbClr val="FF0000"/>
            </a:solidFill>
            <a:miter lim="800000"/>
            <a:headEnd/>
            <a:tailEnd/>
          </a:ln>
        </p:spPr>
        <p:txBody>
          <a:bodyPr wrap="square">
            <a:spAutoFit/>
          </a:bodyPr>
          <a:lstStyle/>
          <a:p>
            <a:r>
              <a:rPr lang="en-US" sz="1400" dirty="0"/>
              <a:t>You are a safe and environmentally aware worker and the fact is well known around the group.</a:t>
            </a:r>
          </a:p>
        </p:txBody>
      </p:sp>
      <p:sp>
        <p:nvSpPr>
          <p:cNvPr id="12" name="TextBox 5"/>
          <p:cNvSpPr txBox="1">
            <a:spLocks noChangeArrowheads="1"/>
          </p:cNvSpPr>
          <p:nvPr/>
        </p:nvSpPr>
        <p:spPr bwMode="auto">
          <a:xfrm>
            <a:off x="609600" y="4191000"/>
            <a:ext cx="685800" cy="369332"/>
          </a:xfrm>
          <a:prstGeom prst="rect">
            <a:avLst/>
          </a:prstGeom>
          <a:solidFill>
            <a:srgbClr val="FFFFFF"/>
          </a:solidFill>
          <a:ln w="9525">
            <a:solidFill>
              <a:srgbClr val="FF0000"/>
            </a:solidFill>
            <a:miter lim="800000"/>
            <a:headEnd/>
            <a:tailEnd/>
          </a:ln>
        </p:spPr>
        <p:txBody>
          <a:bodyPr wrap="square">
            <a:spAutoFit/>
          </a:bodyPr>
          <a:lstStyle/>
          <a:p>
            <a:pPr algn="ctr"/>
            <a:r>
              <a:rPr lang="en-US" sz="1800" b="1" dirty="0"/>
              <a:t>3</a:t>
            </a:r>
          </a:p>
        </p:txBody>
      </p:sp>
      <p:sp>
        <p:nvSpPr>
          <p:cNvPr id="13" name="TextBox 5"/>
          <p:cNvSpPr txBox="1">
            <a:spLocks noChangeArrowheads="1"/>
          </p:cNvSpPr>
          <p:nvPr/>
        </p:nvSpPr>
        <p:spPr bwMode="auto">
          <a:xfrm>
            <a:off x="609600" y="4876800"/>
            <a:ext cx="685800" cy="369332"/>
          </a:xfrm>
          <a:prstGeom prst="rect">
            <a:avLst/>
          </a:prstGeom>
          <a:solidFill>
            <a:srgbClr val="FFFFFF"/>
          </a:solidFill>
          <a:ln w="9525">
            <a:solidFill>
              <a:srgbClr val="FF0000"/>
            </a:solidFill>
            <a:miter lim="800000"/>
            <a:headEnd/>
            <a:tailEnd/>
          </a:ln>
        </p:spPr>
        <p:txBody>
          <a:bodyPr wrap="square">
            <a:spAutoFit/>
          </a:bodyPr>
          <a:lstStyle/>
          <a:p>
            <a:pPr algn="ctr"/>
            <a:r>
              <a:rPr lang="en-US" sz="1800" b="1" dirty="0"/>
              <a:t>4</a:t>
            </a:r>
          </a:p>
        </p:txBody>
      </p:sp>
      <p:sp>
        <p:nvSpPr>
          <p:cNvPr id="14" name="TextBox 5"/>
          <p:cNvSpPr txBox="1">
            <a:spLocks noChangeArrowheads="1"/>
          </p:cNvSpPr>
          <p:nvPr/>
        </p:nvSpPr>
        <p:spPr bwMode="auto">
          <a:xfrm>
            <a:off x="609600" y="5562600"/>
            <a:ext cx="685800" cy="369332"/>
          </a:xfrm>
          <a:prstGeom prst="rect">
            <a:avLst/>
          </a:prstGeom>
          <a:solidFill>
            <a:srgbClr val="FFFFFF"/>
          </a:solidFill>
          <a:ln w="9525">
            <a:solidFill>
              <a:srgbClr val="FF0000"/>
            </a:solidFill>
            <a:miter lim="800000"/>
            <a:headEnd/>
            <a:tailEnd/>
          </a:ln>
        </p:spPr>
        <p:txBody>
          <a:bodyPr wrap="square">
            <a:spAutoFit/>
          </a:bodyPr>
          <a:lstStyle/>
          <a:p>
            <a:pPr algn="ctr"/>
            <a:r>
              <a:rPr lang="en-US" sz="1800" b="1" dirty="0"/>
              <a:t>5</a:t>
            </a:r>
          </a:p>
        </p:txBody>
      </p:sp>
      <p:sp>
        <p:nvSpPr>
          <p:cNvPr id="15" name="TextBox 5"/>
          <p:cNvSpPr txBox="1">
            <a:spLocks noChangeArrowheads="1"/>
          </p:cNvSpPr>
          <p:nvPr/>
        </p:nvSpPr>
        <p:spPr bwMode="auto">
          <a:xfrm>
            <a:off x="609600" y="3505200"/>
            <a:ext cx="685800" cy="369332"/>
          </a:xfrm>
          <a:prstGeom prst="rect">
            <a:avLst/>
          </a:prstGeom>
          <a:solidFill>
            <a:srgbClr val="FFFFFF"/>
          </a:solidFill>
          <a:ln w="9525">
            <a:solidFill>
              <a:srgbClr val="FF0000"/>
            </a:solidFill>
            <a:miter lim="800000"/>
            <a:headEnd/>
            <a:tailEnd/>
          </a:ln>
        </p:spPr>
        <p:txBody>
          <a:bodyPr wrap="square">
            <a:spAutoFit/>
          </a:bodyPr>
          <a:lstStyle/>
          <a:p>
            <a:pPr algn="ctr"/>
            <a:r>
              <a:rPr lang="en-US" sz="1800" b="1" dirty="0"/>
              <a:t>2</a:t>
            </a:r>
          </a:p>
        </p:txBody>
      </p:sp>
      <p:sp>
        <p:nvSpPr>
          <p:cNvPr id="16" name="TextBox 5"/>
          <p:cNvSpPr txBox="1">
            <a:spLocks noChangeArrowheads="1"/>
          </p:cNvSpPr>
          <p:nvPr/>
        </p:nvSpPr>
        <p:spPr bwMode="auto">
          <a:xfrm>
            <a:off x="1524000" y="4810780"/>
            <a:ext cx="7391400" cy="523220"/>
          </a:xfrm>
          <a:prstGeom prst="rect">
            <a:avLst/>
          </a:prstGeom>
          <a:solidFill>
            <a:srgbClr val="FFFFFF"/>
          </a:solidFill>
          <a:ln w="9525">
            <a:solidFill>
              <a:srgbClr val="FF0000"/>
            </a:solidFill>
            <a:miter lim="800000"/>
            <a:headEnd/>
            <a:tailEnd/>
          </a:ln>
        </p:spPr>
        <p:txBody>
          <a:bodyPr wrap="square">
            <a:spAutoFit/>
          </a:bodyPr>
          <a:lstStyle/>
          <a:p>
            <a:r>
              <a:rPr lang="en-US" sz="1400" dirty="0"/>
              <a:t>You are on top of every situation, giving useful advice and guidance.  You have shown you are not afraid to hold up work until a safety issue is resolved.</a:t>
            </a:r>
          </a:p>
        </p:txBody>
      </p:sp>
      <p:sp>
        <p:nvSpPr>
          <p:cNvPr id="17" name="TextBox 5"/>
          <p:cNvSpPr txBox="1">
            <a:spLocks noChangeArrowheads="1"/>
          </p:cNvSpPr>
          <p:nvPr/>
        </p:nvSpPr>
        <p:spPr bwMode="auto">
          <a:xfrm>
            <a:off x="1524000" y="5496580"/>
            <a:ext cx="7391400" cy="523220"/>
          </a:xfrm>
          <a:prstGeom prst="rect">
            <a:avLst/>
          </a:prstGeom>
          <a:solidFill>
            <a:srgbClr val="FFFFFF"/>
          </a:solidFill>
          <a:ln w="9525">
            <a:solidFill>
              <a:srgbClr val="FF0000"/>
            </a:solidFill>
            <a:miter lim="800000"/>
            <a:headEnd/>
            <a:tailEnd/>
          </a:ln>
        </p:spPr>
        <p:txBody>
          <a:bodyPr wrap="square">
            <a:spAutoFit/>
          </a:bodyPr>
          <a:lstStyle/>
          <a:p>
            <a:r>
              <a:rPr lang="en-US" sz="1400" dirty="0"/>
              <a:t>Because of your prompt recognition of a ladder safety problem and the STOP work order you issued, a potential fall and paint spill was avoided.</a:t>
            </a:r>
          </a:p>
        </p:txBody>
      </p:sp>
      <p:sp>
        <p:nvSpPr>
          <p:cNvPr id="18" name="Title 1"/>
          <p:cNvSpPr txBox="1">
            <a:spLocks/>
          </p:cNvSpPr>
          <p:nvPr/>
        </p:nvSpPr>
        <p:spPr>
          <a:xfrm>
            <a:off x="457200" y="0"/>
            <a:ext cx="8280400" cy="990600"/>
          </a:xfrm>
          <a:prstGeom prst="rect">
            <a:avLst/>
          </a:prstGeom>
        </p:spPr>
        <p:txBody>
          <a:bodyPr/>
          <a:lstStyle/>
          <a:p>
            <a:pPr marL="0" marR="0" lvl="0" indent="0" defTabSz="914400" rtl="0" eaLnBrk="0" fontAlgn="base" latinLnBrk="0" hangingPunct="0">
              <a:lnSpc>
                <a:spcPct val="100000"/>
              </a:lnSpc>
              <a:spcBef>
                <a:spcPct val="0"/>
              </a:spcBef>
              <a:spcAft>
                <a:spcPct val="0"/>
              </a:spcAft>
              <a:buClrTx/>
              <a:buSzTx/>
              <a:buFontTx/>
              <a:buNone/>
              <a:tabLst/>
              <a:defRPr/>
            </a:pPr>
            <a:r>
              <a:rPr kumimoji="1" lang="en-US" sz="4000" b="1" i="0" u="none" strike="noStrike" kern="0" cap="none" spc="0" normalizeH="0" baseline="0" noProof="0" dirty="0">
                <a:ln>
                  <a:noFill/>
                </a:ln>
                <a:solidFill>
                  <a:schemeClr val="tx2"/>
                </a:solidFill>
                <a:effectLst/>
                <a:uLnTx/>
                <a:uFillTx/>
                <a:latin typeface="+mj-lt"/>
                <a:ea typeface="+mj-ea"/>
                <a:cs typeface="+mj-cs"/>
              </a:rPr>
              <a:t>Rating Core Expectations</a:t>
            </a:r>
            <a:endParaRPr kumimoji="1" lang="en-US" sz="1400" b="1" i="0" u="none" strike="noStrike" kern="0" cap="none" spc="0" normalizeH="0" baseline="0" noProof="0" dirty="0">
              <a:ln>
                <a:noFill/>
              </a:ln>
              <a:solidFill>
                <a:schemeClr val="tx2"/>
              </a:solidFill>
              <a:effectLst/>
              <a:uLnTx/>
              <a:uFillTx/>
              <a:latin typeface="+mj-lt"/>
              <a:ea typeface="+mj-ea"/>
              <a:cs typeface="+mj-cs"/>
            </a:endParaRPr>
          </a:p>
          <a:p>
            <a:pPr marL="0" marR="0" lvl="0" indent="0" defTabSz="914400" rtl="0" eaLnBrk="0" fontAlgn="base" latinLnBrk="0" hangingPunct="0">
              <a:lnSpc>
                <a:spcPct val="100000"/>
              </a:lnSpc>
              <a:spcBef>
                <a:spcPct val="0"/>
              </a:spcBef>
              <a:spcAft>
                <a:spcPct val="0"/>
              </a:spcAft>
              <a:buClrTx/>
              <a:buSzTx/>
              <a:buFontTx/>
              <a:buNone/>
              <a:tabLst/>
              <a:defRPr/>
            </a:pPr>
            <a:br>
              <a:rPr kumimoji="1" lang="en-US" sz="1400" b="1" i="0" u="none" strike="noStrike" kern="0" cap="none" spc="0" normalizeH="0" baseline="0" noProof="0" dirty="0">
                <a:ln>
                  <a:noFill/>
                </a:ln>
                <a:solidFill>
                  <a:schemeClr val="tx2"/>
                </a:solidFill>
                <a:effectLst/>
                <a:uLnTx/>
                <a:uFillTx/>
                <a:latin typeface="+mj-lt"/>
                <a:ea typeface="+mj-ea"/>
                <a:cs typeface="+mj-cs"/>
              </a:rPr>
            </a:br>
            <a:r>
              <a:rPr kumimoji="1" lang="en-US" sz="3200" b="1" i="0" u="none" strike="noStrike" kern="0" cap="none" spc="0" normalizeH="0" baseline="0" noProof="0" dirty="0">
                <a:ln>
                  <a:noFill/>
                </a:ln>
                <a:solidFill>
                  <a:schemeClr val="tx2"/>
                </a:solidFill>
                <a:effectLst/>
                <a:uLnTx/>
                <a:uFillTx/>
                <a:latin typeface="+mj-lt"/>
                <a:ea typeface="+mj-ea"/>
                <a:cs typeface="+mj-cs"/>
              </a:rPr>
              <a:t>Safety</a:t>
            </a:r>
          </a:p>
        </p:txBody>
      </p:sp>
      <p:pic>
        <p:nvPicPr>
          <p:cNvPr id="19" name="Picture 2" descr="http://ecighut.co.uk/uploads/4249581-752203-top-rated-stamp-shows-best-services-or-products.jpg"/>
          <p:cNvPicPr>
            <a:picLocks noChangeAspect="1" noChangeArrowheads="1"/>
          </p:cNvPicPr>
          <p:nvPr/>
        </p:nvPicPr>
        <p:blipFill>
          <a:blip r:embed="rId3" cstate="print"/>
          <a:srcRect/>
          <a:stretch>
            <a:fillRect/>
          </a:stretch>
        </p:blipFill>
        <p:spPr bwMode="auto">
          <a:xfrm>
            <a:off x="7467600" y="0"/>
            <a:ext cx="1676400" cy="1397000"/>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8" grpId="0" animBg="1"/>
      <p:bldP spid="16" grpId="0" animBg="1"/>
      <p:bldP spid="17"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80400" cy="874713"/>
          </a:xfrm>
        </p:spPr>
        <p:txBody>
          <a:bodyPr/>
          <a:lstStyle/>
          <a:p>
            <a:r>
              <a:rPr lang="en-US" dirty="0"/>
              <a:t>Rating Core Expectations</a:t>
            </a:r>
            <a:br>
              <a:rPr lang="en-US" sz="1400" dirty="0"/>
            </a:br>
            <a:br>
              <a:rPr lang="en-US" sz="1400" dirty="0"/>
            </a:br>
            <a:r>
              <a:rPr lang="en-US" sz="3200" dirty="0"/>
              <a:t>Teamwork/Respect</a:t>
            </a:r>
          </a:p>
        </p:txBody>
      </p:sp>
      <p:sp>
        <p:nvSpPr>
          <p:cNvPr id="5" name="Rectangle 4"/>
          <p:cNvSpPr/>
          <p:nvPr/>
        </p:nvSpPr>
        <p:spPr>
          <a:xfrm>
            <a:off x="304800" y="1524000"/>
            <a:ext cx="8458200" cy="2246769"/>
          </a:xfrm>
          <a:prstGeom prst="rect">
            <a:avLst/>
          </a:prstGeom>
        </p:spPr>
        <p:txBody>
          <a:bodyPr wrap="square">
            <a:spAutoFit/>
          </a:bodyPr>
          <a:lstStyle/>
          <a:p>
            <a:r>
              <a:rPr lang="en-US" sz="2000" dirty="0">
                <a:latin typeface="+mn-lt"/>
              </a:rPr>
              <a:t>Values the individuality and diversity of people, both internal and external to JLab, and demonstrates this by </a:t>
            </a:r>
            <a:r>
              <a:rPr lang="en-US" b="1" dirty="0">
                <a:latin typeface="+mn-lt"/>
              </a:rPr>
              <a:t>treating people </a:t>
            </a:r>
            <a:r>
              <a:rPr lang="en-US" sz="2000" dirty="0">
                <a:latin typeface="+mn-lt"/>
              </a:rPr>
              <a:t>with </a:t>
            </a:r>
            <a:r>
              <a:rPr lang="en-US" b="1" dirty="0">
                <a:latin typeface="+mn-lt"/>
              </a:rPr>
              <a:t>fairness, courtesy </a:t>
            </a:r>
            <a:r>
              <a:rPr lang="en-US" sz="2000" dirty="0">
                <a:latin typeface="+mn-lt"/>
              </a:rPr>
              <a:t>and</a:t>
            </a:r>
            <a:r>
              <a:rPr lang="en-US" b="1" dirty="0">
                <a:latin typeface="+mn-lt"/>
              </a:rPr>
              <a:t> dignity</a:t>
            </a:r>
            <a:r>
              <a:rPr lang="en-US" sz="2000" dirty="0">
                <a:latin typeface="+mn-lt"/>
              </a:rPr>
              <a:t>. Works well with others as demonstrated by </a:t>
            </a:r>
            <a:r>
              <a:rPr lang="en-US" b="1" dirty="0">
                <a:latin typeface="+mn-lt"/>
              </a:rPr>
              <a:t>adhering to </a:t>
            </a:r>
            <a:r>
              <a:rPr lang="en-US" sz="2000" dirty="0">
                <a:latin typeface="+mn-lt"/>
              </a:rPr>
              <a:t>team </a:t>
            </a:r>
            <a:r>
              <a:rPr lang="en-US" b="1" dirty="0">
                <a:latin typeface="+mn-lt"/>
              </a:rPr>
              <a:t>commitments, </a:t>
            </a:r>
            <a:r>
              <a:rPr lang="en-US" sz="2000" dirty="0">
                <a:latin typeface="+mn-lt"/>
              </a:rPr>
              <a:t>effectively communicating with team members, proactively </a:t>
            </a:r>
            <a:r>
              <a:rPr lang="en-US" b="1" dirty="0">
                <a:latin typeface="+mn-lt"/>
              </a:rPr>
              <a:t>assisting </a:t>
            </a:r>
            <a:r>
              <a:rPr lang="en-US" sz="2000" dirty="0">
                <a:latin typeface="+mn-lt"/>
              </a:rPr>
              <a:t>others, displaying </a:t>
            </a:r>
            <a:r>
              <a:rPr lang="en-US" b="1" dirty="0">
                <a:latin typeface="+mn-lt"/>
              </a:rPr>
              <a:t>cooperation, </a:t>
            </a:r>
            <a:r>
              <a:rPr lang="en-US" sz="2000" dirty="0">
                <a:latin typeface="+mn-lt"/>
              </a:rPr>
              <a:t>and</a:t>
            </a:r>
            <a:r>
              <a:rPr lang="en-US" b="1" dirty="0">
                <a:latin typeface="+mn-lt"/>
              </a:rPr>
              <a:t> recognizing </a:t>
            </a:r>
            <a:r>
              <a:rPr lang="en-US" sz="2000" dirty="0">
                <a:latin typeface="+mn-lt"/>
              </a:rPr>
              <a:t>the successes of </a:t>
            </a:r>
            <a:r>
              <a:rPr lang="en-US" b="1" dirty="0">
                <a:latin typeface="+mn-lt"/>
              </a:rPr>
              <a:t>others</a:t>
            </a:r>
            <a:r>
              <a:rPr lang="en-US" sz="2000" dirty="0">
                <a:latin typeface="+mn-lt"/>
              </a:rPr>
              <a:t>. </a:t>
            </a:r>
          </a:p>
        </p:txBody>
      </p:sp>
      <p:sp>
        <p:nvSpPr>
          <p:cNvPr id="6" name="TextBox 5"/>
          <p:cNvSpPr txBox="1"/>
          <p:nvPr/>
        </p:nvSpPr>
        <p:spPr>
          <a:xfrm>
            <a:off x="304800" y="4114800"/>
            <a:ext cx="8686800" cy="2308324"/>
          </a:xfrm>
          <a:prstGeom prst="rect">
            <a:avLst/>
          </a:prstGeom>
          <a:noFill/>
          <a:ln>
            <a:solidFill>
              <a:schemeClr val="accent2">
                <a:lumMod val="50000"/>
              </a:schemeClr>
            </a:solidFill>
          </a:ln>
        </p:spPr>
        <p:txBody>
          <a:bodyPr wrap="square" rtlCol="0">
            <a:spAutoFit/>
          </a:bodyPr>
          <a:lstStyle/>
          <a:p>
            <a:pPr>
              <a:buFont typeface="Arial" pitchFamily="34" charset="0"/>
              <a:buChar char="•"/>
            </a:pPr>
            <a:r>
              <a:rPr lang="en-US" dirty="0">
                <a:latin typeface="+mn-lt"/>
              </a:rPr>
              <a:t> Did he/she do this all or most of the time?          Rating is 3</a:t>
            </a:r>
          </a:p>
          <a:p>
            <a:pPr>
              <a:buFont typeface="Arial" pitchFamily="34" charset="0"/>
              <a:buChar char="•"/>
            </a:pPr>
            <a:r>
              <a:rPr lang="en-US" dirty="0">
                <a:latin typeface="+mn-lt"/>
              </a:rPr>
              <a:t> Did he/she do it sometimes, but not normally?   Rating is 2</a:t>
            </a:r>
          </a:p>
          <a:p>
            <a:pPr>
              <a:buFont typeface="Arial" pitchFamily="34" charset="0"/>
              <a:buChar char="•"/>
            </a:pPr>
            <a:r>
              <a:rPr lang="en-US" dirty="0">
                <a:latin typeface="+mn-lt"/>
              </a:rPr>
              <a:t> Did he/she do this all the time and make a                   significant contribution that promoted… </a:t>
            </a:r>
          </a:p>
          <a:p>
            <a:pPr lvl="1"/>
            <a:r>
              <a:rPr lang="en-US" sz="2000" dirty="0">
                <a:latin typeface="+mn-lt"/>
              </a:rPr>
              <a:t>…teamwork?                                                                   </a:t>
            </a:r>
            <a:r>
              <a:rPr lang="en-US" dirty="0">
                <a:latin typeface="+mn-lt"/>
              </a:rPr>
              <a:t>Rating is 4   </a:t>
            </a:r>
          </a:p>
          <a:p>
            <a:pPr lvl="1"/>
            <a:r>
              <a:rPr lang="en-US" sz="2000" dirty="0">
                <a:latin typeface="+mn-lt"/>
              </a:rPr>
              <a:t>…broad cooperation or diversity?                                   </a:t>
            </a:r>
            <a:r>
              <a:rPr lang="en-US" dirty="0">
                <a:latin typeface="+mn-lt"/>
              </a:rPr>
              <a:t>Rating is 5</a:t>
            </a:r>
          </a:p>
        </p:txBody>
      </p:sp>
      <p:pic>
        <p:nvPicPr>
          <p:cNvPr id="7" name="Picture 2" descr="http://ecighut.co.uk/uploads/4249581-752203-top-rated-stamp-shows-best-services-or-products.jpg"/>
          <p:cNvPicPr>
            <a:picLocks noChangeAspect="1" noChangeArrowheads="1"/>
          </p:cNvPicPr>
          <p:nvPr/>
        </p:nvPicPr>
        <p:blipFill>
          <a:blip r:embed="rId3" cstate="print"/>
          <a:srcRect/>
          <a:stretch>
            <a:fillRect/>
          </a:stretch>
        </p:blipFill>
        <p:spPr bwMode="auto">
          <a:xfrm>
            <a:off x="7467600" y="0"/>
            <a:ext cx="1676400" cy="1397000"/>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6">
                                            <p:bg/>
                                          </p:spTgt>
                                        </p:tgtEl>
                                        <p:attrNameLst>
                                          <p:attrName>style.visibility</p:attrName>
                                        </p:attrNameLst>
                                      </p:cBhvr>
                                      <p:to>
                                        <p:strVal val="visible"/>
                                      </p:to>
                                    </p:set>
                                    <p:animEffect transition="in" filter="wipe(up)">
                                      <p:cBhvr>
                                        <p:cTn id="7" dur="2000"/>
                                        <p:tgtEl>
                                          <p:spTgt spid="6">
                                            <p:bg/>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6">
                                            <p:txEl>
                                              <p:pRg st="0" end="0"/>
                                            </p:txEl>
                                          </p:spTgt>
                                        </p:tgtEl>
                                        <p:attrNameLst>
                                          <p:attrName>style.visibility</p:attrName>
                                        </p:attrNameLst>
                                      </p:cBhvr>
                                      <p:to>
                                        <p:strVal val="visible"/>
                                      </p:to>
                                    </p:set>
                                    <p:animEffect transition="in" filter="wipe(up)">
                                      <p:cBhvr>
                                        <p:cTn id="12" dur="2000"/>
                                        <p:tgtEl>
                                          <p:spTgt spid="6">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1" fill="hold" grpId="0" nodeType="clickEffect">
                                  <p:stCondLst>
                                    <p:cond delay="0"/>
                                  </p:stCondLst>
                                  <p:childTnLst>
                                    <p:set>
                                      <p:cBhvr>
                                        <p:cTn id="16" dur="1" fill="hold">
                                          <p:stCondLst>
                                            <p:cond delay="0"/>
                                          </p:stCondLst>
                                        </p:cTn>
                                        <p:tgtEl>
                                          <p:spTgt spid="6">
                                            <p:txEl>
                                              <p:pRg st="1" end="1"/>
                                            </p:txEl>
                                          </p:spTgt>
                                        </p:tgtEl>
                                        <p:attrNameLst>
                                          <p:attrName>style.visibility</p:attrName>
                                        </p:attrNameLst>
                                      </p:cBhvr>
                                      <p:to>
                                        <p:strVal val="visible"/>
                                      </p:to>
                                    </p:set>
                                    <p:animEffect transition="in" filter="wipe(up)">
                                      <p:cBhvr>
                                        <p:cTn id="17" dur="2000"/>
                                        <p:tgtEl>
                                          <p:spTgt spid="6">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1" fill="hold" grpId="0" nodeType="clickEffect">
                                  <p:stCondLst>
                                    <p:cond delay="0"/>
                                  </p:stCondLst>
                                  <p:childTnLst>
                                    <p:set>
                                      <p:cBhvr>
                                        <p:cTn id="21" dur="1" fill="hold">
                                          <p:stCondLst>
                                            <p:cond delay="0"/>
                                          </p:stCondLst>
                                        </p:cTn>
                                        <p:tgtEl>
                                          <p:spTgt spid="6">
                                            <p:txEl>
                                              <p:pRg st="2" end="2"/>
                                            </p:txEl>
                                          </p:spTgt>
                                        </p:tgtEl>
                                        <p:attrNameLst>
                                          <p:attrName>style.visibility</p:attrName>
                                        </p:attrNameLst>
                                      </p:cBhvr>
                                      <p:to>
                                        <p:strVal val="visible"/>
                                      </p:to>
                                    </p:set>
                                    <p:animEffect transition="in" filter="wipe(up)">
                                      <p:cBhvr>
                                        <p:cTn id="22" dur="2000"/>
                                        <p:tgtEl>
                                          <p:spTgt spid="6">
                                            <p:txEl>
                                              <p:pRg st="2" end="2"/>
                                            </p:txEl>
                                          </p:spTgt>
                                        </p:tgtEl>
                                      </p:cBhvr>
                                    </p:animEffect>
                                  </p:childTnLst>
                                </p:cTn>
                              </p:par>
                            </p:childTnLst>
                          </p:cTn>
                        </p:par>
                        <p:par>
                          <p:cTn id="23" fill="hold">
                            <p:stCondLst>
                              <p:cond delay="2000"/>
                            </p:stCondLst>
                            <p:childTnLst>
                              <p:par>
                                <p:cTn id="24" presetID="22" presetClass="entr" presetSubtype="1" fill="hold" grpId="0" nodeType="afterEffect">
                                  <p:stCondLst>
                                    <p:cond delay="0"/>
                                  </p:stCondLst>
                                  <p:childTnLst>
                                    <p:set>
                                      <p:cBhvr>
                                        <p:cTn id="25" dur="1" fill="hold">
                                          <p:stCondLst>
                                            <p:cond delay="0"/>
                                          </p:stCondLst>
                                        </p:cTn>
                                        <p:tgtEl>
                                          <p:spTgt spid="6">
                                            <p:txEl>
                                              <p:pRg st="3" end="3"/>
                                            </p:txEl>
                                          </p:spTgt>
                                        </p:tgtEl>
                                        <p:attrNameLst>
                                          <p:attrName>style.visibility</p:attrName>
                                        </p:attrNameLst>
                                      </p:cBhvr>
                                      <p:to>
                                        <p:strVal val="visible"/>
                                      </p:to>
                                    </p:set>
                                    <p:animEffect transition="in" filter="wipe(up)">
                                      <p:cBhvr>
                                        <p:cTn id="26" dur="2000"/>
                                        <p:tgtEl>
                                          <p:spTgt spid="6">
                                            <p:txEl>
                                              <p:pRg st="3" end="3"/>
                                            </p:txEl>
                                          </p:spTgt>
                                        </p:tgtEl>
                                      </p:cBhvr>
                                    </p:animEffect>
                                  </p:childTnLst>
                                </p:cTn>
                              </p:par>
                            </p:childTnLst>
                          </p:cTn>
                        </p:par>
                        <p:par>
                          <p:cTn id="27" fill="hold">
                            <p:stCondLst>
                              <p:cond delay="4000"/>
                            </p:stCondLst>
                            <p:childTnLst>
                              <p:par>
                                <p:cTn id="28" presetID="22" presetClass="entr" presetSubtype="1" fill="hold" grpId="0" nodeType="afterEffect">
                                  <p:stCondLst>
                                    <p:cond delay="0"/>
                                  </p:stCondLst>
                                  <p:childTnLst>
                                    <p:set>
                                      <p:cBhvr>
                                        <p:cTn id="29" dur="1" fill="hold">
                                          <p:stCondLst>
                                            <p:cond delay="0"/>
                                          </p:stCondLst>
                                        </p:cTn>
                                        <p:tgtEl>
                                          <p:spTgt spid="6">
                                            <p:txEl>
                                              <p:pRg st="4" end="4"/>
                                            </p:txEl>
                                          </p:spTgt>
                                        </p:tgtEl>
                                        <p:attrNameLst>
                                          <p:attrName>style.visibility</p:attrName>
                                        </p:attrNameLst>
                                      </p:cBhvr>
                                      <p:to>
                                        <p:strVal val="visible"/>
                                      </p:to>
                                    </p:set>
                                    <p:animEffect transition="in" filter="wipe(up)">
                                      <p:cBhvr>
                                        <p:cTn id="30" dur="2000"/>
                                        <p:tgtEl>
                                          <p:spTgt spid="6">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uiExpand="1" build="p" bldLvl="2"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1" name="Rectangle 5"/>
          <p:cNvSpPr>
            <a:spLocks noChangeArrowheads="1"/>
          </p:cNvSpPr>
          <p:nvPr/>
        </p:nvSpPr>
        <p:spPr bwMode="auto">
          <a:xfrm>
            <a:off x="381000" y="-76200"/>
            <a:ext cx="9144000" cy="707886"/>
          </a:xfrm>
          <a:prstGeom prst="rect">
            <a:avLst/>
          </a:prstGeom>
          <a:noFill/>
          <a:ln w="9525">
            <a:noFill/>
            <a:miter lim="800000"/>
            <a:headEnd/>
            <a:tailEnd/>
          </a:ln>
          <a:effectLst>
            <a:outerShdw dist="35921" dir="2700000" algn="ctr" rotWithShape="0">
              <a:schemeClr val="bg1"/>
            </a:outerShdw>
          </a:effectLst>
        </p:spPr>
        <p:txBody>
          <a:bodyPr>
            <a:spAutoFit/>
          </a:bodyPr>
          <a:lstStyle/>
          <a:p>
            <a:pPr>
              <a:defRPr/>
            </a:pPr>
            <a:r>
              <a:rPr lang="en-US" sz="4000" b="1" dirty="0">
                <a:solidFill>
                  <a:schemeClr val="tx2"/>
                </a:solidFill>
                <a:latin typeface="+mj-lt"/>
                <a:cs typeface="+mn-cs"/>
              </a:rPr>
              <a:t>Expectations</a:t>
            </a:r>
          </a:p>
        </p:txBody>
      </p:sp>
      <p:pic>
        <p:nvPicPr>
          <p:cNvPr id="5" name="Picture 8"/>
          <p:cNvPicPr>
            <a:picLocks noChangeAspect="1" noChangeArrowheads="1"/>
          </p:cNvPicPr>
          <p:nvPr/>
        </p:nvPicPr>
        <p:blipFill>
          <a:blip r:embed="rId3" cstate="print"/>
          <a:srcRect/>
          <a:stretch>
            <a:fillRect/>
          </a:stretch>
        </p:blipFill>
        <p:spPr bwMode="auto">
          <a:xfrm>
            <a:off x="5055351" y="3405971"/>
            <a:ext cx="4088649" cy="3071029"/>
          </a:xfrm>
          <a:prstGeom prst="rect">
            <a:avLst/>
          </a:prstGeom>
          <a:noFill/>
          <a:ln w="9525">
            <a:noFill/>
            <a:miter lim="800000"/>
            <a:headEnd/>
            <a:tailEnd/>
          </a:ln>
        </p:spPr>
      </p:pic>
      <p:sp>
        <p:nvSpPr>
          <p:cNvPr id="6" name="Rectangle 3"/>
          <p:cNvSpPr txBox="1">
            <a:spLocks noChangeArrowheads="1"/>
          </p:cNvSpPr>
          <p:nvPr/>
        </p:nvSpPr>
        <p:spPr>
          <a:xfrm>
            <a:off x="304799" y="1557338"/>
            <a:ext cx="8280400" cy="5148262"/>
          </a:xfrm>
          <a:prstGeom prst="rect">
            <a:avLst/>
          </a:prstGeom>
        </p:spPr>
        <p:txBody>
          <a:bodyPr/>
          <a:lstStyle/>
          <a:p>
            <a:pPr marL="342900" marR="0" lvl="0" indent="-342900" algn="l" defTabSz="914400" rtl="0" eaLnBrk="0" fontAlgn="base" latinLnBrk="0" hangingPunct="0">
              <a:lnSpc>
                <a:spcPct val="90000"/>
              </a:lnSpc>
              <a:spcBef>
                <a:spcPct val="20000"/>
              </a:spcBef>
              <a:spcAft>
                <a:spcPct val="0"/>
              </a:spcAft>
              <a:buClr>
                <a:schemeClr val="hlink"/>
              </a:buClr>
              <a:buSzPct val="75000"/>
              <a:buFont typeface="Wingdings" pitchFamily="2" charset="2"/>
              <a:buChar char="n"/>
              <a:tabLst/>
              <a:defRPr/>
            </a:pPr>
            <a:r>
              <a:rPr kumimoji="1" lang="en-US" sz="3200" b="1" i="0" u="none" strike="noStrike" kern="0" cap="none" spc="0" normalizeH="0" baseline="0" noProof="0" dirty="0">
                <a:ln>
                  <a:noFill/>
                </a:ln>
                <a:solidFill>
                  <a:schemeClr val="tx1"/>
                </a:solidFill>
                <a:effectLst/>
                <a:uLnTx/>
                <a:uFillTx/>
                <a:latin typeface="+mn-lt"/>
                <a:ea typeface="+mn-ea"/>
                <a:cs typeface="+mn-cs"/>
              </a:rPr>
              <a:t>Writing Effective Expectations</a:t>
            </a:r>
          </a:p>
          <a:p>
            <a:pPr marL="742950" marR="0" lvl="1" indent="-285750" algn="l" defTabSz="914400" rtl="0" eaLnBrk="0" fontAlgn="base" latinLnBrk="0" hangingPunct="0">
              <a:lnSpc>
                <a:spcPct val="90000"/>
              </a:lnSpc>
              <a:spcBef>
                <a:spcPct val="20000"/>
              </a:spcBef>
              <a:spcAft>
                <a:spcPct val="0"/>
              </a:spcAft>
              <a:buClr>
                <a:schemeClr val="hlink"/>
              </a:buClr>
              <a:buSzPct val="75000"/>
              <a:buFont typeface="Wingdings" pitchFamily="2" charset="2"/>
              <a:buChar char="n"/>
              <a:tabLst/>
              <a:defRPr/>
            </a:pPr>
            <a:r>
              <a:rPr kumimoji="1" lang="en-US" sz="2400" b="0" i="0" u="none" strike="noStrike" kern="0" cap="none" spc="0" normalizeH="0" baseline="0" noProof="0" dirty="0">
                <a:ln>
                  <a:noFill/>
                </a:ln>
                <a:solidFill>
                  <a:schemeClr val="tx1"/>
                </a:solidFill>
                <a:effectLst/>
                <a:uLnTx/>
                <a:uFillTx/>
                <a:latin typeface="+mn-lt"/>
              </a:rPr>
              <a:t>Tips</a:t>
            </a:r>
          </a:p>
          <a:p>
            <a:pPr marL="742950" marR="0" lvl="1" indent="-285750" algn="l" defTabSz="914400" rtl="0" eaLnBrk="0" fontAlgn="base" latinLnBrk="0" hangingPunct="0">
              <a:lnSpc>
                <a:spcPct val="90000"/>
              </a:lnSpc>
              <a:spcBef>
                <a:spcPct val="20000"/>
              </a:spcBef>
              <a:spcAft>
                <a:spcPct val="0"/>
              </a:spcAft>
              <a:buClr>
                <a:schemeClr val="hlink"/>
              </a:buClr>
              <a:buSzPct val="75000"/>
              <a:buFont typeface="Wingdings" pitchFamily="2" charset="2"/>
              <a:buChar char="n"/>
              <a:tabLst/>
              <a:defRPr/>
            </a:pPr>
            <a:r>
              <a:rPr kumimoji="1" lang="en-US" kern="0" dirty="0">
                <a:latin typeface="+mn-lt"/>
              </a:rPr>
              <a:t>Words and </a:t>
            </a:r>
            <a:r>
              <a:rPr kumimoji="1" lang="en-US" sz="2400" b="0" i="0" u="none" strike="noStrike" kern="0" cap="none" spc="0" normalizeH="0" baseline="0" noProof="0" dirty="0">
                <a:ln>
                  <a:noFill/>
                </a:ln>
                <a:solidFill>
                  <a:schemeClr val="tx1"/>
                </a:solidFill>
                <a:effectLst/>
                <a:uLnTx/>
                <a:uFillTx/>
                <a:latin typeface="+mn-lt"/>
              </a:rPr>
              <a:t>Str</a:t>
            </a:r>
            <a:r>
              <a:rPr kumimoji="1" lang="en-US" b="0" i="0" u="none" strike="noStrike" kern="0" cap="none" spc="0" normalizeH="0" baseline="0" noProof="0" dirty="0">
                <a:ln>
                  <a:noFill/>
                </a:ln>
                <a:solidFill>
                  <a:schemeClr val="tx1"/>
                </a:solidFill>
                <a:effectLst/>
                <a:uLnTx/>
                <a:uFillTx/>
                <a:latin typeface="+mn-lt"/>
              </a:rPr>
              <a:t>ucture</a:t>
            </a:r>
          </a:p>
          <a:p>
            <a:pPr marL="742950" lvl="1" indent="-285750" eaLnBrk="0" hangingPunct="0">
              <a:lnSpc>
                <a:spcPct val="90000"/>
              </a:lnSpc>
              <a:spcBef>
                <a:spcPct val="20000"/>
              </a:spcBef>
              <a:buClr>
                <a:schemeClr val="hlink"/>
              </a:buClr>
              <a:buSzPct val="75000"/>
              <a:buFont typeface="Wingdings" pitchFamily="2" charset="2"/>
              <a:buChar char="n"/>
            </a:pPr>
            <a:r>
              <a:rPr kumimoji="1" lang="en-US" kern="0" dirty="0">
                <a:latin typeface="+mn-lt"/>
              </a:rPr>
              <a:t>The S.M.A.R.T. Checklist</a:t>
            </a:r>
            <a:endParaRPr kumimoji="1" lang="en-US" b="0" i="0" u="none" strike="noStrike" kern="0" cap="none" spc="0" normalizeH="0" baseline="0" noProof="0" dirty="0">
              <a:ln>
                <a:noFill/>
              </a:ln>
              <a:solidFill>
                <a:schemeClr val="tx1"/>
              </a:solidFill>
              <a:effectLst/>
              <a:uLnTx/>
              <a:uFillTx/>
              <a:latin typeface="+mn-lt"/>
            </a:endParaRPr>
          </a:p>
          <a:p>
            <a:pPr marL="742950" marR="0" lvl="1" indent="-285750" algn="l" defTabSz="914400" rtl="0" eaLnBrk="0" fontAlgn="base" latinLnBrk="0" hangingPunct="0">
              <a:lnSpc>
                <a:spcPct val="90000"/>
              </a:lnSpc>
              <a:spcBef>
                <a:spcPct val="20000"/>
              </a:spcBef>
              <a:spcAft>
                <a:spcPct val="0"/>
              </a:spcAft>
              <a:buClr>
                <a:schemeClr val="hlink"/>
              </a:buClr>
              <a:buSzPct val="75000"/>
              <a:buFont typeface="Wingdings" pitchFamily="2" charset="2"/>
              <a:buChar char="n"/>
              <a:tabLst/>
              <a:defRPr/>
            </a:pPr>
            <a:r>
              <a:rPr kumimoji="1" lang="en-US" sz="2400" b="0" i="0" u="none" strike="noStrike" kern="0" cap="none" spc="0" normalizeH="0" baseline="0" noProof="0" dirty="0">
                <a:ln>
                  <a:noFill/>
                </a:ln>
                <a:solidFill>
                  <a:schemeClr val="tx1"/>
                </a:solidFill>
                <a:effectLst/>
                <a:uLnTx/>
                <a:uFillTx/>
                <a:latin typeface="+mn-lt"/>
              </a:rPr>
              <a:t>Examples</a:t>
            </a:r>
          </a:p>
          <a:p>
            <a:pPr marL="742950" marR="0" lvl="1" indent="-285750" algn="l" defTabSz="914400" rtl="0" eaLnBrk="0" fontAlgn="base" latinLnBrk="0" hangingPunct="0">
              <a:lnSpc>
                <a:spcPct val="90000"/>
              </a:lnSpc>
              <a:spcBef>
                <a:spcPct val="20000"/>
              </a:spcBef>
              <a:spcAft>
                <a:spcPct val="0"/>
              </a:spcAft>
              <a:buClr>
                <a:schemeClr val="hlink"/>
              </a:buClr>
              <a:buSzPct val="75000"/>
              <a:buFont typeface="Wingdings" pitchFamily="2" charset="2"/>
              <a:buChar char="n"/>
              <a:tabLst/>
              <a:defRPr/>
            </a:pPr>
            <a:r>
              <a:rPr kumimoji="1" lang="en-US" kern="0" dirty="0">
                <a:latin typeface="+mn-lt"/>
              </a:rPr>
              <a:t>Pitfalls</a:t>
            </a:r>
            <a:endParaRPr kumimoji="1" lang="en-US" kern="0" dirty="0">
              <a:effectLst>
                <a:outerShdw blurRad="38100" dist="38100" dir="2700000" algn="tl">
                  <a:srgbClr val="000000">
                    <a:alpha val="43137"/>
                  </a:srgbClr>
                </a:outerShdw>
              </a:effectLst>
              <a:latin typeface="+mn-lt"/>
            </a:endParaRPr>
          </a:p>
          <a:p>
            <a:pPr marL="285750" indent="-285750" eaLnBrk="0" hangingPunct="0">
              <a:lnSpc>
                <a:spcPct val="90000"/>
              </a:lnSpc>
              <a:spcBef>
                <a:spcPct val="20000"/>
              </a:spcBef>
              <a:buClr>
                <a:schemeClr val="hlink"/>
              </a:buClr>
              <a:buSzPct val="75000"/>
              <a:buFont typeface="Wingdings" pitchFamily="2" charset="2"/>
              <a:buChar char="n"/>
              <a:defRPr/>
            </a:pPr>
            <a:r>
              <a:rPr kumimoji="1" lang="en-US" sz="3200" b="1" i="0" u="none" strike="noStrike" kern="0" cap="none" spc="0" normalizeH="0" baseline="0" noProof="0" dirty="0">
                <a:ln>
                  <a:noFill/>
                </a:ln>
                <a:uLnTx/>
                <a:uFillTx/>
                <a:latin typeface="+mn-lt"/>
              </a:rPr>
              <a:t>Rating Expectations</a:t>
            </a:r>
            <a:endParaRPr kumimoji="1" lang="en-US" i="0" u="none" strike="noStrike" kern="0" cap="none" spc="0" normalizeH="0" baseline="0" noProof="0" dirty="0">
              <a:ln>
                <a:noFill/>
              </a:ln>
              <a:uLnTx/>
              <a:uFillTx/>
              <a:latin typeface="+mn-lt"/>
            </a:endParaRPr>
          </a:p>
          <a:p>
            <a:pPr marL="742950" lvl="1" indent="-285750" eaLnBrk="0" hangingPunct="0">
              <a:lnSpc>
                <a:spcPct val="90000"/>
              </a:lnSpc>
              <a:spcBef>
                <a:spcPct val="20000"/>
              </a:spcBef>
              <a:buClr>
                <a:schemeClr val="hlink"/>
              </a:buClr>
              <a:buSzPct val="75000"/>
              <a:buFont typeface="Wingdings" pitchFamily="2" charset="2"/>
              <a:buChar char="n"/>
              <a:defRPr/>
            </a:pPr>
            <a:r>
              <a:rPr kumimoji="1" lang="en-US" kern="0" dirty="0">
                <a:latin typeface="+mn-lt"/>
              </a:rPr>
              <a:t>Guidance/Definitions</a:t>
            </a:r>
          </a:p>
          <a:p>
            <a:pPr marL="742950" lvl="1" indent="-285750" eaLnBrk="0" hangingPunct="0">
              <a:lnSpc>
                <a:spcPct val="90000"/>
              </a:lnSpc>
              <a:spcBef>
                <a:spcPct val="20000"/>
              </a:spcBef>
              <a:buClr>
                <a:schemeClr val="hlink"/>
              </a:buClr>
              <a:buSzPct val="75000"/>
              <a:buFont typeface="Wingdings" pitchFamily="2" charset="2"/>
              <a:buChar char="n"/>
              <a:defRPr/>
            </a:pPr>
            <a:r>
              <a:rPr kumimoji="1" lang="en-US" kern="0" dirty="0">
                <a:latin typeface="+mn-lt"/>
              </a:rPr>
              <a:t>Rating Core Expectations</a:t>
            </a:r>
          </a:p>
          <a:p>
            <a:pPr marL="742950" lvl="1" indent="-285750" eaLnBrk="0" hangingPunct="0">
              <a:lnSpc>
                <a:spcPct val="90000"/>
              </a:lnSpc>
              <a:spcBef>
                <a:spcPct val="20000"/>
              </a:spcBef>
              <a:buClr>
                <a:schemeClr val="hlink"/>
              </a:buClr>
              <a:buSzPct val="75000"/>
              <a:buFont typeface="Wingdings" pitchFamily="2" charset="2"/>
              <a:buChar char="n"/>
              <a:defRPr/>
            </a:pPr>
            <a:r>
              <a:rPr kumimoji="1" lang="en-US" kern="0" dirty="0">
                <a:latin typeface="+mn-lt"/>
              </a:rPr>
              <a:t>Rating Job Expectations</a:t>
            </a:r>
          </a:p>
          <a:p>
            <a:pPr marL="742950" lvl="1" indent="-285750" eaLnBrk="0" hangingPunct="0">
              <a:lnSpc>
                <a:spcPct val="90000"/>
              </a:lnSpc>
              <a:spcBef>
                <a:spcPct val="20000"/>
              </a:spcBef>
              <a:buClr>
                <a:schemeClr val="hlink"/>
              </a:buClr>
              <a:buSzPct val="75000"/>
              <a:buFont typeface="Wingdings" pitchFamily="2" charset="2"/>
              <a:buChar char="n"/>
              <a:defRPr/>
            </a:pPr>
            <a:r>
              <a:rPr kumimoji="1" lang="en-US" kern="0" dirty="0">
                <a:latin typeface="+mn-lt"/>
              </a:rPr>
              <a:t>Rating Tips</a:t>
            </a:r>
          </a:p>
          <a:p>
            <a:pPr marL="742950" lvl="1" indent="-285750" eaLnBrk="0" hangingPunct="0">
              <a:lnSpc>
                <a:spcPct val="90000"/>
              </a:lnSpc>
              <a:spcBef>
                <a:spcPct val="20000"/>
              </a:spcBef>
              <a:buClr>
                <a:schemeClr val="hlink"/>
              </a:buClr>
              <a:buSzPct val="75000"/>
              <a:buFont typeface="Wingdings" pitchFamily="2" charset="2"/>
              <a:buChar char="n"/>
              <a:defRPr/>
            </a:pPr>
            <a:endParaRPr kumimoji="1" lang="en-US" i="0" u="none" strike="noStrike" kern="0" cap="none" spc="0" normalizeH="0" baseline="0" noProof="0" dirty="0">
              <a:ln>
                <a:noFill/>
              </a:ln>
              <a:solidFill>
                <a:schemeClr val="tx1"/>
              </a:solidFill>
              <a:effectLst/>
              <a:uLnTx/>
              <a:uFillTx/>
              <a:latin typeface="+mn-lt"/>
            </a:endParaRPr>
          </a:p>
        </p:txBody>
      </p:sp>
      <p:sp>
        <p:nvSpPr>
          <p:cNvPr id="7" name="TextBox 6"/>
          <p:cNvSpPr txBox="1"/>
          <p:nvPr/>
        </p:nvSpPr>
        <p:spPr>
          <a:xfrm>
            <a:off x="3352800" y="685800"/>
            <a:ext cx="5791200" cy="707886"/>
          </a:xfrm>
          <a:prstGeom prst="rect">
            <a:avLst/>
          </a:prstGeom>
          <a:noFill/>
        </p:spPr>
        <p:txBody>
          <a:bodyPr wrap="square" rtlCol="0">
            <a:spAutoFit/>
          </a:bodyPr>
          <a:lstStyle/>
          <a:p>
            <a:r>
              <a:rPr lang="en-US" sz="2000" b="1" dirty="0">
                <a:solidFill>
                  <a:srgbClr val="FF6600"/>
                </a:solidFill>
                <a:latin typeface="Tahoma" pitchFamily="34" charset="0"/>
                <a:cs typeface="Tahoma" pitchFamily="34" charset="0"/>
              </a:rPr>
              <a:t>An appraisal must be done on all employees who started prior to Jun 1, 2014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3500"/>
                                  </p:stCondLst>
                                  <p:childTnLst>
                                    <p:set>
                                      <p:cBhvr>
                                        <p:cTn id="6" dur="1" fill="hold">
                                          <p:stCondLst>
                                            <p:cond delay="0"/>
                                          </p:stCondLst>
                                        </p:cTn>
                                        <p:tgtEl>
                                          <p:spTgt spid="6"/>
                                        </p:tgtEl>
                                        <p:attrNameLst>
                                          <p:attrName>style.visibility</p:attrName>
                                        </p:attrNameLst>
                                      </p:cBhvr>
                                      <p:to>
                                        <p:strVal val="visible"/>
                                      </p:to>
                                    </p:set>
                                  </p:childTnLst>
                                </p:cTn>
                              </p:par>
                              <p:par>
                                <p:cTn id="7" presetID="35" presetClass="entr" presetSubtype="0" fill="hold" grpId="0" nodeType="withEffect">
                                  <p:stCondLst>
                                    <p:cond delay="4500"/>
                                  </p:stCondLst>
                                  <p:childTnLst>
                                    <p:set>
                                      <p:cBhvr>
                                        <p:cTn id="8" dur="1" fill="hold">
                                          <p:stCondLst>
                                            <p:cond delay="0"/>
                                          </p:stCondLst>
                                        </p:cTn>
                                        <p:tgtEl>
                                          <p:spTgt spid="7"/>
                                        </p:tgtEl>
                                        <p:attrNameLst>
                                          <p:attrName>style.visibility</p:attrName>
                                        </p:attrNameLst>
                                      </p:cBhvr>
                                      <p:to>
                                        <p:strVal val="visible"/>
                                      </p:to>
                                    </p:set>
                                    <p:animEffect transition="in" filter="fade">
                                      <p:cBhvr>
                                        <p:cTn id="9" dur="2000"/>
                                        <p:tgtEl>
                                          <p:spTgt spid="7"/>
                                        </p:tgtEl>
                                      </p:cBhvr>
                                    </p:animEffect>
                                    <p:anim calcmode="lin" valueType="num">
                                      <p:cBhvr>
                                        <p:cTn id="10" dur="2000" fill="hold"/>
                                        <p:tgtEl>
                                          <p:spTgt spid="7"/>
                                        </p:tgtEl>
                                        <p:attrNameLst>
                                          <p:attrName>style.rotation</p:attrName>
                                        </p:attrNameLst>
                                      </p:cBhvr>
                                      <p:tavLst>
                                        <p:tav tm="0">
                                          <p:val>
                                            <p:fltVal val="720"/>
                                          </p:val>
                                        </p:tav>
                                        <p:tav tm="100000">
                                          <p:val>
                                            <p:fltVal val="0"/>
                                          </p:val>
                                        </p:tav>
                                      </p:tavLst>
                                    </p:anim>
                                    <p:anim calcmode="lin" valueType="num">
                                      <p:cBhvr>
                                        <p:cTn id="11" dur="2000" fill="hold"/>
                                        <p:tgtEl>
                                          <p:spTgt spid="7"/>
                                        </p:tgtEl>
                                        <p:attrNameLst>
                                          <p:attrName>ppt_h</p:attrName>
                                        </p:attrNameLst>
                                      </p:cBhvr>
                                      <p:tavLst>
                                        <p:tav tm="0">
                                          <p:val>
                                            <p:fltVal val="0"/>
                                          </p:val>
                                        </p:tav>
                                        <p:tav tm="100000">
                                          <p:val>
                                            <p:strVal val="#ppt_h"/>
                                          </p:val>
                                        </p:tav>
                                      </p:tavLst>
                                    </p:anim>
                                    <p:anim calcmode="lin" valueType="num">
                                      <p:cBhvr>
                                        <p:cTn id="12" dur="2000" fill="hold"/>
                                        <p:tgtEl>
                                          <p:spTgt spid="7"/>
                                        </p:tgtEl>
                                        <p:attrNameLst>
                                          <p:attrName>ppt_w</p:attrName>
                                        </p:attrNameLst>
                                      </p:cBhvr>
                                      <p:tavLst>
                                        <p:tav tm="0">
                                          <p:val>
                                            <p:fltVal val="0"/>
                                          </p:val>
                                        </p:tav>
                                        <p:tav tm="100000">
                                          <p:val>
                                            <p:strVal val="#ppt_w"/>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TextBox 5"/>
          <p:cNvSpPr txBox="1">
            <a:spLocks noChangeArrowheads="1"/>
          </p:cNvSpPr>
          <p:nvPr/>
        </p:nvSpPr>
        <p:spPr bwMode="auto">
          <a:xfrm>
            <a:off x="304800" y="1752600"/>
            <a:ext cx="8610600" cy="954107"/>
          </a:xfrm>
          <a:prstGeom prst="rect">
            <a:avLst/>
          </a:prstGeom>
          <a:solidFill>
            <a:srgbClr val="FFFFFF"/>
          </a:solidFill>
          <a:ln w="9525">
            <a:solidFill>
              <a:srgbClr val="FF0000"/>
            </a:solidFill>
            <a:miter lim="800000"/>
            <a:headEnd/>
            <a:tailEnd/>
          </a:ln>
        </p:spPr>
        <p:txBody>
          <a:bodyPr wrap="square">
            <a:spAutoFit/>
          </a:bodyPr>
          <a:lstStyle/>
          <a:p>
            <a:r>
              <a:rPr lang="en-US" sz="1400" b="1" dirty="0"/>
              <a:t>Teamwork/Respect: Values the individuality and diversity of people, both internal and external to JLab, and demonstrates this by treating people with fairness, courtesy and dignity. Works well with others as demonstrated by adhering to team commitments, effectively communicating with team members, proactively assisting others, displaying cooperation, and recognizing the successes of others. </a:t>
            </a:r>
          </a:p>
        </p:txBody>
      </p:sp>
      <p:sp>
        <p:nvSpPr>
          <p:cNvPr id="7" name="TextBox 6"/>
          <p:cNvSpPr txBox="1"/>
          <p:nvPr/>
        </p:nvSpPr>
        <p:spPr>
          <a:xfrm>
            <a:off x="685800" y="2743200"/>
            <a:ext cx="5832046" cy="461665"/>
          </a:xfrm>
          <a:prstGeom prst="rect">
            <a:avLst/>
          </a:prstGeom>
          <a:noFill/>
        </p:spPr>
        <p:txBody>
          <a:bodyPr wrap="none" rtlCol="0">
            <a:spAutoFit/>
          </a:bodyPr>
          <a:lstStyle/>
          <a:p>
            <a:r>
              <a:rPr lang="en-US" dirty="0"/>
              <a:t>Rating                                               Comment</a:t>
            </a:r>
          </a:p>
        </p:txBody>
      </p:sp>
      <p:sp>
        <p:nvSpPr>
          <p:cNvPr id="12" name="TextBox 5"/>
          <p:cNvSpPr txBox="1">
            <a:spLocks noChangeArrowheads="1"/>
          </p:cNvSpPr>
          <p:nvPr/>
        </p:nvSpPr>
        <p:spPr bwMode="auto">
          <a:xfrm>
            <a:off x="1524000" y="3429000"/>
            <a:ext cx="7391400" cy="523220"/>
          </a:xfrm>
          <a:prstGeom prst="rect">
            <a:avLst/>
          </a:prstGeom>
          <a:solidFill>
            <a:srgbClr val="FFFFFF"/>
          </a:solidFill>
          <a:ln w="9525">
            <a:solidFill>
              <a:srgbClr val="FF0000"/>
            </a:solidFill>
            <a:miter lim="800000"/>
            <a:headEnd/>
            <a:tailEnd/>
          </a:ln>
        </p:spPr>
        <p:txBody>
          <a:bodyPr wrap="square">
            <a:spAutoFit/>
          </a:bodyPr>
          <a:lstStyle/>
          <a:p>
            <a:r>
              <a:rPr lang="en-US" sz="1400" dirty="0"/>
              <a:t>While your independent work continues to be excellent, your tendency to charge ahead without consulting your team members diminishes your effectiveness.</a:t>
            </a:r>
          </a:p>
        </p:txBody>
      </p:sp>
      <p:sp>
        <p:nvSpPr>
          <p:cNvPr id="13" name="TextBox 5"/>
          <p:cNvSpPr txBox="1">
            <a:spLocks noChangeArrowheads="1"/>
          </p:cNvSpPr>
          <p:nvPr/>
        </p:nvSpPr>
        <p:spPr bwMode="auto">
          <a:xfrm>
            <a:off x="1524000" y="4222748"/>
            <a:ext cx="7391400" cy="307777"/>
          </a:xfrm>
          <a:prstGeom prst="rect">
            <a:avLst/>
          </a:prstGeom>
          <a:solidFill>
            <a:srgbClr val="FFFFFF"/>
          </a:solidFill>
          <a:ln w="9525">
            <a:solidFill>
              <a:srgbClr val="FF0000"/>
            </a:solidFill>
            <a:miter lim="800000"/>
            <a:headEnd/>
            <a:tailEnd/>
          </a:ln>
        </p:spPr>
        <p:txBody>
          <a:bodyPr wrap="square">
            <a:spAutoFit/>
          </a:bodyPr>
          <a:lstStyle/>
          <a:p>
            <a:r>
              <a:rPr lang="en-US" sz="1400" dirty="0"/>
              <a:t>You are a team player all the way and a pleasure to work with.</a:t>
            </a:r>
          </a:p>
        </p:txBody>
      </p:sp>
      <p:sp>
        <p:nvSpPr>
          <p:cNvPr id="14" name="TextBox 5"/>
          <p:cNvSpPr txBox="1">
            <a:spLocks noChangeArrowheads="1"/>
          </p:cNvSpPr>
          <p:nvPr/>
        </p:nvSpPr>
        <p:spPr bwMode="auto">
          <a:xfrm>
            <a:off x="609600" y="4191000"/>
            <a:ext cx="685800" cy="369332"/>
          </a:xfrm>
          <a:prstGeom prst="rect">
            <a:avLst/>
          </a:prstGeom>
          <a:solidFill>
            <a:srgbClr val="FFFFFF"/>
          </a:solidFill>
          <a:ln w="9525">
            <a:solidFill>
              <a:srgbClr val="FF0000"/>
            </a:solidFill>
            <a:miter lim="800000"/>
            <a:headEnd/>
            <a:tailEnd/>
          </a:ln>
        </p:spPr>
        <p:txBody>
          <a:bodyPr wrap="square">
            <a:spAutoFit/>
          </a:bodyPr>
          <a:lstStyle/>
          <a:p>
            <a:pPr algn="ctr"/>
            <a:r>
              <a:rPr lang="en-US" sz="1800" b="1" dirty="0"/>
              <a:t>3</a:t>
            </a:r>
          </a:p>
        </p:txBody>
      </p:sp>
      <p:sp>
        <p:nvSpPr>
          <p:cNvPr id="15" name="TextBox 5"/>
          <p:cNvSpPr txBox="1">
            <a:spLocks noChangeArrowheads="1"/>
          </p:cNvSpPr>
          <p:nvPr/>
        </p:nvSpPr>
        <p:spPr bwMode="auto">
          <a:xfrm>
            <a:off x="609600" y="4876800"/>
            <a:ext cx="685800" cy="369332"/>
          </a:xfrm>
          <a:prstGeom prst="rect">
            <a:avLst/>
          </a:prstGeom>
          <a:solidFill>
            <a:srgbClr val="FFFFFF"/>
          </a:solidFill>
          <a:ln w="9525">
            <a:solidFill>
              <a:srgbClr val="FF0000"/>
            </a:solidFill>
            <a:miter lim="800000"/>
            <a:headEnd/>
            <a:tailEnd/>
          </a:ln>
        </p:spPr>
        <p:txBody>
          <a:bodyPr wrap="square">
            <a:spAutoFit/>
          </a:bodyPr>
          <a:lstStyle/>
          <a:p>
            <a:pPr algn="ctr"/>
            <a:r>
              <a:rPr lang="en-US" sz="1800" b="1" dirty="0"/>
              <a:t>4</a:t>
            </a:r>
          </a:p>
        </p:txBody>
      </p:sp>
      <p:sp>
        <p:nvSpPr>
          <p:cNvPr id="16" name="TextBox 5"/>
          <p:cNvSpPr txBox="1">
            <a:spLocks noChangeArrowheads="1"/>
          </p:cNvSpPr>
          <p:nvPr/>
        </p:nvSpPr>
        <p:spPr bwMode="auto">
          <a:xfrm>
            <a:off x="609600" y="5562600"/>
            <a:ext cx="685800" cy="369332"/>
          </a:xfrm>
          <a:prstGeom prst="rect">
            <a:avLst/>
          </a:prstGeom>
          <a:solidFill>
            <a:srgbClr val="FFFFFF"/>
          </a:solidFill>
          <a:ln w="9525">
            <a:solidFill>
              <a:srgbClr val="FF0000"/>
            </a:solidFill>
            <a:miter lim="800000"/>
            <a:headEnd/>
            <a:tailEnd/>
          </a:ln>
        </p:spPr>
        <p:txBody>
          <a:bodyPr wrap="square">
            <a:spAutoFit/>
          </a:bodyPr>
          <a:lstStyle/>
          <a:p>
            <a:pPr algn="ctr"/>
            <a:r>
              <a:rPr lang="en-US" sz="1800" b="1" dirty="0"/>
              <a:t>5</a:t>
            </a:r>
          </a:p>
        </p:txBody>
      </p:sp>
      <p:sp>
        <p:nvSpPr>
          <p:cNvPr id="17" name="TextBox 5"/>
          <p:cNvSpPr txBox="1">
            <a:spLocks noChangeArrowheads="1"/>
          </p:cNvSpPr>
          <p:nvPr/>
        </p:nvSpPr>
        <p:spPr bwMode="auto">
          <a:xfrm>
            <a:off x="609600" y="3505200"/>
            <a:ext cx="685800" cy="369332"/>
          </a:xfrm>
          <a:prstGeom prst="rect">
            <a:avLst/>
          </a:prstGeom>
          <a:solidFill>
            <a:srgbClr val="FFFFFF"/>
          </a:solidFill>
          <a:ln w="9525">
            <a:solidFill>
              <a:srgbClr val="FF0000"/>
            </a:solidFill>
            <a:miter lim="800000"/>
            <a:headEnd/>
            <a:tailEnd/>
          </a:ln>
        </p:spPr>
        <p:txBody>
          <a:bodyPr wrap="square">
            <a:spAutoFit/>
          </a:bodyPr>
          <a:lstStyle/>
          <a:p>
            <a:pPr algn="ctr"/>
            <a:r>
              <a:rPr lang="en-US" sz="1800" b="1" dirty="0"/>
              <a:t>2</a:t>
            </a:r>
          </a:p>
        </p:txBody>
      </p:sp>
      <p:sp>
        <p:nvSpPr>
          <p:cNvPr id="18" name="TextBox 5"/>
          <p:cNvSpPr txBox="1">
            <a:spLocks noChangeArrowheads="1"/>
          </p:cNvSpPr>
          <p:nvPr/>
        </p:nvSpPr>
        <p:spPr bwMode="auto">
          <a:xfrm>
            <a:off x="1524000" y="4810780"/>
            <a:ext cx="7391400" cy="523220"/>
          </a:xfrm>
          <a:prstGeom prst="rect">
            <a:avLst/>
          </a:prstGeom>
          <a:solidFill>
            <a:srgbClr val="FFFFFF"/>
          </a:solidFill>
          <a:ln w="9525">
            <a:solidFill>
              <a:srgbClr val="FF0000"/>
            </a:solidFill>
            <a:miter lim="800000"/>
            <a:headEnd/>
            <a:tailEnd/>
          </a:ln>
        </p:spPr>
        <p:txBody>
          <a:bodyPr wrap="square">
            <a:spAutoFit/>
          </a:bodyPr>
          <a:lstStyle/>
          <a:p>
            <a:r>
              <a:rPr lang="en-US" sz="1400" dirty="0"/>
              <a:t>I knew I could count on you to help acclimate our new team member, and I was right.  She seems to have responded well to your mentoring.</a:t>
            </a:r>
          </a:p>
        </p:txBody>
      </p:sp>
      <p:sp>
        <p:nvSpPr>
          <p:cNvPr id="19" name="TextBox 5"/>
          <p:cNvSpPr txBox="1">
            <a:spLocks noChangeArrowheads="1"/>
          </p:cNvSpPr>
          <p:nvPr/>
        </p:nvSpPr>
        <p:spPr bwMode="auto">
          <a:xfrm>
            <a:off x="1524000" y="5496580"/>
            <a:ext cx="7391400" cy="523220"/>
          </a:xfrm>
          <a:prstGeom prst="rect">
            <a:avLst/>
          </a:prstGeom>
          <a:solidFill>
            <a:srgbClr val="FFFFFF"/>
          </a:solidFill>
          <a:ln w="9525">
            <a:solidFill>
              <a:srgbClr val="FF0000"/>
            </a:solidFill>
            <a:miter lim="800000"/>
            <a:headEnd/>
            <a:tailEnd/>
          </a:ln>
        </p:spPr>
        <p:txBody>
          <a:bodyPr wrap="square">
            <a:spAutoFit/>
          </a:bodyPr>
          <a:lstStyle/>
          <a:p>
            <a:r>
              <a:rPr lang="en-US" sz="1400" dirty="0"/>
              <a:t>Your mentoring of our new team member has resulted in her complete integration into the team.  She reports that having you to help her was the deciding factor in her decision to stay at the Lab.</a:t>
            </a:r>
          </a:p>
        </p:txBody>
      </p:sp>
      <p:sp>
        <p:nvSpPr>
          <p:cNvPr id="20" name="Title 1"/>
          <p:cNvSpPr txBox="1">
            <a:spLocks/>
          </p:cNvSpPr>
          <p:nvPr/>
        </p:nvSpPr>
        <p:spPr>
          <a:xfrm>
            <a:off x="457200" y="-76200"/>
            <a:ext cx="8280400" cy="1143000"/>
          </a:xfrm>
          <a:prstGeom prst="rect">
            <a:avLst/>
          </a:prstGeom>
        </p:spPr>
        <p:txBody>
          <a:bodyPr/>
          <a:lstStyle/>
          <a:p>
            <a:pPr marL="0" marR="0" lvl="0" indent="0" defTabSz="914400" rtl="0" eaLnBrk="0" fontAlgn="base" latinLnBrk="0" hangingPunct="0">
              <a:lnSpc>
                <a:spcPct val="100000"/>
              </a:lnSpc>
              <a:spcBef>
                <a:spcPct val="0"/>
              </a:spcBef>
              <a:spcAft>
                <a:spcPct val="0"/>
              </a:spcAft>
              <a:buClrTx/>
              <a:buSzTx/>
              <a:buFontTx/>
              <a:buNone/>
              <a:tabLst/>
              <a:defRPr/>
            </a:pPr>
            <a:r>
              <a:rPr kumimoji="1" lang="en-US" sz="4000" b="1" i="0" u="none" strike="noStrike" kern="0" cap="none" spc="0" normalizeH="0" baseline="0" noProof="0" dirty="0">
                <a:ln>
                  <a:noFill/>
                </a:ln>
                <a:solidFill>
                  <a:schemeClr val="tx2"/>
                </a:solidFill>
                <a:effectLst/>
                <a:uLnTx/>
                <a:uFillTx/>
                <a:latin typeface="+mj-lt"/>
                <a:ea typeface="+mj-ea"/>
                <a:cs typeface="+mj-cs"/>
              </a:rPr>
              <a:t>Rating Core Expectations</a:t>
            </a:r>
            <a:endParaRPr kumimoji="1" lang="en-US" sz="1400" b="1" i="0" u="none" strike="noStrike" kern="0" cap="none" spc="0" normalizeH="0" baseline="0" noProof="0" dirty="0">
              <a:ln>
                <a:noFill/>
              </a:ln>
              <a:solidFill>
                <a:schemeClr val="tx2"/>
              </a:solidFill>
              <a:effectLst/>
              <a:uLnTx/>
              <a:uFillTx/>
              <a:latin typeface="+mj-lt"/>
              <a:ea typeface="+mj-ea"/>
              <a:cs typeface="+mj-cs"/>
            </a:endParaRPr>
          </a:p>
          <a:p>
            <a:pPr marL="0" marR="0" lvl="0" indent="0" defTabSz="914400" rtl="0" eaLnBrk="0" fontAlgn="base" latinLnBrk="0" hangingPunct="0">
              <a:lnSpc>
                <a:spcPct val="100000"/>
              </a:lnSpc>
              <a:spcBef>
                <a:spcPct val="0"/>
              </a:spcBef>
              <a:spcAft>
                <a:spcPct val="0"/>
              </a:spcAft>
              <a:buClrTx/>
              <a:buSzTx/>
              <a:buFontTx/>
              <a:buNone/>
              <a:tabLst/>
              <a:defRPr/>
            </a:pPr>
            <a:br>
              <a:rPr kumimoji="1" lang="en-US" sz="1400" b="1" i="0" u="none" strike="noStrike" kern="0" cap="none" spc="0" normalizeH="0" baseline="0" noProof="0" dirty="0">
                <a:ln>
                  <a:noFill/>
                </a:ln>
                <a:solidFill>
                  <a:schemeClr val="tx2"/>
                </a:solidFill>
                <a:effectLst/>
                <a:uLnTx/>
                <a:uFillTx/>
                <a:latin typeface="+mj-lt"/>
                <a:ea typeface="+mj-ea"/>
                <a:cs typeface="+mj-cs"/>
              </a:rPr>
            </a:br>
            <a:r>
              <a:rPr kumimoji="1" lang="en-US" sz="3200" b="1" i="0" u="none" strike="noStrike" kern="0" cap="none" spc="0" normalizeH="0" baseline="0" noProof="0" dirty="0">
                <a:ln>
                  <a:noFill/>
                </a:ln>
                <a:solidFill>
                  <a:schemeClr val="tx2"/>
                </a:solidFill>
                <a:effectLst/>
                <a:uLnTx/>
                <a:uFillTx/>
                <a:latin typeface="+mj-lt"/>
                <a:ea typeface="+mj-ea"/>
                <a:cs typeface="+mj-cs"/>
              </a:rPr>
              <a:t>Teamwork/Respect</a:t>
            </a:r>
          </a:p>
        </p:txBody>
      </p:sp>
      <p:pic>
        <p:nvPicPr>
          <p:cNvPr id="21" name="Picture 2" descr="http://ecighut.co.uk/uploads/4249581-752203-top-rated-stamp-shows-best-services-or-products.jpg"/>
          <p:cNvPicPr>
            <a:picLocks noChangeAspect="1" noChangeArrowheads="1"/>
          </p:cNvPicPr>
          <p:nvPr/>
        </p:nvPicPr>
        <p:blipFill>
          <a:blip r:embed="rId3" cstate="print"/>
          <a:srcRect/>
          <a:stretch>
            <a:fillRect/>
          </a:stretch>
        </p:blipFill>
        <p:spPr bwMode="auto">
          <a:xfrm>
            <a:off x="7467600" y="0"/>
            <a:ext cx="1676400" cy="1397000"/>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13" grpId="0" animBg="1"/>
      <p:bldP spid="18" grpId="0" animBg="1"/>
      <p:bldP spid="19"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TextBox 5"/>
          <p:cNvSpPr txBox="1">
            <a:spLocks noChangeArrowheads="1"/>
          </p:cNvSpPr>
          <p:nvPr/>
        </p:nvSpPr>
        <p:spPr bwMode="auto">
          <a:xfrm>
            <a:off x="304800" y="1828800"/>
            <a:ext cx="8610600" cy="584775"/>
          </a:xfrm>
          <a:prstGeom prst="rect">
            <a:avLst/>
          </a:prstGeom>
          <a:solidFill>
            <a:srgbClr val="FFFFFF"/>
          </a:solidFill>
          <a:ln w="9525">
            <a:solidFill>
              <a:srgbClr val="FF0000"/>
            </a:solidFill>
            <a:miter lim="800000"/>
            <a:headEnd/>
            <a:tailEnd/>
          </a:ln>
        </p:spPr>
        <p:txBody>
          <a:bodyPr wrap="square">
            <a:spAutoFit/>
          </a:bodyPr>
          <a:lstStyle/>
          <a:p>
            <a:r>
              <a:rPr lang="en-US" sz="1600" b="1" dirty="0"/>
              <a:t>Provide layouts and detail design and drawings for the Boeing FEL as directed by the project engineer.</a:t>
            </a:r>
          </a:p>
        </p:txBody>
      </p:sp>
      <p:sp>
        <p:nvSpPr>
          <p:cNvPr id="6" name="TextBox 5"/>
          <p:cNvSpPr txBox="1"/>
          <p:nvPr/>
        </p:nvSpPr>
        <p:spPr>
          <a:xfrm>
            <a:off x="685800" y="2590800"/>
            <a:ext cx="5832046" cy="461665"/>
          </a:xfrm>
          <a:prstGeom prst="rect">
            <a:avLst/>
          </a:prstGeom>
          <a:noFill/>
        </p:spPr>
        <p:txBody>
          <a:bodyPr wrap="none" rtlCol="0">
            <a:spAutoFit/>
          </a:bodyPr>
          <a:lstStyle/>
          <a:p>
            <a:r>
              <a:rPr lang="en-US" dirty="0"/>
              <a:t>Rating                                               Comment</a:t>
            </a:r>
          </a:p>
        </p:txBody>
      </p:sp>
      <p:sp>
        <p:nvSpPr>
          <p:cNvPr id="11" name="Rectangle 5"/>
          <p:cNvSpPr>
            <a:spLocks noChangeArrowheads="1"/>
          </p:cNvSpPr>
          <p:nvPr/>
        </p:nvSpPr>
        <p:spPr bwMode="auto">
          <a:xfrm>
            <a:off x="381000" y="-76200"/>
            <a:ext cx="8763000" cy="707886"/>
          </a:xfrm>
          <a:prstGeom prst="rect">
            <a:avLst/>
          </a:prstGeom>
          <a:noFill/>
          <a:ln w="9525">
            <a:noFill/>
            <a:miter lim="800000"/>
            <a:headEnd/>
            <a:tailEnd/>
          </a:ln>
          <a:effectLst>
            <a:outerShdw dist="35921" dir="2700000" algn="ctr" rotWithShape="0">
              <a:schemeClr val="bg1"/>
            </a:outerShdw>
          </a:effectLst>
        </p:spPr>
        <p:txBody>
          <a:bodyPr wrap="square">
            <a:spAutoFit/>
          </a:bodyPr>
          <a:lstStyle/>
          <a:p>
            <a:pPr>
              <a:defRPr/>
            </a:pPr>
            <a:r>
              <a:rPr lang="en-US" sz="4000" b="1" dirty="0">
                <a:solidFill>
                  <a:schemeClr val="tx2"/>
                </a:solidFill>
                <a:latin typeface="+mj-lt"/>
                <a:cs typeface="+mn-cs"/>
              </a:rPr>
              <a:t>Rating Job Expectations</a:t>
            </a:r>
          </a:p>
        </p:txBody>
      </p:sp>
      <p:sp>
        <p:nvSpPr>
          <p:cNvPr id="12" name="TextBox 5"/>
          <p:cNvSpPr txBox="1">
            <a:spLocks noChangeArrowheads="1"/>
          </p:cNvSpPr>
          <p:nvPr/>
        </p:nvSpPr>
        <p:spPr bwMode="auto">
          <a:xfrm>
            <a:off x="1524000" y="3429000"/>
            <a:ext cx="7391400" cy="523220"/>
          </a:xfrm>
          <a:prstGeom prst="rect">
            <a:avLst/>
          </a:prstGeom>
          <a:solidFill>
            <a:srgbClr val="FFFFFF"/>
          </a:solidFill>
          <a:ln w="9525">
            <a:solidFill>
              <a:srgbClr val="FF0000"/>
            </a:solidFill>
            <a:miter lim="800000"/>
            <a:headEnd/>
            <a:tailEnd/>
          </a:ln>
        </p:spPr>
        <p:txBody>
          <a:bodyPr wrap="square">
            <a:spAutoFit/>
          </a:bodyPr>
          <a:lstStyle/>
          <a:p>
            <a:r>
              <a:rPr lang="en-US" sz="1400" dirty="0"/>
              <a:t>Project Engineer reported that your layouts, designs, and drawings often  had to be sent back to be redone.</a:t>
            </a:r>
          </a:p>
        </p:txBody>
      </p:sp>
      <p:sp>
        <p:nvSpPr>
          <p:cNvPr id="13" name="TextBox 5"/>
          <p:cNvSpPr txBox="1">
            <a:spLocks noChangeArrowheads="1"/>
          </p:cNvSpPr>
          <p:nvPr/>
        </p:nvSpPr>
        <p:spPr bwMode="auto">
          <a:xfrm>
            <a:off x="609600" y="4202668"/>
            <a:ext cx="685800" cy="369332"/>
          </a:xfrm>
          <a:prstGeom prst="rect">
            <a:avLst/>
          </a:prstGeom>
          <a:solidFill>
            <a:srgbClr val="FFFFFF"/>
          </a:solidFill>
          <a:ln w="9525">
            <a:solidFill>
              <a:srgbClr val="FF0000"/>
            </a:solidFill>
            <a:miter lim="800000"/>
            <a:headEnd/>
            <a:tailEnd/>
          </a:ln>
        </p:spPr>
        <p:txBody>
          <a:bodyPr wrap="square">
            <a:spAutoFit/>
          </a:bodyPr>
          <a:lstStyle/>
          <a:p>
            <a:pPr algn="ctr"/>
            <a:r>
              <a:rPr lang="en-US" sz="1800" b="1" dirty="0"/>
              <a:t>3</a:t>
            </a:r>
          </a:p>
        </p:txBody>
      </p:sp>
      <p:sp>
        <p:nvSpPr>
          <p:cNvPr id="14" name="TextBox 5"/>
          <p:cNvSpPr txBox="1">
            <a:spLocks noChangeArrowheads="1"/>
          </p:cNvSpPr>
          <p:nvPr/>
        </p:nvSpPr>
        <p:spPr bwMode="auto">
          <a:xfrm>
            <a:off x="1524000" y="4810780"/>
            <a:ext cx="7391400" cy="523220"/>
          </a:xfrm>
          <a:prstGeom prst="rect">
            <a:avLst/>
          </a:prstGeom>
          <a:solidFill>
            <a:srgbClr val="FFFFFF"/>
          </a:solidFill>
          <a:ln w="9525">
            <a:solidFill>
              <a:srgbClr val="FF0000"/>
            </a:solidFill>
            <a:miter lim="800000"/>
            <a:headEnd/>
            <a:tailEnd/>
          </a:ln>
        </p:spPr>
        <p:txBody>
          <a:bodyPr wrap="square">
            <a:spAutoFit/>
          </a:bodyPr>
          <a:lstStyle/>
          <a:p>
            <a:r>
              <a:rPr lang="en-US" sz="1400" dirty="0"/>
              <a:t>Project Engineer reported that your layouts, designs, and drawings often exceeded his expectations for detail, accuracy, or timeliness.</a:t>
            </a:r>
          </a:p>
        </p:txBody>
      </p:sp>
      <p:sp>
        <p:nvSpPr>
          <p:cNvPr id="15" name="TextBox 5"/>
          <p:cNvSpPr txBox="1">
            <a:spLocks noChangeArrowheads="1"/>
          </p:cNvSpPr>
          <p:nvPr/>
        </p:nvSpPr>
        <p:spPr bwMode="auto">
          <a:xfrm>
            <a:off x="609600" y="4888468"/>
            <a:ext cx="685800" cy="369332"/>
          </a:xfrm>
          <a:prstGeom prst="rect">
            <a:avLst/>
          </a:prstGeom>
          <a:solidFill>
            <a:srgbClr val="FFFFFF"/>
          </a:solidFill>
          <a:ln w="9525">
            <a:solidFill>
              <a:srgbClr val="FF0000"/>
            </a:solidFill>
            <a:miter lim="800000"/>
            <a:headEnd/>
            <a:tailEnd/>
          </a:ln>
        </p:spPr>
        <p:txBody>
          <a:bodyPr wrap="square">
            <a:spAutoFit/>
          </a:bodyPr>
          <a:lstStyle/>
          <a:p>
            <a:pPr algn="ctr"/>
            <a:r>
              <a:rPr lang="en-US" sz="1800" b="1" dirty="0"/>
              <a:t>4</a:t>
            </a:r>
          </a:p>
        </p:txBody>
      </p:sp>
      <p:sp>
        <p:nvSpPr>
          <p:cNvPr id="16" name="TextBox 5"/>
          <p:cNvSpPr txBox="1">
            <a:spLocks noChangeArrowheads="1"/>
          </p:cNvSpPr>
          <p:nvPr/>
        </p:nvSpPr>
        <p:spPr bwMode="auto">
          <a:xfrm>
            <a:off x="609600" y="5574268"/>
            <a:ext cx="685800" cy="369332"/>
          </a:xfrm>
          <a:prstGeom prst="rect">
            <a:avLst/>
          </a:prstGeom>
          <a:solidFill>
            <a:srgbClr val="FFFFFF"/>
          </a:solidFill>
          <a:ln w="9525">
            <a:solidFill>
              <a:srgbClr val="FF0000"/>
            </a:solidFill>
            <a:miter lim="800000"/>
            <a:headEnd/>
            <a:tailEnd/>
          </a:ln>
        </p:spPr>
        <p:txBody>
          <a:bodyPr wrap="square">
            <a:spAutoFit/>
          </a:bodyPr>
          <a:lstStyle/>
          <a:p>
            <a:pPr algn="ctr"/>
            <a:r>
              <a:rPr lang="en-US" sz="1800" b="1" dirty="0"/>
              <a:t>5</a:t>
            </a:r>
          </a:p>
        </p:txBody>
      </p:sp>
      <p:sp>
        <p:nvSpPr>
          <p:cNvPr id="17" name="TextBox 5"/>
          <p:cNvSpPr txBox="1">
            <a:spLocks noChangeArrowheads="1"/>
          </p:cNvSpPr>
          <p:nvPr/>
        </p:nvSpPr>
        <p:spPr bwMode="auto">
          <a:xfrm>
            <a:off x="609600" y="3516868"/>
            <a:ext cx="685800" cy="369332"/>
          </a:xfrm>
          <a:prstGeom prst="rect">
            <a:avLst/>
          </a:prstGeom>
          <a:solidFill>
            <a:srgbClr val="FFFFFF"/>
          </a:solidFill>
          <a:ln w="9525">
            <a:solidFill>
              <a:srgbClr val="FF0000"/>
            </a:solidFill>
            <a:miter lim="800000"/>
            <a:headEnd/>
            <a:tailEnd/>
          </a:ln>
        </p:spPr>
        <p:txBody>
          <a:bodyPr wrap="square">
            <a:spAutoFit/>
          </a:bodyPr>
          <a:lstStyle/>
          <a:p>
            <a:pPr algn="ctr"/>
            <a:r>
              <a:rPr lang="en-US" sz="1800" b="1" dirty="0"/>
              <a:t>2</a:t>
            </a:r>
          </a:p>
        </p:txBody>
      </p:sp>
      <p:sp>
        <p:nvSpPr>
          <p:cNvPr id="18" name="TextBox 5"/>
          <p:cNvSpPr txBox="1">
            <a:spLocks noChangeArrowheads="1"/>
          </p:cNvSpPr>
          <p:nvPr/>
        </p:nvSpPr>
        <p:spPr bwMode="auto">
          <a:xfrm>
            <a:off x="1524000" y="5496580"/>
            <a:ext cx="7391400" cy="523220"/>
          </a:xfrm>
          <a:prstGeom prst="rect">
            <a:avLst/>
          </a:prstGeom>
          <a:solidFill>
            <a:srgbClr val="FFFFFF"/>
          </a:solidFill>
          <a:ln w="9525">
            <a:solidFill>
              <a:srgbClr val="FF0000"/>
            </a:solidFill>
            <a:miter lim="800000"/>
            <a:headEnd/>
            <a:tailEnd/>
          </a:ln>
        </p:spPr>
        <p:txBody>
          <a:bodyPr wrap="square">
            <a:spAutoFit/>
          </a:bodyPr>
          <a:lstStyle/>
          <a:p>
            <a:r>
              <a:rPr lang="en-US" sz="1400" dirty="0"/>
              <a:t>Project Engineer reported that your layouts, designs, and drawings always exceeded his expectations for detail, accuracy, and timeliness.</a:t>
            </a:r>
          </a:p>
        </p:txBody>
      </p:sp>
      <p:sp>
        <p:nvSpPr>
          <p:cNvPr id="19" name="TextBox 5"/>
          <p:cNvSpPr txBox="1">
            <a:spLocks noChangeArrowheads="1"/>
          </p:cNvSpPr>
          <p:nvPr/>
        </p:nvSpPr>
        <p:spPr bwMode="auto">
          <a:xfrm>
            <a:off x="1524000" y="4211173"/>
            <a:ext cx="7391400" cy="307777"/>
          </a:xfrm>
          <a:prstGeom prst="rect">
            <a:avLst/>
          </a:prstGeom>
          <a:solidFill>
            <a:srgbClr val="FFFFFF"/>
          </a:solidFill>
          <a:ln w="9525">
            <a:solidFill>
              <a:srgbClr val="FF0000"/>
            </a:solidFill>
            <a:miter lim="800000"/>
            <a:headEnd/>
            <a:tailEnd/>
          </a:ln>
        </p:spPr>
        <p:txBody>
          <a:bodyPr wrap="square">
            <a:spAutoFit/>
          </a:bodyPr>
          <a:lstStyle/>
          <a:p>
            <a:r>
              <a:rPr lang="en-US" sz="1400" dirty="0"/>
              <a:t>Your work in this area was solid and useful.</a:t>
            </a:r>
          </a:p>
        </p:txBody>
      </p:sp>
      <p:pic>
        <p:nvPicPr>
          <p:cNvPr id="20" name="Picture 2" descr="http://ecighut.co.uk/uploads/4249581-752203-top-rated-stamp-shows-best-services-or-products.jpg"/>
          <p:cNvPicPr>
            <a:picLocks noChangeAspect="1" noChangeArrowheads="1"/>
          </p:cNvPicPr>
          <p:nvPr/>
        </p:nvPicPr>
        <p:blipFill>
          <a:blip r:embed="rId3" cstate="print"/>
          <a:srcRect/>
          <a:stretch>
            <a:fillRect/>
          </a:stretch>
        </p:blipFill>
        <p:spPr bwMode="auto">
          <a:xfrm>
            <a:off x="7467600" y="0"/>
            <a:ext cx="1676400" cy="1397000"/>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14" grpId="0" animBg="1"/>
      <p:bldP spid="18" grpId="0" animBg="1"/>
      <p:bldP spid="19"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TextBox 5"/>
          <p:cNvSpPr txBox="1">
            <a:spLocks noChangeArrowheads="1"/>
          </p:cNvSpPr>
          <p:nvPr/>
        </p:nvSpPr>
        <p:spPr bwMode="auto">
          <a:xfrm>
            <a:off x="304800" y="1371600"/>
            <a:ext cx="8610600" cy="1323439"/>
          </a:xfrm>
          <a:prstGeom prst="rect">
            <a:avLst/>
          </a:prstGeom>
          <a:solidFill>
            <a:srgbClr val="FFFFFF"/>
          </a:solidFill>
          <a:ln w="9525">
            <a:solidFill>
              <a:srgbClr val="FF0000"/>
            </a:solidFill>
            <a:miter lim="800000"/>
            <a:headEnd/>
            <a:tailEnd/>
          </a:ln>
        </p:spPr>
        <p:txBody>
          <a:bodyPr wrap="square">
            <a:spAutoFit/>
          </a:bodyPr>
          <a:lstStyle/>
          <a:p>
            <a:r>
              <a:rPr lang="en-US" sz="1600" b="1" dirty="0"/>
              <a:t>Provide technical support for JLAB projects. This will include in-house modifications and/or upgrades and out-of-house design and fabrication projects. This can include tasks in electrical, instrumentation, controls, and programming areas. Your work should be performed in a safe manner and be of high quality. Where applicable, you will provide as-built drawing updates to the design team at the end of production. </a:t>
            </a:r>
          </a:p>
        </p:txBody>
      </p:sp>
      <p:sp>
        <p:nvSpPr>
          <p:cNvPr id="6" name="TextBox 5"/>
          <p:cNvSpPr txBox="1"/>
          <p:nvPr/>
        </p:nvSpPr>
        <p:spPr>
          <a:xfrm>
            <a:off x="685800" y="2891135"/>
            <a:ext cx="5832046" cy="461665"/>
          </a:xfrm>
          <a:prstGeom prst="rect">
            <a:avLst/>
          </a:prstGeom>
          <a:noFill/>
        </p:spPr>
        <p:txBody>
          <a:bodyPr wrap="none" rtlCol="0">
            <a:spAutoFit/>
          </a:bodyPr>
          <a:lstStyle/>
          <a:p>
            <a:r>
              <a:rPr lang="en-US" dirty="0"/>
              <a:t>Rating                                               Comment</a:t>
            </a:r>
          </a:p>
        </p:txBody>
      </p:sp>
      <p:sp>
        <p:nvSpPr>
          <p:cNvPr id="8" name="TextBox 5"/>
          <p:cNvSpPr txBox="1">
            <a:spLocks noChangeArrowheads="1"/>
          </p:cNvSpPr>
          <p:nvPr/>
        </p:nvSpPr>
        <p:spPr bwMode="auto">
          <a:xfrm>
            <a:off x="1524000" y="4734580"/>
            <a:ext cx="7391400" cy="523220"/>
          </a:xfrm>
          <a:prstGeom prst="rect">
            <a:avLst/>
          </a:prstGeom>
          <a:solidFill>
            <a:srgbClr val="FFFFFF"/>
          </a:solidFill>
          <a:ln w="9525">
            <a:solidFill>
              <a:srgbClr val="FF0000"/>
            </a:solidFill>
            <a:miter lim="800000"/>
            <a:headEnd/>
            <a:tailEnd/>
          </a:ln>
        </p:spPr>
        <p:txBody>
          <a:bodyPr wrap="square">
            <a:spAutoFit/>
          </a:bodyPr>
          <a:lstStyle/>
          <a:p>
            <a:r>
              <a:rPr lang="en-US" sz="1400" dirty="0"/>
              <a:t>Your technical support for a wide variety of design and fab projects has been great.  It was not only uniformly excellent work, but your as-built drawing updates were often ahead of schedule.</a:t>
            </a:r>
          </a:p>
        </p:txBody>
      </p:sp>
      <p:sp>
        <p:nvSpPr>
          <p:cNvPr id="12" name="TextBox 5"/>
          <p:cNvSpPr txBox="1">
            <a:spLocks noChangeArrowheads="1"/>
          </p:cNvSpPr>
          <p:nvPr/>
        </p:nvSpPr>
        <p:spPr bwMode="auto">
          <a:xfrm>
            <a:off x="609600" y="4114800"/>
            <a:ext cx="685800" cy="369332"/>
          </a:xfrm>
          <a:prstGeom prst="rect">
            <a:avLst/>
          </a:prstGeom>
          <a:solidFill>
            <a:srgbClr val="FFFFFF"/>
          </a:solidFill>
          <a:ln w="9525">
            <a:solidFill>
              <a:srgbClr val="FF0000"/>
            </a:solidFill>
            <a:miter lim="800000"/>
            <a:headEnd/>
            <a:tailEnd/>
          </a:ln>
        </p:spPr>
        <p:txBody>
          <a:bodyPr wrap="square">
            <a:spAutoFit/>
          </a:bodyPr>
          <a:lstStyle/>
          <a:p>
            <a:pPr algn="ctr"/>
            <a:r>
              <a:rPr lang="en-US" sz="1800" b="1" dirty="0"/>
              <a:t>3</a:t>
            </a:r>
          </a:p>
        </p:txBody>
      </p:sp>
      <p:sp>
        <p:nvSpPr>
          <p:cNvPr id="13" name="TextBox 5"/>
          <p:cNvSpPr txBox="1">
            <a:spLocks noChangeArrowheads="1"/>
          </p:cNvSpPr>
          <p:nvPr/>
        </p:nvSpPr>
        <p:spPr bwMode="auto">
          <a:xfrm>
            <a:off x="609600" y="4800600"/>
            <a:ext cx="685800" cy="369332"/>
          </a:xfrm>
          <a:prstGeom prst="rect">
            <a:avLst/>
          </a:prstGeom>
          <a:solidFill>
            <a:srgbClr val="FFFFFF"/>
          </a:solidFill>
          <a:ln w="9525">
            <a:solidFill>
              <a:srgbClr val="FF0000"/>
            </a:solidFill>
            <a:miter lim="800000"/>
            <a:headEnd/>
            <a:tailEnd/>
          </a:ln>
        </p:spPr>
        <p:txBody>
          <a:bodyPr wrap="square">
            <a:spAutoFit/>
          </a:bodyPr>
          <a:lstStyle/>
          <a:p>
            <a:pPr algn="ctr"/>
            <a:r>
              <a:rPr lang="en-US" sz="1800" b="1" dirty="0"/>
              <a:t>4</a:t>
            </a:r>
          </a:p>
        </p:txBody>
      </p:sp>
      <p:sp>
        <p:nvSpPr>
          <p:cNvPr id="14" name="TextBox 5"/>
          <p:cNvSpPr txBox="1">
            <a:spLocks noChangeArrowheads="1"/>
          </p:cNvSpPr>
          <p:nvPr/>
        </p:nvSpPr>
        <p:spPr bwMode="auto">
          <a:xfrm>
            <a:off x="609600" y="5486400"/>
            <a:ext cx="685800" cy="369332"/>
          </a:xfrm>
          <a:prstGeom prst="rect">
            <a:avLst/>
          </a:prstGeom>
          <a:solidFill>
            <a:srgbClr val="FFFFFF"/>
          </a:solidFill>
          <a:ln w="9525">
            <a:solidFill>
              <a:srgbClr val="FF0000"/>
            </a:solidFill>
            <a:miter lim="800000"/>
            <a:headEnd/>
            <a:tailEnd/>
          </a:ln>
        </p:spPr>
        <p:txBody>
          <a:bodyPr wrap="square">
            <a:spAutoFit/>
          </a:bodyPr>
          <a:lstStyle/>
          <a:p>
            <a:pPr algn="ctr"/>
            <a:r>
              <a:rPr lang="en-US" sz="1800" b="1" dirty="0"/>
              <a:t>5</a:t>
            </a:r>
          </a:p>
        </p:txBody>
      </p:sp>
      <p:sp>
        <p:nvSpPr>
          <p:cNvPr id="15" name="TextBox 5"/>
          <p:cNvSpPr txBox="1">
            <a:spLocks noChangeArrowheads="1"/>
          </p:cNvSpPr>
          <p:nvPr/>
        </p:nvSpPr>
        <p:spPr bwMode="auto">
          <a:xfrm>
            <a:off x="609600" y="3429000"/>
            <a:ext cx="685800" cy="369332"/>
          </a:xfrm>
          <a:prstGeom prst="rect">
            <a:avLst/>
          </a:prstGeom>
          <a:solidFill>
            <a:srgbClr val="FFFFFF"/>
          </a:solidFill>
          <a:ln w="9525">
            <a:solidFill>
              <a:srgbClr val="FF0000"/>
            </a:solidFill>
            <a:miter lim="800000"/>
            <a:headEnd/>
            <a:tailEnd/>
          </a:ln>
        </p:spPr>
        <p:txBody>
          <a:bodyPr wrap="square">
            <a:spAutoFit/>
          </a:bodyPr>
          <a:lstStyle/>
          <a:p>
            <a:pPr algn="ctr"/>
            <a:r>
              <a:rPr lang="en-US" sz="1800" b="1" dirty="0"/>
              <a:t>2</a:t>
            </a:r>
          </a:p>
        </p:txBody>
      </p:sp>
      <p:sp>
        <p:nvSpPr>
          <p:cNvPr id="16" name="TextBox 5"/>
          <p:cNvSpPr txBox="1">
            <a:spLocks noChangeArrowheads="1"/>
          </p:cNvSpPr>
          <p:nvPr/>
        </p:nvSpPr>
        <p:spPr bwMode="auto">
          <a:xfrm>
            <a:off x="1524000" y="5420380"/>
            <a:ext cx="7391400" cy="523220"/>
          </a:xfrm>
          <a:prstGeom prst="rect">
            <a:avLst/>
          </a:prstGeom>
          <a:solidFill>
            <a:srgbClr val="FFFFFF"/>
          </a:solidFill>
          <a:ln w="9525">
            <a:solidFill>
              <a:srgbClr val="FF0000"/>
            </a:solidFill>
            <a:miter lim="800000"/>
            <a:headEnd/>
            <a:tailEnd/>
          </a:ln>
        </p:spPr>
        <p:txBody>
          <a:bodyPr wrap="square">
            <a:spAutoFit/>
          </a:bodyPr>
          <a:lstStyle/>
          <a:p>
            <a:r>
              <a:rPr lang="en-US" sz="1400" dirty="0"/>
              <a:t>Your technical support for a wide variety of design and fab projects has been outstanding.  The quality was superior and your as-built drawing updates were always ahead of schedule.</a:t>
            </a:r>
          </a:p>
        </p:txBody>
      </p:sp>
      <p:sp>
        <p:nvSpPr>
          <p:cNvPr id="17" name="TextBox 5"/>
          <p:cNvSpPr txBox="1">
            <a:spLocks noChangeArrowheads="1"/>
          </p:cNvSpPr>
          <p:nvPr/>
        </p:nvSpPr>
        <p:spPr bwMode="auto">
          <a:xfrm>
            <a:off x="1524000" y="4134973"/>
            <a:ext cx="7391400" cy="307777"/>
          </a:xfrm>
          <a:prstGeom prst="rect">
            <a:avLst/>
          </a:prstGeom>
          <a:solidFill>
            <a:srgbClr val="FFFFFF"/>
          </a:solidFill>
          <a:ln w="9525">
            <a:solidFill>
              <a:srgbClr val="FF0000"/>
            </a:solidFill>
            <a:miter lim="800000"/>
            <a:headEnd/>
            <a:tailEnd/>
          </a:ln>
        </p:spPr>
        <p:txBody>
          <a:bodyPr wrap="square">
            <a:spAutoFit/>
          </a:bodyPr>
          <a:lstStyle/>
          <a:p>
            <a:r>
              <a:rPr lang="en-US" sz="1400" dirty="0"/>
              <a:t>Your technical support for design and fabrication projects met all design team requirements. </a:t>
            </a:r>
          </a:p>
        </p:txBody>
      </p:sp>
      <p:sp>
        <p:nvSpPr>
          <p:cNvPr id="18" name="TextBox 5"/>
          <p:cNvSpPr txBox="1">
            <a:spLocks noChangeArrowheads="1"/>
          </p:cNvSpPr>
          <p:nvPr/>
        </p:nvSpPr>
        <p:spPr bwMode="auto">
          <a:xfrm>
            <a:off x="1524000" y="3479073"/>
            <a:ext cx="7391400" cy="307777"/>
          </a:xfrm>
          <a:prstGeom prst="rect">
            <a:avLst/>
          </a:prstGeom>
          <a:solidFill>
            <a:srgbClr val="FFFFFF"/>
          </a:solidFill>
          <a:ln w="9525">
            <a:solidFill>
              <a:srgbClr val="FF0000"/>
            </a:solidFill>
            <a:miter lim="800000"/>
            <a:headEnd/>
            <a:tailEnd/>
          </a:ln>
        </p:spPr>
        <p:txBody>
          <a:bodyPr wrap="square">
            <a:spAutoFit/>
          </a:bodyPr>
          <a:lstStyle/>
          <a:p>
            <a:r>
              <a:rPr lang="en-US" sz="1400" dirty="0"/>
              <a:t>Your technical support in this area was sometimes late; causing delays for others.</a:t>
            </a:r>
          </a:p>
        </p:txBody>
      </p:sp>
      <p:sp>
        <p:nvSpPr>
          <p:cNvPr id="19" name="Rectangle 5"/>
          <p:cNvSpPr>
            <a:spLocks noChangeArrowheads="1"/>
          </p:cNvSpPr>
          <p:nvPr/>
        </p:nvSpPr>
        <p:spPr bwMode="auto">
          <a:xfrm>
            <a:off x="381000" y="-98286"/>
            <a:ext cx="8763000" cy="707886"/>
          </a:xfrm>
          <a:prstGeom prst="rect">
            <a:avLst/>
          </a:prstGeom>
          <a:noFill/>
          <a:ln w="9525">
            <a:noFill/>
            <a:miter lim="800000"/>
            <a:headEnd/>
            <a:tailEnd/>
          </a:ln>
          <a:effectLst>
            <a:outerShdw dist="35921" dir="2700000" algn="ctr" rotWithShape="0">
              <a:schemeClr val="bg1"/>
            </a:outerShdw>
          </a:effectLst>
        </p:spPr>
        <p:txBody>
          <a:bodyPr wrap="square">
            <a:spAutoFit/>
          </a:bodyPr>
          <a:lstStyle/>
          <a:p>
            <a:pPr>
              <a:defRPr/>
            </a:pPr>
            <a:r>
              <a:rPr lang="en-US" sz="4000" b="1" dirty="0">
                <a:solidFill>
                  <a:schemeClr val="tx2"/>
                </a:solidFill>
                <a:latin typeface="+mj-lt"/>
                <a:cs typeface="+mn-cs"/>
              </a:rPr>
              <a:t>Rating Job Expectations</a:t>
            </a:r>
          </a:p>
        </p:txBody>
      </p:sp>
      <p:pic>
        <p:nvPicPr>
          <p:cNvPr id="20" name="Picture 2" descr="http://ecighut.co.uk/uploads/4249581-752203-top-rated-stamp-shows-best-services-or-products.jpg"/>
          <p:cNvPicPr>
            <a:picLocks noChangeAspect="1" noChangeArrowheads="1"/>
          </p:cNvPicPr>
          <p:nvPr/>
        </p:nvPicPr>
        <p:blipFill>
          <a:blip r:embed="rId3" cstate="print"/>
          <a:srcRect/>
          <a:stretch>
            <a:fillRect/>
          </a:stretch>
        </p:blipFill>
        <p:spPr bwMode="auto">
          <a:xfrm>
            <a:off x="7467600" y="-25400"/>
            <a:ext cx="1676400" cy="1397000"/>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16" grpId="0" animBg="1"/>
      <p:bldP spid="17" grpId="0" animBg="1"/>
      <p:bldP spid="18"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TextBox 5"/>
          <p:cNvSpPr txBox="1">
            <a:spLocks noChangeArrowheads="1"/>
          </p:cNvSpPr>
          <p:nvPr/>
        </p:nvSpPr>
        <p:spPr bwMode="auto">
          <a:xfrm>
            <a:off x="304800" y="1676400"/>
            <a:ext cx="8610600" cy="830997"/>
          </a:xfrm>
          <a:prstGeom prst="rect">
            <a:avLst/>
          </a:prstGeom>
          <a:solidFill>
            <a:srgbClr val="FFFFFF"/>
          </a:solidFill>
          <a:ln w="9525">
            <a:solidFill>
              <a:srgbClr val="FF0000"/>
            </a:solidFill>
            <a:miter lim="800000"/>
            <a:headEnd/>
            <a:tailEnd/>
          </a:ln>
        </p:spPr>
        <p:txBody>
          <a:bodyPr wrap="square">
            <a:spAutoFit/>
          </a:bodyPr>
          <a:lstStyle/>
          <a:p>
            <a:r>
              <a:rPr lang="en-US" sz="1600" b="1" dirty="0"/>
              <a:t>Build prototype magnets per customer instructions: this includes, but is not limited to, designing and building fixtures for winding, winding the coils per specifications, assembling the coils, and mechanically and electrically inspecting the coils. </a:t>
            </a:r>
          </a:p>
        </p:txBody>
      </p:sp>
      <p:sp>
        <p:nvSpPr>
          <p:cNvPr id="6" name="TextBox 5"/>
          <p:cNvSpPr txBox="1"/>
          <p:nvPr/>
        </p:nvSpPr>
        <p:spPr>
          <a:xfrm>
            <a:off x="685800" y="2743200"/>
            <a:ext cx="5832046" cy="461665"/>
          </a:xfrm>
          <a:prstGeom prst="rect">
            <a:avLst/>
          </a:prstGeom>
          <a:noFill/>
        </p:spPr>
        <p:txBody>
          <a:bodyPr wrap="none" rtlCol="0">
            <a:spAutoFit/>
          </a:bodyPr>
          <a:lstStyle/>
          <a:p>
            <a:r>
              <a:rPr lang="en-US" dirty="0"/>
              <a:t>Rating                                               Comment</a:t>
            </a:r>
          </a:p>
        </p:txBody>
      </p:sp>
      <p:sp>
        <p:nvSpPr>
          <p:cNvPr id="8" name="TextBox 5"/>
          <p:cNvSpPr txBox="1">
            <a:spLocks noChangeArrowheads="1"/>
          </p:cNvSpPr>
          <p:nvPr/>
        </p:nvSpPr>
        <p:spPr bwMode="auto">
          <a:xfrm>
            <a:off x="1524000" y="4810780"/>
            <a:ext cx="7391400" cy="523220"/>
          </a:xfrm>
          <a:prstGeom prst="rect">
            <a:avLst/>
          </a:prstGeom>
          <a:solidFill>
            <a:srgbClr val="FFFFFF"/>
          </a:solidFill>
          <a:ln w="9525">
            <a:solidFill>
              <a:srgbClr val="FF0000"/>
            </a:solidFill>
            <a:miter lim="800000"/>
            <a:headEnd/>
            <a:tailEnd/>
          </a:ln>
        </p:spPr>
        <p:txBody>
          <a:bodyPr wrap="square">
            <a:spAutoFit/>
          </a:bodyPr>
          <a:lstStyle/>
          <a:p>
            <a:r>
              <a:rPr lang="en-US" sz="1400" dirty="0"/>
              <a:t>Your magnet work resulted in several positive comments from your customers about how closely you met their specifications, even when the specs themselves were less than perfect.</a:t>
            </a:r>
          </a:p>
        </p:txBody>
      </p:sp>
      <p:sp>
        <p:nvSpPr>
          <p:cNvPr id="12" name="TextBox 5"/>
          <p:cNvSpPr txBox="1">
            <a:spLocks noChangeArrowheads="1"/>
          </p:cNvSpPr>
          <p:nvPr/>
        </p:nvSpPr>
        <p:spPr bwMode="auto">
          <a:xfrm>
            <a:off x="609600" y="4191000"/>
            <a:ext cx="685800" cy="369332"/>
          </a:xfrm>
          <a:prstGeom prst="rect">
            <a:avLst/>
          </a:prstGeom>
          <a:solidFill>
            <a:srgbClr val="FFFFFF"/>
          </a:solidFill>
          <a:ln w="9525">
            <a:solidFill>
              <a:srgbClr val="FF0000"/>
            </a:solidFill>
            <a:miter lim="800000"/>
            <a:headEnd/>
            <a:tailEnd/>
          </a:ln>
        </p:spPr>
        <p:txBody>
          <a:bodyPr wrap="square">
            <a:spAutoFit/>
          </a:bodyPr>
          <a:lstStyle/>
          <a:p>
            <a:pPr algn="ctr"/>
            <a:r>
              <a:rPr lang="en-US" sz="1800" b="1" dirty="0"/>
              <a:t>3</a:t>
            </a:r>
          </a:p>
        </p:txBody>
      </p:sp>
      <p:sp>
        <p:nvSpPr>
          <p:cNvPr id="13" name="TextBox 5"/>
          <p:cNvSpPr txBox="1">
            <a:spLocks noChangeArrowheads="1"/>
          </p:cNvSpPr>
          <p:nvPr/>
        </p:nvSpPr>
        <p:spPr bwMode="auto">
          <a:xfrm>
            <a:off x="609600" y="4876800"/>
            <a:ext cx="685800" cy="369332"/>
          </a:xfrm>
          <a:prstGeom prst="rect">
            <a:avLst/>
          </a:prstGeom>
          <a:solidFill>
            <a:srgbClr val="FFFFFF"/>
          </a:solidFill>
          <a:ln w="9525">
            <a:solidFill>
              <a:srgbClr val="FF0000"/>
            </a:solidFill>
            <a:miter lim="800000"/>
            <a:headEnd/>
            <a:tailEnd/>
          </a:ln>
        </p:spPr>
        <p:txBody>
          <a:bodyPr wrap="square">
            <a:spAutoFit/>
          </a:bodyPr>
          <a:lstStyle/>
          <a:p>
            <a:pPr algn="ctr"/>
            <a:r>
              <a:rPr lang="en-US" sz="1800" b="1" dirty="0"/>
              <a:t>4</a:t>
            </a:r>
          </a:p>
        </p:txBody>
      </p:sp>
      <p:sp>
        <p:nvSpPr>
          <p:cNvPr id="14" name="TextBox 5"/>
          <p:cNvSpPr txBox="1">
            <a:spLocks noChangeArrowheads="1"/>
          </p:cNvSpPr>
          <p:nvPr/>
        </p:nvSpPr>
        <p:spPr bwMode="auto">
          <a:xfrm>
            <a:off x="609600" y="5562600"/>
            <a:ext cx="685800" cy="369332"/>
          </a:xfrm>
          <a:prstGeom prst="rect">
            <a:avLst/>
          </a:prstGeom>
          <a:solidFill>
            <a:srgbClr val="FFFFFF"/>
          </a:solidFill>
          <a:ln w="9525">
            <a:solidFill>
              <a:srgbClr val="FF0000"/>
            </a:solidFill>
            <a:miter lim="800000"/>
            <a:headEnd/>
            <a:tailEnd/>
          </a:ln>
        </p:spPr>
        <p:txBody>
          <a:bodyPr wrap="square">
            <a:spAutoFit/>
          </a:bodyPr>
          <a:lstStyle/>
          <a:p>
            <a:pPr algn="ctr"/>
            <a:r>
              <a:rPr lang="en-US" sz="1800" b="1" dirty="0"/>
              <a:t>5</a:t>
            </a:r>
          </a:p>
        </p:txBody>
      </p:sp>
      <p:sp>
        <p:nvSpPr>
          <p:cNvPr id="15" name="TextBox 5"/>
          <p:cNvSpPr txBox="1">
            <a:spLocks noChangeArrowheads="1"/>
          </p:cNvSpPr>
          <p:nvPr/>
        </p:nvSpPr>
        <p:spPr bwMode="auto">
          <a:xfrm>
            <a:off x="609600" y="3505200"/>
            <a:ext cx="685800" cy="369332"/>
          </a:xfrm>
          <a:prstGeom prst="rect">
            <a:avLst/>
          </a:prstGeom>
          <a:solidFill>
            <a:srgbClr val="FFFFFF"/>
          </a:solidFill>
          <a:ln w="9525">
            <a:solidFill>
              <a:srgbClr val="FF0000"/>
            </a:solidFill>
            <a:miter lim="800000"/>
            <a:headEnd/>
            <a:tailEnd/>
          </a:ln>
        </p:spPr>
        <p:txBody>
          <a:bodyPr wrap="square">
            <a:spAutoFit/>
          </a:bodyPr>
          <a:lstStyle/>
          <a:p>
            <a:pPr algn="ctr"/>
            <a:r>
              <a:rPr lang="en-US" sz="1800" b="1" dirty="0"/>
              <a:t>2</a:t>
            </a:r>
          </a:p>
        </p:txBody>
      </p:sp>
      <p:sp>
        <p:nvSpPr>
          <p:cNvPr id="16" name="TextBox 5"/>
          <p:cNvSpPr txBox="1">
            <a:spLocks noChangeArrowheads="1"/>
          </p:cNvSpPr>
          <p:nvPr/>
        </p:nvSpPr>
        <p:spPr bwMode="auto">
          <a:xfrm>
            <a:off x="1524000" y="5496580"/>
            <a:ext cx="7391400" cy="523220"/>
          </a:xfrm>
          <a:prstGeom prst="rect">
            <a:avLst/>
          </a:prstGeom>
          <a:solidFill>
            <a:srgbClr val="FFFFFF"/>
          </a:solidFill>
          <a:ln w="9525">
            <a:solidFill>
              <a:srgbClr val="FF0000"/>
            </a:solidFill>
            <a:miter lim="800000"/>
            <a:headEnd/>
            <a:tailEnd/>
          </a:ln>
        </p:spPr>
        <p:txBody>
          <a:bodyPr wrap="square">
            <a:spAutoFit/>
          </a:bodyPr>
          <a:lstStyle/>
          <a:p>
            <a:r>
              <a:rPr lang="en-US" sz="1400" dirty="0"/>
              <a:t>Your magnets have been so superior that our customers are asking for only you to work on them.  You obviously set the standard in this area and everyone knows it.</a:t>
            </a:r>
          </a:p>
        </p:txBody>
      </p:sp>
      <p:sp>
        <p:nvSpPr>
          <p:cNvPr id="17" name="TextBox 5"/>
          <p:cNvSpPr txBox="1">
            <a:spLocks noChangeArrowheads="1"/>
          </p:cNvSpPr>
          <p:nvPr/>
        </p:nvSpPr>
        <p:spPr bwMode="auto">
          <a:xfrm>
            <a:off x="1524000" y="4191000"/>
            <a:ext cx="7391400" cy="307777"/>
          </a:xfrm>
          <a:prstGeom prst="rect">
            <a:avLst/>
          </a:prstGeom>
          <a:solidFill>
            <a:srgbClr val="FFFFFF"/>
          </a:solidFill>
          <a:ln w="9525">
            <a:solidFill>
              <a:srgbClr val="FF0000"/>
            </a:solidFill>
            <a:miter lim="800000"/>
            <a:headEnd/>
            <a:tailEnd/>
          </a:ln>
        </p:spPr>
        <p:txBody>
          <a:bodyPr wrap="square">
            <a:spAutoFit/>
          </a:bodyPr>
          <a:lstStyle/>
          <a:p>
            <a:r>
              <a:rPr lang="en-US" sz="1400" dirty="0"/>
              <a:t>You have shown both the technical expertise and work ethic expected of a senior machinist. </a:t>
            </a:r>
          </a:p>
        </p:txBody>
      </p:sp>
      <p:sp>
        <p:nvSpPr>
          <p:cNvPr id="18" name="TextBox 5"/>
          <p:cNvSpPr txBox="1">
            <a:spLocks noChangeArrowheads="1"/>
          </p:cNvSpPr>
          <p:nvPr/>
        </p:nvSpPr>
        <p:spPr bwMode="auto">
          <a:xfrm>
            <a:off x="1524000" y="3429000"/>
            <a:ext cx="7391400" cy="523220"/>
          </a:xfrm>
          <a:prstGeom prst="rect">
            <a:avLst/>
          </a:prstGeom>
          <a:solidFill>
            <a:srgbClr val="FFFFFF"/>
          </a:solidFill>
          <a:ln w="9525">
            <a:solidFill>
              <a:srgbClr val="FF0000"/>
            </a:solidFill>
            <a:miter lim="800000"/>
            <a:headEnd/>
            <a:tailEnd/>
          </a:ln>
        </p:spPr>
        <p:txBody>
          <a:bodyPr wrap="square">
            <a:spAutoFit/>
          </a:bodyPr>
          <a:lstStyle/>
          <a:p>
            <a:r>
              <a:rPr lang="en-US" sz="1400" dirty="0"/>
              <a:t>You built two magnets without doing a final inspection.  Both yielded electrical problems when they were inspected.  This is not what we expect of a senior machinist.</a:t>
            </a:r>
          </a:p>
        </p:txBody>
      </p:sp>
      <p:sp>
        <p:nvSpPr>
          <p:cNvPr id="19" name="Rectangle 5"/>
          <p:cNvSpPr>
            <a:spLocks noChangeArrowheads="1"/>
          </p:cNvSpPr>
          <p:nvPr/>
        </p:nvSpPr>
        <p:spPr bwMode="auto">
          <a:xfrm>
            <a:off x="381000" y="-76200"/>
            <a:ext cx="8763000" cy="707886"/>
          </a:xfrm>
          <a:prstGeom prst="rect">
            <a:avLst/>
          </a:prstGeom>
          <a:noFill/>
          <a:ln w="9525">
            <a:noFill/>
            <a:miter lim="800000"/>
            <a:headEnd/>
            <a:tailEnd/>
          </a:ln>
          <a:effectLst>
            <a:outerShdw dist="35921" dir="2700000" algn="ctr" rotWithShape="0">
              <a:schemeClr val="bg1"/>
            </a:outerShdw>
          </a:effectLst>
        </p:spPr>
        <p:txBody>
          <a:bodyPr wrap="square">
            <a:spAutoFit/>
          </a:bodyPr>
          <a:lstStyle/>
          <a:p>
            <a:pPr>
              <a:defRPr/>
            </a:pPr>
            <a:r>
              <a:rPr lang="en-US" sz="4000" b="1" dirty="0">
                <a:solidFill>
                  <a:schemeClr val="tx2"/>
                </a:solidFill>
                <a:latin typeface="+mj-lt"/>
                <a:cs typeface="+mn-cs"/>
              </a:rPr>
              <a:t>Rating Job Expectations</a:t>
            </a:r>
          </a:p>
        </p:txBody>
      </p:sp>
      <p:pic>
        <p:nvPicPr>
          <p:cNvPr id="20" name="Picture 2" descr="http://ecighut.co.uk/uploads/4249581-752203-top-rated-stamp-shows-best-services-or-products.jpg"/>
          <p:cNvPicPr>
            <a:picLocks noChangeAspect="1" noChangeArrowheads="1"/>
          </p:cNvPicPr>
          <p:nvPr/>
        </p:nvPicPr>
        <p:blipFill>
          <a:blip r:embed="rId3" cstate="print"/>
          <a:srcRect/>
          <a:stretch>
            <a:fillRect/>
          </a:stretch>
        </p:blipFill>
        <p:spPr bwMode="auto">
          <a:xfrm>
            <a:off x="7467600" y="0"/>
            <a:ext cx="1676400" cy="1397000"/>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16" grpId="0" animBg="1"/>
      <p:bldP spid="17" grpId="0" animBg="1"/>
      <p:bldP spid="18"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1" name="Rectangle 5"/>
          <p:cNvSpPr>
            <a:spLocks noChangeArrowheads="1"/>
          </p:cNvSpPr>
          <p:nvPr/>
        </p:nvSpPr>
        <p:spPr bwMode="auto">
          <a:xfrm>
            <a:off x="304800" y="-76200"/>
            <a:ext cx="8839200" cy="707886"/>
          </a:xfrm>
          <a:prstGeom prst="rect">
            <a:avLst/>
          </a:prstGeom>
          <a:noFill/>
          <a:ln w="9525">
            <a:noFill/>
            <a:miter lim="800000"/>
            <a:headEnd/>
            <a:tailEnd/>
          </a:ln>
          <a:effectLst>
            <a:outerShdw dist="35921" dir="2700000" algn="ctr" rotWithShape="0">
              <a:schemeClr val="bg1"/>
            </a:outerShdw>
          </a:effectLst>
        </p:spPr>
        <p:txBody>
          <a:bodyPr wrap="square">
            <a:spAutoFit/>
          </a:bodyPr>
          <a:lstStyle/>
          <a:p>
            <a:pPr>
              <a:defRPr/>
            </a:pPr>
            <a:r>
              <a:rPr lang="en-US" sz="4000" b="1" dirty="0">
                <a:solidFill>
                  <a:schemeClr val="tx2"/>
                </a:solidFill>
                <a:latin typeface="+mj-lt"/>
                <a:cs typeface="+mn-cs"/>
              </a:rPr>
              <a:t>Rating Job Expectations</a:t>
            </a:r>
          </a:p>
        </p:txBody>
      </p:sp>
      <p:sp>
        <p:nvSpPr>
          <p:cNvPr id="27652" name="TextBox 5"/>
          <p:cNvSpPr txBox="1">
            <a:spLocks noChangeArrowheads="1"/>
          </p:cNvSpPr>
          <p:nvPr/>
        </p:nvSpPr>
        <p:spPr bwMode="auto">
          <a:xfrm>
            <a:off x="228600" y="1676400"/>
            <a:ext cx="8610600" cy="830997"/>
          </a:xfrm>
          <a:prstGeom prst="rect">
            <a:avLst/>
          </a:prstGeom>
          <a:solidFill>
            <a:srgbClr val="FFFFFF"/>
          </a:solidFill>
          <a:ln w="9525">
            <a:solidFill>
              <a:srgbClr val="FF0000"/>
            </a:solidFill>
            <a:miter lim="800000"/>
            <a:headEnd/>
            <a:tailEnd/>
          </a:ln>
        </p:spPr>
        <p:txBody>
          <a:bodyPr wrap="square">
            <a:spAutoFit/>
          </a:bodyPr>
          <a:lstStyle/>
          <a:p>
            <a:r>
              <a:rPr lang="en-US" sz="1600" b="1" dirty="0"/>
              <a:t>Work with System Owners and Accelerator Operations to maintain a safe and reliable operation of all high power system equipment in support of Accelerator operating schedule for both physics and machine development.</a:t>
            </a:r>
          </a:p>
        </p:txBody>
      </p:sp>
      <p:sp>
        <p:nvSpPr>
          <p:cNvPr id="5" name="TextBox 5"/>
          <p:cNvSpPr txBox="1">
            <a:spLocks noChangeArrowheads="1"/>
          </p:cNvSpPr>
          <p:nvPr/>
        </p:nvSpPr>
        <p:spPr bwMode="auto">
          <a:xfrm>
            <a:off x="1524000" y="3505200"/>
            <a:ext cx="7391400" cy="523220"/>
          </a:xfrm>
          <a:prstGeom prst="rect">
            <a:avLst/>
          </a:prstGeom>
          <a:solidFill>
            <a:srgbClr val="FFFFFF"/>
          </a:solidFill>
          <a:ln w="9525">
            <a:solidFill>
              <a:srgbClr val="FF0000"/>
            </a:solidFill>
            <a:miter lim="800000"/>
            <a:headEnd/>
            <a:tailEnd/>
          </a:ln>
        </p:spPr>
        <p:txBody>
          <a:bodyPr wrap="square">
            <a:spAutoFit/>
          </a:bodyPr>
          <a:lstStyle/>
          <a:p>
            <a:r>
              <a:rPr lang="en-US" sz="1400" dirty="0"/>
              <a:t>Both System Owners and Accelerator Ops personnel complained about your tardiness in dealing with issues with high power systems.</a:t>
            </a:r>
          </a:p>
        </p:txBody>
      </p:sp>
      <p:sp>
        <p:nvSpPr>
          <p:cNvPr id="6" name="TextBox 5"/>
          <p:cNvSpPr txBox="1"/>
          <p:nvPr/>
        </p:nvSpPr>
        <p:spPr>
          <a:xfrm>
            <a:off x="685800" y="2743200"/>
            <a:ext cx="5832046" cy="461665"/>
          </a:xfrm>
          <a:prstGeom prst="rect">
            <a:avLst/>
          </a:prstGeom>
          <a:noFill/>
        </p:spPr>
        <p:txBody>
          <a:bodyPr wrap="none" rtlCol="0">
            <a:spAutoFit/>
          </a:bodyPr>
          <a:lstStyle/>
          <a:p>
            <a:r>
              <a:rPr lang="en-US" dirty="0"/>
              <a:t>Rating                                               Comment</a:t>
            </a:r>
          </a:p>
        </p:txBody>
      </p:sp>
      <p:sp>
        <p:nvSpPr>
          <p:cNvPr id="7" name="TextBox 5"/>
          <p:cNvSpPr txBox="1">
            <a:spLocks noChangeArrowheads="1"/>
          </p:cNvSpPr>
          <p:nvPr/>
        </p:nvSpPr>
        <p:spPr bwMode="auto">
          <a:xfrm>
            <a:off x="609600" y="4278868"/>
            <a:ext cx="685800" cy="369332"/>
          </a:xfrm>
          <a:prstGeom prst="rect">
            <a:avLst/>
          </a:prstGeom>
          <a:solidFill>
            <a:srgbClr val="FFFFFF"/>
          </a:solidFill>
          <a:ln w="9525">
            <a:solidFill>
              <a:srgbClr val="FF0000"/>
            </a:solidFill>
            <a:miter lim="800000"/>
            <a:headEnd/>
            <a:tailEnd/>
          </a:ln>
        </p:spPr>
        <p:txBody>
          <a:bodyPr wrap="square">
            <a:spAutoFit/>
          </a:bodyPr>
          <a:lstStyle/>
          <a:p>
            <a:pPr algn="ctr"/>
            <a:r>
              <a:rPr lang="en-US" sz="1800" b="1" dirty="0"/>
              <a:t>3</a:t>
            </a:r>
          </a:p>
        </p:txBody>
      </p:sp>
      <p:sp>
        <p:nvSpPr>
          <p:cNvPr id="8" name="TextBox 5"/>
          <p:cNvSpPr txBox="1">
            <a:spLocks noChangeArrowheads="1"/>
          </p:cNvSpPr>
          <p:nvPr/>
        </p:nvSpPr>
        <p:spPr bwMode="auto">
          <a:xfrm>
            <a:off x="1524000" y="5026223"/>
            <a:ext cx="7391400" cy="523220"/>
          </a:xfrm>
          <a:prstGeom prst="rect">
            <a:avLst/>
          </a:prstGeom>
          <a:solidFill>
            <a:srgbClr val="FFFFFF"/>
          </a:solidFill>
          <a:ln w="9525">
            <a:solidFill>
              <a:srgbClr val="FF0000"/>
            </a:solidFill>
            <a:miter lim="800000"/>
            <a:headEnd/>
            <a:tailEnd/>
          </a:ln>
        </p:spPr>
        <p:txBody>
          <a:bodyPr wrap="square">
            <a:spAutoFit/>
          </a:bodyPr>
          <a:lstStyle/>
          <a:p>
            <a:r>
              <a:rPr lang="en-US" sz="1400" dirty="0"/>
              <a:t>Accelerator Ops personnel cited your efforts as key to keeping high power system equipment working.</a:t>
            </a:r>
          </a:p>
        </p:txBody>
      </p:sp>
      <p:sp>
        <p:nvSpPr>
          <p:cNvPr id="9" name="TextBox 5"/>
          <p:cNvSpPr txBox="1">
            <a:spLocks noChangeArrowheads="1"/>
          </p:cNvSpPr>
          <p:nvPr/>
        </p:nvSpPr>
        <p:spPr bwMode="auto">
          <a:xfrm>
            <a:off x="609600" y="4964668"/>
            <a:ext cx="685800" cy="369332"/>
          </a:xfrm>
          <a:prstGeom prst="rect">
            <a:avLst/>
          </a:prstGeom>
          <a:solidFill>
            <a:srgbClr val="FFFFFF"/>
          </a:solidFill>
          <a:ln w="9525">
            <a:solidFill>
              <a:srgbClr val="FF0000"/>
            </a:solidFill>
            <a:miter lim="800000"/>
            <a:headEnd/>
            <a:tailEnd/>
          </a:ln>
        </p:spPr>
        <p:txBody>
          <a:bodyPr wrap="square">
            <a:spAutoFit/>
          </a:bodyPr>
          <a:lstStyle/>
          <a:p>
            <a:pPr algn="ctr"/>
            <a:r>
              <a:rPr lang="en-US" sz="1800" b="1" dirty="0"/>
              <a:t>4</a:t>
            </a:r>
          </a:p>
        </p:txBody>
      </p:sp>
      <p:sp>
        <p:nvSpPr>
          <p:cNvPr id="10" name="TextBox 5"/>
          <p:cNvSpPr txBox="1">
            <a:spLocks noChangeArrowheads="1"/>
          </p:cNvSpPr>
          <p:nvPr/>
        </p:nvSpPr>
        <p:spPr bwMode="auto">
          <a:xfrm>
            <a:off x="609600" y="5650468"/>
            <a:ext cx="685800" cy="369332"/>
          </a:xfrm>
          <a:prstGeom prst="rect">
            <a:avLst/>
          </a:prstGeom>
          <a:solidFill>
            <a:srgbClr val="FFFFFF"/>
          </a:solidFill>
          <a:ln w="9525">
            <a:solidFill>
              <a:srgbClr val="FF0000"/>
            </a:solidFill>
            <a:miter lim="800000"/>
            <a:headEnd/>
            <a:tailEnd/>
          </a:ln>
        </p:spPr>
        <p:txBody>
          <a:bodyPr wrap="square">
            <a:spAutoFit/>
          </a:bodyPr>
          <a:lstStyle/>
          <a:p>
            <a:pPr algn="ctr"/>
            <a:r>
              <a:rPr lang="en-US" sz="1800" b="1" dirty="0"/>
              <a:t>5</a:t>
            </a:r>
          </a:p>
        </p:txBody>
      </p:sp>
      <p:sp>
        <p:nvSpPr>
          <p:cNvPr id="11" name="TextBox 5"/>
          <p:cNvSpPr txBox="1">
            <a:spLocks noChangeArrowheads="1"/>
          </p:cNvSpPr>
          <p:nvPr/>
        </p:nvSpPr>
        <p:spPr bwMode="auto">
          <a:xfrm>
            <a:off x="609600" y="3593068"/>
            <a:ext cx="685800" cy="369332"/>
          </a:xfrm>
          <a:prstGeom prst="rect">
            <a:avLst/>
          </a:prstGeom>
          <a:solidFill>
            <a:srgbClr val="FFFFFF"/>
          </a:solidFill>
          <a:ln w="9525">
            <a:solidFill>
              <a:srgbClr val="FF0000"/>
            </a:solidFill>
            <a:miter lim="800000"/>
            <a:headEnd/>
            <a:tailEnd/>
          </a:ln>
        </p:spPr>
        <p:txBody>
          <a:bodyPr wrap="square">
            <a:spAutoFit/>
          </a:bodyPr>
          <a:lstStyle/>
          <a:p>
            <a:pPr algn="ctr"/>
            <a:r>
              <a:rPr lang="en-US" sz="1800" b="1" dirty="0"/>
              <a:t>2</a:t>
            </a:r>
          </a:p>
        </p:txBody>
      </p:sp>
      <p:sp>
        <p:nvSpPr>
          <p:cNvPr id="12" name="TextBox 5"/>
          <p:cNvSpPr txBox="1">
            <a:spLocks noChangeArrowheads="1"/>
          </p:cNvSpPr>
          <p:nvPr/>
        </p:nvSpPr>
        <p:spPr bwMode="auto">
          <a:xfrm>
            <a:off x="1524000" y="5572780"/>
            <a:ext cx="7391400" cy="523220"/>
          </a:xfrm>
          <a:prstGeom prst="rect">
            <a:avLst/>
          </a:prstGeom>
          <a:solidFill>
            <a:srgbClr val="FFFFFF"/>
          </a:solidFill>
          <a:ln w="9525">
            <a:solidFill>
              <a:srgbClr val="FF0000"/>
            </a:solidFill>
            <a:miter lim="800000"/>
            <a:headEnd/>
            <a:tailEnd/>
          </a:ln>
        </p:spPr>
        <p:txBody>
          <a:bodyPr wrap="square">
            <a:spAutoFit/>
          </a:bodyPr>
          <a:lstStyle/>
          <a:p>
            <a:r>
              <a:rPr lang="en-US" sz="1400" dirty="0"/>
              <a:t>Both System Owners and Accelerator Ops personnel cited your efforts as critical in keeping high power system equipment working  flawlessly.</a:t>
            </a:r>
          </a:p>
        </p:txBody>
      </p:sp>
      <p:sp>
        <p:nvSpPr>
          <p:cNvPr id="13" name="TextBox 5"/>
          <p:cNvSpPr txBox="1">
            <a:spLocks noChangeArrowheads="1"/>
          </p:cNvSpPr>
          <p:nvPr/>
        </p:nvSpPr>
        <p:spPr bwMode="auto">
          <a:xfrm>
            <a:off x="1524000" y="4305698"/>
            <a:ext cx="7391400" cy="307777"/>
          </a:xfrm>
          <a:prstGeom prst="rect">
            <a:avLst/>
          </a:prstGeom>
          <a:solidFill>
            <a:srgbClr val="FFFFFF"/>
          </a:solidFill>
          <a:ln w="9525">
            <a:solidFill>
              <a:srgbClr val="FF0000"/>
            </a:solidFill>
            <a:miter lim="800000"/>
            <a:headEnd/>
            <a:tailEnd/>
          </a:ln>
        </p:spPr>
        <p:txBody>
          <a:bodyPr wrap="square">
            <a:spAutoFit/>
          </a:bodyPr>
          <a:lstStyle/>
          <a:p>
            <a:r>
              <a:rPr lang="en-US" sz="1400" dirty="0"/>
              <a:t>Your diligence in this area has kept things running smoothly.</a:t>
            </a:r>
          </a:p>
        </p:txBody>
      </p:sp>
      <p:pic>
        <p:nvPicPr>
          <p:cNvPr id="14" name="Picture 2" descr="http://ecighut.co.uk/uploads/4249581-752203-top-rated-stamp-shows-best-services-or-products.jpg"/>
          <p:cNvPicPr>
            <a:picLocks noChangeAspect="1" noChangeArrowheads="1"/>
          </p:cNvPicPr>
          <p:nvPr/>
        </p:nvPicPr>
        <p:blipFill>
          <a:blip r:embed="rId3" cstate="print"/>
          <a:srcRect/>
          <a:stretch>
            <a:fillRect/>
          </a:stretch>
        </p:blipFill>
        <p:spPr bwMode="auto">
          <a:xfrm>
            <a:off x="7467600" y="0"/>
            <a:ext cx="1676400" cy="1397000"/>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8" grpId="0" animBg="1"/>
      <p:bldP spid="12" grpId="0" animBg="1"/>
      <p:bldP spid="13" grpId="0"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5"/>
          <p:cNvSpPr>
            <a:spLocks noChangeArrowheads="1"/>
          </p:cNvSpPr>
          <p:nvPr/>
        </p:nvSpPr>
        <p:spPr bwMode="auto">
          <a:xfrm>
            <a:off x="609600" y="-76200"/>
            <a:ext cx="8534400" cy="707886"/>
          </a:xfrm>
          <a:prstGeom prst="rect">
            <a:avLst/>
          </a:prstGeom>
          <a:noFill/>
          <a:ln w="9525">
            <a:noFill/>
            <a:miter lim="800000"/>
            <a:headEnd/>
            <a:tailEnd/>
          </a:ln>
          <a:effectLst>
            <a:outerShdw dist="35921" dir="2700000" algn="ctr" rotWithShape="0">
              <a:schemeClr val="bg1"/>
            </a:outerShdw>
          </a:effectLst>
        </p:spPr>
        <p:txBody>
          <a:bodyPr wrap="square">
            <a:spAutoFit/>
          </a:bodyPr>
          <a:lstStyle/>
          <a:p>
            <a:pPr>
              <a:defRPr/>
            </a:pPr>
            <a:r>
              <a:rPr lang="en-US" sz="4000" b="1" dirty="0">
                <a:solidFill>
                  <a:schemeClr val="tx2"/>
                </a:solidFill>
                <a:latin typeface="+mj-lt"/>
                <a:cs typeface="+mn-cs"/>
              </a:rPr>
              <a:t>Rating Tips</a:t>
            </a:r>
          </a:p>
        </p:txBody>
      </p:sp>
      <p:sp>
        <p:nvSpPr>
          <p:cNvPr id="13" name="TextBox 12"/>
          <p:cNvSpPr txBox="1"/>
          <p:nvPr/>
        </p:nvSpPr>
        <p:spPr>
          <a:xfrm>
            <a:off x="381000" y="1676400"/>
            <a:ext cx="8153400" cy="3447098"/>
          </a:xfrm>
          <a:prstGeom prst="rect">
            <a:avLst/>
          </a:prstGeom>
          <a:noFill/>
        </p:spPr>
        <p:txBody>
          <a:bodyPr wrap="square" rtlCol="0">
            <a:spAutoFit/>
          </a:bodyPr>
          <a:lstStyle/>
          <a:p>
            <a:pPr>
              <a:buFont typeface="Arial" pitchFamily="34" charset="0"/>
              <a:buChar char="•"/>
            </a:pPr>
            <a:r>
              <a:rPr lang="en-US" sz="2200" dirty="0">
                <a:latin typeface="+mn-lt"/>
              </a:rPr>
              <a:t> Understand the employee’s rationale for his/her ratings</a:t>
            </a:r>
          </a:p>
          <a:p>
            <a:pPr lvl="1">
              <a:buFont typeface="Arial" pitchFamily="34" charset="0"/>
              <a:buChar char="•"/>
            </a:pPr>
            <a:r>
              <a:rPr lang="en-US" sz="2200" dirty="0">
                <a:latin typeface="+mn-lt"/>
              </a:rPr>
              <a:t> </a:t>
            </a:r>
            <a:r>
              <a:rPr lang="en-US" sz="2000" dirty="0">
                <a:latin typeface="+mn-lt"/>
              </a:rPr>
              <a:t>Don’t leave the first meeting still in the dark</a:t>
            </a:r>
          </a:p>
          <a:p>
            <a:pPr>
              <a:buFont typeface="Arial" pitchFamily="34" charset="0"/>
              <a:buChar char="•"/>
            </a:pPr>
            <a:r>
              <a:rPr lang="en-US" sz="2200" dirty="0">
                <a:latin typeface="+mn-lt"/>
              </a:rPr>
              <a:t> Rate each expectation objectively before you consider the overall rating</a:t>
            </a:r>
          </a:p>
          <a:p>
            <a:pPr lvl="1">
              <a:buFont typeface="Arial" pitchFamily="34" charset="0"/>
              <a:buChar char="•"/>
            </a:pPr>
            <a:r>
              <a:rPr lang="en-US" sz="2200" dirty="0">
                <a:latin typeface="+mn-lt"/>
              </a:rPr>
              <a:t> </a:t>
            </a:r>
            <a:r>
              <a:rPr lang="en-US" sz="2000" dirty="0">
                <a:latin typeface="+mn-lt"/>
              </a:rPr>
              <a:t>Start by assuming a </a:t>
            </a:r>
            <a:r>
              <a:rPr lang="en-US" sz="2000" b="1" dirty="0">
                <a:latin typeface="+mn-lt"/>
              </a:rPr>
              <a:t>3</a:t>
            </a:r>
            <a:r>
              <a:rPr lang="en-US" sz="2000" dirty="0">
                <a:latin typeface="+mn-lt"/>
              </a:rPr>
              <a:t> is appropriate</a:t>
            </a:r>
          </a:p>
          <a:p>
            <a:pPr lvl="2">
              <a:buFont typeface="Arial" pitchFamily="34" charset="0"/>
              <a:buChar char="•"/>
            </a:pPr>
            <a:r>
              <a:rPr lang="en-US" sz="2200" dirty="0">
                <a:latin typeface="+mn-lt"/>
              </a:rPr>
              <a:t>  </a:t>
            </a:r>
            <a:r>
              <a:rPr lang="en-US" sz="1800" dirty="0">
                <a:latin typeface="+mn-lt"/>
              </a:rPr>
              <a:t>i.e. he/she </a:t>
            </a:r>
            <a:r>
              <a:rPr lang="en-US" sz="1800" b="1" dirty="0">
                <a:latin typeface="+mn-lt"/>
              </a:rPr>
              <a:t>met</a:t>
            </a:r>
            <a:r>
              <a:rPr lang="en-US" sz="1800" dirty="0">
                <a:latin typeface="+mn-lt"/>
              </a:rPr>
              <a:t> the expectation as stated</a:t>
            </a:r>
          </a:p>
          <a:p>
            <a:pPr>
              <a:buFont typeface="Arial" pitchFamily="34" charset="0"/>
              <a:buChar char="•"/>
            </a:pPr>
            <a:r>
              <a:rPr lang="en-US" sz="2200" dirty="0">
                <a:latin typeface="+mn-lt"/>
              </a:rPr>
              <a:t> Think of specific examples of where he/she exceeded the expected performance or fell short of it</a:t>
            </a:r>
          </a:p>
          <a:p>
            <a:pPr lvl="1">
              <a:buFont typeface="Arial" pitchFamily="34" charset="0"/>
              <a:buChar char="•"/>
            </a:pPr>
            <a:r>
              <a:rPr lang="en-US" sz="2200" dirty="0">
                <a:latin typeface="+mn-lt"/>
              </a:rPr>
              <a:t>  </a:t>
            </a:r>
            <a:r>
              <a:rPr lang="en-US" sz="2000" dirty="0">
                <a:latin typeface="+mn-lt"/>
              </a:rPr>
              <a:t>Use these to adjust rating up or down</a:t>
            </a:r>
          </a:p>
          <a:p>
            <a:pPr lvl="1">
              <a:buFont typeface="Arial" pitchFamily="34" charset="0"/>
              <a:buChar char="•"/>
            </a:pPr>
            <a:r>
              <a:rPr lang="en-US" sz="2000" dirty="0">
                <a:latin typeface="+mn-lt"/>
              </a:rPr>
              <a:t>  Mention them in your comments</a:t>
            </a:r>
          </a:p>
        </p:txBody>
      </p:sp>
      <p:sp>
        <p:nvSpPr>
          <p:cNvPr id="247810" name="AutoShape 2" descr="data:image/jpeg;base64,/9j/4AAQSkZJRgABAQAAAQABAAD/2wCEAAkGBg8SDw8QEA8PDw8QEA8PDw8PDw8PEA8PFBAVFRQQEhIYHSYeFxkjGRQVHy8hJCc1LCwsFR8xNjAsNyYrLSkBCQoKDgwOGg8PGiokHyIqKS0pLy8qKiwsKSwpKiksLCwqLCksKSwsKSk1LC0sLCwpLCksKSkpMCkpKS8sKSwpLP/AABEIAOIA3wMBIgACEQEDEQH/xAAbAAABBQEBAAAAAAAAAAAAAAAAAQIDBQYEB//EAD8QAAEDAgMEBgcHAwMFAAAAAAEAAgMEEQUSIQYxQVEHEyJhcZEUFTJSgaGxIzNCU2JywYKS0SSi8ENjpLLh/8QAGgEAAgMBAQAAAAAAAAAAAAAAAAECAwQFBv/EADQRAAIBAgQDBQYGAwEAAAAAAAABAgMRBBIhMQUTQTJRYXGRFSIjgaGxQlLB0fDxNGLhJP/aAAwDAQACEQMRAD8A9xQhCABCEIAEIQgAQhISgBUJMy46rGaeP7yaNncXi/lvSbS3HGLlolc7UXWbqekChb7Lnyn9DHW8zYKoqekon7qnt3yP/hv+VW60F1NkMBiJ7Rfz0+5urpHyNAu4ho5k2HmvLK3bWukuBKIh/wBtgB8zcrN1PXSPzSzSSjk97nDyvZUyxSWyN1Lg85duSX1/Y9jrdqqOL2p2E8mXkPk26zOJdKbGnLBTSSng55EbfLesQ1BVUsRN7aG6lwqhDtXf88C+q9vq9+oMcI4tjbc/3OuvUKWXMxjvea13mAV4eQvX9larrKKndx6sNPi05f4VuHm5N3Zj4pQhThFwilqWyEIWs4QIQhAAhCEACEIQAIQhAAhCEACEIQAIQhAHDjdc+GnllY0OcxuYNdexFxfd3Lzyq2+rX+y5kQ/Qy58zdejYswGnnB4xSf8AoV4a2tad1/JYsTNxasz0HCMPTrRk5Ru00W1TjFRJ95PK7uL3W8houFzRvtqohVDkUekhYnK+7PQxpZdIqxKE4Fcxqe5J6SOSVyWRnWSmrm9KSGqRmQuXI6bpVxOqyonVDveRmQ+U2WQXpPR1U5qVzPy5XAeDhm/yvH3F5/G7zsFvejSsfHFUNDg+8jHXIOnYtb/nNTp4iNN5pbHN4rh//O3fZo9OQqI4tLzA+ATDiUvvnyAVr4nSXR/z5nk+UzQIWZdXSe+7zUTql/vO8yq3xSPSLHyn3mrTDM33h5hZJzzzKYVH2p3R+v8AwOV4myBSpkJu1p5gH5J67Cd0UghCEwIamfKL2vquR2JH3R5lTYiOx8QqtcTHYirTqZYuysX04prU6ziL+TfJNNfJzHkFzIXOeJrPeTLske4mNZJ7xTDUv94+aYkVbqze8n6jyoZUOJa4Ek3a4bzyK8kkGpHJeuuC8prosssjDoWvcPmtGHd73O9wdpOS8jjITcqnITbLTY9BcjsghPITS1AXGFIQn5UgYSbAEnkNSkFyOyXKrOn2fqX2ywSWP4nDK3zKtKfYac+2+OMd13keWii5xXUzVMZRp9qSMwWLY9H9gycXJOdlyRa3Z3KWHYOEG75pX9wDWD+VdYdhMUAIiaQHG7iXZiSFnqVFJWRyMdxClVpOnC/odt0l0hKRZzgCEpCUFNKQgKQlBKRAzW0LrxRn9Dfop1yYUbwx/t/lda9hTd4J+CMb3BCEKYjnrh9m74fVU6uqsdh3gqVcDia+In4GilsCVCRcovFQkSEoAUrH7dUQ+ymA1JLHkcdLtutfdc9ZSRytySND23BseYU4Syu5ow1bk1FM8sIXTT4TPJ7EMju/KQPMr0eHD4WexFGz9rAD5qZaXiO5HTnxd/gj6mEp9jal3tZI/wBzsx8mqyg2GZ/1JnHujaGjzN1qUiqdaTMc+JYiXW3kU8GydI214855yOLvluVnDTMYLMYxg/S0BSlIq3Jvcxzqzn2pN/MRJdCQpXKgukJQSmEpAF0iQlNugBbpEqRAAkKEIA02CuvAzuzD/cV3KuwF32Pg531VivWYd3pR8kZJbghCFeRGTjsu8CqJX7hoVQOXE4qtYvzL6PUEJLpFxjQOTShIUACQlF00oEF0l0iEALdJdCAEABSJSkTAamlK5NJQIQlNJSEpt0gFuhJdKEwBCEiABIlSIA0Ozx+ycOTz9ArRU+zh7Mn7h9FcL1OEd6MfIyT7TBCELURBUEw7Tu4n6q/VDV+27xK5HFF7kX4l1HciS3TbouuEaRSUl0iECEukJQmlABdKmucBckgAC5JNgAN5JQxwIBBBBAIINwQRcEHiEAOSpEqAAqGSTgpXHQrjBTEPzIcVyYlicNPE+ad4jiYAXPNza5sAAAST3AXWLf0stLZJYsNrZaaM61AGVhbc2duNhpzVtOjUqK8UJyS3N2lKp9m9qKeuiMtO51mnK9j25XxuIuA4bjfgQeCtwoSi4u0tx7gnJFiNqXgY5go4kTg2JF262BN7EXvpbz0tKnDPK3g36K4m7G4SFKgqsYlkIRZAFzs477wftP1V2qHZ49t4/SPkf/qvl6bAO9BfMy1O0CEIW0gBVFXj7V3jf5K9KpsSb9oe8BcziS+En4ltLc40l06yyWCYtM7GcWpnve6KOOikhY7VseaFufJyBJv43XBjByTa6K/1S/U0N2NJX18cMT5pXBkUbS97yCQ1o3mwBJ+ATMNxOGoiZPBIJYpLljwHAGxsdCARqOIVbtuzNhleLgXpZtSbDRpOvkuPo0v6noLm/wBk63cOufYKeRcrP1vb6CvrY0yaSs9t3taMPpOuDBJK+RsUMbr5XPNyS62tgAfjZecY7V7Q0HUYhU1WdskjWmnDyY2EsJ6t8OUNbdocOzqCN91ZRwsqqvdK+1+opTsesbQi9HWC5H+lqdRYkfYv4Ko6MIyMIor31Y92uuhldu7l3z1ranDZJYwclRRSvYCdRmgcQ0kcjp8FS9EFRmwinGnYfMzeeEhPE7+0lZqjJd0l9mH4jaoXl222OY5QufUmsohTmZzYKYNaZHx3Fuy5uY2BGaztPiLqzpRxGmDPWWFyNY4NPXwhzAQ65BsbsJt+HMNymsHNxUotO/j+9gzrqelynRcl1U4BtxQ1wtTzfa2uYJBklAAuSG7nAc2k7lZPdqs0oSg7SVmSvcxm1EDKzGKCgk7cMMUlXPFchr3WORrhx0A47nkaa33scYAAAAAFgALNA5AbrLzLFsdjpNpRJM/JDLSRxPcSbMuzsudpuzNHndaCt6WMJjIaJ3zElv3MT3AAmxNzbdvstlWlUlGCim1b77laau7kmDbJGlr6ueGXLSVLQ70YBxy1Ga7n3J3e1b99vwi9zh+LRTPnZGS70eQRSOA7HW2u5jTxLbtvbcSm12IZaWWoaCMsEk7A9padIi9oc3eOGnes70TU5bhcb3A5p5Z5nl17vJflDyTzDBqqpXnB1J7qy/v0JLR2RosWx6lpRGaiZsXWuyR3D3F7uQDQTxGu7VZTb9wbieAudcD0mVml73LoWgb913Dhx47ln+matj9Mw+PTPE10khv7LHytyg8vu3HwcFfdLziyOgrWDMaasZI11iW5XdsE9xMbPNaKNHK6cvzKX2siDd7m9QmxShzWubq1zQ5p5tcLg+RT7LnFohSJ1kAIAsMANpT3sP1C0SzGEvtOzvuPktOvRcOd6PzM1TcEIQuiVgqrEx2/gFaqsxQdoeH8rn8RV6D+RZS7RXrz3Adoo3bR4lAHZhJDCxjsxcOspmAyRt/vkP8AQea9CK8e2r2Jo2Y7h8bHS00dYHPPUE52ztLrOY8kluYhtzw1K4+FUJZoy6p/TX9C+d1ZnoO2mKUsVHVMqJYWGSnma2OVwzSFzHBoEftHUcBvCxPQw2tkj62WV4o4I3UtNCAGse8vzveQB2rXtmPE24aaal6KMIYSTTOlLmlpM00r7AneNdHd6oOifEPR5q/CZXgOp6iR8Bccpe0OyPDQT+lrrD33K2LhyJxp6vR6r7bkXfMrlNtltXSS47SCaUOoqFxzlrXPb14u52gBzdtkbTbQhqXpP6QaCrom09M500hmY/M5ksYiDB7XaAzE5i3zPK8G0Wz9FQ42H1cAkw6rDnD7wtge/RxNt9ngmwPsuvwst3SS7P08fXROwxjGGwlaYZHhwDnWa7Vxdv3alaW6cOXKMZOy07v7I6u6OfoorTLhUMcjHAxF8RD2FokiJzMc3SxaWuy35tKr+h6QRNxKhLg51LWP7W7M03jJDeAvFf8ArV/hu1MtXKz0Wmf6He762oDomSR29mnjPac4nS50Fr8llsWqvVePtqXuIpMSYRO4gWjeCAdxvZpEbr8nnfZZ7ObqQtZy1S8v4yW1mR9NVMZJ8IYMt5JZ47ucGt7T6YdonQDXeV6fKAczbDKbtykaZd2UjlbSy8t6bsklNQVDHNewSyBhaczXtlja8ODhoQerHjddDZdpqqzY2U+GwWYGm7C4R8CHXe42DRyvcIlT5lCnqlbNv5he0mZ/pVw+npq6nfQl0NbJd0kVP2Q0mwY9obq1zteyN4F+Ouvk2XrpyJ34nVUr5IoxJTwtAZG7IM7G9r3r67+8rv2X2Choy6eR7qutfmz1Uty7tAXDASbbvaOpvy0V7xsoVsTpGMHe3Vrf16Ao9551tH0PsMDpaaaomqmDO4VDxJ6QGt1Y2wBDjbS57u8XvRtX4fNAfR6OOlqafKJ2dXd7HkFudsrruscp3m+8HmdnT8VmNodh2yVDK2jl9CrmOLjI1t4577xMwb766jffUHeEsQ6sMlV+T/e3T7Dy2d0XeJUvWwzRXt1sUkVzrlzsLb27r3Xl2ym0OIYdTyUD8NqZp2yH0ezXdWDJwc4CxbmsQQdcx1C9YA/4NR8FK1pVNKsoRcZRun+g3G+p5JjHRjWTUs1XUPdPij3tkEUb2GPqrAGGxAGYC9spt2QBferTD8JxCrwSpo62nfHNC1vor5dHy5BmYHNve4tkudDmHIr0rIlAVrxk2rNLR3Xh4LwFkRi+jHaRtTQxRve30mC8L2FzRI5rLZH5N9spAvzaVsbKsoNlKKGokqYqeNk8pcXSC+mb2sg3NvxsFbFUVpRlNyhsySTtqMypCnFKAqhklI7K9h5OH1WqCyXfy1WoppLsaeYC7vDH7jXiZ6u5KhCF1ioFW4tvb4H+FZKvxcaNPefosWOV6Ev51J0+0irJVJjGytPU1NJVS5+spCXRZXZQTmDhm5gEX05q5cU0rzUZOLumanqBeszjHR/Q1FSKtzZYqgFp62nldC4ub7LyR+IW3jVaRLZOE5Qd4uwNJ7nNV0EUrOrmijmj0OSZjZWkjcS1wIJ71T0nR/hcUgljoYRIDcE9Y8A3vcMe4tBvu004WWislDU1UnFWTYWRGI/8fBc1fg0E7Q2eCGZrTdomiZIAeYDgbFd4anKCbWqHYxfShg5kwioDG6wdXO1rcrbNiN3acgwuNh7vwPfsdjTayhp6htsxYGStBBySs7LgRwuRcX4OBV3iNG2WKWF4BZLG+NwN7Fr2lp3eKzuwuxrcNgkj64zuleHvdlyNBAsMrbngtClF0XF7p6fPchZ5rl+5q5JxYgqwMy4KzUhZyR0QlP0O9NpzdTFgSAGxhKkskumAqQpMyMyABF0l0qAABLZCAUABGh8CrjZ+pzRAcWqnunbOz2ly333HzXX4ZK0mimqapCELuFALhxYdgeP8LuXHig+z+IWbFq9GXkShuimcEyyc56iNQAvKGwlyIyqB1QUwynmgDqLgN5UfpLefkuRyTKgDofW8APNIat3JQBqlAQA/rCU1KmuTEI4qCQp8rrb9ANSToAOeqjvfd/nv+iAOii3HxXTdc1KNPEqe6QCkqNxSkqMlMBbpCUiQoAW6Y56HFMQA7Oead1pTbJLIESCRRUMuWYHk8/VKoW+3/Uujw9/EZXU2N4ClUdObsae4KReiM4LjxX7p3dY/Ndi5cTF4ZP238lTXV6cl4McdzMvkUQSlDQvIGwckKUpqYCIQSkugBs07GNc97msY0Xc97g1rRzc46AeKxc3SgZJTFh1DPX5SQ6UXji0BOhsd4B9q3gVqMbwaGqgfTzhxjfYnK4tcCDcOBHEKTAsEhpIGU8DcsbL77Fz3He95AGZx59wWinKlGLcld93Qi7vY852u2m2jpoRNK2mpo3SCMGARyuDi0kXLi7TT5Lo2bwLFa+niq6jF6mFkmZzIqe8brBxbdxblaNW3Gh0O8XK1XSPS9ZhNa0AEtiEovw6uRryf7Q5R9G8xdg9ETqQyRmvJk8jR8mrXzvgZoxSd7beHjchl96zM/L0OwG966sdfQ5iw3Hf8bK4xHYx001CRVSx0tE2MNp2jV7o9A8yAjUtDQdOBtvWnVLW7UMixCloDE5z6ljpBLnYGstn0LTqT2Dx46XWdV603veyfd8yWVIln28wuKR8UlbCySNxY9pEpyvBsWkhpGh71d0OIQzsEkErJozufE4Pb8tx7l5R0wUdPF6OyKlp2S1cskklQGWlzNcy/aHvGS58FbVHQ9HG0mjraqmmyi935mPkHMtDSANee9WuhR5cZOTV+/XbyFmd7HojiuHE8Wgp4zLUSshjBDc7zYXO4ADUnuHIrzSPbPFcLnbDijTU07yQycavIFrujlsM9r6tcL94XN0jsPrGjrKlslRhTmwOb1Zu3JlDnsGosXaO1IuDv00IYN50pPRq6a626LxBz0L6fpWdKS3DsOqasgkF5a4MAuA11mAmx/UW2+mxwKtqJYGvqac0s93B8RcHAWOjmkE3BFt/EHuUOzuOUVRE0UcsTmMaAImDIYgLaGLe0a8raq0KoquK91Qt53uSV+8a4oAQAnALOMElk8BAamAzKoclpLeC7GMUMotM3wH1W3A6VSuexsoB2W+A+ikTItw8Anr0pnBQ1bbxvH6XfRTJkw7LvA/RRmrxaBGSypqc4phK8abQKbdBKaSgAui6EhQAqmBUAUrUAVO2hPqyvsbH0So103dWbjXmLj4qr6LXXwekHL0gf+TKf5VxtRTukoK2NjS976WoaxgFy55idlAHE3sqDooinZh3VTxyxPjnmDWSxyRkMJDtA4C4zF+7jda4/47X+y+zIPtGussNthPFFjOCyy2DP9QzOdwe4BrCeQDng38eS3ZWc202PbiEMUZlMJjl6wPDM92kZXNtccLWPcoYeUYz97Z3XqrDktNDKdNbcvq2bskRyzAsJs51+qd5dggnhcc1ssR27w6EB01VE15DSY43de9pe3NazLmwvv7lm+mGgvhsBzaQ1EQLnanK5jmZjYfFW2CdGmFRNY9sDaglrXB8xMrHXb7TWHs2N72I5LU+U6EM99L7eZDXM7GYrqOfHp43Na+lwynzdXLI0dZM85cxa2+8i1uAtqSTZeiOdT08Ucb3xxRNa2FglkaAWtZYMu89rshd7WAAAAAAAAAWAA3ADgFFVUEUrSyWOOVh3skY2Rp1vq1wI4BZqlbPaNrRWyJpWPNNpqfZ2RxMeZ1SR2RhTS59wfaytHVixA5dyNgcBxxs8ck8s0dJmu+GpmLpHtyuAHVm5abkHWy9Lo8OhhblhiihaL2bFGyNovv0aAugBXPFNQyJXXjr6dxHJrciypwan5ULETEAQnWSWTAcHLkqjZ7T3fyulcldvafFacI7VUQnsbSjfeNh7gplXYFLeFuu7RWK9OjMCRwSpChgZGUanxURK6Kkdt37j9VAWrx0laTNqGEpAEpCRRAEiUpCmAoT2pgTwgBUIukKAEJSFBKRAFVtXhfpNDVQAZnPhd1YuBeVvbj1/c1vwVJ0RYnNJQdXMyQejv6uJ7wQHxa2aLjXKQ5vwtwWwHJTRxgANaA0DcGgAAcgBuV6q2pum11v5Eba3HJUIsqSQWS2SgIQIRNB1Tio76pgSFNT02yABcuIey3938LqXNiPsf1BX4d/Fj5kZbFzsxPo5vxV8sZgdVkkF9x0WyBXqI7GUVIUqFIDMVzbSP/cfquYqxxemc0ySEdi4NxqdwG7xVN6c33Xn4D/K8vVw1TPK0XuzUpKxMQmFqIxI/wBmF5XdDgs7t7WsH6nXPyQsHWf4QzorihXzdmx+KQ/ABSDZyPi558lZ7OrvovUXMiZ9qcFom4BD+o/1JwwOHk7+4qa4bV6tC5qM4kK03qaHkfMo9Sw+6f7ip+zKnehc1GXskIWqGDQ+55ucj1PB+WPMqS4XL8wc0yjXarozDmPMLSjCYPy2+SPVUH5TPJTXC/8Ab6C5pmDUxje9vmE04hEPxg+AJWp9VQflt8knqiD8sKXsxfmDmmUOKR/qPg0prsXZwY8/AD+Vq/U0HuBN9RQe4p+zYd4uYzInF+Ubvi4BM9ZO/L/3LYeoYPdR6hg935qS4fT7hcxmPOJy8GNHiXFMNfP+keDf8rZHAIPdTTs7DyKsWCproLOzGmqnP4/JoSB0h9pxcORWzGz0PIoOz8XerY4eEdkhZmZGN1iCtvhc+eJp+C4zs5HzVjSUojblC0JWIkyEITAgrWgxuBAI00IuN6ipKWMbmMHg1qEIA6wEqEIAEIQgAQhCABCEIAEIQgAQhCABCEIAEIQgAQhCABCEIAEIQgAQhCAP/9k="/>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dirty="0"/>
          </a:p>
        </p:txBody>
      </p:sp>
      <p:sp>
        <p:nvSpPr>
          <p:cNvPr id="247812" name="AutoShape 4" descr="data:image/jpeg;base64,/9j/4AAQSkZJRgABAQAAAQABAAD/2wCEAAkGBg8SDw8QEA8PDw8QEA8PDw8PDw8PEA8PFBAVFRQQEhIYHSYeFxkjGRQVHy8hJCc1LCwsFR8xNjAsNyYrLSkBCQoKDgwOGg8PGiokHyIqKS0pLy8qKiwsKSwpKiksLCwqLCksKSwsKSk1LC0sLCwpLCksKSkpMCkpKS8sKSwpLP/AABEIAOIA3wMBIgACEQEDEQH/xAAbAAABBQEBAAAAAAAAAAAAAAAAAQIDBQYEB//EAD8QAAEDAgMEBgcHAwMFAAAAAAEAAgMEEQUSIQYxQVEHEyJhcZEUFTJSgaGxIzNCU2JywYKS0SSi8ENjpLLh/8QAGgEAAgMBAQAAAAAAAAAAAAAAAAECAwQFBv/EADQRAAIBAgQDBQYGAwEAAAAAAAABAgMRBBIhMQUTQTJRYXGRFSIjgaGxQlLB0fDxNGLhJP/aAAwDAQACEQMRAD8A9xQhCABCEIAEIQgAQhISgBUJMy46rGaeP7yaNncXi/lvSbS3HGLlolc7UXWbqekChb7Lnyn9DHW8zYKoqekon7qnt3yP/hv+VW60F1NkMBiJ7Rfz0+5urpHyNAu4ho5k2HmvLK3bWukuBKIh/wBtgB8zcrN1PXSPzSzSSjk97nDyvZUyxSWyN1Lg85duSX1/Y9jrdqqOL2p2E8mXkPk26zOJdKbGnLBTSSng55EbfLesQ1BVUsRN7aG6lwqhDtXf88C+q9vq9+oMcI4tjbc/3OuvUKWXMxjvea13mAV4eQvX9larrKKndx6sNPi05f4VuHm5N3Zj4pQhThFwilqWyEIWs4QIQhAAhCEACEIQAIQhAAhCEACEIQAIQhAHDjdc+GnllY0OcxuYNdexFxfd3Lzyq2+rX+y5kQ/Qy58zdejYswGnnB4xSf8AoV4a2tad1/JYsTNxasz0HCMPTrRk5Ru00W1TjFRJ95PK7uL3W8houFzRvtqohVDkUekhYnK+7PQxpZdIqxKE4Fcxqe5J6SOSVyWRnWSmrm9KSGqRmQuXI6bpVxOqyonVDveRmQ+U2WQXpPR1U5qVzPy5XAeDhm/yvH3F5/G7zsFvejSsfHFUNDg+8jHXIOnYtb/nNTp4iNN5pbHN4rh//O3fZo9OQqI4tLzA+ATDiUvvnyAVr4nSXR/z5nk+UzQIWZdXSe+7zUTql/vO8yq3xSPSLHyn3mrTDM33h5hZJzzzKYVH2p3R+v8AwOV4myBSpkJu1p5gH5J67Cd0UghCEwIamfKL2vquR2JH3R5lTYiOx8QqtcTHYirTqZYuysX04prU6ziL+TfJNNfJzHkFzIXOeJrPeTLske4mNZJ7xTDUv94+aYkVbqze8n6jyoZUOJa4Ek3a4bzyK8kkGpHJeuuC8prosssjDoWvcPmtGHd73O9wdpOS8jjITcqnITbLTY9BcjsghPITS1AXGFIQn5UgYSbAEnkNSkFyOyXKrOn2fqX2ywSWP4nDK3zKtKfYac+2+OMd13keWii5xXUzVMZRp9qSMwWLY9H9gycXJOdlyRa3Z3KWHYOEG75pX9wDWD+VdYdhMUAIiaQHG7iXZiSFnqVFJWRyMdxClVpOnC/odt0l0hKRZzgCEpCUFNKQgKQlBKRAzW0LrxRn9Dfop1yYUbwx/t/lda9hTd4J+CMb3BCEKYjnrh9m74fVU6uqsdh3gqVcDia+In4GilsCVCRcovFQkSEoAUrH7dUQ+ymA1JLHkcdLtutfdc9ZSRytySND23BseYU4Syu5ow1bk1FM8sIXTT4TPJ7EMju/KQPMr0eHD4WexFGz9rAD5qZaXiO5HTnxd/gj6mEp9jal3tZI/wBzsx8mqyg2GZ/1JnHujaGjzN1qUiqdaTMc+JYiXW3kU8GydI214855yOLvluVnDTMYLMYxg/S0BSlIq3Jvcxzqzn2pN/MRJdCQpXKgukJQSmEpAF0iQlNugBbpEqRAAkKEIA02CuvAzuzD/cV3KuwF32Pg531VivWYd3pR8kZJbghCFeRGTjsu8CqJX7hoVQOXE4qtYvzL6PUEJLpFxjQOTShIUACQlF00oEF0l0iEALdJdCAEABSJSkTAamlK5NJQIQlNJSEpt0gFuhJdKEwBCEiABIlSIA0Ozx+ycOTz9ArRU+zh7Mn7h9FcL1OEd6MfIyT7TBCELURBUEw7Tu4n6q/VDV+27xK5HFF7kX4l1HciS3TbouuEaRSUl0iECEukJQmlABdKmucBckgAC5JNgAN5JQxwIBBBBAIINwQRcEHiEAOSpEqAAqGSTgpXHQrjBTEPzIcVyYlicNPE+ad4jiYAXPNza5sAAAST3AXWLf0stLZJYsNrZaaM61AGVhbc2duNhpzVtOjUqK8UJyS3N2lKp9m9qKeuiMtO51mnK9j25XxuIuA4bjfgQeCtwoSi4u0tx7gnJFiNqXgY5go4kTg2JF262BN7EXvpbz0tKnDPK3g36K4m7G4SFKgqsYlkIRZAFzs477wftP1V2qHZ49t4/SPkf/qvl6bAO9BfMy1O0CEIW0gBVFXj7V3jf5K9KpsSb9oe8BcziS+En4ltLc40l06yyWCYtM7GcWpnve6KOOikhY7VseaFufJyBJv43XBjByTa6K/1S/U0N2NJX18cMT5pXBkUbS97yCQ1o3mwBJ+ATMNxOGoiZPBIJYpLljwHAGxsdCARqOIVbtuzNhleLgXpZtSbDRpOvkuPo0v6noLm/wBk63cOufYKeRcrP1vb6CvrY0yaSs9t3taMPpOuDBJK+RsUMbr5XPNyS62tgAfjZecY7V7Q0HUYhU1WdskjWmnDyY2EsJ6t8OUNbdocOzqCN91ZRwsqqvdK+1+opTsesbQi9HWC5H+lqdRYkfYv4Ko6MIyMIor31Y92uuhldu7l3z1ranDZJYwclRRSvYCdRmgcQ0kcjp8FS9EFRmwinGnYfMzeeEhPE7+0lZqjJd0l9mH4jaoXl222OY5QufUmsohTmZzYKYNaZHx3Fuy5uY2BGaztPiLqzpRxGmDPWWFyNY4NPXwhzAQ65BsbsJt+HMNymsHNxUotO/j+9gzrqelynRcl1U4BtxQ1wtTzfa2uYJBklAAuSG7nAc2k7lZPdqs0oSg7SVmSvcxm1EDKzGKCgk7cMMUlXPFchr3WORrhx0A47nkaa33scYAAAAAFgALNA5AbrLzLFsdjpNpRJM/JDLSRxPcSbMuzsudpuzNHndaCt6WMJjIaJ3zElv3MT3AAmxNzbdvstlWlUlGCim1b77laau7kmDbJGlr6ueGXLSVLQ70YBxy1Ga7n3J3e1b99vwi9zh+LRTPnZGS70eQRSOA7HW2u5jTxLbtvbcSm12IZaWWoaCMsEk7A9padIi9oc3eOGnes70TU5bhcb3A5p5Z5nl17vJflDyTzDBqqpXnB1J7qy/v0JLR2RosWx6lpRGaiZsXWuyR3D3F7uQDQTxGu7VZTb9wbieAudcD0mVml73LoWgb913Dhx47ln+matj9Mw+PTPE10khv7LHytyg8vu3HwcFfdLziyOgrWDMaasZI11iW5XdsE9xMbPNaKNHK6cvzKX2siDd7m9QmxShzWubq1zQ5p5tcLg+RT7LnFohSJ1kAIAsMANpT3sP1C0SzGEvtOzvuPktOvRcOd6PzM1TcEIQuiVgqrEx2/gFaqsxQdoeH8rn8RV6D+RZS7RXrz3Adoo3bR4lAHZhJDCxjsxcOspmAyRt/vkP8AQea9CK8e2r2Jo2Y7h8bHS00dYHPPUE52ztLrOY8kluYhtzw1K4+FUJZoy6p/TX9C+d1ZnoO2mKUsVHVMqJYWGSnma2OVwzSFzHBoEftHUcBvCxPQw2tkj62WV4o4I3UtNCAGse8vzveQB2rXtmPE24aaal6KMIYSTTOlLmlpM00r7AneNdHd6oOifEPR5q/CZXgOp6iR8Bccpe0OyPDQT+lrrD33K2LhyJxp6vR6r7bkXfMrlNtltXSS47SCaUOoqFxzlrXPb14u52gBzdtkbTbQhqXpP6QaCrom09M500hmY/M5ksYiDB7XaAzE5i3zPK8G0Wz9FQ42H1cAkw6rDnD7wtge/RxNt9ngmwPsuvwst3SS7P08fXROwxjGGwlaYZHhwDnWa7Vxdv3alaW6cOXKMZOy07v7I6u6OfoorTLhUMcjHAxF8RD2FokiJzMc3SxaWuy35tKr+h6QRNxKhLg51LWP7W7M03jJDeAvFf8ArV/hu1MtXKz0Wmf6He762oDomSR29mnjPac4nS50Fr8llsWqvVePtqXuIpMSYRO4gWjeCAdxvZpEbr8nnfZZ7ObqQtZy1S8v4yW1mR9NVMZJ8IYMt5JZ47ucGt7T6YdonQDXeV6fKAczbDKbtykaZd2UjlbSy8t6bsklNQVDHNewSyBhaczXtlja8ODhoQerHjddDZdpqqzY2U+GwWYGm7C4R8CHXe42DRyvcIlT5lCnqlbNv5he0mZ/pVw+npq6nfQl0NbJd0kVP2Q0mwY9obq1zteyN4F+Ouvk2XrpyJ34nVUr5IoxJTwtAZG7IM7G9r3r67+8rv2X2Choy6eR7qutfmz1Uty7tAXDASbbvaOpvy0V7xsoVsTpGMHe3Vrf16Ao9551tH0PsMDpaaaomqmDO4VDxJ6QGt1Y2wBDjbS57u8XvRtX4fNAfR6OOlqafKJ2dXd7HkFudsrruscp3m+8HmdnT8VmNodh2yVDK2jl9CrmOLjI1t4577xMwb766jffUHeEsQ6sMlV+T/e3T7Dy2d0XeJUvWwzRXt1sUkVzrlzsLb27r3Xl2ym0OIYdTyUD8NqZp2yH0ezXdWDJwc4CxbmsQQdcx1C9YA/4NR8FK1pVNKsoRcZRun+g3G+p5JjHRjWTUs1XUPdPij3tkEUb2GPqrAGGxAGYC9spt2QBferTD8JxCrwSpo62nfHNC1vor5dHy5BmYHNve4tkudDmHIr0rIlAVrxk2rNLR3Xh4LwFkRi+jHaRtTQxRve30mC8L2FzRI5rLZH5N9spAvzaVsbKsoNlKKGokqYqeNk8pcXSC+mb2sg3NvxsFbFUVpRlNyhsySTtqMypCnFKAqhklI7K9h5OH1WqCyXfy1WoppLsaeYC7vDH7jXiZ6u5KhCF1ioFW4tvb4H+FZKvxcaNPefosWOV6Ev51J0+0irJVJjGytPU1NJVS5+spCXRZXZQTmDhm5gEX05q5cU0rzUZOLumanqBeszjHR/Q1FSKtzZYqgFp62nldC4ub7LyR+IW3jVaRLZOE5Qd4uwNJ7nNV0EUrOrmijmj0OSZjZWkjcS1wIJ71T0nR/hcUgljoYRIDcE9Y8A3vcMe4tBvu004WWislDU1UnFWTYWRGI/8fBc1fg0E7Q2eCGZrTdomiZIAeYDgbFd4anKCbWqHYxfShg5kwioDG6wdXO1rcrbNiN3acgwuNh7vwPfsdjTayhp6htsxYGStBBySs7LgRwuRcX4OBV3iNG2WKWF4BZLG+NwN7Fr2lp3eKzuwuxrcNgkj64zuleHvdlyNBAsMrbngtClF0XF7p6fPchZ5rl+5q5JxYgqwMy4KzUhZyR0QlP0O9NpzdTFgSAGxhKkskumAqQpMyMyABF0l0qAABLZCAUABGh8CrjZ+pzRAcWqnunbOz2ly333HzXX4ZK0mimqapCELuFALhxYdgeP8LuXHig+z+IWbFq9GXkShuimcEyyc56iNQAvKGwlyIyqB1QUwynmgDqLgN5UfpLefkuRyTKgDofW8APNIat3JQBqlAQA/rCU1KmuTEI4qCQp8rrb9ANSToAOeqjvfd/nv+iAOii3HxXTdc1KNPEqe6QCkqNxSkqMlMBbpCUiQoAW6Y56HFMQA7Oead1pTbJLIESCRRUMuWYHk8/VKoW+3/Uujw9/EZXU2N4ClUdObsae4KReiM4LjxX7p3dY/Ndi5cTF4ZP238lTXV6cl4McdzMvkUQSlDQvIGwckKUpqYCIQSkugBs07GNc97msY0Xc97g1rRzc46AeKxc3SgZJTFh1DPX5SQ6UXji0BOhsd4B9q3gVqMbwaGqgfTzhxjfYnK4tcCDcOBHEKTAsEhpIGU8DcsbL77Fz3He95AGZx59wWinKlGLcld93Qi7vY852u2m2jpoRNK2mpo3SCMGARyuDi0kXLi7TT5Lo2bwLFa+niq6jF6mFkmZzIqe8brBxbdxblaNW3Gh0O8XK1XSPS9ZhNa0AEtiEovw6uRryf7Q5R9G8xdg9ETqQyRmvJk8jR8mrXzvgZoxSd7beHjchl96zM/L0OwG966sdfQ5iw3Hf8bK4xHYx001CRVSx0tE2MNp2jV7o9A8yAjUtDQdOBtvWnVLW7UMixCloDE5z6ljpBLnYGstn0LTqT2Dx46XWdV603veyfd8yWVIln28wuKR8UlbCySNxY9pEpyvBsWkhpGh71d0OIQzsEkErJozufE4Pb8tx7l5R0wUdPF6OyKlp2S1cskklQGWlzNcy/aHvGS58FbVHQ9HG0mjraqmmyi935mPkHMtDSANee9WuhR5cZOTV+/XbyFmd7HojiuHE8Wgp4zLUSshjBDc7zYXO4ADUnuHIrzSPbPFcLnbDijTU07yQycavIFrujlsM9r6tcL94XN0jsPrGjrKlslRhTmwOb1Zu3JlDnsGosXaO1IuDv00IYN50pPRq6a626LxBz0L6fpWdKS3DsOqasgkF5a4MAuA11mAmx/UW2+mxwKtqJYGvqac0s93B8RcHAWOjmkE3BFt/EHuUOzuOUVRE0UcsTmMaAImDIYgLaGLe0a8raq0KoquK91Qt53uSV+8a4oAQAnALOMElk8BAamAzKoclpLeC7GMUMotM3wH1W3A6VSuexsoB2W+A+ikTItw8Anr0pnBQ1bbxvH6XfRTJkw7LvA/RRmrxaBGSypqc4phK8abQKbdBKaSgAui6EhQAqmBUAUrUAVO2hPqyvsbH0So103dWbjXmLj4qr6LXXwekHL0gf+TKf5VxtRTukoK2NjS976WoaxgFy55idlAHE3sqDooinZh3VTxyxPjnmDWSxyRkMJDtA4C4zF+7jda4/47X+y+zIPtGussNthPFFjOCyy2DP9QzOdwe4BrCeQDng38eS3ZWc202PbiEMUZlMJjl6wPDM92kZXNtccLWPcoYeUYz97Z3XqrDktNDKdNbcvq2bskRyzAsJs51+qd5dggnhcc1ssR27w6EB01VE15DSY43de9pe3NazLmwvv7lm+mGgvhsBzaQ1EQLnanK5jmZjYfFW2CdGmFRNY9sDaglrXB8xMrHXb7TWHs2N72I5LU+U6EM99L7eZDXM7GYrqOfHp43Na+lwynzdXLI0dZM85cxa2+8i1uAtqSTZeiOdT08Ucb3xxRNa2FglkaAWtZYMu89rshd7WAAAAAAAAAWAA3ADgFFVUEUrSyWOOVh3skY2Rp1vq1wI4BZqlbPaNrRWyJpWPNNpqfZ2RxMeZ1SR2RhTS59wfaytHVixA5dyNgcBxxs8ck8s0dJmu+GpmLpHtyuAHVm5abkHWy9Lo8OhhblhiihaL2bFGyNovv0aAugBXPFNQyJXXjr6dxHJrciypwan5ULETEAQnWSWTAcHLkqjZ7T3fyulcldvafFacI7VUQnsbSjfeNh7gplXYFLeFuu7RWK9OjMCRwSpChgZGUanxURK6Kkdt37j9VAWrx0laTNqGEpAEpCRRAEiUpCmAoT2pgTwgBUIukKAEJSFBKRAFVtXhfpNDVQAZnPhd1YuBeVvbj1/c1vwVJ0RYnNJQdXMyQejv6uJ7wQHxa2aLjXKQ5vwtwWwHJTRxgANaA0DcGgAAcgBuV6q2pum11v5Eba3HJUIsqSQWS2SgIQIRNB1Tio76pgSFNT02yABcuIey3938LqXNiPsf1BX4d/Fj5kZbFzsxPo5vxV8sZgdVkkF9x0WyBXqI7GUVIUqFIDMVzbSP/cfquYqxxemc0ySEdi4NxqdwG7xVN6c33Xn4D/K8vVw1TPK0XuzUpKxMQmFqIxI/wBmF5XdDgs7t7WsH6nXPyQsHWf4QzorihXzdmx+KQ/ABSDZyPi558lZ7OrvovUXMiZ9qcFom4BD+o/1JwwOHk7+4qa4bV6tC5qM4kK03qaHkfMo9Sw+6f7ip+zKnehc1GXskIWqGDQ+55ucj1PB+WPMqS4XL8wc0yjXarozDmPMLSjCYPy2+SPVUH5TPJTXC/8Ab6C5pmDUxje9vmE04hEPxg+AJWp9VQflt8knqiD8sKXsxfmDmmUOKR/qPg0prsXZwY8/AD+Vq/U0HuBN9RQe4p+zYd4uYzInF+Ubvi4BM9ZO/L/3LYeoYPdR6hg935qS4fT7hcxmPOJy8GNHiXFMNfP+keDf8rZHAIPdTTs7DyKsWCproLOzGmqnP4/JoSB0h9pxcORWzGz0PIoOz8XerY4eEdkhZmZGN1iCtvhc+eJp+C4zs5HzVjSUojblC0JWIkyEITAgrWgxuBAI00IuN6ipKWMbmMHg1qEIA6wEqEIAEIQgAQhCABCEIAEIQgAQhCABCEIAEIQgAQhCABCEIAEIQgAQhCAP/9k="/>
          <p:cNvSpPr>
            <a:spLocks noChangeAspect="1" noChangeArrowheads="1"/>
          </p:cNvSpPr>
          <p:nvPr/>
        </p:nvSpPr>
        <p:spPr bwMode="auto">
          <a:xfrm>
            <a:off x="155575" y="-1028700"/>
            <a:ext cx="2124075" cy="2152650"/>
          </a:xfrm>
          <a:prstGeom prst="rect">
            <a:avLst/>
          </a:prstGeom>
          <a:noFill/>
        </p:spPr>
        <p:txBody>
          <a:bodyPr vert="horz" wrap="square" lIns="91440" tIns="45720" rIns="91440" bIns="45720" numCol="1" anchor="t" anchorCtr="0" compatLnSpc="1">
            <a:prstTxWarp prst="textNoShape">
              <a:avLst/>
            </a:prstTxWarp>
          </a:bodyPr>
          <a:lstStyle/>
          <a:p>
            <a:endParaRPr lang="en-US" dirty="0"/>
          </a:p>
        </p:txBody>
      </p:sp>
      <p:sp>
        <p:nvSpPr>
          <p:cNvPr id="247814" name="AutoShape 6" descr="data:image/jpeg;base64,/9j/4AAQSkZJRgABAQAAAQABAAD/2wCEAAkGBg8SDw8QEA8PDw8QEA8PDw8PDw8PEA8PFBAVFRQQEhIYHSYeFxkjGRQVHy8hJCc1LCwsFR8xNjAsNyYrLSkBCQoKDgwOGg8PGiokHyIqKS0pLy8qKiwsKSwpKiksLCwqLCksKSwsKSk1LC0sLCwpLCksKSkpMCkpKS8sKSwpLP/AABEIAOIA3wMBIgACEQEDEQH/xAAbAAABBQEBAAAAAAAAAAAAAAAAAQIDBQYEB//EAD8QAAEDAgMEBgcHAwMFAAAAAAEAAgMEEQUSIQYxQVEHEyJhcZEUFTJSgaGxIzNCU2JywYKS0SSi8ENjpLLh/8QAGgEAAgMBAQAAAAAAAAAAAAAAAAECAwQFBv/EADQRAAIBAgQDBQYGAwEAAAAAAAABAgMRBBIhMQUTQTJRYXGRFSIjgaGxQlLB0fDxNGLhJP/aAAwDAQACEQMRAD8A9xQhCABCEIAEIQgAQhISgBUJMy46rGaeP7yaNncXi/lvSbS3HGLlolc7UXWbqekChb7Lnyn9DHW8zYKoqekon7qnt3yP/hv+VW60F1NkMBiJ7Rfz0+5urpHyNAu4ho5k2HmvLK3bWukuBKIh/wBtgB8zcrN1PXSPzSzSSjk97nDyvZUyxSWyN1Lg85duSX1/Y9jrdqqOL2p2E8mXkPk26zOJdKbGnLBTSSng55EbfLesQ1BVUsRN7aG6lwqhDtXf88C+q9vq9+oMcI4tjbc/3OuvUKWXMxjvea13mAV4eQvX9larrKKndx6sNPi05f4VuHm5N3Zj4pQhThFwilqWyEIWs4QIQhAAhCEACEIQAIQhAAhCEACEIQAIQhAHDjdc+GnllY0OcxuYNdexFxfd3Lzyq2+rX+y5kQ/Qy58zdejYswGnnB4xSf8AoV4a2tad1/JYsTNxasz0HCMPTrRk5Ru00W1TjFRJ95PK7uL3W8houFzRvtqohVDkUekhYnK+7PQxpZdIqxKE4Fcxqe5J6SOSVyWRnWSmrm9KSGqRmQuXI6bpVxOqyonVDveRmQ+U2WQXpPR1U5qVzPy5XAeDhm/yvH3F5/G7zsFvejSsfHFUNDg+8jHXIOnYtb/nNTp4iNN5pbHN4rh//O3fZo9OQqI4tLzA+ATDiUvvnyAVr4nSXR/z5nk+UzQIWZdXSe+7zUTql/vO8yq3xSPSLHyn3mrTDM33h5hZJzzzKYVH2p3R+v8AwOV4myBSpkJu1p5gH5J67Cd0UghCEwIamfKL2vquR2JH3R5lTYiOx8QqtcTHYirTqZYuysX04prU6ziL+TfJNNfJzHkFzIXOeJrPeTLske4mNZJ7xTDUv94+aYkVbqze8n6jyoZUOJa4Ek3a4bzyK8kkGpHJeuuC8prosssjDoWvcPmtGHd73O9wdpOS8jjITcqnITbLTY9BcjsghPITS1AXGFIQn5UgYSbAEnkNSkFyOyXKrOn2fqX2ywSWP4nDK3zKtKfYac+2+OMd13keWii5xXUzVMZRp9qSMwWLY9H9gycXJOdlyRa3Z3KWHYOEG75pX9wDWD+VdYdhMUAIiaQHG7iXZiSFnqVFJWRyMdxClVpOnC/odt0l0hKRZzgCEpCUFNKQgKQlBKRAzW0LrxRn9Dfop1yYUbwx/t/lda9hTd4J+CMb3BCEKYjnrh9m74fVU6uqsdh3gqVcDia+In4GilsCVCRcovFQkSEoAUrH7dUQ+ymA1JLHkcdLtutfdc9ZSRytySND23BseYU4Syu5ow1bk1FM8sIXTT4TPJ7EMju/KQPMr0eHD4WexFGz9rAD5qZaXiO5HTnxd/gj6mEp9jal3tZI/wBzsx8mqyg2GZ/1JnHujaGjzN1qUiqdaTMc+JYiXW3kU8GydI214855yOLvluVnDTMYLMYxg/S0BSlIq3Jvcxzqzn2pN/MRJdCQpXKgukJQSmEpAF0iQlNugBbpEqRAAkKEIA02CuvAzuzD/cV3KuwF32Pg531VivWYd3pR8kZJbghCFeRGTjsu8CqJX7hoVQOXE4qtYvzL6PUEJLpFxjQOTShIUACQlF00oEF0l0iEALdJdCAEABSJSkTAamlK5NJQIQlNJSEpt0gFuhJdKEwBCEiABIlSIA0Ozx+ycOTz9ArRU+zh7Mn7h9FcL1OEd6MfIyT7TBCELURBUEw7Tu4n6q/VDV+27xK5HFF7kX4l1HciS3TbouuEaRSUl0iECEukJQmlABdKmucBckgAC5JNgAN5JQxwIBBBBAIINwQRcEHiEAOSpEqAAqGSTgpXHQrjBTEPzIcVyYlicNPE+ad4jiYAXPNza5sAAAST3AXWLf0stLZJYsNrZaaM61AGVhbc2duNhpzVtOjUqK8UJyS3N2lKp9m9qKeuiMtO51mnK9j25XxuIuA4bjfgQeCtwoSi4u0tx7gnJFiNqXgY5go4kTg2JF262BN7EXvpbz0tKnDPK3g36K4m7G4SFKgqsYlkIRZAFzs477wftP1V2qHZ49t4/SPkf/qvl6bAO9BfMy1O0CEIW0gBVFXj7V3jf5K9KpsSb9oe8BcziS+En4ltLc40l06yyWCYtM7GcWpnve6KOOikhY7VseaFufJyBJv43XBjByTa6K/1S/U0N2NJX18cMT5pXBkUbS97yCQ1o3mwBJ+ATMNxOGoiZPBIJYpLljwHAGxsdCARqOIVbtuzNhleLgXpZtSbDRpOvkuPo0v6noLm/wBk63cOufYKeRcrP1vb6CvrY0yaSs9t3taMPpOuDBJK+RsUMbr5XPNyS62tgAfjZecY7V7Q0HUYhU1WdskjWmnDyY2EsJ6t8OUNbdocOzqCN91ZRwsqqvdK+1+opTsesbQi9HWC5H+lqdRYkfYv4Ko6MIyMIor31Y92uuhldu7l3z1ranDZJYwclRRSvYCdRmgcQ0kcjp8FS9EFRmwinGnYfMzeeEhPE7+0lZqjJd0l9mH4jaoXl222OY5QufUmsohTmZzYKYNaZHx3Fuy5uY2BGaztPiLqzpRxGmDPWWFyNY4NPXwhzAQ65BsbsJt+HMNymsHNxUotO/j+9gzrqelynRcl1U4BtxQ1wtTzfa2uYJBklAAuSG7nAc2k7lZPdqs0oSg7SVmSvcxm1EDKzGKCgk7cMMUlXPFchr3WORrhx0A47nkaa33scYAAAAAFgALNA5AbrLzLFsdjpNpRJM/JDLSRxPcSbMuzsudpuzNHndaCt6WMJjIaJ3zElv3MT3AAmxNzbdvstlWlUlGCim1b77laau7kmDbJGlr6ueGXLSVLQ70YBxy1Ga7n3J3e1b99vwi9zh+LRTPnZGS70eQRSOA7HW2u5jTxLbtvbcSm12IZaWWoaCMsEk7A9padIi9oc3eOGnes70TU5bhcb3A5p5Z5nl17vJflDyTzDBqqpXnB1J7qy/v0JLR2RosWx6lpRGaiZsXWuyR3D3F7uQDQTxGu7VZTb9wbieAudcD0mVml73LoWgb913Dhx47ln+matj9Mw+PTPE10khv7LHytyg8vu3HwcFfdLziyOgrWDMaasZI11iW5XdsE9xMbPNaKNHK6cvzKX2siDd7m9QmxShzWubq1zQ5p5tcLg+RT7LnFohSJ1kAIAsMANpT3sP1C0SzGEvtOzvuPktOvRcOd6PzM1TcEIQuiVgqrEx2/gFaqsxQdoeH8rn8RV6D+RZS7RXrz3Adoo3bR4lAHZhJDCxjsxcOspmAyRt/vkP8AQea9CK8e2r2Jo2Y7h8bHS00dYHPPUE52ztLrOY8kluYhtzw1K4+FUJZoy6p/TX9C+d1ZnoO2mKUsVHVMqJYWGSnma2OVwzSFzHBoEftHUcBvCxPQw2tkj62WV4o4I3UtNCAGse8vzveQB2rXtmPE24aaal6KMIYSTTOlLmlpM00r7AneNdHd6oOifEPR5q/CZXgOp6iR8Bccpe0OyPDQT+lrrD33K2LhyJxp6vR6r7bkXfMrlNtltXSS47SCaUOoqFxzlrXPb14u52gBzdtkbTbQhqXpP6QaCrom09M500hmY/M5ksYiDB7XaAzE5i3zPK8G0Wz9FQ42H1cAkw6rDnD7wtge/RxNt9ngmwPsuvwst3SS7P08fXROwxjGGwlaYZHhwDnWa7Vxdv3alaW6cOXKMZOy07v7I6u6OfoorTLhUMcjHAxF8RD2FokiJzMc3SxaWuy35tKr+h6QRNxKhLg51LWP7W7M03jJDeAvFf8ArV/hu1MtXKz0Wmf6He762oDomSR29mnjPac4nS50Fr8llsWqvVePtqXuIpMSYRO4gWjeCAdxvZpEbr8nnfZZ7ObqQtZy1S8v4yW1mR9NVMZJ8IYMt5JZ47ucGt7T6YdonQDXeV6fKAczbDKbtykaZd2UjlbSy8t6bsklNQVDHNewSyBhaczXtlja8ODhoQerHjddDZdpqqzY2U+GwWYGm7C4R8CHXe42DRyvcIlT5lCnqlbNv5he0mZ/pVw+npq6nfQl0NbJd0kVP2Q0mwY9obq1zteyN4F+Ouvk2XrpyJ34nVUr5IoxJTwtAZG7IM7G9r3r67+8rv2X2Choy6eR7qutfmz1Uty7tAXDASbbvaOpvy0V7xsoVsTpGMHe3Vrf16Ao9551tH0PsMDpaaaomqmDO4VDxJ6QGt1Y2wBDjbS57u8XvRtX4fNAfR6OOlqafKJ2dXd7HkFudsrruscp3m+8HmdnT8VmNodh2yVDK2jl9CrmOLjI1t4577xMwb766jffUHeEsQ6sMlV+T/e3T7Dy2d0XeJUvWwzRXt1sUkVzrlzsLb27r3Xl2ym0OIYdTyUD8NqZp2yH0ezXdWDJwc4CxbmsQQdcx1C9YA/4NR8FK1pVNKsoRcZRun+g3G+p5JjHRjWTUs1XUPdPij3tkEUb2GPqrAGGxAGYC9spt2QBferTD8JxCrwSpo62nfHNC1vor5dHy5BmYHNve4tkudDmHIr0rIlAVrxk2rNLR3Xh4LwFkRi+jHaRtTQxRve30mC8L2FzRI5rLZH5N9spAvzaVsbKsoNlKKGokqYqeNk8pcXSC+mb2sg3NvxsFbFUVpRlNyhsySTtqMypCnFKAqhklI7K9h5OH1WqCyXfy1WoppLsaeYC7vDH7jXiZ6u5KhCF1ioFW4tvb4H+FZKvxcaNPefosWOV6Ev51J0+0irJVJjGytPU1NJVS5+spCXRZXZQTmDhm5gEX05q5cU0rzUZOLumanqBeszjHR/Q1FSKtzZYqgFp62nldC4ub7LyR+IW3jVaRLZOE5Qd4uwNJ7nNV0EUrOrmijmj0OSZjZWkjcS1wIJ71T0nR/hcUgljoYRIDcE9Y8A3vcMe4tBvu004WWislDU1UnFWTYWRGI/8fBc1fg0E7Q2eCGZrTdomiZIAeYDgbFd4anKCbWqHYxfShg5kwioDG6wdXO1rcrbNiN3acgwuNh7vwPfsdjTayhp6htsxYGStBBySs7LgRwuRcX4OBV3iNG2WKWF4BZLG+NwN7Fr2lp3eKzuwuxrcNgkj64zuleHvdlyNBAsMrbngtClF0XF7p6fPchZ5rl+5q5JxYgqwMy4KzUhZyR0QlP0O9NpzdTFgSAGxhKkskumAqQpMyMyABF0l0qAABLZCAUABGh8CrjZ+pzRAcWqnunbOz2ly333HzXX4ZK0mimqapCELuFALhxYdgeP8LuXHig+z+IWbFq9GXkShuimcEyyc56iNQAvKGwlyIyqB1QUwynmgDqLgN5UfpLefkuRyTKgDofW8APNIat3JQBqlAQA/rCU1KmuTEI4qCQp8rrb9ANSToAOeqjvfd/nv+iAOii3HxXTdc1KNPEqe6QCkqNxSkqMlMBbpCUiQoAW6Y56HFMQA7Oead1pTbJLIESCRRUMuWYHk8/VKoW+3/Uujw9/EZXU2N4ClUdObsae4KReiM4LjxX7p3dY/Ndi5cTF4ZP238lTXV6cl4McdzMvkUQSlDQvIGwckKUpqYCIQSkugBs07GNc97msY0Xc97g1rRzc46AeKxc3SgZJTFh1DPX5SQ6UXji0BOhsd4B9q3gVqMbwaGqgfTzhxjfYnK4tcCDcOBHEKTAsEhpIGU8DcsbL77Fz3He95AGZx59wWinKlGLcld93Qi7vY852u2m2jpoRNK2mpo3SCMGARyuDi0kXLi7TT5Lo2bwLFa+niq6jF6mFkmZzIqe8brBxbdxblaNW3Gh0O8XK1XSPS9ZhNa0AEtiEovw6uRryf7Q5R9G8xdg9ETqQyRmvJk8jR8mrXzvgZoxSd7beHjchl96zM/L0OwG966sdfQ5iw3Hf8bK4xHYx001CRVSx0tE2MNp2jV7o9A8yAjUtDQdOBtvWnVLW7UMixCloDE5z6ljpBLnYGstn0LTqT2Dx46XWdV603veyfd8yWVIln28wuKR8UlbCySNxY9pEpyvBsWkhpGh71d0OIQzsEkErJozufE4Pb8tx7l5R0wUdPF6OyKlp2S1cskklQGWlzNcy/aHvGS58FbVHQ9HG0mjraqmmyi935mPkHMtDSANee9WuhR5cZOTV+/XbyFmd7HojiuHE8Wgp4zLUSshjBDc7zYXO4ADUnuHIrzSPbPFcLnbDijTU07yQycavIFrujlsM9r6tcL94XN0jsPrGjrKlslRhTmwOb1Zu3JlDnsGosXaO1IuDv00IYN50pPRq6a626LxBz0L6fpWdKS3DsOqasgkF5a4MAuA11mAmx/UW2+mxwKtqJYGvqac0s93B8RcHAWOjmkE3BFt/EHuUOzuOUVRE0UcsTmMaAImDIYgLaGLe0a8raq0KoquK91Qt53uSV+8a4oAQAnALOMElk8BAamAzKoclpLeC7GMUMotM3wH1W3A6VSuexsoB2W+A+ikTItw8Anr0pnBQ1bbxvH6XfRTJkw7LvA/RRmrxaBGSypqc4phK8abQKbdBKaSgAui6EhQAqmBUAUrUAVO2hPqyvsbH0So103dWbjXmLj4qr6LXXwekHL0gf+TKf5VxtRTukoK2NjS976WoaxgFy55idlAHE3sqDooinZh3VTxyxPjnmDWSxyRkMJDtA4C4zF+7jda4/47X+y+zIPtGussNthPFFjOCyy2DP9QzOdwe4BrCeQDng38eS3ZWc202PbiEMUZlMJjl6wPDM92kZXNtccLWPcoYeUYz97Z3XqrDktNDKdNbcvq2bskRyzAsJs51+qd5dggnhcc1ssR27w6EB01VE15DSY43de9pe3NazLmwvv7lm+mGgvhsBzaQ1EQLnanK5jmZjYfFW2CdGmFRNY9sDaglrXB8xMrHXb7TWHs2N72I5LU+U6EM99L7eZDXM7GYrqOfHp43Na+lwynzdXLI0dZM85cxa2+8i1uAtqSTZeiOdT08Ucb3xxRNa2FglkaAWtZYMu89rshd7WAAAAAAAAAWAA3ADgFFVUEUrSyWOOVh3skY2Rp1vq1wI4BZqlbPaNrRWyJpWPNNpqfZ2RxMeZ1SR2RhTS59wfaytHVixA5dyNgcBxxs8ck8s0dJmu+GpmLpHtyuAHVm5abkHWy9Lo8OhhblhiihaL2bFGyNovv0aAugBXPFNQyJXXjr6dxHJrciypwan5ULETEAQnWSWTAcHLkqjZ7T3fyulcldvafFacI7VUQnsbSjfeNh7gplXYFLeFuu7RWK9OjMCRwSpChgZGUanxURK6Kkdt37j9VAWrx0laTNqGEpAEpCRRAEiUpCmAoT2pgTwgBUIukKAEJSFBKRAFVtXhfpNDVQAZnPhd1YuBeVvbj1/c1vwVJ0RYnNJQdXMyQejv6uJ7wQHxa2aLjXKQ5vwtwWwHJTRxgANaA0DcGgAAcgBuV6q2pum11v5Eba3HJUIsqSQWS2SgIQIRNB1Tio76pgSFNT02yABcuIey3938LqXNiPsf1BX4d/Fj5kZbFzsxPo5vxV8sZgdVkkF9x0WyBXqI7GUVIUqFIDMVzbSP/cfquYqxxemc0ySEdi4NxqdwG7xVN6c33Xn4D/K8vVw1TPK0XuzUpKxMQmFqIxI/wBmF5XdDgs7t7WsH6nXPyQsHWf4QzorihXzdmx+KQ/ABSDZyPi558lZ7OrvovUXMiZ9qcFom4BD+o/1JwwOHk7+4qa4bV6tC5qM4kK03qaHkfMo9Sw+6f7ip+zKnehc1GXskIWqGDQ+55ucj1PB+WPMqS4XL8wc0yjXarozDmPMLSjCYPy2+SPVUH5TPJTXC/8Ab6C5pmDUxje9vmE04hEPxg+AJWp9VQflt8knqiD8sKXsxfmDmmUOKR/qPg0prsXZwY8/AD+Vq/U0HuBN9RQe4p+zYd4uYzInF+Ubvi4BM9ZO/L/3LYeoYPdR6hg935qS4fT7hcxmPOJy8GNHiXFMNfP+keDf8rZHAIPdTTs7DyKsWCproLOzGmqnP4/JoSB0h9pxcORWzGz0PIoOz8XerY4eEdkhZmZGN1iCtvhc+eJp+C4zs5HzVjSUojblC0JWIkyEITAgrWgxuBAI00IuN6ipKWMbmMHg1qEIA6wEqEIAEIQgAQhCABCEIAEIQgAQhCABCEIAEIQgAQhCABCEIAEIQgAQhCAP/9k="/>
          <p:cNvSpPr>
            <a:spLocks noChangeAspect="1" noChangeArrowheads="1"/>
          </p:cNvSpPr>
          <p:nvPr/>
        </p:nvSpPr>
        <p:spPr bwMode="auto">
          <a:xfrm>
            <a:off x="155575" y="-1028700"/>
            <a:ext cx="2124075" cy="2152650"/>
          </a:xfrm>
          <a:prstGeom prst="rect">
            <a:avLst/>
          </a:prstGeom>
          <a:noFill/>
        </p:spPr>
        <p:txBody>
          <a:bodyPr vert="horz" wrap="square" lIns="91440" tIns="45720" rIns="91440" bIns="45720" numCol="1" anchor="t" anchorCtr="0" compatLnSpc="1">
            <a:prstTxWarp prst="textNoShape">
              <a:avLst/>
            </a:prstTxWarp>
          </a:bodyPr>
          <a:lstStyle/>
          <a:p>
            <a:endParaRPr lang="en-US" dirty="0"/>
          </a:p>
        </p:txBody>
      </p:sp>
      <p:pic>
        <p:nvPicPr>
          <p:cNvPr id="247816" name="Picture 8" descr="Wizard101 Tips And Tricks"/>
          <p:cNvPicPr>
            <a:picLocks noChangeAspect="1" noChangeArrowheads="1"/>
          </p:cNvPicPr>
          <p:nvPr/>
        </p:nvPicPr>
        <p:blipFill>
          <a:blip r:embed="rId3" cstate="print"/>
          <a:srcRect/>
          <a:stretch>
            <a:fillRect/>
          </a:stretch>
        </p:blipFill>
        <p:spPr bwMode="auto">
          <a:xfrm>
            <a:off x="7467196" y="1"/>
            <a:ext cx="1676804" cy="1600200"/>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
                                            <p:txEl>
                                              <p:pRg st="0" end="0"/>
                                            </p:txEl>
                                          </p:spTgt>
                                        </p:tgtEl>
                                        <p:attrNameLst>
                                          <p:attrName>style.visibility</p:attrName>
                                        </p:attrNameLst>
                                      </p:cBhvr>
                                      <p:to>
                                        <p:strVal val="visible"/>
                                      </p:to>
                                    </p:set>
                                  </p:childTnLst>
                                </p:cTn>
                              </p:par>
                            </p:childTnLst>
                          </p:cTn>
                        </p:par>
                        <p:par>
                          <p:cTn id="7" fill="hold">
                            <p:stCondLst>
                              <p:cond delay="0"/>
                            </p:stCondLst>
                            <p:childTnLst>
                              <p:par>
                                <p:cTn id="8" presetID="1" presetClass="entr" presetSubtype="0" fill="hold" grpId="0" nodeType="afterEffect">
                                  <p:stCondLst>
                                    <p:cond delay="800"/>
                                  </p:stCondLst>
                                  <p:childTnLst>
                                    <p:set>
                                      <p:cBhvr>
                                        <p:cTn id="9" dur="1" fill="hold">
                                          <p:stCondLst>
                                            <p:cond delay="0"/>
                                          </p:stCondLst>
                                        </p:cTn>
                                        <p:tgtEl>
                                          <p:spTgt spid="13">
                                            <p:txEl>
                                              <p:pRg st="1" end="1"/>
                                            </p:txEl>
                                          </p:spTgt>
                                        </p:tgtEl>
                                        <p:attrNameLst>
                                          <p:attrName>style.visibility</p:attrName>
                                        </p:attrNameLst>
                                      </p:cBhvr>
                                      <p:to>
                                        <p:strVal val="visible"/>
                                      </p:to>
                                    </p:set>
                                  </p:childTnLst>
                                </p:cTn>
                              </p:par>
                            </p:childTnLst>
                          </p:cTn>
                        </p:par>
                      </p:childTnLst>
                    </p:cTn>
                  </p:par>
                  <p:par>
                    <p:cTn id="10" fill="hold">
                      <p:stCondLst>
                        <p:cond delay="indefinite"/>
                      </p:stCondLst>
                      <p:childTnLst>
                        <p:par>
                          <p:cTn id="11" fill="hold">
                            <p:stCondLst>
                              <p:cond delay="0"/>
                            </p:stCondLst>
                            <p:childTnLst>
                              <p:par>
                                <p:cTn id="12" presetID="1" presetClass="entr" presetSubtype="0" fill="hold" grpId="0" nodeType="clickEffect">
                                  <p:stCondLst>
                                    <p:cond delay="0"/>
                                  </p:stCondLst>
                                  <p:childTnLst>
                                    <p:set>
                                      <p:cBhvr>
                                        <p:cTn id="13" dur="1" fill="hold">
                                          <p:stCondLst>
                                            <p:cond delay="0"/>
                                          </p:stCondLst>
                                        </p:cTn>
                                        <p:tgtEl>
                                          <p:spTgt spid="13">
                                            <p:txEl>
                                              <p:pRg st="2" end="2"/>
                                            </p:txEl>
                                          </p:spTgt>
                                        </p:tgtEl>
                                        <p:attrNameLst>
                                          <p:attrName>style.visibility</p:attrName>
                                        </p:attrNameLst>
                                      </p:cBhvr>
                                      <p:to>
                                        <p:strVal val="visible"/>
                                      </p:to>
                                    </p:set>
                                  </p:childTnLst>
                                </p:cTn>
                              </p:par>
                            </p:childTnLst>
                          </p:cTn>
                        </p:par>
                        <p:par>
                          <p:cTn id="14" fill="hold">
                            <p:stCondLst>
                              <p:cond delay="0"/>
                            </p:stCondLst>
                            <p:childTnLst>
                              <p:par>
                                <p:cTn id="15" presetID="1" presetClass="entr" presetSubtype="0" fill="hold" grpId="0" nodeType="afterEffect">
                                  <p:stCondLst>
                                    <p:cond delay="800"/>
                                  </p:stCondLst>
                                  <p:childTnLst>
                                    <p:set>
                                      <p:cBhvr>
                                        <p:cTn id="16" dur="1" fill="hold">
                                          <p:stCondLst>
                                            <p:cond delay="0"/>
                                          </p:stCondLst>
                                        </p:cTn>
                                        <p:tgtEl>
                                          <p:spTgt spid="13">
                                            <p:txEl>
                                              <p:pRg st="3" end="3"/>
                                            </p:txEl>
                                          </p:spTgt>
                                        </p:tgtEl>
                                        <p:attrNameLst>
                                          <p:attrName>style.visibility</p:attrName>
                                        </p:attrNameLst>
                                      </p:cBhvr>
                                      <p:to>
                                        <p:strVal val="visible"/>
                                      </p:to>
                                    </p:set>
                                  </p:childTnLst>
                                </p:cTn>
                              </p:par>
                            </p:childTnLst>
                          </p:cTn>
                        </p:par>
                        <p:par>
                          <p:cTn id="17" fill="hold">
                            <p:stCondLst>
                              <p:cond delay="800"/>
                            </p:stCondLst>
                            <p:childTnLst>
                              <p:par>
                                <p:cTn id="18" presetID="1" presetClass="entr" presetSubtype="0" fill="hold" grpId="0" nodeType="afterEffect">
                                  <p:stCondLst>
                                    <p:cond delay="800"/>
                                  </p:stCondLst>
                                  <p:childTnLst>
                                    <p:set>
                                      <p:cBhvr>
                                        <p:cTn id="19" dur="1" fill="hold">
                                          <p:stCondLst>
                                            <p:cond delay="0"/>
                                          </p:stCondLst>
                                        </p:cTn>
                                        <p:tgtEl>
                                          <p:spTgt spid="13">
                                            <p:txEl>
                                              <p:pRg st="4" end="4"/>
                                            </p:txEl>
                                          </p:spTgt>
                                        </p:tgtEl>
                                        <p:attrNameLst>
                                          <p:attrName>style.visibility</p:attrName>
                                        </p:attrNameLst>
                                      </p:cBhvr>
                                      <p:to>
                                        <p:strVal val="visible"/>
                                      </p:to>
                                    </p:set>
                                  </p:childTnLst>
                                </p:cTn>
                              </p:par>
                            </p:childTnLst>
                          </p:cTn>
                        </p:par>
                      </p:childTnLst>
                    </p:cTn>
                  </p:par>
                  <p:par>
                    <p:cTn id="20" fill="hold">
                      <p:stCondLst>
                        <p:cond delay="indefinite"/>
                      </p:stCondLst>
                      <p:childTnLst>
                        <p:par>
                          <p:cTn id="21" fill="hold">
                            <p:stCondLst>
                              <p:cond delay="0"/>
                            </p:stCondLst>
                            <p:childTnLst>
                              <p:par>
                                <p:cTn id="22" presetID="1" presetClass="entr" presetSubtype="0" fill="hold" grpId="0" nodeType="clickEffect">
                                  <p:stCondLst>
                                    <p:cond delay="0"/>
                                  </p:stCondLst>
                                  <p:childTnLst>
                                    <p:set>
                                      <p:cBhvr>
                                        <p:cTn id="23" dur="1" fill="hold">
                                          <p:stCondLst>
                                            <p:cond delay="0"/>
                                          </p:stCondLst>
                                        </p:cTn>
                                        <p:tgtEl>
                                          <p:spTgt spid="13">
                                            <p:txEl>
                                              <p:pRg st="5" end="5"/>
                                            </p:txEl>
                                          </p:spTgt>
                                        </p:tgtEl>
                                        <p:attrNameLst>
                                          <p:attrName>style.visibility</p:attrName>
                                        </p:attrNameLst>
                                      </p:cBhvr>
                                      <p:to>
                                        <p:strVal val="visible"/>
                                      </p:to>
                                    </p:set>
                                  </p:childTnLst>
                                </p:cTn>
                              </p:par>
                            </p:childTnLst>
                          </p:cTn>
                        </p:par>
                        <p:par>
                          <p:cTn id="24" fill="hold">
                            <p:stCondLst>
                              <p:cond delay="0"/>
                            </p:stCondLst>
                            <p:childTnLst>
                              <p:par>
                                <p:cTn id="25" presetID="1" presetClass="entr" presetSubtype="0" fill="hold" grpId="0" nodeType="afterEffect">
                                  <p:stCondLst>
                                    <p:cond delay="1000"/>
                                  </p:stCondLst>
                                  <p:childTnLst>
                                    <p:set>
                                      <p:cBhvr>
                                        <p:cTn id="26" dur="1" fill="hold">
                                          <p:stCondLst>
                                            <p:cond delay="0"/>
                                          </p:stCondLst>
                                        </p:cTn>
                                        <p:tgtEl>
                                          <p:spTgt spid="13">
                                            <p:txEl>
                                              <p:pRg st="6" end="6"/>
                                            </p:txEl>
                                          </p:spTgt>
                                        </p:tgtEl>
                                        <p:attrNameLst>
                                          <p:attrName>style.visibility</p:attrName>
                                        </p:attrNameLst>
                                      </p:cBhvr>
                                      <p:to>
                                        <p:strVal val="visible"/>
                                      </p:to>
                                    </p:set>
                                  </p:childTnLst>
                                </p:cTn>
                              </p:par>
                            </p:childTnLst>
                          </p:cTn>
                        </p:par>
                        <p:par>
                          <p:cTn id="27" fill="hold">
                            <p:stCondLst>
                              <p:cond delay="1000"/>
                            </p:stCondLst>
                            <p:childTnLst>
                              <p:par>
                                <p:cTn id="28" presetID="1" presetClass="entr" presetSubtype="0" fill="hold" grpId="0" nodeType="afterEffect">
                                  <p:stCondLst>
                                    <p:cond delay="1200"/>
                                  </p:stCondLst>
                                  <p:childTnLst>
                                    <p:set>
                                      <p:cBhvr>
                                        <p:cTn id="29" dur="1" fill="hold">
                                          <p:stCondLst>
                                            <p:cond delay="0"/>
                                          </p:stCondLst>
                                        </p:cTn>
                                        <p:tgtEl>
                                          <p:spTgt spid="1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uiExpand="1"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22" name="Rectangle 2"/>
          <p:cNvSpPr>
            <a:spLocks noGrp="1" noChangeArrowheads="1"/>
          </p:cNvSpPr>
          <p:nvPr>
            <p:ph type="title"/>
          </p:nvPr>
        </p:nvSpPr>
        <p:spPr>
          <a:xfrm>
            <a:off x="381000" y="-152400"/>
            <a:ext cx="8280400" cy="874713"/>
          </a:xfrm>
        </p:spPr>
        <p:txBody>
          <a:bodyPr/>
          <a:lstStyle/>
          <a:p>
            <a:r>
              <a:rPr lang="en-US" dirty="0"/>
              <a:t>Summary &amp; Final Questions</a:t>
            </a:r>
          </a:p>
        </p:txBody>
      </p:sp>
      <p:pic>
        <p:nvPicPr>
          <p:cNvPr id="5" name="Picture 8"/>
          <p:cNvPicPr>
            <a:picLocks noChangeAspect="1" noChangeArrowheads="1"/>
          </p:cNvPicPr>
          <p:nvPr/>
        </p:nvPicPr>
        <p:blipFill>
          <a:blip r:embed="rId3" cstate="print"/>
          <a:srcRect/>
          <a:stretch>
            <a:fillRect/>
          </a:stretch>
        </p:blipFill>
        <p:spPr bwMode="auto">
          <a:xfrm>
            <a:off x="5334000" y="3539066"/>
            <a:ext cx="3810000" cy="2861734"/>
          </a:xfrm>
          <a:prstGeom prst="rect">
            <a:avLst/>
          </a:prstGeom>
          <a:noFill/>
          <a:ln w="9525">
            <a:noFill/>
            <a:miter lim="800000"/>
            <a:headEnd/>
            <a:tailEnd/>
          </a:ln>
        </p:spPr>
      </p:pic>
      <p:sp>
        <p:nvSpPr>
          <p:cNvPr id="6" name="Rectangle 3"/>
          <p:cNvSpPr txBox="1">
            <a:spLocks noChangeArrowheads="1"/>
          </p:cNvSpPr>
          <p:nvPr/>
        </p:nvSpPr>
        <p:spPr>
          <a:xfrm>
            <a:off x="304799" y="1252538"/>
            <a:ext cx="8280400" cy="5148262"/>
          </a:xfrm>
          <a:prstGeom prst="rect">
            <a:avLst/>
          </a:prstGeom>
        </p:spPr>
        <p:txBody>
          <a:bodyPr/>
          <a:lstStyle/>
          <a:p>
            <a:pPr marL="342900" marR="0" lvl="0" indent="-342900" algn="l" defTabSz="914400" rtl="0" eaLnBrk="0" fontAlgn="base" latinLnBrk="0" hangingPunct="0">
              <a:lnSpc>
                <a:spcPct val="90000"/>
              </a:lnSpc>
              <a:spcBef>
                <a:spcPct val="20000"/>
              </a:spcBef>
              <a:spcAft>
                <a:spcPct val="0"/>
              </a:spcAft>
              <a:buClr>
                <a:schemeClr val="hlink"/>
              </a:buClr>
              <a:buSzPct val="75000"/>
              <a:buFont typeface="Wingdings" pitchFamily="2" charset="2"/>
              <a:buChar char="n"/>
              <a:tabLst/>
              <a:defRPr/>
            </a:pPr>
            <a:r>
              <a:rPr kumimoji="1" lang="en-US" sz="3200" b="1" i="0" u="none" strike="noStrike" kern="0" cap="none" spc="0" normalizeH="0" baseline="0" noProof="0" dirty="0">
                <a:ln>
                  <a:noFill/>
                </a:ln>
                <a:effectLst/>
                <a:uLnTx/>
                <a:uFillTx/>
                <a:latin typeface="+mn-lt"/>
                <a:ea typeface="+mn-ea"/>
                <a:cs typeface="+mn-cs"/>
              </a:rPr>
              <a:t>Writing Effective Expectations</a:t>
            </a:r>
          </a:p>
          <a:p>
            <a:pPr marL="742950" marR="0" lvl="1" indent="-285750" algn="l" defTabSz="914400" rtl="0" eaLnBrk="0" fontAlgn="base" latinLnBrk="0" hangingPunct="0">
              <a:lnSpc>
                <a:spcPct val="90000"/>
              </a:lnSpc>
              <a:spcBef>
                <a:spcPct val="20000"/>
              </a:spcBef>
              <a:spcAft>
                <a:spcPct val="0"/>
              </a:spcAft>
              <a:buClr>
                <a:schemeClr val="hlink"/>
              </a:buClr>
              <a:buSzPct val="75000"/>
              <a:buFont typeface="Wingdings" pitchFamily="2" charset="2"/>
              <a:buChar char="n"/>
              <a:tabLst/>
              <a:defRPr/>
            </a:pPr>
            <a:r>
              <a:rPr kumimoji="1" lang="en-US" sz="2400" b="0" i="0" u="none" strike="noStrike" kern="0" cap="none" spc="0" normalizeH="0" baseline="0" noProof="0" dirty="0">
                <a:ln>
                  <a:noFill/>
                </a:ln>
                <a:effectLst/>
                <a:uLnTx/>
                <a:uFillTx/>
                <a:latin typeface="+mn-lt"/>
              </a:rPr>
              <a:t>Tips</a:t>
            </a:r>
          </a:p>
          <a:p>
            <a:pPr marL="742950" marR="0" lvl="1" indent="-285750" algn="l" defTabSz="914400" rtl="0" eaLnBrk="0" fontAlgn="base" latinLnBrk="0" hangingPunct="0">
              <a:lnSpc>
                <a:spcPct val="90000"/>
              </a:lnSpc>
              <a:spcBef>
                <a:spcPct val="20000"/>
              </a:spcBef>
              <a:spcAft>
                <a:spcPct val="0"/>
              </a:spcAft>
              <a:buClr>
                <a:schemeClr val="hlink"/>
              </a:buClr>
              <a:buSzPct val="75000"/>
              <a:buFont typeface="Wingdings" pitchFamily="2" charset="2"/>
              <a:buChar char="n"/>
              <a:tabLst/>
              <a:defRPr/>
            </a:pPr>
            <a:r>
              <a:rPr kumimoji="1" lang="en-US" kern="0" dirty="0">
                <a:latin typeface="+mn-lt"/>
              </a:rPr>
              <a:t>Words and </a:t>
            </a:r>
            <a:r>
              <a:rPr kumimoji="1" lang="en-US" sz="2400" b="0" i="0" u="none" strike="noStrike" kern="0" cap="none" spc="0" normalizeH="0" baseline="0" noProof="0" dirty="0">
                <a:ln>
                  <a:noFill/>
                </a:ln>
                <a:effectLst/>
                <a:uLnTx/>
                <a:uFillTx/>
                <a:latin typeface="+mn-lt"/>
              </a:rPr>
              <a:t>Str</a:t>
            </a:r>
            <a:r>
              <a:rPr kumimoji="1" lang="en-US" b="0" i="0" u="none" strike="noStrike" kern="0" cap="none" spc="0" normalizeH="0" baseline="0" noProof="0" dirty="0">
                <a:ln>
                  <a:noFill/>
                </a:ln>
                <a:effectLst/>
                <a:uLnTx/>
                <a:uFillTx/>
                <a:latin typeface="+mn-lt"/>
              </a:rPr>
              <a:t>ucture</a:t>
            </a:r>
          </a:p>
          <a:p>
            <a:pPr marL="742950" lvl="1" indent="-285750" eaLnBrk="0" hangingPunct="0">
              <a:lnSpc>
                <a:spcPct val="90000"/>
              </a:lnSpc>
              <a:spcBef>
                <a:spcPct val="20000"/>
              </a:spcBef>
              <a:buClr>
                <a:schemeClr val="hlink"/>
              </a:buClr>
              <a:buSzPct val="75000"/>
              <a:buFont typeface="Wingdings" pitchFamily="2" charset="2"/>
              <a:buChar char="n"/>
            </a:pPr>
            <a:r>
              <a:rPr kumimoji="1" lang="en-US" kern="0" dirty="0">
                <a:latin typeface="+mn-lt"/>
              </a:rPr>
              <a:t>The S.M.A.R.T. Checklist</a:t>
            </a:r>
            <a:endParaRPr kumimoji="1" lang="en-US" b="0" i="0" u="none" strike="noStrike" kern="0" cap="none" spc="0" normalizeH="0" baseline="0" noProof="0" dirty="0">
              <a:ln>
                <a:noFill/>
              </a:ln>
              <a:solidFill>
                <a:schemeClr val="tx1"/>
              </a:solidFill>
              <a:effectLst/>
              <a:uLnTx/>
              <a:uFillTx/>
              <a:latin typeface="+mn-lt"/>
            </a:endParaRPr>
          </a:p>
          <a:p>
            <a:pPr marL="742950" marR="0" lvl="1" indent="-285750" algn="l" defTabSz="914400" rtl="0" eaLnBrk="0" fontAlgn="base" latinLnBrk="0" hangingPunct="0">
              <a:lnSpc>
                <a:spcPct val="90000"/>
              </a:lnSpc>
              <a:spcBef>
                <a:spcPct val="20000"/>
              </a:spcBef>
              <a:spcAft>
                <a:spcPct val="0"/>
              </a:spcAft>
              <a:buClr>
                <a:schemeClr val="hlink"/>
              </a:buClr>
              <a:buSzPct val="75000"/>
              <a:buFont typeface="Wingdings" pitchFamily="2" charset="2"/>
              <a:buChar char="n"/>
              <a:tabLst/>
              <a:defRPr/>
            </a:pPr>
            <a:r>
              <a:rPr kumimoji="1" lang="en-US" sz="2400" b="0" i="0" u="none" strike="noStrike" kern="0" cap="none" spc="0" normalizeH="0" baseline="0" noProof="0" dirty="0">
                <a:ln>
                  <a:noFill/>
                </a:ln>
                <a:solidFill>
                  <a:schemeClr val="tx1"/>
                </a:solidFill>
                <a:effectLst/>
                <a:uLnTx/>
                <a:uFillTx/>
                <a:latin typeface="+mn-lt"/>
              </a:rPr>
              <a:t>Examples</a:t>
            </a:r>
          </a:p>
          <a:p>
            <a:pPr marL="742950" marR="0" lvl="1" indent="-285750" algn="l" defTabSz="914400" rtl="0" eaLnBrk="0" fontAlgn="base" latinLnBrk="0" hangingPunct="0">
              <a:lnSpc>
                <a:spcPct val="90000"/>
              </a:lnSpc>
              <a:spcBef>
                <a:spcPct val="20000"/>
              </a:spcBef>
              <a:spcAft>
                <a:spcPct val="0"/>
              </a:spcAft>
              <a:buClr>
                <a:schemeClr val="hlink"/>
              </a:buClr>
              <a:buSzPct val="75000"/>
              <a:buFont typeface="Wingdings" pitchFamily="2" charset="2"/>
              <a:buChar char="n"/>
              <a:tabLst/>
              <a:defRPr/>
            </a:pPr>
            <a:r>
              <a:rPr kumimoji="1" lang="en-US" kern="0" dirty="0">
                <a:latin typeface="+mn-lt"/>
              </a:rPr>
              <a:t>Pitfalls</a:t>
            </a:r>
            <a:endParaRPr kumimoji="1" lang="en-US" kern="0" dirty="0">
              <a:effectLst>
                <a:outerShdw blurRad="38100" dist="38100" dir="2700000" algn="tl">
                  <a:srgbClr val="000000">
                    <a:alpha val="43137"/>
                  </a:srgbClr>
                </a:outerShdw>
              </a:effectLst>
              <a:latin typeface="+mn-lt"/>
            </a:endParaRPr>
          </a:p>
          <a:p>
            <a:pPr marL="285750" indent="-285750" eaLnBrk="0" hangingPunct="0">
              <a:lnSpc>
                <a:spcPct val="90000"/>
              </a:lnSpc>
              <a:spcBef>
                <a:spcPct val="20000"/>
              </a:spcBef>
              <a:buClr>
                <a:schemeClr val="hlink"/>
              </a:buClr>
              <a:buSzPct val="75000"/>
              <a:buFont typeface="Wingdings" pitchFamily="2" charset="2"/>
              <a:buChar char="n"/>
              <a:defRPr/>
            </a:pPr>
            <a:r>
              <a:rPr kumimoji="1" lang="en-US" sz="3200" b="1" i="0" u="none" strike="noStrike" kern="0" cap="none" spc="0" normalizeH="0" baseline="0" noProof="0" dirty="0">
                <a:ln>
                  <a:noFill/>
                </a:ln>
                <a:uLnTx/>
                <a:uFillTx/>
                <a:latin typeface="+mn-lt"/>
              </a:rPr>
              <a:t>Rating Expectations</a:t>
            </a:r>
            <a:endParaRPr kumimoji="1" lang="en-US" kern="0" dirty="0">
              <a:latin typeface="+mn-lt"/>
            </a:endParaRPr>
          </a:p>
          <a:p>
            <a:pPr marL="742950" lvl="1" indent="-285750" eaLnBrk="0" hangingPunct="0">
              <a:lnSpc>
                <a:spcPct val="90000"/>
              </a:lnSpc>
              <a:spcBef>
                <a:spcPct val="20000"/>
              </a:spcBef>
              <a:buClr>
                <a:schemeClr val="hlink"/>
              </a:buClr>
              <a:buSzPct val="75000"/>
              <a:buFont typeface="Wingdings" pitchFamily="2" charset="2"/>
              <a:buChar char="n"/>
              <a:defRPr/>
            </a:pPr>
            <a:r>
              <a:rPr kumimoji="1" lang="en-US" kern="0" dirty="0">
                <a:latin typeface="+mn-lt"/>
              </a:rPr>
              <a:t>Guidance/Definitions</a:t>
            </a:r>
          </a:p>
          <a:p>
            <a:pPr marL="742950" lvl="1" indent="-285750" eaLnBrk="0" hangingPunct="0">
              <a:lnSpc>
                <a:spcPct val="90000"/>
              </a:lnSpc>
              <a:spcBef>
                <a:spcPct val="20000"/>
              </a:spcBef>
              <a:buClr>
                <a:schemeClr val="hlink"/>
              </a:buClr>
              <a:buSzPct val="75000"/>
              <a:buFont typeface="Wingdings" pitchFamily="2" charset="2"/>
              <a:buChar char="n"/>
              <a:defRPr/>
            </a:pPr>
            <a:r>
              <a:rPr kumimoji="1" lang="en-US" kern="0" dirty="0">
                <a:latin typeface="+mn-lt"/>
              </a:rPr>
              <a:t>Rating Core Expectations</a:t>
            </a:r>
          </a:p>
          <a:p>
            <a:pPr marL="742950" lvl="1" indent="-285750" eaLnBrk="0" hangingPunct="0">
              <a:lnSpc>
                <a:spcPct val="90000"/>
              </a:lnSpc>
              <a:spcBef>
                <a:spcPct val="20000"/>
              </a:spcBef>
              <a:buClr>
                <a:schemeClr val="hlink"/>
              </a:buClr>
              <a:buSzPct val="75000"/>
              <a:buFont typeface="Wingdings" pitchFamily="2" charset="2"/>
              <a:buChar char="n"/>
              <a:defRPr/>
            </a:pPr>
            <a:r>
              <a:rPr kumimoji="1" lang="en-US" kern="0" dirty="0">
                <a:latin typeface="+mn-lt"/>
              </a:rPr>
              <a:t>Rating Job Expectations</a:t>
            </a:r>
          </a:p>
          <a:p>
            <a:pPr marL="742950" lvl="1" indent="-285750" eaLnBrk="0" hangingPunct="0">
              <a:lnSpc>
                <a:spcPct val="90000"/>
              </a:lnSpc>
              <a:spcBef>
                <a:spcPct val="20000"/>
              </a:spcBef>
              <a:buClr>
                <a:schemeClr val="hlink"/>
              </a:buClr>
              <a:buSzPct val="75000"/>
              <a:buFont typeface="Wingdings" pitchFamily="2" charset="2"/>
              <a:buChar char="n"/>
              <a:defRPr/>
            </a:pPr>
            <a:r>
              <a:rPr kumimoji="1" lang="en-US" kern="0" dirty="0">
                <a:latin typeface="+mn-lt"/>
              </a:rPr>
              <a:t>Rating Tips</a:t>
            </a:r>
          </a:p>
          <a:p>
            <a:pPr marL="742950" lvl="1" indent="-285750" eaLnBrk="0" hangingPunct="0">
              <a:lnSpc>
                <a:spcPct val="90000"/>
              </a:lnSpc>
              <a:spcBef>
                <a:spcPct val="20000"/>
              </a:spcBef>
              <a:buClr>
                <a:schemeClr val="hlink"/>
              </a:buClr>
              <a:buSzPct val="75000"/>
              <a:buFont typeface="Wingdings" pitchFamily="2" charset="2"/>
              <a:buChar char="n"/>
              <a:defRPr/>
            </a:pPr>
            <a:endParaRPr kumimoji="1" lang="en-US" i="0" u="none" strike="noStrike" kern="0" cap="none" spc="0" normalizeH="0" baseline="0" noProof="0" dirty="0">
              <a:ln>
                <a:noFill/>
              </a:ln>
              <a:solidFill>
                <a:schemeClr val="tx1"/>
              </a:solidFill>
              <a:effectLst/>
              <a:uLnTx/>
              <a:uFillTx/>
              <a:latin typeface="+mn-lt"/>
            </a:endParaRPr>
          </a:p>
        </p:txBody>
      </p:sp>
      <p:sp>
        <p:nvSpPr>
          <p:cNvPr id="7" name="Rectangle 6"/>
          <p:cNvSpPr/>
          <p:nvPr/>
        </p:nvSpPr>
        <p:spPr>
          <a:xfrm>
            <a:off x="381000" y="1152942"/>
            <a:ext cx="7836825" cy="2123658"/>
          </a:xfrm>
          <a:prstGeom prst="rect">
            <a:avLst/>
          </a:prstGeom>
          <a:solidFill>
            <a:srgbClr val="FFFFFF"/>
          </a:solidFill>
        </p:spPr>
        <p:txBody>
          <a:bodyPr wrap="non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r>
              <a:rPr lang="en-US" sz="4400" b="1" cap="none" spc="50" dirty="0">
                <a:ln w="11430"/>
                <a:solidFill>
                  <a:srgbClr val="C00000"/>
                </a:solidFill>
                <a:effectLst>
                  <a:outerShdw blurRad="76200" dist="50800" dir="5400000" algn="tl" rotWithShape="0">
                    <a:srgbClr val="000000">
                      <a:alpha val="65000"/>
                    </a:srgbClr>
                  </a:outerShdw>
                </a:effectLst>
              </a:rPr>
              <a:t>Make sure you</a:t>
            </a:r>
          </a:p>
          <a:p>
            <a:pPr lvl="1">
              <a:buFont typeface="Arial" pitchFamily="34" charset="0"/>
              <a:buChar char="•"/>
            </a:pPr>
            <a:r>
              <a:rPr lang="en-US" sz="4400" b="1" spc="50" dirty="0">
                <a:ln w="11430"/>
                <a:solidFill>
                  <a:srgbClr val="C00000"/>
                </a:solidFill>
                <a:effectLst>
                  <a:outerShdw blurRad="76200" dist="50800" dir="5400000" algn="tl" rotWithShape="0">
                    <a:srgbClr val="000000">
                      <a:alpha val="65000"/>
                    </a:srgbClr>
                  </a:outerShdw>
                </a:effectLst>
              </a:rPr>
              <a:t>	</a:t>
            </a:r>
            <a:r>
              <a:rPr lang="en-US" sz="4400" b="1" cap="none" spc="50" dirty="0">
                <a:ln w="11430"/>
                <a:solidFill>
                  <a:srgbClr val="C00000"/>
                </a:solidFill>
                <a:effectLst>
                  <a:outerShdw blurRad="76200" dist="50800" dir="5400000" algn="tl" rotWithShape="0">
                    <a:srgbClr val="000000">
                      <a:alpha val="65000"/>
                    </a:srgbClr>
                  </a:outerShdw>
                </a:effectLst>
              </a:rPr>
              <a:t>sign the class roster</a:t>
            </a:r>
          </a:p>
          <a:p>
            <a:pPr lvl="1">
              <a:buFont typeface="Arial" pitchFamily="34" charset="0"/>
              <a:buChar char="•"/>
            </a:pPr>
            <a:r>
              <a:rPr lang="en-US" sz="4400" b="1" spc="50" dirty="0">
                <a:ln w="11430"/>
                <a:solidFill>
                  <a:srgbClr val="C00000"/>
                </a:solidFill>
                <a:effectLst>
                  <a:outerShdw blurRad="76200" dist="50800" dir="5400000" algn="tl" rotWithShape="0">
                    <a:srgbClr val="000000">
                      <a:alpha val="65000"/>
                    </a:srgbClr>
                  </a:outerShdw>
                </a:effectLst>
              </a:rPr>
              <a:t>	</a:t>
            </a:r>
            <a:r>
              <a:rPr lang="en-US" sz="4400" b="1" cap="none" spc="50" dirty="0">
                <a:ln w="11430"/>
                <a:solidFill>
                  <a:srgbClr val="C00000"/>
                </a:solidFill>
                <a:effectLst>
                  <a:outerShdw blurRad="76200" dist="50800" dir="5400000" algn="tl" rotWithShape="0">
                    <a:srgbClr val="000000">
                      <a:alpha val="65000"/>
                    </a:srgbClr>
                  </a:outerShdw>
                </a:effectLst>
              </a:rPr>
              <a:t>return the email evaluation</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3" presetClass="exit" presetSubtype="10" fill="hold" grpId="1" nodeType="clickEffect">
                                  <p:stCondLst>
                                    <p:cond delay="0"/>
                                  </p:stCondLst>
                                  <p:childTnLst>
                                    <p:animEffect transition="out" filter="blinds(horizontal)">
                                      <p:cBhvr>
                                        <p:cTn id="10" dur="500"/>
                                        <p:tgtEl>
                                          <p:spTgt spid="6"/>
                                        </p:tgtEl>
                                      </p:cBhvr>
                                    </p:animEffect>
                                    <p:set>
                                      <p:cBhvr>
                                        <p:cTn id="11" dur="1" fill="hold">
                                          <p:stCondLst>
                                            <p:cond delay="499"/>
                                          </p:stCondLst>
                                        </p:cTn>
                                        <p:tgtEl>
                                          <p:spTgt spid="6"/>
                                        </p:tgtEl>
                                        <p:attrNameLst>
                                          <p:attrName>style.visibility</p:attrName>
                                        </p:attrNameLst>
                                      </p:cBhvr>
                                      <p:to>
                                        <p:strVal val="hidden"/>
                                      </p:to>
                                    </p:set>
                                  </p:childTnLst>
                                </p:cTn>
                              </p:par>
                              <p:par>
                                <p:cTn id="12" presetID="3" presetClass="entr" presetSubtype="10" fill="hold" grpId="0" nodeType="withEffect">
                                  <p:stCondLst>
                                    <p:cond delay="0"/>
                                  </p:stCondLst>
                                  <p:childTnLst>
                                    <p:set>
                                      <p:cBhvr>
                                        <p:cTn id="13" dur="1" fill="hold">
                                          <p:stCondLst>
                                            <p:cond delay="0"/>
                                          </p:stCondLst>
                                        </p:cTn>
                                        <p:tgtEl>
                                          <p:spTgt spid="7"/>
                                        </p:tgtEl>
                                        <p:attrNameLst>
                                          <p:attrName>style.visibility</p:attrName>
                                        </p:attrNameLst>
                                      </p:cBhvr>
                                      <p:to>
                                        <p:strVal val="visible"/>
                                      </p:to>
                                    </p:set>
                                    <p:animEffect transition="in" filter="blinds(horizontal)">
                                      <p:cBhvr>
                                        <p:cTn id="14"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6" grpId="1"/>
      <p:bldP spid="7" grpId="0" animBg="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p:cNvGraphicFramePr>
            <a:graphicFrameLocks noGrp="1"/>
          </p:cNvGraphicFramePr>
          <p:nvPr/>
        </p:nvGraphicFramePr>
        <p:xfrm>
          <a:off x="0" y="705256"/>
          <a:ext cx="9144000" cy="5786983"/>
        </p:xfrm>
        <a:graphic>
          <a:graphicData uri="http://schemas.openxmlformats.org/drawingml/2006/table">
            <a:tbl>
              <a:tblPr firstRow="1">
                <a:tableStyleId>{5C22544A-7EE6-4342-B048-85BDC9FD1C3A}</a:tableStyleId>
              </a:tblPr>
              <a:tblGrid>
                <a:gridCol w="1006679">
                  <a:extLst>
                    <a:ext uri="{9D8B030D-6E8A-4147-A177-3AD203B41FA5}">
                      <a16:colId xmlns:a16="http://schemas.microsoft.com/office/drawing/2014/main" val="20000"/>
                    </a:ext>
                  </a:extLst>
                </a:gridCol>
                <a:gridCol w="1006679">
                  <a:extLst>
                    <a:ext uri="{9D8B030D-6E8A-4147-A177-3AD203B41FA5}">
                      <a16:colId xmlns:a16="http://schemas.microsoft.com/office/drawing/2014/main" val="20001"/>
                    </a:ext>
                  </a:extLst>
                </a:gridCol>
                <a:gridCol w="7130642">
                  <a:extLst>
                    <a:ext uri="{9D8B030D-6E8A-4147-A177-3AD203B41FA5}">
                      <a16:colId xmlns:a16="http://schemas.microsoft.com/office/drawing/2014/main" val="20002"/>
                    </a:ext>
                  </a:extLst>
                </a:gridCol>
              </a:tblGrid>
              <a:tr h="372957">
                <a:tc>
                  <a:txBody>
                    <a:bodyPr/>
                    <a:lstStyle/>
                    <a:p>
                      <a:pPr algn="ctr"/>
                      <a:r>
                        <a:rPr lang="en-US" sz="1200" dirty="0"/>
                        <a:t>Not Earlier Than</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200" dirty="0"/>
                        <a:t>Not Later Than</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a:t>FY15 Performance Appraisal Review Timeline</a:t>
                      </a:r>
                    </a:p>
                  </a:txBody>
                  <a:tcPr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0"/>
                  </a:ext>
                </a:extLst>
              </a:tr>
              <a:tr h="160443">
                <a:tc rowSpan="3">
                  <a:txBody>
                    <a:bodyPr/>
                    <a:lstStyle/>
                    <a:p>
                      <a:pPr algn="ctr"/>
                      <a:r>
                        <a:rPr lang="en-US" sz="1200"/>
                        <a:t>9/29/2014</a:t>
                      </a:r>
                      <a:br>
                        <a:rPr lang="en-US" sz="1200" dirty="0"/>
                      </a:br>
                      <a:endParaRPr lang="en-US" sz="1200" dirty="0"/>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200" dirty="0"/>
                        <a:t>10/1/2014</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1200" dirty="0"/>
                        <a:t>Supervisors activate appraisals for direct reports</a:t>
                      </a:r>
                    </a:p>
                  </a:txBody>
                  <a:tcPr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1"/>
                  </a:ext>
                </a:extLst>
              </a:tr>
              <a:tr h="244686">
                <a:tc vMerge="1">
                  <a:txBody>
                    <a:bodyPr/>
                    <a:lstStyle/>
                    <a:p>
                      <a:endParaRPr lang="en-US" sz="1200" dirty="0"/>
                    </a:p>
                  </a:txBody>
                  <a:tcPr marL="0" marR="0" marT="0" marB="0" anchor="ctr"/>
                </a:tc>
                <a:tc>
                  <a:txBody>
                    <a:bodyPr/>
                    <a:lstStyle/>
                    <a:p>
                      <a:pPr algn="ctr"/>
                      <a:r>
                        <a:rPr lang="en-US" sz="1200" dirty="0"/>
                        <a:t>10/3/2014</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1200" dirty="0"/>
                        <a:t>If required, Home Unit Managers notify Work Unit Managers/Service Providers to complete Matrix Evaluations</a:t>
                      </a:r>
                    </a:p>
                  </a:txBody>
                  <a:tcPr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2"/>
                  </a:ext>
                </a:extLst>
              </a:tr>
              <a:tr h="252729">
                <a:tc vMerge="1">
                  <a:txBody>
                    <a:bodyPr/>
                    <a:lstStyle/>
                    <a:p>
                      <a:endParaRPr lang="en-US" sz="1200" dirty="0"/>
                    </a:p>
                  </a:txBody>
                  <a:tcPr marL="0" marR="0" marT="0" marB="0" anchor="ctr"/>
                </a:tc>
                <a:tc>
                  <a:txBody>
                    <a:bodyPr/>
                    <a:lstStyle/>
                    <a:p>
                      <a:pPr algn="ctr"/>
                      <a:r>
                        <a:rPr lang="en-US" sz="1200" dirty="0"/>
                        <a:t>10/13/2014</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1200" dirty="0"/>
                        <a:t>Employee</a:t>
                      </a:r>
                      <a:r>
                        <a:rPr lang="en-US" sz="1200" baseline="0" dirty="0"/>
                        <a:t> </a:t>
                      </a:r>
                      <a:r>
                        <a:rPr lang="en-US" sz="1200" dirty="0"/>
                        <a:t>Self-Assessments completed and forwarded; Matrix Evaluations completed and forwarded</a:t>
                      </a:r>
                    </a:p>
                  </a:txBody>
                  <a:tcPr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3"/>
                  </a:ext>
                </a:extLst>
              </a:tr>
              <a:tr h="181188">
                <a:tc>
                  <a:txBody>
                    <a:bodyPr/>
                    <a:lstStyle/>
                    <a:p>
                      <a:pPr algn="ctr"/>
                      <a:r>
                        <a:rPr lang="en-US" sz="1200" dirty="0"/>
                        <a:t>10/10/2014</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200" dirty="0"/>
                        <a:t>10/24/2014</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1200" dirty="0"/>
                        <a:t>Supervisors conduct first meeting with direct reports to discuss self-assessment and expectations</a:t>
                      </a:r>
                    </a:p>
                  </a:txBody>
                  <a:tcPr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4"/>
                  </a:ext>
                </a:extLst>
              </a:tr>
              <a:tr h="304800">
                <a:tc>
                  <a:txBody>
                    <a:bodyPr/>
                    <a:lstStyle/>
                    <a:p>
                      <a:pPr algn="ctr"/>
                      <a:r>
                        <a:rPr lang="en-US" sz="1200" dirty="0"/>
                        <a:t>10/13/2014</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200" dirty="0"/>
                        <a:t>11/1/2014</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1200" dirty="0"/>
                        <a:t>Supervisors draft appraisals and set expectations for coming year</a:t>
                      </a:r>
                    </a:p>
                  </a:txBody>
                  <a:tcPr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5"/>
                  </a:ext>
                </a:extLst>
              </a:tr>
              <a:tr h="228600">
                <a:tc>
                  <a:txBody>
                    <a:bodyPr/>
                    <a:lstStyle/>
                    <a:p>
                      <a:pPr algn="ctr"/>
                      <a:r>
                        <a:rPr lang="en-US" sz="1200" dirty="0"/>
                        <a:t>10/20/2014</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200" dirty="0"/>
                        <a:t>11/7/2014</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1200" dirty="0"/>
                        <a:t>Supervisors send completed</a:t>
                      </a:r>
                      <a:r>
                        <a:rPr lang="en-US" sz="1200" baseline="0" dirty="0"/>
                        <a:t> appraisals forward for higher level review</a:t>
                      </a:r>
                      <a:endParaRPr lang="en-US" sz="1200" dirty="0"/>
                    </a:p>
                  </a:txBody>
                  <a:tcPr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6"/>
                  </a:ext>
                </a:extLst>
              </a:tr>
              <a:tr h="228600">
                <a:tc>
                  <a:txBody>
                    <a:bodyPr/>
                    <a:lstStyle/>
                    <a:p>
                      <a:pPr algn="ctr"/>
                      <a:r>
                        <a:rPr lang="en-US" sz="1200" dirty="0"/>
                        <a:t>11/3/2014</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200" dirty="0"/>
                        <a:t>11/21/2014</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1200" dirty="0"/>
                        <a:t>Calibration completed; appraisals released for HR Review</a:t>
                      </a:r>
                    </a:p>
                  </a:txBody>
                  <a:tcPr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7"/>
                  </a:ext>
                </a:extLst>
              </a:tr>
              <a:tr h="152400">
                <a:tc>
                  <a:txBody>
                    <a:bodyPr/>
                    <a:lstStyle/>
                    <a:p>
                      <a:pPr algn="ctr"/>
                      <a:r>
                        <a:rPr lang="en-US" sz="1200" dirty="0"/>
                        <a:t>11/17/2014</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200" dirty="0"/>
                        <a:t>12/12/2014</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1200" dirty="0"/>
                        <a:t>HR Review</a:t>
                      </a:r>
                      <a:r>
                        <a:rPr lang="en-US" sz="1200" baseline="0" dirty="0"/>
                        <a:t> completed; appraisals released to supervisors</a:t>
                      </a:r>
                      <a:endParaRPr lang="en-US" sz="1200" dirty="0"/>
                    </a:p>
                  </a:txBody>
                  <a:tcPr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8"/>
                  </a:ext>
                </a:extLst>
              </a:tr>
              <a:tr h="137160">
                <a:tc>
                  <a:txBody>
                    <a:bodyPr/>
                    <a:lstStyle/>
                    <a:p>
                      <a:pPr algn="ctr"/>
                      <a:r>
                        <a:rPr lang="en-US" sz="1200" dirty="0"/>
                        <a:t>12/1/2014</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200" dirty="0"/>
                        <a:t>12/17/2014</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1200" dirty="0"/>
                        <a:t>Supervisors deliver appraisals at final meeting with direct reports</a:t>
                      </a:r>
                    </a:p>
                  </a:txBody>
                  <a:tcPr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9"/>
                  </a:ext>
                </a:extLst>
              </a:tr>
              <a:tr h="198120">
                <a:tc>
                  <a:txBody>
                    <a:bodyPr/>
                    <a:lstStyle/>
                    <a:p>
                      <a:pPr algn="ctr"/>
                      <a:r>
                        <a:rPr lang="en-US" sz="1200" dirty="0"/>
                        <a:t>12/8/2014</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200" dirty="0"/>
                        <a:t>12/19/2014</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1200" dirty="0"/>
                        <a:t>Employees acknowledge receipt</a:t>
                      </a:r>
                      <a:r>
                        <a:rPr lang="en-US" sz="1200" baseline="0" dirty="0"/>
                        <a:t> with electronic signature</a:t>
                      </a:r>
                      <a:endParaRPr lang="en-US" sz="1200" dirty="0"/>
                    </a:p>
                  </a:txBody>
                  <a:tcPr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10"/>
                  </a:ext>
                </a:extLst>
              </a:tr>
              <a:tr h="198120">
                <a:tc>
                  <a:txBody>
                    <a:bodyPr/>
                    <a:lstStyle/>
                    <a:p>
                      <a:pPr algn="ctr"/>
                      <a:endParaRPr lang="en-US" sz="1200" dirty="0"/>
                    </a:p>
                  </a:txBody>
                  <a:tcPr marL="0" marR="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1200" dirty="0"/>
                    </a:p>
                  </a:txBody>
                  <a:tcPr marL="0" marR="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sz="1200" dirty="0"/>
                    </a:p>
                  </a:txBody>
                  <a:tcPr marR="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11"/>
                  </a:ext>
                </a:extLst>
              </a:tr>
              <a:tr h="372957">
                <a:tc>
                  <a:txBody>
                    <a:bodyPr/>
                    <a:lstStyle/>
                    <a:p>
                      <a:pPr algn="ctr"/>
                      <a:r>
                        <a:rPr lang="en-US" sz="1200" dirty="0">
                          <a:solidFill>
                            <a:srgbClr val="FFFFFF"/>
                          </a:solidFill>
                        </a:rPr>
                        <a:t>Not Earlier Than</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c>
                  <a:txBody>
                    <a:bodyPr/>
                    <a:lstStyle/>
                    <a:p>
                      <a:pPr algn="ctr"/>
                      <a:r>
                        <a:rPr lang="en-US" sz="1200" dirty="0">
                          <a:solidFill>
                            <a:srgbClr val="FFFFFF"/>
                          </a:solidFill>
                        </a:rPr>
                        <a:t>Not Later Than</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b="1" dirty="0">
                          <a:solidFill>
                            <a:srgbClr val="FFFFFF"/>
                          </a:solidFill>
                        </a:rPr>
                        <a:t>FY15 Promotion/Salary Review Timeline</a:t>
                      </a:r>
                    </a:p>
                  </a:txBody>
                  <a:tcPr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extLst>
                  <a:ext uri="{0D108BD9-81ED-4DB2-BD59-A6C34878D82A}">
                    <a16:rowId xmlns:a16="http://schemas.microsoft.com/office/drawing/2014/main" val="10012"/>
                  </a:ext>
                </a:extLst>
              </a:tr>
              <a:tr h="254864">
                <a:tc>
                  <a:txBody>
                    <a:bodyPr/>
                    <a:lstStyle/>
                    <a:p>
                      <a:pPr algn="ctr"/>
                      <a:endParaRPr lang="en-US" sz="1200" dirty="0"/>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200" dirty="0"/>
                        <a:t>12/12/2014</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1200" dirty="0"/>
                        <a:t>Promotion packages submitted to HR</a:t>
                      </a:r>
                    </a:p>
                  </a:txBody>
                  <a:tcPr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13"/>
                  </a:ext>
                </a:extLst>
              </a:tr>
              <a:tr h="259080">
                <a:tc>
                  <a:txBody>
                    <a:bodyPr/>
                    <a:lstStyle/>
                    <a:p>
                      <a:pPr algn="ctr"/>
                      <a:r>
                        <a:rPr lang="en-US" sz="1200" dirty="0"/>
                        <a:t>12/15/2014</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200" dirty="0"/>
                        <a:t>1/15/2015</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1200" dirty="0"/>
                        <a:t>HR reviews packages and prepares for Technical Review Committees</a:t>
                      </a:r>
                    </a:p>
                  </a:txBody>
                  <a:tcPr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14"/>
                  </a:ext>
                </a:extLst>
              </a:tr>
              <a:tr h="228600">
                <a:tc>
                  <a:txBody>
                    <a:bodyPr/>
                    <a:lstStyle/>
                    <a:p>
                      <a:pPr algn="ctr"/>
                      <a:r>
                        <a:rPr lang="en-US" sz="1200" dirty="0"/>
                        <a:t>1/19/2015</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200" dirty="0"/>
                        <a:t>2/4/2015</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1200" dirty="0"/>
                        <a:t>Technical Review Committees Meet</a:t>
                      </a:r>
                    </a:p>
                  </a:txBody>
                  <a:tcPr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15"/>
                  </a:ext>
                </a:extLst>
              </a:tr>
              <a:tr h="228600">
                <a:tc>
                  <a:txBody>
                    <a:bodyPr/>
                    <a:lstStyle/>
                    <a:p>
                      <a:pPr algn="ctr"/>
                      <a:r>
                        <a:rPr lang="en-US" sz="1200" dirty="0"/>
                        <a:t>2/5/2015</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200" dirty="0"/>
                        <a:t>2/6/2015</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1200" dirty="0"/>
                        <a:t>Feedback from TRCs to ADs</a:t>
                      </a:r>
                    </a:p>
                  </a:txBody>
                  <a:tcPr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16"/>
                  </a:ext>
                </a:extLst>
              </a:tr>
              <a:tr h="228600">
                <a:tc>
                  <a:txBody>
                    <a:bodyPr/>
                    <a:lstStyle/>
                    <a:p>
                      <a:pPr algn="ctr"/>
                      <a:r>
                        <a:rPr lang="en-US" sz="1200" dirty="0"/>
                        <a:t>2/9/2015</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200" dirty="0"/>
                        <a:t>2/18/2015</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1200" dirty="0"/>
                        <a:t>Salary review conducted</a:t>
                      </a:r>
                    </a:p>
                  </a:txBody>
                  <a:tcPr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17"/>
                  </a:ext>
                </a:extLst>
              </a:tr>
              <a:tr h="228600">
                <a:tc>
                  <a:txBody>
                    <a:bodyPr/>
                    <a:lstStyle/>
                    <a:p>
                      <a:pPr algn="ctr"/>
                      <a:r>
                        <a:rPr lang="en-US" sz="1200" dirty="0"/>
                        <a:t>2/23/2015</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200" dirty="0"/>
                        <a:t>2/27/2015</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1200" dirty="0"/>
                        <a:t>Costpoint updated with promotion/salary data</a:t>
                      </a:r>
                    </a:p>
                  </a:txBody>
                  <a:tcPr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18"/>
                  </a:ext>
                </a:extLst>
              </a:tr>
              <a:tr h="213359">
                <a:tc>
                  <a:txBody>
                    <a:bodyPr/>
                    <a:lstStyle/>
                    <a:p>
                      <a:pPr algn="ctr"/>
                      <a:endParaRPr lang="en-US" sz="1200" dirty="0"/>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200" dirty="0"/>
                        <a:t>3/16/2015</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1200" dirty="0"/>
                        <a:t>Promotion/Salary letters distributed</a:t>
                      </a:r>
                    </a:p>
                  </a:txBody>
                  <a:tcPr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19"/>
                  </a:ext>
                </a:extLst>
              </a:tr>
            </a:tbl>
          </a:graphicData>
        </a:graphic>
      </p:graphicFrame>
      <p:sp>
        <p:nvSpPr>
          <p:cNvPr id="4" name="Rectangle 2"/>
          <p:cNvSpPr txBox="1">
            <a:spLocks noChangeArrowheads="1"/>
          </p:cNvSpPr>
          <p:nvPr/>
        </p:nvSpPr>
        <p:spPr>
          <a:xfrm>
            <a:off x="533400" y="-103760"/>
            <a:ext cx="8280400" cy="874713"/>
          </a:xfrm>
          <a:prstGeom prst="rect">
            <a:avLst/>
          </a:prstGeom>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en-US" sz="4000" b="1" i="0" u="none" strike="noStrike" kern="0" cap="none" spc="0" normalizeH="0" baseline="0" noProof="0" dirty="0">
                <a:ln>
                  <a:noFill/>
                </a:ln>
                <a:solidFill>
                  <a:schemeClr val="tx2"/>
                </a:solidFill>
                <a:effectLst/>
                <a:uLnTx/>
                <a:uFillTx/>
                <a:latin typeface="+mj-lt"/>
                <a:ea typeface="+mj-ea"/>
                <a:cs typeface="+mj-cs"/>
              </a:rPr>
              <a:t>Task Completion Schedule</a:t>
            </a:r>
          </a:p>
        </p:txBody>
      </p:sp>
      <p:sp>
        <p:nvSpPr>
          <p:cNvPr id="5" name="Rectangle 4"/>
          <p:cNvSpPr/>
          <p:nvPr/>
        </p:nvSpPr>
        <p:spPr>
          <a:xfrm>
            <a:off x="1241024" y="2057400"/>
            <a:ext cx="6661952" cy="584775"/>
          </a:xfrm>
          <a:prstGeom prst="rect">
            <a:avLst/>
          </a:prstGeom>
          <a:solidFill>
            <a:srgbClr val="FFFFFF"/>
          </a:solidFill>
        </p:spPr>
        <p:txBody>
          <a:bodyPr wrap="none" lIns="91440" tIns="45720" rIns="91440" bIns="45720">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algn="ctr"/>
            <a:r>
              <a:rPr lang="en-US" sz="3200" b="1" cap="all" spc="0" dirty="0">
                <a:ln w="0"/>
                <a:solidFill>
                  <a:srgbClr val="FF0000"/>
                </a:solidFill>
                <a:effectLst>
                  <a:reflection blurRad="12700" stA="50000" endPos="50000" dist="5000" dir="5400000" sy="-100000" rotWithShape="0"/>
                </a:effectLst>
              </a:rPr>
              <a:t>So, what’s the connection?</a:t>
            </a:r>
          </a:p>
        </p:txBody>
      </p:sp>
      <p:sp>
        <p:nvSpPr>
          <p:cNvPr id="6" name="Rectangle 5"/>
          <p:cNvSpPr/>
          <p:nvPr/>
        </p:nvSpPr>
        <p:spPr>
          <a:xfrm>
            <a:off x="0" y="3942964"/>
            <a:ext cx="9161433" cy="923330"/>
          </a:xfrm>
          <a:prstGeom prst="rect">
            <a:avLst/>
          </a:prstGeom>
          <a:solidFill>
            <a:srgbClr val="FFFFFF"/>
          </a:solidFill>
        </p:spPr>
        <p:txBody>
          <a:bodyPr wrap="square" lIns="0" tIns="45720" rIns="0" bIns="45720">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r>
              <a:rPr lang="en-US" sz="1800" b="1" cap="all" spc="0" dirty="0">
                <a:ln w="0"/>
                <a:solidFill>
                  <a:srgbClr val="FF0000"/>
                </a:solidFill>
                <a:effectLst>
                  <a:reflection blurRad="12700" stA="50000" endPos="50000" dist="5000" dir="5400000" sy="-100000" rotWithShape="0"/>
                </a:effectLst>
              </a:rPr>
              <a:t>      promotion/salary process can’t start until appraisals are done</a:t>
            </a:r>
          </a:p>
          <a:p>
            <a:endParaRPr lang="en-US" sz="1800" b="1" cap="all" dirty="0">
              <a:ln w="0"/>
              <a:solidFill>
                <a:srgbClr val="FF0000"/>
              </a:solidFill>
              <a:effectLst>
                <a:reflection blurRad="12700" stA="50000" endPos="50000" dist="5000" dir="5400000" sy="-100000" rotWithShape="0"/>
              </a:effectLst>
            </a:endParaRPr>
          </a:p>
          <a:p>
            <a:r>
              <a:rPr lang="en-US" sz="1800" b="1" cap="all" dirty="0">
                <a:ln w="0"/>
                <a:solidFill>
                  <a:srgbClr val="FF0000"/>
                </a:solidFill>
                <a:effectLst>
                  <a:reflection blurRad="12700" stA="50000" endPos="50000" dist="5000" dir="5400000" sy="-100000" rotWithShape="0"/>
                </a:effectLst>
              </a:rPr>
              <a:t>                   Job expectations could support future promotion</a:t>
            </a:r>
            <a:r>
              <a:rPr lang="en-US" sz="1800" b="1" cap="all" spc="0" dirty="0">
                <a:ln w="0"/>
                <a:solidFill>
                  <a:srgbClr val="FF0000"/>
                </a:solidFill>
                <a:effectLst>
                  <a:reflection blurRad="12700" stA="50000" endPos="50000" dist="5000" dir="5400000" sy="-100000" rotWithShape="0"/>
                </a:effectLst>
              </a:rPr>
              <a: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nodeType="withEffect">
                                  <p:stCondLst>
                                    <p:cond delay="900"/>
                                  </p:stCondLst>
                                  <p:childTnLst>
                                    <p:set>
                                      <p:cBhvr>
                                        <p:cTn id="6" dur="1" fill="hold">
                                          <p:stCondLst>
                                            <p:cond delay="0"/>
                                          </p:stCondLst>
                                        </p:cTn>
                                        <p:tgtEl>
                                          <p:spTgt spid="3"/>
                                        </p:tgtEl>
                                        <p:attrNameLst>
                                          <p:attrName>style.visibility</p:attrName>
                                        </p:attrNameLst>
                                      </p:cBhvr>
                                      <p:to>
                                        <p:strVal val="visible"/>
                                      </p:to>
                                    </p:set>
                                    <p:animEffect transition="in" filter="wipe(up)">
                                      <p:cBhvr>
                                        <p:cTn id="7" dur="20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53" presetClass="entr" presetSubtype="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 calcmode="lin" valueType="num">
                                      <p:cBhvr>
                                        <p:cTn id="12" dur="500" fill="hold"/>
                                        <p:tgtEl>
                                          <p:spTgt spid="5"/>
                                        </p:tgtEl>
                                        <p:attrNameLst>
                                          <p:attrName>ppt_w</p:attrName>
                                        </p:attrNameLst>
                                      </p:cBhvr>
                                      <p:tavLst>
                                        <p:tav tm="0">
                                          <p:val>
                                            <p:fltVal val="0"/>
                                          </p:val>
                                        </p:tav>
                                        <p:tav tm="100000">
                                          <p:val>
                                            <p:strVal val="#ppt_w"/>
                                          </p:val>
                                        </p:tav>
                                      </p:tavLst>
                                    </p:anim>
                                    <p:anim calcmode="lin" valueType="num">
                                      <p:cBhvr>
                                        <p:cTn id="13" dur="500" fill="hold"/>
                                        <p:tgtEl>
                                          <p:spTgt spid="5"/>
                                        </p:tgtEl>
                                        <p:attrNameLst>
                                          <p:attrName>ppt_h</p:attrName>
                                        </p:attrNameLst>
                                      </p:cBhvr>
                                      <p:tavLst>
                                        <p:tav tm="0">
                                          <p:val>
                                            <p:fltVal val="0"/>
                                          </p:val>
                                        </p:tav>
                                        <p:tav tm="100000">
                                          <p:val>
                                            <p:strVal val="#ppt_h"/>
                                          </p:val>
                                        </p:tav>
                                      </p:tavLst>
                                    </p:anim>
                                    <p:animEffect transition="in" filter="fade">
                                      <p:cBhvr>
                                        <p:cTn id="14" dur="500"/>
                                        <p:tgtEl>
                                          <p:spTgt spid="5"/>
                                        </p:tgtEl>
                                      </p:cBhvr>
                                    </p:animEffect>
                                  </p:childTnLst>
                                </p:cTn>
                              </p:par>
                            </p:childTnLst>
                          </p:cTn>
                        </p:par>
                      </p:childTnLst>
                    </p:cTn>
                  </p:par>
                  <p:par>
                    <p:cTn id="15" fill="hold">
                      <p:stCondLst>
                        <p:cond delay="indefinite"/>
                      </p:stCondLst>
                      <p:childTnLst>
                        <p:par>
                          <p:cTn id="16" fill="hold">
                            <p:stCondLst>
                              <p:cond delay="0"/>
                            </p:stCondLst>
                            <p:childTnLst>
                              <p:par>
                                <p:cTn id="17" presetID="53" presetClass="entr" presetSubtype="0"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anim calcmode="lin" valueType="num">
                                      <p:cBhvr>
                                        <p:cTn id="19" dur="500" fill="hold"/>
                                        <p:tgtEl>
                                          <p:spTgt spid="6"/>
                                        </p:tgtEl>
                                        <p:attrNameLst>
                                          <p:attrName>ppt_w</p:attrName>
                                        </p:attrNameLst>
                                      </p:cBhvr>
                                      <p:tavLst>
                                        <p:tav tm="0">
                                          <p:val>
                                            <p:fltVal val="0"/>
                                          </p:val>
                                        </p:tav>
                                        <p:tav tm="100000">
                                          <p:val>
                                            <p:strVal val="#ppt_w"/>
                                          </p:val>
                                        </p:tav>
                                      </p:tavLst>
                                    </p:anim>
                                    <p:anim calcmode="lin" valueType="num">
                                      <p:cBhvr>
                                        <p:cTn id="20" dur="500" fill="hold"/>
                                        <p:tgtEl>
                                          <p:spTgt spid="6"/>
                                        </p:tgtEl>
                                        <p:attrNameLst>
                                          <p:attrName>ppt_h</p:attrName>
                                        </p:attrNameLst>
                                      </p:cBhvr>
                                      <p:tavLst>
                                        <p:tav tm="0">
                                          <p:val>
                                            <p:fltVal val="0"/>
                                          </p:val>
                                        </p:tav>
                                        <p:tav tm="100000">
                                          <p:val>
                                            <p:strVal val="#ppt_h"/>
                                          </p:val>
                                        </p:tav>
                                      </p:tavLst>
                                    </p:anim>
                                    <p:animEffect transition="in" filter="fade">
                                      <p:cBhvr>
                                        <p:cTn id="21"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txBox="1">
            <a:spLocks noChangeArrowheads="1"/>
          </p:cNvSpPr>
          <p:nvPr/>
        </p:nvSpPr>
        <p:spPr>
          <a:xfrm>
            <a:off x="533400" y="-103760"/>
            <a:ext cx="8280400" cy="874713"/>
          </a:xfrm>
          <a:prstGeom prst="rect">
            <a:avLst/>
          </a:prstGeom>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en-US" sz="4000" b="1" i="0" u="none" strike="noStrike" kern="0" cap="none" spc="0" normalizeH="0" baseline="0" noProof="0" dirty="0">
                <a:ln>
                  <a:noFill/>
                </a:ln>
                <a:solidFill>
                  <a:schemeClr val="tx2"/>
                </a:solidFill>
                <a:effectLst/>
                <a:uLnTx/>
                <a:uFillTx/>
                <a:latin typeface="+mj-lt"/>
                <a:ea typeface="+mj-ea"/>
                <a:cs typeface="+mj-cs"/>
              </a:rPr>
              <a:t>Appraisals </a:t>
            </a:r>
            <a:r>
              <a:rPr kumimoji="1" lang="en-US" sz="4000" b="1" i="0" u="none" strike="noStrike" kern="0" cap="none" spc="0" normalizeH="0" baseline="0" noProof="0" dirty="0" err="1">
                <a:ln>
                  <a:noFill/>
                </a:ln>
                <a:solidFill>
                  <a:schemeClr val="tx2"/>
                </a:solidFill>
                <a:effectLst/>
                <a:uLnTx/>
                <a:uFillTx/>
                <a:latin typeface="+mj-lt"/>
                <a:ea typeface="+mj-ea"/>
                <a:cs typeface="+mj-cs"/>
              </a:rPr>
              <a:t>vs</a:t>
            </a:r>
            <a:r>
              <a:rPr kumimoji="1" lang="en-US" sz="4000" b="1" i="0" u="none" strike="noStrike" kern="0" cap="none" spc="0" normalizeH="0" baseline="0" noProof="0" dirty="0">
                <a:ln>
                  <a:noFill/>
                </a:ln>
                <a:solidFill>
                  <a:schemeClr val="tx2"/>
                </a:solidFill>
                <a:effectLst/>
                <a:uLnTx/>
                <a:uFillTx/>
                <a:latin typeface="+mj-lt"/>
                <a:ea typeface="+mj-ea"/>
                <a:cs typeface="+mj-cs"/>
              </a:rPr>
              <a:t> Promotion</a:t>
            </a:r>
          </a:p>
        </p:txBody>
      </p:sp>
      <p:sp>
        <p:nvSpPr>
          <p:cNvPr id="5" name="TextBox 4"/>
          <p:cNvSpPr txBox="1"/>
          <p:nvPr/>
        </p:nvSpPr>
        <p:spPr>
          <a:xfrm>
            <a:off x="381000" y="762000"/>
            <a:ext cx="8153400" cy="5139869"/>
          </a:xfrm>
          <a:prstGeom prst="rect">
            <a:avLst/>
          </a:prstGeom>
          <a:noFill/>
        </p:spPr>
        <p:txBody>
          <a:bodyPr wrap="square" rtlCol="0">
            <a:spAutoFit/>
          </a:bodyPr>
          <a:lstStyle/>
          <a:p>
            <a:pPr>
              <a:buFont typeface="Arial" pitchFamily="34" charset="0"/>
              <a:buChar char="•"/>
            </a:pPr>
            <a:r>
              <a:rPr lang="en-US" sz="2200" dirty="0">
                <a:latin typeface="+mn-lt"/>
              </a:rPr>
              <a:t> </a:t>
            </a:r>
            <a:r>
              <a:rPr lang="en-US" sz="2200" b="1" dirty="0">
                <a:effectLst>
                  <a:outerShdw blurRad="38100" dist="38100" dir="2700000" algn="tl">
                    <a:srgbClr val="000000">
                      <a:alpha val="43137"/>
                    </a:srgbClr>
                  </a:outerShdw>
                </a:effectLst>
                <a:latin typeface="+mn-lt"/>
              </a:rPr>
              <a:t>Appraisal</a:t>
            </a:r>
            <a:r>
              <a:rPr lang="en-US" sz="2200" dirty="0">
                <a:latin typeface="+mn-lt"/>
              </a:rPr>
              <a:t> evaluates </a:t>
            </a:r>
            <a:r>
              <a:rPr lang="en-US" sz="2200" u="sng" dirty="0">
                <a:latin typeface="+mn-lt"/>
              </a:rPr>
              <a:t>past</a:t>
            </a:r>
            <a:r>
              <a:rPr lang="en-US" sz="2200" dirty="0">
                <a:latin typeface="+mn-lt"/>
              </a:rPr>
              <a:t> year’s </a:t>
            </a:r>
            <a:r>
              <a:rPr lang="en-US" sz="2200" u="sng" dirty="0">
                <a:latin typeface="+mn-lt"/>
              </a:rPr>
              <a:t>performance</a:t>
            </a:r>
            <a:r>
              <a:rPr lang="en-US" sz="2200" dirty="0">
                <a:latin typeface="+mn-lt"/>
              </a:rPr>
              <a:t> in </a:t>
            </a:r>
            <a:r>
              <a:rPr lang="en-US" sz="2200" u="sng" dirty="0">
                <a:latin typeface="+mn-lt"/>
              </a:rPr>
              <a:t>current job</a:t>
            </a:r>
            <a:r>
              <a:rPr lang="en-US" sz="2200" dirty="0">
                <a:latin typeface="+mn-lt"/>
              </a:rPr>
              <a:t> and grade (classification)</a:t>
            </a:r>
          </a:p>
          <a:p>
            <a:pPr lvl="1">
              <a:buFont typeface="Arial" pitchFamily="34" charset="0"/>
              <a:buChar char="•"/>
            </a:pPr>
            <a:r>
              <a:rPr lang="en-US" sz="2000" dirty="0">
                <a:latin typeface="+mn-lt"/>
              </a:rPr>
              <a:t> “Everybody” gets one</a:t>
            </a:r>
          </a:p>
          <a:p>
            <a:pPr lvl="1">
              <a:buFont typeface="Arial" pitchFamily="34" charset="0"/>
              <a:buChar char="•"/>
            </a:pPr>
            <a:r>
              <a:rPr lang="en-US" sz="2000" dirty="0">
                <a:latin typeface="+mn-lt"/>
              </a:rPr>
              <a:t> Uses objectives (expectations) set a year before </a:t>
            </a:r>
          </a:p>
          <a:p>
            <a:pPr lvl="1">
              <a:buFont typeface="Arial" pitchFamily="34" charset="0"/>
              <a:buChar char="•"/>
            </a:pPr>
            <a:r>
              <a:rPr lang="en-US" sz="2000" dirty="0">
                <a:latin typeface="+mn-lt"/>
              </a:rPr>
              <a:t> Result depends on judgment of supervisor and division review </a:t>
            </a:r>
          </a:p>
          <a:p>
            <a:pPr lvl="1">
              <a:buFont typeface="Arial" pitchFamily="34" charset="0"/>
              <a:buChar char="•"/>
            </a:pPr>
            <a:r>
              <a:rPr lang="en-US" sz="2000" dirty="0">
                <a:latin typeface="+mn-lt"/>
              </a:rPr>
              <a:t> Contributes to annual merit increase distribution</a:t>
            </a:r>
          </a:p>
          <a:p>
            <a:pPr lvl="1">
              <a:buFont typeface="Arial" pitchFamily="34" charset="0"/>
              <a:buChar char="•"/>
            </a:pPr>
            <a:endParaRPr lang="en-US" sz="2000" dirty="0">
              <a:latin typeface="+mn-lt"/>
            </a:endParaRPr>
          </a:p>
          <a:p>
            <a:pPr>
              <a:buFont typeface="Arial" pitchFamily="34" charset="0"/>
              <a:buChar char="•"/>
            </a:pPr>
            <a:r>
              <a:rPr lang="en-US" sz="2200" dirty="0">
                <a:latin typeface="+mn-lt"/>
              </a:rPr>
              <a:t> </a:t>
            </a:r>
            <a:r>
              <a:rPr lang="en-US" sz="2200" b="1" dirty="0">
                <a:effectLst>
                  <a:outerShdw blurRad="38100" dist="38100" dir="2700000" algn="tl">
                    <a:srgbClr val="000000">
                      <a:alpha val="43137"/>
                    </a:srgbClr>
                  </a:outerShdw>
                </a:effectLst>
                <a:latin typeface="+mn-lt"/>
              </a:rPr>
              <a:t>Promotion</a:t>
            </a:r>
            <a:r>
              <a:rPr lang="en-US" sz="2200" dirty="0">
                <a:latin typeface="+mn-lt"/>
              </a:rPr>
              <a:t> is based on </a:t>
            </a:r>
            <a:r>
              <a:rPr lang="en-US" sz="2200" u="sng" dirty="0">
                <a:latin typeface="+mn-lt"/>
              </a:rPr>
              <a:t>performance</a:t>
            </a:r>
            <a:r>
              <a:rPr lang="en-US" sz="2200" dirty="0">
                <a:latin typeface="+mn-lt"/>
              </a:rPr>
              <a:t> at a </a:t>
            </a:r>
            <a:r>
              <a:rPr lang="en-US" sz="2200" u="sng" dirty="0">
                <a:latin typeface="+mn-lt"/>
              </a:rPr>
              <a:t>higher grade</a:t>
            </a:r>
          </a:p>
          <a:p>
            <a:pPr lvl="1">
              <a:buFont typeface="Arial" pitchFamily="34" charset="0"/>
              <a:buChar char="•"/>
            </a:pPr>
            <a:r>
              <a:rPr lang="en-US" sz="2200" dirty="0">
                <a:latin typeface="+mn-lt"/>
              </a:rPr>
              <a:t> Success is result of </a:t>
            </a:r>
          </a:p>
          <a:p>
            <a:pPr lvl="2">
              <a:buFont typeface="Arial" pitchFamily="34" charset="0"/>
              <a:buChar char="•"/>
            </a:pPr>
            <a:r>
              <a:rPr lang="en-US" sz="1800" dirty="0">
                <a:latin typeface="+mn-lt"/>
              </a:rPr>
              <a:t> Evidence individual performs at higher grade</a:t>
            </a:r>
          </a:p>
          <a:p>
            <a:pPr lvl="3">
              <a:buFont typeface="Arial" pitchFamily="34" charset="0"/>
              <a:buChar char="•"/>
            </a:pPr>
            <a:r>
              <a:rPr lang="en-US" sz="1800" dirty="0">
                <a:latin typeface="+mn-lt"/>
              </a:rPr>
              <a:t> Guided by skill matrix</a:t>
            </a:r>
          </a:p>
          <a:p>
            <a:pPr lvl="3">
              <a:buFont typeface="Arial" pitchFamily="34" charset="0"/>
              <a:buChar char="•"/>
            </a:pPr>
            <a:r>
              <a:rPr lang="en-US" sz="1800" dirty="0">
                <a:latin typeface="+mn-lt"/>
              </a:rPr>
              <a:t> Supported by performance against higher level </a:t>
            </a:r>
            <a:r>
              <a:rPr lang="en-US" sz="1800" dirty="0" err="1">
                <a:latin typeface="+mn-lt"/>
              </a:rPr>
              <a:t>expectati</a:t>
            </a:r>
            <a:r>
              <a:rPr lang="en-US" sz="1800" dirty="0">
                <a:latin typeface="+mn-lt"/>
              </a:rPr>
              <a:t>	</a:t>
            </a:r>
          </a:p>
          <a:p>
            <a:pPr lvl="2">
              <a:buFont typeface="Arial" pitchFamily="34" charset="0"/>
              <a:buChar char="•"/>
            </a:pPr>
            <a:r>
              <a:rPr lang="en-US" sz="1800" dirty="0">
                <a:latin typeface="+mn-lt"/>
              </a:rPr>
              <a:t> Recommendation by TRC or HR</a:t>
            </a:r>
          </a:p>
          <a:p>
            <a:pPr lvl="2">
              <a:buFont typeface="Arial" pitchFamily="34" charset="0"/>
              <a:buChar char="•"/>
            </a:pPr>
            <a:r>
              <a:rPr lang="en-US" sz="1800" dirty="0">
                <a:latin typeface="+mn-lt"/>
              </a:rPr>
              <a:t> Funds availability and approval by division head</a:t>
            </a:r>
            <a:endParaRPr lang="en-US" sz="1000" dirty="0">
              <a:latin typeface="+mn-lt"/>
            </a:endParaRPr>
          </a:p>
          <a:p>
            <a:pPr lvl="2">
              <a:buFont typeface="Arial" pitchFamily="34" charset="0"/>
              <a:buChar char="•"/>
            </a:pPr>
            <a:endParaRPr lang="en-US" sz="1000" dirty="0">
              <a:latin typeface="+mn-lt"/>
            </a:endParaRPr>
          </a:p>
          <a:p>
            <a:pPr algn="ctr"/>
            <a:r>
              <a:rPr lang="en-US" sz="1800" dirty="0">
                <a:latin typeface="+mn-lt"/>
              </a:rPr>
              <a:t> </a:t>
            </a:r>
            <a:r>
              <a:rPr lang="en-US" sz="2000" b="1" dirty="0">
                <a:solidFill>
                  <a:srgbClr val="FF0000"/>
                </a:solidFill>
                <a:latin typeface="+mn-lt"/>
              </a:rPr>
              <a:t>Neither high performance rating at current grade nor seniority are determining factors for promotion</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par>
                          <p:cTn id="7" fill="hold">
                            <p:stCondLst>
                              <p:cond delay="0"/>
                            </p:stCondLst>
                            <p:childTnLst>
                              <p:par>
                                <p:cTn id="8" presetID="1" presetClass="entr" presetSubtype="0" fill="hold" grpId="0" nodeType="afterEffect">
                                  <p:stCondLst>
                                    <p:cond delay="800"/>
                                  </p:stCondLst>
                                  <p:childTnLst>
                                    <p:set>
                                      <p:cBhvr>
                                        <p:cTn id="9" dur="1" fill="hold">
                                          <p:stCondLst>
                                            <p:cond delay="0"/>
                                          </p:stCondLst>
                                        </p:cTn>
                                        <p:tgtEl>
                                          <p:spTgt spid="5">
                                            <p:txEl>
                                              <p:pRg st="1" end="1"/>
                                            </p:txEl>
                                          </p:spTgt>
                                        </p:tgtEl>
                                        <p:attrNameLst>
                                          <p:attrName>style.visibility</p:attrName>
                                        </p:attrNameLst>
                                      </p:cBhvr>
                                      <p:to>
                                        <p:strVal val="visible"/>
                                      </p:to>
                                    </p:set>
                                  </p:childTnLst>
                                </p:cTn>
                              </p:par>
                            </p:childTnLst>
                          </p:cTn>
                        </p:par>
                        <p:par>
                          <p:cTn id="10" fill="hold">
                            <p:stCondLst>
                              <p:cond delay="800"/>
                            </p:stCondLst>
                            <p:childTnLst>
                              <p:par>
                                <p:cTn id="11" presetID="1" presetClass="entr" presetSubtype="0" fill="hold" grpId="0" nodeType="afterEffect">
                                  <p:stCondLst>
                                    <p:cond delay="800"/>
                                  </p:stCondLst>
                                  <p:childTnLst>
                                    <p:set>
                                      <p:cBhvr>
                                        <p:cTn id="12" dur="1" fill="hold">
                                          <p:stCondLst>
                                            <p:cond delay="0"/>
                                          </p:stCondLst>
                                        </p:cTn>
                                        <p:tgtEl>
                                          <p:spTgt spid="5">
                                            <p:txEl>
                                              <p:pRg st="2" end="2"/>
                                            </p:txEl>
                                          </p:spTgt>
                                        </p:tgtEl>
                                        <p:attrNameLst>
                                          <p:attrName>style.visibility</p:attrName>
                                        </p:attrNameLst>
                                      </p:cBhvr>
                                      <p:to>
                                        <p:strVal val="visible"/>
                                      </p:to>
                                    </p:set>
                                  </p:childTnLst>
                                </p:cTn>
                              </p:par>
                            </p:childTnLst>
                          </p:cTn>
                        </p:par>
                        <p:par>
                          <p:cTn id="13" fill="hold">
                            <p:stCondLst>
                              <p:cond delay="1600"/>
                            </p:stCondLst>
                            <p:childTnLst>
                              <p:par>
                                <p:cTn id="14" presetID="1" presetClass="entr" presetSubtype="0" fill="hold" grpId="0" nodeType="afterEffect">
                                  <p:stCondLst>
                                    <p:cond delay="800"/>
                                  </p:stCondLst>
                                  <p:childTnLst>
                                    <p:set>
                                      <p:cBhvr>
                                        <p:cTn id="15" dur="1" fill="hold">
                                          <p:stCondLst>
                                            <p:cond delay="0"/>
                                          </p:stCondLst>
                                        </p:cTn>
                                        <p:tgtEl>
                                          <p:spTgt spid="5">
                                            <p:txEl>
                                              <p:pRg st="3" end="3"/>
                                            </p:txEl>
                                          </p:spTgt>
                                        </p:tgtEl>
                                        <p:attrNameLst>
                                          <p:attrName>style.visibility</p:attrName>
                                        </p:attrNameLst>
                                      </p:cBhvr>
                                      <p:to>
                                        <p:strVal val="visible"/>
                                      </p:to>
                                    </p:set>
                                  </p:childTnLst>
                                </p:cTn>
                              </p:par>
                            </p:childTnLst>
                          </p:cTn>
                        </p:par>
                        <p:par>
                          <p:cTn id="16" fill="hold">
                            <p:stCondLst>
                              <p:cond delay="2400"/>
                            </p:stCondLst>
                            <p:childTnLst>
                              <p:par>
                                <p:cTn id="17" presetID="1" presetClass="entr" presetSubtype="0" fill="hold" grpId="0" nodeType="afterEffect">
                                  <p:stCondLst>
                                    <p:cond delay="0"/>
                                  </p:stCondLst>
                                  <p:childTnLst>
                                    <p:set>
                                      <p:cBhvr>
                                        <p:cTn id="18"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
                                            <p:txEl>
                                              <p:pRg st="6" end="6"/>
                                            </p:txEl>
                                          </p:spTgt>
                                        </p:tgtEl>
                                        <p:attrNameLst>
                                          <p:attrName>style.visibility</p:attrName>
                                        </p:attrNameLst>
                                      </p:cBhvr>
                                      <p:to>
                                        <p:strVal val="visible"/>
                                      </p:to>
                                    </p:set>
                                  </p:childTnLst>
                                </p:cTn>
                              </p:par>
                            </p:childTnLst>
                          </p:cTn>
                        </p:par>
                        <p:par>
                          <p:cTn id="23" fill="hold">
                            <p:stCondLst>
                              <p:cond delay="0"/>
                            </p:stCondLst>
                            <p:childTnLst>
                              <p:par>
                                <p:cTn id="24" presetID="1" presetClass="entr" presetSubtype="0" fill="hold" grpId="0" nodeType="afterEffect">
                                  <p:stCondLst>
                                    <p:cond delay="800"/>
                                  </p:stCondLst>
                                  <p:childTnLst>
                                    <p:set>
                                      <p:cBhvr>
                                        <p:cTn id="25" dur="1" fill="hold">
                                          <p:stCondLst>
                                            <p:cond delay="0"/>
                                          </p:stCondLst>
                                        </p:cTn>
                                        <p:tgtEl>
                                          <p:spTgt spid="5">
                                            <p:txEl>
                                              <p:pRg st="7" end="7"/>
                                            </p:txEl>
                                          </p:spTgt>
                                        </p:tgtEl>
                                        <p:attrNameLst>
                                          <p:attrName>style.visibility</p:attrName>
                                        </p:attrNameLst>
                                      </p:cBhvr>
                                      <p:to>
                                        <p:strVal val="visible"/>
                                      </p:to>
                                    </p:set>
                                  </p:childTnLst>
                                </p:cTn>
                              </p:par>
                            </p:childTnLst>
                          </p:cTn>
                        </p:par>
                        <p:par>
                          <p:cTn id="26" fill="hold">
                            <p:stCondLst>
                              <p:cond delay="800"/>
                            </p:stCondLst>
                            <p:childTnLst>
                              <p:par>
                                <p:cTn id="27" presetID="1" presetClass="entr" presetSubtype="0" fill="hold" grpId="0" nodeType="afterEffect">
                                  <p:stCondLst>
                                    <p:cond delay="0"/>
                                  </p:stCondLst>
                                  <p:childTnLst>
                                    <p:set>
                                      <p:cBhvr>
                                        <p:cTn id="28" dur="1" fill="hold">
                                          <p:stCondLst>
                                            <p:cond delay="0"/>
                                          </p:stCondLst>
                                        </p:cTn>
                                        <p:tgtEl>
                                          <p:spTgt spid="5">
                                            <p:txEl>
                                              <p:pRg st="8" end="8"/>
                                            </p:tx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5">
                                            <p:txEl>
                                              <p:pRg st="9" end="9"/>
                                            </p:txEl>
                                          </p:spTgt>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5">
                                            <p:txEl>
                                              <p:pRg st="10" end="10"/>
                                            </p:txEl>
                                          </p:spTgt>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5">
                                            <p:txEl>
                                              <p:pRg st="11" end="11"/>
                                            </p:txEl>
                                          </p:spTgt>
                                        </p:tgtEl>
                                        <p:attrNameLst>
                                          <p:attrName>style.visibility</p:attrName>
                                        </p:attrNameLst>
                                      </p:cBhvr>
                                      <p:to>
                                        <p:strVal val="visible"/>
                                      </p:to>
                                    </p:set>
                                  </p:childTnLst>
                                </p:cTn>
                              </p:par>
                            </p:childTnLst>
                          </p:cTn>
                        </p:par>
                        <p:par>
                          <p:cTn id="35" fill="hold">
                            <p:stCondLst>
                              <p:cond delay="800"/>
                            </p:stCondLst>
                            <p:childTnLst>
                              <p:par>
                                <p:cTn id="36" presetID="1" presetClass="entr" presetSubtype="0" fill="hold" grpId="0" nodeType="afterEffect">
                                  <p:stCondLst>
                                    <p:cond delay="0"/>
                                  </p:stCondLst>
                                  <p:childTnLst>
                                    <p:set>
                                      <p:cBhvr>
                                        <p:cTn id="37" dur="1" fill="hold">
                                          <p:stCondLst>
                                            <p:cond delay="0"/>
                                          </p:stCondLst>
                                        </p:cTn>
                                        <p:tgtEl>
                                          <p:spTgt spid="5">
                                            <p:txEl>
                                              <p:pRg st="12" end="12"/>
                                            </p:txEl>
                                          </p:spTgt>
                                        </p:tgtEl>
                                        <p:attrNameLst>
                                          <p:attrName>style.visibility</p:attrName>
                                        </p:attrNameLst>
                                      </p:cBhvr>
                                      <p:to>
                                        <p:strVal val="visible"/>
                                      </p:to>
                                    </p:set>
                                  </p:childTnLst>
                                </p:cTn>
                              </p:par>
                            </p:childTnLst>
                          </p:cTn>
                        </p:par>
                      </p:childTnLst>
                    </p:cTn>
                  </p:par>
                  <p:par>
                    <p:cTn id="38" fill="hold">
                      <p:stCondLst>
                        <p:cond delay="indefinite"/>
                      </p:stCondLst>
                      <p:childTnLst>
                        <p:par>
                          <p:cTn id="39" fill="hold">
                            <p:stCondLst>
                              <p:cond delay="0"/>
                            </p:stCondLst>
                            <p:childTnLst>
                              <p:par>
                                <p:cTn id="40" presetID="1" presetClass="entr" presetSubtype="0" fill="hold" grpId="0" nodeType="clickEffect">
                                  <p:stCondLst>
                                    <p:cond delay="0"/>
                                  </p:stCondLst>
                                  <p:childTnLst>
                                    <p:set>
                                      <p:cBhvr>
                                        <p:cTn id="41" dur="1" fill="hold">
                                          <p:stCondLst>
                                            <p:cond delay="0"/>
                                          </p:stCondLst>
                                        </p:cTn>
                                        <p:tgtEl>
                                          <p:spTgt spid="5">
                                            <p:txEl>
                                              <p:pRg st="14" end="1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uiExpand="1" build="p"/>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xfrm>
            <a:off x="685800" y="-228600"/>
            <a:ext cx="7924800" cy="1206500"/>
          </a:xfrm>
        </p:spPr>
        <p:txBody>
          <a:bodyPr/>
          <a:lstStyle/>
          <a:p>
            <a:pPr eaLnBrk="1" hangingPunct="1">
              <a:defRPr/>
            </a:pPr>
            <a:r>
              <a:rPr lang="en-US" dirty="0">
                <a:effectLst>
                  <a:outerShdw blurRad="38100" dist="38100" dir="2700000" algn="tl">
                    <a:srgbClr val="000000">
                      <a:alpha val="43137"/>
                    </a:srgbClr>
                  </a:outerShdw>
                </a:effectLst>
                <a:cs typeface="Times New Roman" pitchFamily="18" charset="0"/>
              </a:rPr>
              <a:t>The Promotion Process</a:t>
            </a:r>
          </a:p>
        </p:txBody>
      </p:sp>
      <p:grpSp>
        <p:nvGrpSpPr>
          <p:cNvPr id="2" name="Group 20"/>
          <p:cNvGrpSpPr/>
          <p:nvPr/>
        </p:nvGrpSpPr>
        <p:grpSpPr>
          <a:xfrm>
            <a:off x="457200" y="2133600"/>
            <a:ext cx="8534400" cy="4013200"/>
            <a:chOff x="457200" y="2387600"/>
            <a:chExt cx="8534400" cy="4013200"/>
          </a:xfrm>
        </p:grpSpPr>
        <p:graphicFrame>
          <p:nvGraphicFramePr>
            <p:cNvPr id="14" name="Diagram 13"/>
            <p:cNvGraphicFramePr/>
            <p:nvPr/>
          </p:nvGraphicFramePr>
          <p:xfrm>
            <a:off x="457200" y="2387600"/>
            <a:ext cx="8534400" cy="40132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5" name="Rectangle 14"/>
            <p:cNvSpPr/>
            <p:nvPr/>
          </p:nvSpPr>
          <p:spPr>
            <a:xfrm>
              <a:off x="5638800" y="3683000"/>
              <a:ext cx="1600200" cy="1823576"/>
            </a:xfrm>
            <a:prstGeom prst="rect">
              <a:avLst/>
            </a:prstGeom>
          </p:spPr>
          <p:txBody>
            <a:bodyPr wrap="square">
              <a:spAutoFit/>
            </a:bodyPr>
            <a:lstStyle/>
            <a:p>
              <a:pPr lvl="0">
                <a:buFont typeface="Arial" pitchFamily="34" charset="0"/>
                <a:buChar char="•"/>
              </a:pPr>
              <a:r>
                <a:rPr lang="en-US" sz="1050" dirty="0">
                  <a:solidFill>
                    <a:srgbClr val="000000"/>
                  </a:solidFill>
                  <a:latin typeface="Calibri" pitchFamily="34" charset="0"/>
                  <a:ea typeface="Arial" pitchFamily="34" charset="0"/>
                  <a:cs typeface="Calibri" pitchFamily="34" charset="0"/>
                </a:rPr>
                <a:t> Review the proposed promotions</a:t>
              </a:r>
              <a:endParaRPr lang="en-US" sz="1050" dirty="0">
                <a:latin typeface="Arial" pitchFamily="34" charset="0"/>
                <a:cs typeface="Arial" pitchFamily="34" charset="0"/>
              </a:endParaRPr>
            </a:p>
            <a:p>
              <a:pPr lvl="0">
                <a:buFont typeface="Arial" pitchFamily="34" charset="0"/>
                <a:buChar char="•"/>
              </a:pPr>
              <a:r>
                <a:rPr lang="en-US" sz="1050" dirty="0">
                  <a:solidFill>
                    <a:srgbClr val="000000"/>
                  </a:solidFill>
                  <a:latin typeface="Calibri" pitchFamily="34" charset="0"/>
                  <a:ea typeface="Arial" pitchFamily="34" charset="0"/>
                  <a:cs typeface="Calibri" pitchFamily="34" charset="0"/>
                </a:rPr>
                <a:t> Send recommendations to divisions and HR</a:t>
              </a:r>
              <a:endParaRPr lang="en-US" sz="1050" dirty="0">
                <a:solidFill>
                  <a:srgbClr val="000000"/>
                </a:solidFill>
                <a:latin typeface="Calibri" pitchFamily="34" charset="0"/>
                <a:cs typeface="Calibri" pitchFamily="34" charset="0"/>
              </a:endParaRPr>
            </a:p>
            <a:p>
              <a:pPr lvl="0"/>
              <a:r>
                <a:rPr lang="en-US" sz="1050" dirty="0">
                  <a:solidFill>
                    <a:srgbClr val="000000"/>
                  </a:solidFill>
                  <a:latin typeface="Calibri" pitchFamily="34" charset="0"/>
                  <a:ea typeface="Arial" pitchFamily="34" charset="0"/>
                  <a:cs typeface="Calibri" pitchFamily="34" charset="0"/>
                </a:rPr>
                <a:t> </a:t>
              </a:r>
            </a:p>
            <a:p>
              <a:pPr lvl="0"/>
              <a:r>
                <a:rPr lang="en-US" sz="1200" dirty="0">
                  <a:solidFill>
                    <a:srgbClr val="000000"/>
                  </a:solidFill>
                  <a:latin typeface="Calibri" pitchFamily="34" charset="0"/>
                  <a:ea typeface="Arial" pitchFamily="34" charset="0"/>
                  <a:cs typeface="Calibri" pitchFamily="34" charset="0"/>
                </a:rPr>
                <a:t>HR reviews the promotions it has responsibility for and informs divisions of their evaluation</a:t>
              </a:r>
              <a:endParaRPr lang="en-US" sz="1200" dirty="0"/>
            </a:p>
          </p:txBody>
        </p:sp>
      </p:grpSp>
      <p:pic>
        <p:nvPicPr>
          <p:cNvPr id="27652" name="Picture 4" descr="MCj02711260000[1]"/>
          <p:cNvPicPr>
            <a:picLocks noGrp="1" noChangeAspect="1" noChangeArrowheads="1"/>
          </p:cNvPicPr>
          <p:nvPr>
            <p:ph type="clipArt" sz="half" idx="2"/>
          </p:nvPr>
        </p:nvPicPr>
        <p:blipFill>
          <a:blip r:embed="rId8" cstate="print"/>
          <a:srcRect/>
          <a:stretch>
            <a:fillRect/>
          </a:stretch>
        </p:blipFill>
        <p:spPr>
          <a:xfrm>
            <a:off x="7772400" y="54708"/>
            <a:ext cx="1219200" cy="2307492"/>
          </a:xfrm>
        </p:spPr>
      </p:pic>
      <p:sp>
        <p:nvSpPr>
          <p:cNvPr id="19" name="Rectangle 18"/>
          <p:cNvSpPr/>
          <p:nvPr/>
        </p:nvSpPr>
        <p:spPr>
          <a:xfrm>
            <a:off x="228600" y="1194137"/>
            <a:ext cx="8915400" cy="1015663"/>
          </a:xfrm>
          <a:prstGeom prst="rect">
            <a:avLst/>
          </a:prstGeom>
        </p:spPr>
        <p:txBody>
          <a:bodyPr wrap="square">
            <a:spAutoFit/>
          </a:bodyPr>
          <a:lstStyle/>
          <a:p>
            <a:pPr eaLnBrk="1" hangingPunct="1">
              <a:buFont typeface="Arial" pitchFamily="34" charset="0"/>
              <a:buChar char="•"/>
            </a:pPr>
            <a:r>
              <a:rPr lang="en-US" sz="1800" dirty="0">
                <a:latin typeface="+mn-lt"/>
                <a:cs typeface="Times New Roman" pitchFamily="18" charset="0"/>
              </a:rPr>
              <a:t> Promotion is reclassification to higher salary grade if</a:t>
            </a:r>
          </a:p>
          <a:p>
            <a:pPr lvl="1" eaLnBrk="1" hangingPunct="1">
              <a:buFont typeface="Arial" pitchFamily="34" charset="0"/>
              <a:buChar char="•"/>
            </a:pPr>
            <a:r>
              <a:rPr lang="en-US" sz="1400" dirty="0">
                <a:latin typeface="+mn-lt"/>
                <a:cs typeface="Times New Roman" pitchFamily="18" charset="0"/>
              </a:rPr>
              <a:t> Lab needs to change the incumbent’s position</a:t>
            </a:r>
          </a:p>
          <a:p>
            <a:pPr lvl="1" eaLnBrk="1" hangingPunct="1">
              <a:buFont typeface="Arial" pitchFamily="34" charset="0"/>
              <a:buChar char="•"/>
            </a:pPr>
            <a:r>
              <a:rPr lang="en-US" sz="1400" dirty="0">
                <a:latin typeface="+mn-lt"/>
                <a:cs typeface="Times New Roman" pitchFamily="18" charset="0"/>
              </a:rPr>
              <a:t> Performing more or higher level duties &amp; responsibilities</a:t>
            </a:r>
          </a:p>
          <a:p>
            <a:pPr lvl="1" eaLnBrk="1" hangingPunct="1">
              <a:buFont typeface="Arial" pitchFamily="34" charset="0"/>
              <a:buChar char="•"/>
            </a:pPr>
            <a:r>
              <a:rPr lang="en-US" sz="1400" dirty="0">
                <a:latin typeface="+mn-lt"/>
                <a:cs typeface="Times New Roman" pitchFamily="18" charset="0"/>
              </a:rPr>
              <a:t> Acquired new or expanded skills that match higher classification</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left)">
                                      <p:cBhvr>
                                        <p:cTn id="7" dur="126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9" name="Text Box 3"/>
          <p:cNvSpPr txBox="1">
            <a:spLocks noChangeArrowheads="1"/>
          </p:cNvSpPr>
          <p:nvPr/>
        </p:nvSpPr>
        <p:spPr bwMode="auto">
          <a:xfrm>
            <a:off x="457200" y="838200"/>
            <a:ext cx="8382000" cy="4708981"/>
          </a:xfrm>
          <a:prstGeom prst="rect">
            <a:avLst/>
          </a:prstGeom>
          <a:noFill/>
          <a:ln w="9525">
            <a:noFill/>
            <a:miter lim="800000"/>
            <a:headEnd/>
            <a:tailEnd/>
          </a:ln>
          <a:effectLst/>
        </p:spPr>
        <p:txBody>
          <a:bodyPr>
            <a:spAutoFit/>
          </a:bodyPr>
          <a:lstStyle/>
          <a:p>
            <a:pPr>
              <a:spcBef>
                <a:spcPts val="0"/>
              </a:spcBef>
              <a:spcAft>
                <a:spcPts val="400"/>
              </a:spcAft>
              <a:buFont typeface="Arial" pitchFamily="34" charset="0"/>
              <a:buChar char="•"/>
              <a:defRPr/>
            </a:pPr>
            <a:r>
              <a:rPr lang="en-US" dirty="0">
                <a:latin typeface="Arial" charset="0"/>
                <a:cs typeface="+mn-cs"/>
              </a:rPr>
              <a:t> List group/your own objectives for the year</a:t>
            </a:r>
            <a:endParaRPr lang="en-US" sz="1800" dirty="0">
              <a:latin typeface="Arial" charset="0"/>
              <a:cs typeface="+mn-cs"/>
            </a:endParaRPr>
          </a:p>
          <a:p>
            <a:pPr lvl="1">
              <a:spcBef>
                <a:spcPts val="0"/>
              </a:spcBef>
              <a:spcAft>
                <a:spcPts val="400"/>
              </a:spcAft>
              <a:buFont typeface="Arial" pitchFamily="34" charset="0"/>
              <a:buChar char="•"/>
              <a:defRPr/>
            </a:pPr>
            <a:r>
              <a:rPr lang="en-US" sz="1800" dirty="0">
                <a:latin typeface="Arial" charset="0"/>
                <a:cs typeface="+mn-cs"/>
              </a:rPr>
              <a:t> What are you expected to produce, accomplish, etc?</a:t>
            </a:r>
          </a:p>
          <a:p>
            <a:pPr lvl="1">
              <a:spcBef>
                <a:spcPts val="0"/>
              </a:spcBef>
              <a:spcAft>
                <a:spcPts val="400"/>
              </a:spcAft>
              <a:buFont typeface="Arial" pitchFamily="34" charset="0"/>
              <a:buChar char="•"/>
              <a:defRPr/>
            </a:pPr>
            <a:r>
              <a:rPr lang="en-US" sz="1800" dirty="0">
                <a:latin typeface="Arial" charset="0"/>
                <a:cs typeface="+mn-cs"/>
              </a:rPr>
              <a:t> Whom are you supposed to serve, assist, etc?</a:t>
            </a:r>
          </a:p>
          <a:p>
            <a:pPr>
              <a:spcBef>
                <a:spcPts val="0"/>
              </a:spcBef>
              <a:spcAft>
                <a:spcPts val="400"/>
              </a:spcAft>
              <a:buFont typeface="Arial" pitchFamily="34" charset="0"/>
              <a:buChar char="•"/>
              <a:defRPr/>
            </a:pPr>
            <a:r>
              <a:rPr lang="en-US" dirty="0">
                <a:latin typeface="Arial" charset="0"/>
                <a:cs typeface="+mn-cs"/>
              </a:rPr>
              <a:t> Assign each objective to one or more employees--including yourself if </a:t>
            </a:r>
            <a:r>
              <a:rPr lang="en-US" dirty="0">
                <a:latin typeface="Arial" charset="0"/>
              </a:rPr>
              <a:t>appropriate--as </a:t>
            </a:r>
            <a:r>
              <a:rPr lang="en-US" dirty="0">
                <a:latin typeface="Arial" charset="0"/>
                <a:cs typeface="+mn-cs"/>
              </a:rPr>
              <a:t>long as </a:t>
            </a:r>
          </a:p>
          <a:p>
            <a:pPr lvl="1">
              <a:spcBef>
                <a:spcPts val="0"/>
              </a:spcBef>
              <a:spcAft>
                <a:spcPts val="400"/>
              </a:spcAft>
              <a:buFont typeface="Arial" pitchFamily="34" charset="0"/>
              <a:buChar char="•"/>
              <a:defRPr/>
            </a:pPr>
            <a:r>
              <a:rPr lang="en-US" sz="1800" dirty="0">
                <a:latin typeface="Arial" charset="0"/>
                <a:cs typeface="+mn-cs"/>
              </a:rPr>
              <a:t> They have the right skills</a:t>
            </a:r>
          </a:p>
          <a:p>
            <a:pPr lvl="1">
              <a:spcBef>
                <a:spcPts val="0"/>
              </a:spcBef>
              <a:spcAft>
                <a:spcPts val="400"/>
              </a:spcAft>
              <a:buFont typeface="Arial" pitchFamily="34" charset="0"/>
              <a:buChar char="•"/>
              <a:defRPr/>
            </a:pPr>
            <a:r>
              <a:rPr lang="en-US" sz="1800" dirty="0">
                <a:latin typeface="Arial" charset="0"/>
                <a:cs typeface="+mn-cs"/>
              </a:rPr>
              <a:t> They will have the time</a:t>
            </a:r>
          </a:p>
          <a:p>
            <a:pPr lvl="1">
              <a:spcBef>
                <a:spcPts val="0"/>
              </a:spcBef>
              <a:spcAft>
                <a:spcPts val="400"/>
              </a:spcAft>
              <a:buFont typeface="Arial" pitchFamily="34" charset="0"/>
              <a:buChar char="•"/>
              <a:defRPr/>
            </a:pPr>
            <a:r>
              <a:rPr lang="en-US" sz="1800" dirty="0">
                <a:latin typeface="Arial" charset="0"/>
                <a:cs typeface="+mn-cs"/>
              </a:rPr>
              <a:t> You can provide the resources</a:t>
            </a:r>
          </a:p>
          <a:p>
            <a:pPr lvl="1">
              <a:spcBef>
                <a:spcPts val="0"/>
              </a:spcBef>
              <a:spcAft>
                <a:spcPts val="400"/>
              </a:spcAft>
              <a:buFont typeface="Arial" pitchFamily="34" charset="0"/>
              <a:buChar char="•"/>
              <a:defRPr/>
            </a:pPr>
            <a:r>
              <a:rPr lang="en-US" sz="1800" dirty="0">
                <a:latin typeface="Arial" charset="0"/>
                <a:cs typeface="+mn-cs"/>
              </a:rPr>
              <a:t> You have given them the authority</a:t>
            </a:r>
          </a:p>
          <a:p>
            <a:pPr>
              <a:spcBef>
                <a:spcPts val="0"/>
              </a:spcBef>
              <a:spcAft>
                <a:spcPts val="400"/>
              </a:spcAft>
              <a:buFont typeface="Arial" pitchFamily="34" charset="0"/>
              <a:buChar char="•"/>
              <a:defRPr/>
            </a:pPr>
            <a:r>
              <a:rPr lang="en-US" dirty="0">
                <a:latin typeface="Arial" charset="0"/>
                <a:cs typeface="+mn-cs"/>
              </a:rPr>
              <a:t> Identify a </a:t>
            </a:r>
            <a:r>
              <a:rPr lang="en-US" dirty="0">
                <a:latin typeface="+mj-lt"/>
                <a:cs typeface="+mn-cs"/>
              </a:rPr>
              <a:t>measurable outcome                                           for each objective</a:t>
            </a:r>
          </a:p>
          <a:p>
            <a:pPr lvl="1">
              <a:spcBef>
                <a:spcPts val="0"/>
              </a:spcBef>
              <a:spcAft>
                <a:spcPts val="400"/>
              </a:spcAft>
              <a:buFont typeface="Arial" pitchFamily="34" charset="0"/>
              <a:buChar char="•"/>
              <a:defRPr/>
            </a:pPr>
            <a:r>
              <a:rPr lang="en-US" dirty="0">
                <a:latin typeface="+mj-lt"/>
                <a:cs typeface="+mn-cs"/>
              </a:rPr>
              <a:t> </a:t>
            </a:r>
            <a:r>
              <a:rPr lang="en-US" sz="1800" dirty="0">
                <a:latin typeface="+mj-lt"/>
                <a:cs typeface="+mn-cs"/>
              </a:rPr>
              <a:t>Add a timeframe or quality metric if                                                       appropriate</a:t>
            </a:r>
            <a:endParaRPr lang="en-US" dirty="0">
              <a:latin typeface="Arial" charset="0"/>
              <a:cs typeface="+mn-cs"/>
            </a:endParaRPr>
          </a:p>
        </p:txBody>
      </p:sp>
      <p:sp>
        <p:nvSpPr>
          <p:cNvPr id="6" name="Rectangle 4"/>
          <p:cNvSpPr>
            <a:spLocks noChangeArrowheads="1"/>
          </p:cNvSpPr>
          <p:nvPr/>
        </p:nvSpPr>
        <p:spPr bwMode="auto">
          <a:xfrm>
            <a:off x="609600" y="-76200"/>
            <a:ext cx="8001000" cy="707886"/>
          </a:xfrm>
          <a:prstGeom prst="rect">
            <a:avLst/>
          </a:prstGeom>
          <a:noFill/>
          <a:ln w="9525">
            <a:noFill/>
            <a:miter lim="800000"/>
            <a:headEnd/>
            <a:tailEnd/>
          </a:ln>
          <a:effectLst>
            <a:outerShdw dist="35921" dir="2700000" algn="ctr" rotWithShape="0">
              <a:schemeClr val="bg1"/>
            </a:outerShdw>
          </a:effectLst>
        </p:spPr>
        <p:txBody>
          <a:bodyPr wrap="square">
            <a:spAutoFit/>
          </a:bodyPr>
          <a:lstStyle/>
          <a:p>
            <a:pPr>
              <a:defRPr/>
            </a:pPr>
            <a:r>
              <a:rPr lang="en-US" sz="4000" b="1" dirty="0">
                <a:solidFill>
                  <a:schemeClr val="tx2"/>
                </a:solidFill>
                <a:latin typeface="+mj-lt"/>
                <a:cs typeface="+mn-cs"/>
              </a:rPr>
              <a:t>Getting Started</a:t>
            </a:r>
            <a:endParaRPr lang="en-US" b="1" dirty="0">
              <a:solidFill>
                <a:schemeClr val="tx2"/>
              </a:solidFill>
              <a:latin typeface="+mj-lt"/>
              <a:cs typeface="+mn-cs"/>
            </a:endParaRPr>
          </a:p>
        </p:txBody>
      </p:sp>
      <p:sp>
        <p:nvSpPr>
          <p:cNvPr id="4" name="TextBox 3"/>
          <p:cNvSpPr txBox="1"/>
          <p:nvPr/>
        </p:nvSpPr>
        <p:spPr>
          <a:xfrm>
            <a:off x="5257800" y="2438400"/>
            <a:ext cx="3657600" cy="1569660"/>
          </a:xfrm>
          <a:prstGeom prst="rect">
            <a:avLst/>
          </a:prstGeom>
          <a:solidFill>
            <a:schemeClr val="bg1"/>
          </a:solidFill>
          <a:ln>
            <a:solidFill>
              <a:schemeClr val="accent2">
                <a:lumMod val="50000"/>
              </a:schemeClr>
            </a:solidFill>
          </a:ln>
        </p:spPr>
        <p:txBody>
          <a:bodyPr wrap="square" rtlCol="0">
            <a:spAutoFit/>
          </a:bodyPr>
          <a:lstStyle/>
          <a:p>
            <a:r>
              <a:rPr lang="en-US" sz="1200" b="1" u="sng" dirty="0"/>
              <a:t>Example 1</a:t>
            </a:r>
          </a:p>
          <a:p>
            <a:r>
              <a:rPr lang="en-US" sz="1200" b="1" dirty="0"/>
              <a:t>Objective: </a:t>
            </a:r>
            <a:r>
              <a:rPr lang="en-US" sz="1200" dirty="0"/>
              <a:t> Updated documentation for ____ program.</a:t>
            </a:r>
          </a:p>
          <a:p>
            <a:r>
              <a:rPr lang="en-US" sz="1200" b="1" dirty="0"/>
              <a:t>How:</a:t>
            </a:r>
            <a:r>
              <a:rPr lang="en-US" sz="1200" dirty="0"/>
              <a:t> Write/revise documentation.</a:t>
            </a:r>
          </a:p>
          <a:p>
            <a:r>
              <a:rPr lang="en-US" sz="1200" b="1" dirty="0"/>
              <a:t>Who:</a:t>
            </a:r>
            <a:r>
              <a:rPr lang="en-US" sz="1200" dirty="0"/>
              <a:t>  John Doe</a:t>
            </a:r>
          </a:p>
          <a:p>
            <a:r>
              <a:rPr lang="en-US" sz="1200" b="1" dirty="0"/>
              <a:t>Metric: </a:t>
            </a:r>
            <a:r>
              <a:rPr lang="en-US" sz="1200" dirty="0"/>
              <a:t> final product both useful and understandable (have other programmers read and evaluate)</a:t>
            </a:r>
          </a:p>
          <a:p>
            <a:pPr lvl="1"/>
            <a:r>
              <a:rPr lang="en-US" sz="1200" b="1" dirty="0"/>
              <a:t>Timeframe:</a:t>
            </a:r>
            <a:r>
              <a:rPr lang="en-US" sz="1200" dirty="0"/>
              <a:t>  within 6 months</a:t>
            </a:r>
          </a:p>
          <a:p>
            <a:r>
              <a:rPr lang="en-US" sz="1200" dirty="0"/>
              <a:t>    </a:t>
            </a:r>
          </a:p>
        </p:txBody>
      </p:sp>
      <p:sp>
        <p:nvSpPr>
          <p:cNvPr id="5" name="TextBox 4"/>
          <p:cNvSpPr txBox="1"/>
          <p:nvPr/>
        </p:nvSpPr>
        <p:spPr>
          <a:xfrm>
            <a:off x="5029200" y="4343400"/>
            <a:ext cx="3886199" cy="1569660"/>
          </a:xfrm>
          <a:prstGeom prst="rect">
            <a:avLst/>
          </a:prstGeom>
          <a:solidFill>
            <a:schemeClr val="bg1"/>
          </a:solidFill>
          <a:ln>
            <a:solidFill>
              <a:schemeClr val="accent2">
                <a:lumMod val="50000"/>
              </a:schemeClr>
            </a:solidFill>
          </a:ln>
        </p:spPr>
        <p:txBody>
          <a:bodyPr wrap="square" rtlCol="0">
            <a:spAutoFit/>
          </a:bodyPr>
          <a:lstStyle/>
          <a:p>
            <a:r>
              <a:rPr lang="en-US" sz="1200" b="1" u="sng" dirty="0"/>
              <a:t>Example 2</a:t>
            </a:r>
          </a:p>
          <a:p>
            <a:r>
              <a:rPr lang="en-US" sz="1200" b="1" dirty="0"/>
              <a:t>Objective:</a:t>
            </a:r>
            <a:r>
              <a:rPr lang="en-US" sz="1200" dirty="0"/>
              <a:t> Working simulation to test automatic debugger</a:t>
            </a:r>
          </a:p>
          <a:p>
            <a:r>
              <a:rPr lang="en-US" sz="1200" b="1" dirty="0"/>
              <a:t>How:</a:t>
            </a:r>
            <a:r>
              <a:rPr lang="en-US" sz="1200" dirty="0"/>
              <a:t>  Create simulation</a:t>
            </a:r>
          </a:p>
          <a:p>
            <a:r>
              <a:rPr lang="en-US" sz="1200" b="1" dirty="0"/>
              <a:t>Who:</a:t>
            </a:r>
            <a:r>
              <a:rPr lang="en-US" sz="1200" dirty="0"/>
              <a:t>  Jane Doe</a:t>
            </a:r>
          </a:p>
          <a:p>
            <a:r>
              <a:rPr lang="en-US" sz="1200" b="1" dirty="0"/>
              <a:t>Metric: </a:t>
            </a:r>
            <a:r>
              <a:rPr lang="en-US" sz="1200" dirty="0"/>
              <a:t> completed product simulates 90% of real problems listed in event logs (compare to actual logs)</a:t>
            </a:r>
          </a:p>
          <a:p>
            <a:pPr lvl="1"/>
            <a:r>
              <a:rPr lang="en-US" sz="1200" b="1" dirty="0"/>
              <a:t>Timeframe:</a:t>
            </a:r>
            <a:r>
              <a:rPr lang="en-US" sz="1200" dirty="0"/>
              <a:t>  60 days after beta debugger is fielded</a:t>
            </a:r>
          </a:p>
          <a:p>
            <a:endParaRPr lang="en-US" sz="1200" dirty="0"/>
          </a:p>
        </p:txBody>
      </p:sp>
      <p:sp>
        <p:nvSpPr>
          <p:cNvPr id="8" name="TextBox 7"/>
          <p:cNvSpPr txBox="1"/>
          <p:nvPr/>
        </p:nvSpPr>
        <p:spPr>
          <a:xfrm>
            <a:off x="5068456" y="5105401"/>
            <a:ext cx="3809999" cy="761747"/>
          </a:xfrm>
          <a:prstGeom prst="rect">
            <a:avLst/>
          </a:prstGeom>
          <a:solidFill>
            <a:schemeClr val="bg1"/>
          </a:solidFill>
          <a:ln>
            <a:noFill/>
          </a:ln>
        </p:spPr>
        <p:txBody>
          <a:bodyPr wrap="square" rtlCol="0">
            <a:spAutoFit/>
          </a:bodyPr>
          <a:lstStyle/>
          <a:p>
            <a:endParaRPr lang="en-US" sz="1050" dirty="0"/>
          </a:p>
          <a:p>
            <a:endParaRPr lang="en-US" sz="1050" dirty="0"/>
          </a:p>
          <a:p>
            <a:endParaRPr lang="en-US" sz="1050" dirty="0"/>
          </a:p>
          <a:p>
            <a:endParaRPr lang="en-US" sz="1200" dirty="0"/>
          </a:p>
        </p:txBody>
      </p:sp>
      <p:sp>
        <p:nvSpPr>
          <p:cNvPr id="9" name="TextBox 8"/>
          <p:cNvSpPr txBox="1"/>
          <p:nvPr/>
        </p:nvSpPr>
        <p:spPr>
          <a:xfrm>
            <a:off x="5334001" y="3200400"/>
            <a:ext cx="3505200" cy="761747"/>
          </a:xfrm>
          <a:prstGeom prst="rect">
            <a:avLst/>
          </a:prstGeom>
          <a:solidFill>
            <a:schemeClr val="bg1"/>
          </a:solidFill>
          <a:ln>
            <a:noFill/>
          </a:ln>
        </p:spPr>
        <p:txBody>
          <a:bodyPr wrap="square" rtlCol="0">
            <a:spAutoFit/>
          </a:bodyPr>
          <a:lstStyle/>
          <a:p>
            <a:endParaRPr lang="en-US" sz="1050" dirty="0"/>
          </a:p>
          <a:p>
            <a:endParaRPr lang="en-US" sz="1050" dirty="0"/>
          </a:p>
          <a:p>
            <a:endParaRPr lang="en-US" sz="1050" dirty="0"/>
          </a:p>
          <a:p>
            <a:endParaRPr lang="en-US" sz="12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34819">
                                            <p:txEl>
                                              <p:pRg st="0" end="0"/>
                                            </p:txEl>
                                          </p:spTgt>
                                        </p:tgtEl>
                                        <p:attrNameLst>
                                          <p:attrName>style.visibility</p:attrName>
                                        </p:attrNameLst>
                                      </p:cBhvr>
                                      <p:to>
                                        <p:strVal val="visible"/>
                                      </p:to>
                                    </p:set>
                                    <p:animEffect transition="in" filter="dissolve">
                                      <p:cBhvr>
                                        <p:cTn id="7" dur="500"/>
                                        <p:tgtEl>
                                          <p:spTgt spid="34819">
                                            <p:txEl>
                                              <p:pRg st="0" end="0"/>
                                            </p:txEl>
                                          </p:spTgt>
                                        </p:tgtEl>
                                      </p:cBhvr>
                                    </p:animEffect>
                                  </p:childTnLst>
                                </p:cTn>
                              </p:par>
                            </p:childTnLst>
                          </p:cTn>
                        </p:par>
                        <p:par>
                          <p:cTn id="8" fill="hold">
                            <p:stCondLst>
                              <p:cond delay="500"/>
                            </p:stCondLst>
                            <p:childTnLst>
                              <p:par>
                                <p:cTn id="9" presetID="9" presetClass="entr" presetSubtype="0" fill="hold" grpId="0" nodeType="afterEffect">
                                  <p:stCondLst>
                                    <p:cond delay="0"/>
                                  </p:stCondLst>
                                  <p:childTnLst>
                                    <p:set>
                                      <p:cBhvr>
                                        <p:cTn id="10" dur="1" fill="hold">
                                          <p:stCondLst>
                                            <p:cond delay="0"/>
                                          </p:stCondLst>
                                        </p:cTn>
                                        <p:tgtEl>
                                          <p:spTgt spid="34819">
                                            <p:txEl>
                                              <p:pRg st="1" end="1"/>
                                            </p:txEl>
                                          </p:spTgt>
                                        </p:tgtEl>
                                        <p:attrNameLst>
                                          <p:attrName>style.visibility</p:attrName>
                                        </p:attrNameLst>
                                      </p:cBhvr>
                                      <p:to>
                                        <p:strVal val="visible"/>
                                      </p:to>
                                    </p:set>
                                    <p:animEffect transition="in" filter="dissolve">
                                      <p:cBhvr>
                                        <p:cTn id="11" dur="500"/>
                                        <p:tgtEl>
                                          <p:spTgt spid="34819">
                                            <p:txEl>
                                              <p:pRg st="1" end="1"/>
                                            </p:txEl>
                                          </p:spTgt>
                                        </p:tgtEl>
                                      </p:cBhvr>
                                    </p:animEffect>
                                  </p:childTnLst>
                                </p:cTn>
                              </p:par>
                            </p:childTnLst>
                          </p:cTn>
                        </p:par>
                        <p:par>
                          <p:cTn id="12" fill="hold">
                            <p:stCondLst>
                              <p:cond delay="1000"/>
                            </p:stCondLst>
                            <p:childTnLst>
                              <p:par>
                                <p:cTn id="13" presetID="9" presetClass="entr" presetSubtype="0" fill="hold" grpId="0" nodeType="afterEffect">
                                  <p:stCondLst>
                                    <p:cond delay="0"/>
                                  </p:stCondLst>
                                  <p:childTnLst>
                                    <p:set>
                                      <p:cBhvr>
                                        <p:cTn id="14" dur="1" fill="hold">
                                          <p:stCondLst>
                                            <p:cond delay="0"/>
                                          </p:stCondLst>
                                        </p:cTn>
                                        <p:tgtEl>
                                          <p:spTgt spid="34819">
                                            <p:txEl>
                                              <p:pRg st="2" end="2"/>
                                            </p:txEl>
                                          </p:spTgt>
                                        </p:tgtEl>
                                        <p:attrNameLst>
                                          <p:attrName>style.visibility</p:attrName>
                                        </p:attrNameLst>
                                      </p:cBhvr>
                                      <p:to>
                                        <p:strVal val="visible"/>
                                      </p:to>
                                    </p:set>
                                    <p:animEffect transition="in" filter="dissolve">
                                      <p:cBhvr>
                                        <p:cTn id="15" dur="500"/>
                                        <p:tgtEl>
                                          <p:spTgt spid="34819">
                                            <p:txEl>
                                              <p:pRg st="2" end="2"/>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9" presetClass="entr" presetSubtype="0" fill="hold" grpId="0" nodeType="clickEffect">
                                  <p:stCondLst>
                                    <p:cond delay="0"/>
                                  </p:stCondLst>
                                  <p:childTnLst>
                                    <p:set>
                                      <p:cBhvr>
                                        <p:cTn id="19" dur="1" fill="hold">
                                          <p:stCondLst>
                                            <p:cond delay="0"/>
                                          </p:stCondLst>
                                        </p:cTn>
                                        <p:tgtEl>
                                          <p:spTgt spid="34819">
                                            <p:txEl>
                                              <p:pRg st="3" end="3"/>
                                            </p:txEl>
                                          </p:spTgt>
                                        </p:tgtEl>
                                        <p:attrNameLst>
                                          <p:attrName>style.visibility</p:attrName>
                                        </p:attrNameLst>
                                      </p:cBhvr>
                                      <p:to>
                                        <p:strVal val="visible"/>
                                      </p:to>
                                    </p:set>
                                    <p:animEffect transition="in" filter="dissolve">
                                      <p:cBhvr>
                                        <p:cTn id="20" dur="500"/>
                                        <p:tgtEl>
                                          <p:spTgt spid="34819">
                                            <p:txEl>
                                              <p:pRg st="3" end="3"/>
                                            </p:txEl>
                                          </p:spTgt>
                                        </p:tgtEl>
                                      </p:cBhvr>
                                    </p:animEffect>
                                  </p:childTnLst>
                                </p:cTn>
                              </p:par>
                            </p:childTnLst>
                          </p:cTn>
                        </p:par>
                        <p:par>
                          <p:cTn id="21" fill="hold">
                            <p:stCondLst>
                              <p:cond delay="500"/>
                            </p:stCondLst>
                            <p:childTnLst>
                              <p:par>
                                <p:cTn id="22" presetID="9" presetClass="entr" presetSubtype="0" fill="hold" grpId="0" nodeType="afterEffect">
                                  <p:stCondLst>
                                    <p:cond delay="0"/>
                                  </p:stCondLst>
                                  <p:childTnLst>
                                    <p:set>
                                      <p:cBhvr>
                                        <p:cTn id="23" dur="1" fill="hold">
                                          <p:stCondLst>
                                            <p:cond delay="0"/>
                                          </p:stCondLst>
                                        </p:cTn>
                                        <p:tgtEl>
                                          <p:spTgt spid="34819">
                                            <p:txEl>
                                              <p:pRg st="4" end="4"/>
                                            </p:txEl>
                                          </p:spTgt>
                                        </p:tgtEl>
                                        <p:attrNameLst>
                                          <p:attrName>style.visibility</p:attrName>
                                        </p:attrNameLst>
                                      </p:cBhvr>
                                      <p:to>
                                        <p:strVal val="visible"/>
                                      </p:to>
                                    </p:set>
                                    <p:animEffect transition="in" filter="dissolve">
                                      <p:cBhvr>
                                        <p:cTn id="24" dur="500"/>
                                        <p:tgtEl>
                                          <p:spTgt spid="34819">
                                            <p:txEl>
                                              <p:pRg st="4" end="4"/>
                                            </p:txEl>
                                          </p:spTgt>
                                        </p:tgtEl>
                                      </p:cBhvr>
                                    </p:animEffect>
                                  </p:childTnLst>
                                </p:cTn>
                              </p:par>
                            </p:childTnLst>
                          </p:cTn>
                        </p:par>
                        <p:par>
                          <p:cTn id="25" fill="hold">
                            <p:stCondLst>
                              <p:cond delay="1000"/>
                            </p:stCondLst>
                            <p:childTnLst>
                              <p:par>
                                <p:cTn id="26" presetID="9" presetClass="entr" presetSubtype="0" fill="hold" grpId="0" nodeType="afterEffect">
                                  <p:stCondLst>
                                    <p:cond delay="0"/>
                                  </p:stCondLst>
                                  <p:childTnLst>
                                    <p:set>
                                      <p:cBhvr>
                                        <p:cTn id="27" dur="1" fill="hold">
                                          <p:stCondLst>
                                            <p:cond delay="0"/>
                                          </p:stCondLst>
                                        </p:cTn>
                                        <p:tgtEl>
                                          <p:spTgt spid="34819">
                                            <p:txEl>
                                              <p:pRg st="5" end="5"/>
                                            </p:txEl>
                                          </p:spTgt>
                                        </p:tgtEl>
                                        <p:attrNameLst>
                                          <p:attrName>style.visibility</p:attrName>
                                        </p:attrNameLst>
                                      </p:cBhvr>
                                      <p:to>
                                        <p:strVal val="visible"/>
                                      </p:to>
                                    </p:set>
                                    <p:animEffect transition="in" filter="dissolve">
                                      <p:cBhvr>
                                        <p:cTn id="28" dur="500"/>
                                        <p:tgtEl>
                                          <p:spTgt spid="34819">
                                            <p:txEl>
                                              <p:pRg st="5" end="5"/>
                                            </p:txEl>
                                          </p:spTgt>
                                        </p:tgtEl>
                                      </p:cBhvr>
                                    </p:animEffect>
                                  </p:childTnLst>
                                </p:cTn>
                              </p:par>
                            </p:childTnLst>
                          </p:cTn>
                        </p:par>
                        <p:par>
                          <p:cTn id="29" fill="hold">
                            <p:stCondLst>
                              <p:cond delay="1500"/>
                            </p:stCondLst>
                            <p:childTnLst>
                              <p:par>
                                <p:cTn id="30" presetID="9" presetClass="entr" presetSubtype="0" fill="hold" grpId="0" nodeType="afterEffect">
                                  <p:stCondLst>
                                    <p:cond delay="0"/>
                                  </p:stCondLst>
                                  <p:childTnLst>
                                    <p:set>
                                      <p:cBhvr>
                                        <p:cTn id="31" dur="1" fill="hold">
                                          <p:stCondLst>
                                            <p:cond delay="0"/>
                                          </p:stCondLst>
                                        </p:cTn>
                                        <p:tgtEl>
                                          <p:spTgt spid="34819">
                                            <p:txEl>
                                              <p:pRg st="6" end="6"/>
                                            </p:txEl>
                                          </p:spTgt>
                                        </p:tgtEl>
                                        <p:attrNameLst>
                                          <p:attrName>style.visibility</p:attrName>
                                        </p:attrNameLst>
                                      </p:cBhvr>
                                      <p:to>
                                        <p:strVal val="visible"/>
                                      </p:to>
                                    </p:set>
                                    <p:animEffect transition="in" filter="dissolve">
                                      <p:cBhvr>
                                        <p:cTn id="32" dur="500"/>
                                        <p:tgtEl>
                                          <p:spTgt spid="34819">
                                            <p:txEl>
                                              <p:pRg st="6" end="6"/>
                                            </p:txEl>
                                          </p:spTgt>
                                        </p:tgtEl>
                                      </p:cBhvr>
                                    </p:animEffect>
                                  </p:childTnLst>
                                </p:cTn>
                              </p:par>
                            </p:childTnLst>
                          </p:cTn>
                        </p:par>
                        <p:par>
                          <p:cTn id="33" fill="hold">
                            <p:stCondLst>
                              <p:cond delay="2000"/>
                            </p:stCondLst>
                            <p:childTnLst>
                              <p:par>
                                <p:cTn id="34" presetID="9" presetClass="entr" presetSubtype="0" fill="hold" grpId="0" nodeType="afterEffect">
                                  <p:stCondLst>
                                    <p:cond delay="0"/>
                                  </p:stCondLst>
                                  <p:childTnLst>
                                    <p:set>
                                      <p:cBhvr>
                                        <p:cTn id="35" dur="1" fill="hold">
                                          <p:stCondLst>
                                            <p:cond delay="0"/>
                                          </p:stCondLst>
                                        </p:cTn>
                                        <p:tgtEl>
                                          <p:spTgt spid="34819">
                                            <p:txEl>
                                              <p:pRg st="7" end="7"/>
                                            </p:txEl>
                                          </p:spTgt>
                                        </p:tgtEl>
                                        <p:attrNameLst>
                                          <p:attrName>style.visibility</p:attrName>
                                        </p:attrNameLst>
                                      </p:cBhvr>
                                      <p:to>
                                        <p:strVal val="visible"/>
                                      </p:to>
                                    </p:set>
                                    <p:animEffect transition="in" filter="dissolve">
                                      <p:cBhvr>
                                        <p:cTn id="36" dur="500"/>
                                        <p:tgtEl>
                                          <p:spTgt spid="34819">
                                            <p:txEl>
                                              <p:pRg st="7" end="7"/>
                                            </p:txEl>
                                          </p:spTgt>
                                        </p:tgtEl>
                                      </p:cBhvr>
                                    </p:animEffect>
                                  </p:childTnLst>
                                </p:cTn>
                              </p:par>
                            </p:childTnLst>
                          </p:cTn>
                        </p:par>
                        <p:par>
                          <p:cTn id="37" fill="hold">
                            <p:stCondLst>
                              <p:cond delay="2500"/>
                            </p:stCondLst>
                            <p:childTnLst>
                              <p:par>
                                <p:cTn id="38" presetID="22" presetClass="entr" presetSubtype="1" fill="hold" grpId="0" nodeType="afterEffect">
                                  <p:stCondLst>
                                    <p:cond delay="0"/>
                                  </p:stCondLst>
                                  <p:childTnLst>
                                    <p:set>
                                      <p:cBhvr>
                                        <p:cTn id="39" dur="1" fill="hold">
                                          <p:stCondLst>
                                            <p:cond delay="0"/>
                                          </p:stCondLst>
                                        </p:cTn>
                                        <p:tgtEl>
                                          <p:spTgt spid="4"/>
                                        </p:tgtEl>
                                        <p:attrNameLst>
                                          <p:attrName>style.visibility</p:attrName>
                                        </p:attrNameLst>
                                      </p:cBhvr>
                                      <p:to>
                                        <p:strVal val="visible"/>
                                      </p:to>
                                    </p:set>
                                    <p:animEffect transition="in" filter="wipe(up)">
                                      <p:cBhvr>
                                        <p:cTn id="40" dur="3000"/>
                                        <p:tgtEl>
                                          <p:spTgt spid="4"/>
                                        </p:tgtEl>
                                      </p:cBhvr>
                                    </p:animEffect>
                                  </p:childTnLst>
                                </p:cTn>
                              </p:par>
                              <p:par>
                                <p:cTn id="41" presetID="1" presetClass="entr" presetSubtype="0" fill="hold" grpId="1" nodeType="withEffect">
                                  <p:stCondLst>
                                    <p:cond delay="1500"/>
                                  </p:stCondLst>
                                  <p:childTnLst>
                                    <p:set>
                                      <p:cBhvr>
                                        <p:cTn id="42" dur="1" fill="hold">
                                          <p:stCondLst>
                                            <p:cond delay="0"/>
                                          </p:stCondLst>
                                        </p:cTn>
                                        <p:tgtEl>
                                          <p:spTgt spid="9"/>
                                        </p:tgtEl>
                                        <p:attrNameLst>
                                          <p:attrName>style.visibility</p:attrName>
                                        </p:attrNameLst>
                                      </p:cBhvr>
                                      <p:to>
                                        <p:strVal val="visible"/>
                                      </p:to>
                                    </p:set>
                                  </p:childTnLst>
                                </p:cTn>
                              </p:par>
                            </p:childTnLst>
                          </p:cTn>
                        </p:par>
                        <p:par>
                          <p:cTn id="43" fill="hold">
                            <p:stCondLst>
                              <p:cond delay="5500"/>
                            </p:stCondLst>
                            <p:childTnLst>
                              <p:par>
                                <p:cTn id="44" presetID="22" presetClass="entr" presetSubtype="1" fill="hold" grpId="0" nodeType="afterEffect">
                                  <p:stCondLst>
                                    <p:cond delay="0"/>
                                  </p:stCondLst>
                                  <p:childTnLst>
                                    <p:set>
                                      <p:cBhvr>
                                        <p:cTn id="45" dur="1" fill="hold">
                                          <p:stCondLst>
                                            <p:cond delay="0"/>
                                          </p:stCondLst>
                                        </p:cTn>
                                        <p:tgtEl>
                                          <p:spTgt spid="5"/>
                                        </p:tgtEl>
                                        <p:attrNameLst>
                                          <p:attrName>style.visibility</p:attrName>
                                        </p:attrNameLst>
                                      </p:cBhvr>
                                      <p:to>
                                        <p:strVal val="visible"/>
                                      </p:to>
                                    </p:set>
                                    <p:animEffect transition="in" filter="wipe(up)">
                                      <p:cBhvr>
                                        <p:cTn id="46" dur="3000"/>
                                        <p:tgtEl>
                                          <p:spTgt spid="5"/>
                                        </p:tgtEl>
                                      </p:cBhvr>
                                    </p:animEffect>
                                  </p:childTnLst>
                                </p:cTn>
                              </p:par>
                              <p:par>
                                <p:cTn id="47" presetID="1" presetClass="entr" presetSubtype="0" fill="hold" grpId="1" nodeType="withEffect">
                                  <p:stCondLst>
                                    <p:cond delay="1500"/>
                                  </p:stCondLst>
                                  <p:childTnLst>
                                    <p:set>
                                      <p:cBhvr>
                                        <p:cTn id="48" dur="1" fill="hold">
                                          <p:stCondLst>
                                            <p:cond delay="0"/>
                                          </p:stCondLst>
                                        </p:cTn>
                                        <p:tgtEl>
                                          <p:spTgt spid="8"/>
                                        </p:tgtEl>
                                        <p:attrNameLst>
                                          <p:attrName>style.visibility</p:attrName>
                                        </p:attrNameLst>
                                      </p:cBhvr>
                                      <p:to>
                                        <p:strVal val="visible"/>
                                      </p:to>
                                    </p:set>
                                  </p:childTnLst>
                                </p:cTn>
                              </p:par>
                            </p:childTnLst>
                          </p:cTn>
                        </p:par>
                      </p:childTnLst>
                    </p:cTn>
                  </p:par>
                  <p:par>
                    <p:cTn id="49" fill="hold">
                      <p:stCondLst>
                        <p:cond delay="indefinite"/>
                      </p:stCondLst>
                      <p:childTnLst>
                        <p:par>
                          <p:cTn id="50" fill="hold">
                            <p:stCondLst>
                              <p:cond delay="0"/>
                            </p:stCondLst>
                            <p:childTnLst>
                              <p:par>
                                <p:cTn id="51" presetID="22" presetClass="entr" presetSubtype="1" fill="hold" grpId="0" nodeType="clickEffect">
                                  <p:stCondLst>
                                    <p:cond delay="0"/>
                                  </p:stCondLst>
                                  <p:childTnLst>
                                    <p:set>
                                      <p:cBhvr>
                                        <p:cTn id="52" dur="1" fill="hold">
                                          <p:stCondLst>
                                            <p:cond delay="0"/>
                                          </p:stCondLst>
                                        </p:cTn>
                                        <p:tgtEl>
                                          <p:spTgt spid="34819">
                                            <p:txEl>
                                              <p:pRg st="8" end="8"/>
                                            </p:txEl>
                                          </p:spTgt>
                                        </p:tgtEl>
                                        <p:attrNameLst>
                                          <p:attrName>style.visibility</p:attrName>
                                        </p:attrNameLst>
                                      </p:cBhvr>
                                      <p:to>
                                        <p:strVal val="visible"/>
                                      </p:to>
                                    </p:set>
                                    <p:animEffect transition="in" filter="wipe(up)">
                                      <p:cBhvr>
                                        <p:cTn id="53" dur="3000"/>
                                        <p:tgtEl>
                                          <p:spTgt spid="34819">
                                            <p:txEl>
                                              <p:pRg st="8" end="8"/>
                                            </p:txEl>
                                          </p:spTgt>
                                        </p:tgtEl>
                                      </p:cBhvr>
                                    </p:animEffect>
                                  </p:childTnLst>
                                </p:cTn>
                              </p:par>
                            </p:childTnLst>
                          </p:cTn>
                        </p:par>
                        <p:par>
                          <p:cTn id="54" fill="hold">
                            <p:stCondLst>
                              <p:cond delay="3000"/>
                            </p:stCondLst>
                            <p:childTnLst>
                              <p:par>
                                <p:cTn id="55" presetID="22" presetClass="exit" presetSubtype="1" fill="hold" grpId="2" nodeType="afterEffect">
                                  <p:stCondLst>
                                    <p:cond delay="0"/>
                                  </p:stCondLst>
                                  <p:childTnLst>
                                    <p:animEffect transition="out" filter="wipe(up)">
                                      <p:cBhvr>
                                        <p:cTn id="56" dur="500"/>
                                        <p:tgtEl>
                                          <p:spTgt spid="9"/>
                                        </p:tgtEl>
                                      </p:cBhvr>
                                    </p:animEffect>
                                    <p:set>
                                      <p:cBhvr>
                                        <p:cTn id="57" dur="1" fill="hold">
                                          <p:stCondLst>
                                            <p:cond delay="499"/>
                                          </p:stCondLst>
                                        </p:cTn>
                                        <p:tgtEl>
                                          <p:spTgt spid="9"/>
                                        </p:tgtEl>
                                        <p:attrNameLst>
                                          <p:attrName>style.visibility</p:attrName>
                                        </p:attrNameLst>
                                      </p:cBhvr>
                                      <p:to>
                                        <p:strVal val="hidden"/>
                                      </p:to>
                                    </p:set>
                                  </p:childTnLst>
                                </p:cTn>
                              </p:par>
                            </p:childTnLst>
                          </p:cTn>
                        </p:par>
                        <p:par>
                          <p:cTn id="58" fill="hold">
                            <p:stCondLst>
                              <p:cond delay="3500"/>
                            </p:stCondLst>
                            <p:childTnLst>
                              <p:par>
                                <p:cTn id="59" presetID="22" presetClass="exit" presetSubtype="1" fill="hold" grpId="2" nodeType="afterEffect">
                                  <p:stCondLst>
                                    <p:cond delay="0"/>
                                  </p:stCondLst>
                                  <p:childTnLst>
                                    <p:animEffect transition="out" filter="wipe(up)">
                                      <p:cBhvr>
                                        <p:cTn id="60" dur="500"/>
                                        <p:tgtEl>
                                          <p:spTgt spid="8"/>
                                        </p:tgtEl>
                                      </p:cBhvr>
                                    </p:animEffect>
                                    <p:set>
                                      <p:cBhvr>
                                        <p:cTn id="61" dur="1" fill="hold">
                                          <p:stCondLst>
                                            <p:cond delay="499"/>
                                          </p:stCondLst>
                                        </p:cTn>
                                        <p:tgtEl>
                                          <p:spTgt spid="8"/>
                                        </p:tgtEl>
                                        <p:attrNameLst>
                                          <p:attrName>style.visibility</p:attrName>
                                        </p:attrNameLst>
                                      </p:cBhvr>
                                      <p:to>
                                        <p:strVal val="hidden"/>
                                      </p:to>
                                    </p:set>
                                  </p:childTnLst>
                                </p:cTn>
                              </p:par>
                            </p:childTnLst>
                          </p:cTn>
                        </p:par>
                        <p:par>
                          <p:cTn id="62" fill="hold">
                            <p:stCondLst>
                              <p:cond delay="4000"/>
                            </p:stCondLst>
                            <p:childTnLst>
                              <p:par>
                                <p:cTn id="63" presetID="9" presetClass="entr" presetSubtype="0" fill="hold" grpId="0" nodeType="afterEffect">
                                  <p:stCondLst>
                                    <p:cond delay="0"/>
                                  </p:stCondLst>
                                  <p:childTnLst>
                                    <p:set>
                                      <p:cBhvr>
                                        <p:cTn id="64" dur="1" fill="hold">
                                          <p:stCondLst>
                                            <p:cond delay="0"/>
                                          </p:stCondLst>
                                        </p:cTn>
                                        <p:tgtEl>
                                          <p:spTgt spid="34819">
                                            <p:txEl>
                                              <p:pRg st="9" end="9"/>
                                            </p:txEl>
                                          </p:spTgt>
                                        </p:tgtEl>
                                        <p:attrNameLst>
                                          <p:attrName>style.visibility</p:attrName>
                                        </p:attrNameLst>
                                      </p:cBhvr>
                                      <p:to>
                                        <p:strVal val="visible"/>
                                      </p:to>
                                    </p:set>
                                    <p:animEffect transition="in" filter="dissolve">
                                      <p:cBhvr>
                                        <p:cTn id="65" dur="500"/>
                                        <p:tgtEl>
                                          <p:spTgt spid="34819">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819" grpId="0" uiExpand="1" build="p" autoUpdateAnimBg="0" advAuto="2000"/>
      <p:bldP spid="4" grpId="0" animBg="1"/>
      <p:bldP spid="5" grpId="0" animBg="1"/>
      <p:bldP spid="8" grpId="1" animBg="1"/>
      <p:bldP spid="8" grpId="2" animBg="1"/>
      <p:bldP spid="9" grpId="1" animBg="1"/>
      <p:bldP spid="9" grpId="2" animBg="1"/>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xfrm>
            <a:off x="304800" y="-228600"/>
            <a:ext cx="7924800" cy="1206500"/>
          </a:xfrm>
        </p:spPr>
        <p:txBody>
          <a:bodyPr/>
          <a:lstStyle/>
          <a:p>
            <a:pPr eaLnBrk="1" hangingPunct="1">
              <a:defRPr/>
            </a:pPr>
            <a:r>
              <a:rPr lang="en-US" dirty="0">
                <a:effectLst>
                  <a:outerShdw blurRad="38100" dist="38100" dir="2700000" algn="tl">
                    <a:srgbClr val="000000">
                      <a:alpha val="43137"/>
                    </a:srgbClr>
                  </a:outerShdw>
                </a:effectLst>
                <a:cs typeface="Times New Roman" pitchFamily="18" charset="0"/>
              </a:rPr>
              <a:t>Who Reviews What?</a:t>
            </a:r>
          </a:p>
        </p:txBody>
      </p:sp>
      <p:sp>
        <p:nvSpPr>
          <p:cNvPr id="12" name="Rectangle 11"/>
          <p:cNvSpPr/>
          <p:nvPr/>
        </p:nvSpPr>
        <p:spPr>
          <a:xfrm>
            <a:off x="76200" y="1295400"/>
            <a:ext cx="7620000" cy="1905000"/>
          </a:xfrm>
          <a:prstGeom prst="rect">
            <a:avLst/>
          </a:prstGeom>
          <a:noFill/>
          <a:ln w="38100">
            <a:solidFill>
              <a:srgbClr val="0033CC"/>
            </a:solidFill>
          </a:ln>
        </p:spPr>
        <p:txBody>
          <a:bodyPr wrap="square">
            <a:noAutofit/>
          </a:bodyPr>
          <a:lstStyle/>
          <a:p>
            <a:pPr lvl="0" eaLnBrk="0" hangingPunct="0">
              <a:tabLst>
                <a:tab pos="228600" algn="l"/>
                <a:tab pos="2971800" algn="l"/>
              </a:tabLst>
            </a:pPr>
            <a:r>
              <a:rPr lang="ru-RU" sz="1400" dirty="0">
                <a:solidFill>
                  <a:srgbClr val="002060"/>
                </a:solidFill>
                <a:latin typeface="+mn-lt"/>
                <a:ea typeface="Arial" pitchFamily="34" charset="0"/>
                <a:cs typeface="Times New Roman" pitchFamily="18" charset="0"/>
              </a:rPr>
              <a:t>Technical Review Committee</a:t>
            </a:r>
            <a:r>
              <a:rPr lang="en-US" sz="1400" dirty="0">
                <a:solidFill>
                  <a:srgbClr val="002060"/>
                </a:solidFill>
                <a:latin typeface="+mn-lt"/>
                <a:ea typeface="Arial" pitchFamily="34" charset="0"/>
                <a:cs typeface="Times New Roman" pitchFamily="18" charset="0"/>
              </a:rPr>
              <a:t>s</a:t>
            </a:r>
            <a:r>
              <a:rPr lang="ru-RU" sz="1400" dirty="0">
                <a:solidFill>
                  <a:srgbClr val="002060"/>
                </a:solidFill>
                <a:latin typeface="+mn-lt"/>
                <a:ea typeface="Arial" pitchFamily="34" charset="0"/>
                <a:cs typeface="Times New Roman" pitchFamily="18" charset="0"/>
              </a:rPr>
              <a:t> (TRC) review proposals for scientific </a:t>
            </a:r>
            <a:r>
              <a:rPr lang="en-US" sz="1400" dirty="0">
                <a:solidFill>
                  <a:srgbClr val="002060"/>
                </a:solidFill>
                <a:latin typeface="+mn-lt"/>
                <a:ea typeface="Arial" pitchFamily="34" charset="0"/>
                <a:cs typeface="Times New Roman" pitchFamily="18" charset="0"/>
              </a:rPr>
              <a:t>&amp;</a:t>
            </a:r>
            <a:r>
              <a:rPr lang="ru-RU" sz="1400" dirty="0">
                <a:solidFill>
                  <a:srgbClr val="002060"/>
                </a:solidFill>
                <a:latin typeface="+mn-lt"/>
                <a:ea typeface="Arial" pitchFamily="34" charset="0"/>
                <a:cs typeface="Times New Roman" pitchFamily="18" charset="0"/>
              </a:rPr>
              <a:t> technical</a:t>
            </a:r>
            <a:r>
              <a:rPr lang="en-US" sz="1400" dirty="0">
                <a:solidFill>
                  <a:srgbClr val="002060"/>
                </a:solidFill>
                <a:latin typeface="+mn-lt"/>
                <a:ea typeface="Arial" pitchFamily="34" charset="0"/>
                <a:cs typeface="Times New Roman" pitchFamily="18" charset="0"/>
              </a:rPr>
              <a:t> promotions to:</a:t>
            </a:r>
          </a:p>
          <a:p>
            <a:pPr lvl="0" eaLnBrk="0" hangingPunct="0">
              <a:tabLst>
                <a:tab pos="228600" algn="l"/>
                <a:tab pos="2971800" algn="l"/>
              </a:tabLst>
            </a:pPr>
            <a:endParaRPr lang="en-US" sz="1400" dirty="0">
              <a:solidFill>
                <a:srgbClr val="002060"/>
              </a:solidFill>
              <a:latin typeface="+mn-lt"/>
              <a:ea typeface="Arial" pitchFamily="34" charset="0"/>
              <a:cs typeface="Times New Roman" pitchFamily="18" charset="0"/>
            </a:endParaRPr>
          </a:p>
          <a:p>
            <a:pPr lvl="0" eaLnBrk="0" hangingPunct="0">
              <a:tabLst>
                <a:tab pos="228600" algn="l"/>
                <a:tab pos="2971800" algn="l"/>
              </a:tabLst>
            </a:pPr>
            <a:r>
              <a:rPr lang="en-US" sz="1200" dirty="0">
                <a:solidFill>
                  <a:srgbClr val="002060"/>
                </a:solidFill>
                <a:latin typeface="+mn-lt"/>
                <a:ea typeface="Arial" pitchFamily="34" charset="0"/>
                <a:cs typeface="Times New Roman" pitchFamily="18" charset="0"/>
              </a:rPr>
              <a:t>	Scientist III (SS III)            Computer Scientist III (SCS III)	   Technologist/Design Drafter (T/D II)</a:t>
            </a:r>
            <a:endParaRPr lang="en-US" sz="1200" dirty="0">
              <a:solidFill>
                <a:srgbClr val="002060"/>
              </a:solidFill>
              <a:latin typeface="+mn-lt"/>
              <a:cs typeface="Arial" pitchFamily="34" charset="0"/>
            </a:endParaRPr>
          </a:p>
          <a:p>
            <a:pPr lvl="0" eaLnBrk="0" hangingPunct="0">
              <a:tabLst>
                <a:tab pos="228600" algn="l"/>
                <a:tab pos="2971800" algn="l"/>
              </a:tabLst>
            </a:pPr>
            <a:r>
              <a:rPr lang="en-US" sz="1200" dirty="0">
                <a:solidFill>
                  <a:srgbClr val="002060"/>
                </a:solidFill>
                <a:latin typeface="+mn-lt"/>
                <a:ea typeface="Arial" pitchFamily="34" charset="0"/>
                <a:cs typeface="Times New Roman" pitchFamily="18" charset="0"/>
              </a:rPr>
              <a:t>	Senior Scientist (SSS)       Senior Computer Scientist (SSCS)	   Senior Technologist/Designer (T/D III</a:t>
            </a:r>
            <a:endParaRPr lang="en-US" sz="1200" dirty="0">
              <a:solidFill>
                <a:srgbClr val="002060"/>
              </a:solidFill>
              <a:latin typeface="+mn-lt"/>
              <a:cs typeface="Arial" pitchFamily="34" charset="0"/>
            </a:endParaRPr>
          </a:p>
          <a:p>
            <a:pPr lvl="0" eaLnBrk="0" hangingPunct="0">
              <a:tabLst>
                <a:tab pos="228600" algn="l"/>
                <a:tab pos="2971800" algn="l"/>
              </a:tabLst>
            </a:pPr>
            <a:r>
              <a:rPr lang="en-US" sz="1200" dirty="0">
                <a:solidFill>
                  <a:srgbClr val="002060"/>
                </a:solidFill>
                <a:latin typeface="+mn-lt"/>
                <a:ea typeface="Arial" pitchFamily="34" charset="0"/>
                <a:cs typeface="Times New Roman" pitchFamily="18" charset="0"/>
              </a:rPr>
              <a:t>	Principal Scientist PSS)     Principal Computer Scientist (PSS)</a:t>
            </a:r>
            <a:endParaRPr lang="en-US" sz="1200" dirty="0">
              <a:solidFill>
                <a:srgbClr val="002060"/>
              </a:solidFill>
              <a:latin typeface="+mn-lt"/>
              <a:cs typeface="Arial" pitchFamily="34" charset="0"/>
            </a:endParaRPr>
          </a:p>
          <a:p>
            <a:pPr lvl="0" eaLnBrk="0" hangingPunct="0">
              <a:tabLst>
                <a:tab pos="228600" algn="l"/>
                <a:tab pos="2971800" algn="l"/>
              </a:tabLst>
            </a:pPr>
            <a:r>
              <a:rPr lang="en-US" sz="1200" dirty="0">
                <a:solidFill>
                  <a:srgbClr val="002060"/>
                </a:solidFill>
                <a:latin typeface="+mn-lt"/>
                <a:ea typeface="Arial" pitchFamily="34" charset="0"/>
                <a:cs typeface="Times New Roman" pitchFamily="18" charset="0"/>
              </a:rPr>
              <a:t>				</a:t>
            </a:r>
            <a:endParaRPr lang="en-US" sz="1200" dirty="0">
              <a:solidFill>
                <a:srgbClr val="002060"/>
              </a:solidFill>
              <a:latin typeface="+mn-lt"/>
              <a:cs typeface="Arial" pitchFamily="34" charset="0"/>
            </a:endParaRPr>
          </a:p>
          <a:p>
            <a:pPr lvl="0" eaLnBrk="0" hangingPunct="0">
              <a:tabLst>
                <a:tab pos="228600" algn="l"/>
                <a:tab pos="2971800" algn="l"/>
              </a:tabLst>
            </a:pPr>
            <a:r>
              <a:rPr lang="en-US" sz="1200" dirty="0">
                <a:solidFill>
                  <a:srgbClr val="002060"/>
                </a:solidFill>
                <a:latin typeface="+mn-lt"/>
                <a:ea typeface="Arial" pitchFamily="34" charset="0"/>
                <a:cs typeface="Times New Roman" pitchFamily="18" charset="0"/>
              </a:rPr>
              <a:t>	Engineer III (SE III)             Associate/Coordinator (A/C I)	</a:t>
            </a:r>
            <a:endParaRPr lang="en-US" sz="1200" dirty="0">
              <a:solidFill>
                <a:srgbClr val="002060"/>
              </a:solidFill>
              <a:latin typeface="+mn-lt"/>
              <a:cs typeface="Arial" pitchFamily="34" charset="0"/>
            </a:endParaRPr>
          </a:p>
          <a:p>
            <a:pPr lvl="0" eaLnBrk="0" hangingPunct="0">
              <a:tabLst>
                <a:tab pos="228600" algn="l"/>
                <a:tab pos="2971800" algn="l"/>
              </a:tabLst>
            </a:pPr>
            <a:r>
              <a:rPr lang="en-US" sz="1200" dirty="0">
                <a:solidFill>
                  <a:srgbClr val="002060"/>
                </a:solidFill>
                <a:latin typeface="+mn-lt"/>
                <a:ea typeface="Arial" pitchFamily="34" charset="0"/>
                <a:cs typeface="Times New Roman" pitchFamily="18" charset="0"/>
              </a:rPr>
              <a:t>	Senior Engineer (SSE)       Senior Associate Coordinator (A/C II)	     L</a:t>
            </a:r>
            <a:r>
              <a:rPr lang="en-US" sz="1200" dirty="0">
                <a:solidFill>
                  <a:srgbClr val="002060"/>
                </a:solidFill>
                <a:latin typeface="+mn-lt"/>
                <a:ea typeface="Calibri" pitchFamily="34" charset="0"/>
                <a:cs typeface="Times New Roman" pitchFamily="18" charset="0"/>
              </a:rPr>
              <a:t>ateral reclassifications from one</a:t>
            </a:r>
            <a:endParaRPr lang="en-US" sz="1200" dirty="0">
              <a:solidFill>
                <a:srgbClr val="002060"/>
              </a:solidFill>
              <a:latin typeface="+mn-lt"/>
              <a:cs typeface="Arial" pitchFamily="34" charset="0"/>
            </a:endParaRPr>
          </a:p>
          <a:p>
            <a:pPr lvl="0" eaLnBrk="0" hangingPunct="0">
              <a:tabLst>
                <a:tab pos="228600" algn="l"/>
                <a:tab pos="2971800" algn="l"/>
              </a:tabLst>
            </a:pPr>
            <a:r>
              <a:rPr lang="en-US" sz="1200" dirty="0">
                <a:solidFill>
                  <a:srgbClr val="002060"/>
                </a:solidFill>
                <a:latin typeface="+mn-lt"/>
                <a:ea typeface="Arial" pitchFamily="34" charset="0"/>
                <a:cs typeface="Times New Roman" pitchFamily="18" charset="0"/>
              </a:rPr>
              <a:t>	Principal Engineer (PSE)    Engineering Support Manager (ESM)     </a:t>
            </a:r>
            <a:r>
              <a:rPr lang="en-US" sz="1200" dirty="0">
                <a:solidFill>
                  <a:srgbClr val="002060"/>
                </a:solidFill>
                <a:latin typeface="+mn-lt"/>
                <a:ea typeface="Calibri" pitchFamily="34" charset="0"/>
                <a:cs typeface="Times New Roman" pitchFamily="18" charset="0"/>
              </a:rPr>
              <a:t> scientific/technical family to another </a:t>
            </a:r>
          </a:p>
        </p:txBody>
      </p:sp>
      <p:sp>
        <p:nvSpPr>
          <p:cNvPr id="15" name="Rectangle 14"/>
          <p:cNvSpPr/>
          <p:nvPr/>
        </p:nvSpPr>
        <p:spPr>
          <a:xfrm>
            <a:off x="762000" y="3429000"/>
            <a:ext cx="4495800" cy="1046440"/>
          </a:xfrm>
          <a:prstGeom prst="rect">
            <a:avLst/>
          </a:prstGeom>
          <a:noFill/>
          <a:ln w="38100">
            <a:solidFill>
              <a:srgbClr val="0033CC"/>
            </a:solidFill>
          </a:ln>
        </p:spPr>
        <p:txBody>
          <a:bodyPr wrap="square">
            <a:spAutoFit/>
          </a:bodyPr>
          <a:lstStyle/>
          <a:p>
            <a:pPr lvl="0" eaLnBrk="0" hangingPunct="0">
              <a:tabLst>
                <a:tab pos="228600" algn="l"/>
                <a:tab pos="2971800" algn="l"/>
              </a:tabLst>
            </a:pPr>
            <a:r>
              <a:rPr lang="en-US" sz="1400" dirty="0">
                <a:solidFill>
                  <a:srgbClr val="002060"/>
                </a:solidFill>
                <a:latin typeface="+mn-lt"/>
                <a:ea typeface="Calibri" pitchFamily="34" charset="0"/>
                <a:cs typeface="Times New Roman" pitchFamily="18" charset="0"/>
              </a:rPr>
              <a:t>HR reviews:</a:t>
            </a:r>
            <a:endParaRPr lang="en-US" sz="1400" dirty="0">
              <a:solidFill>
                <a:srgbClr val="002060"/>
              </a:solidFill>
              <a:latin typeface="+mn-lt"/>
              <a:cs typeface="Arial" pitchFamily="34" charset="0"/>
            </a:endParaRPr>
          </a:p>
          <a:p>
            <a:pPr lvl="0" eaLnBrk="0" hangingPunct="0">
              <a:tabLst>
                <a:tab pos="228600" algn="l"/>
                <a:tab pos="2971800" algn="l"/>
              </a:tabLst>
            </a:pPr>
            <a:r>
              <a:rPr lang="en-US" sz="1200" dirty="0">
                <a:solidFill>
                  <a:srgbClr val="002060"/>
                </a:solidFill>
                <a:latin typeface="+mn-lt"/>
                <a:ea typeface="Calibri" pitchFamily="34" charset="0"/>
                <a:cs typeface="Times New Roman" pitchFamily="18" charset="0"/>
              </a:rPr>
              <a:t> All promotions from non-exempt to exempt, and promotions to:</a:t>
            </a:r>
            <a:endParaRPr lang="en-US" sz="1200" dirty="0">
              <a:solidFill>
                <a:srgbClr val="002060"/>
              </a:solidFill>
              <a:latin typeface="+mn-lt"/>
              <a:cs typeface="Arial" pitchFamily="34" charset="0"/>
            </a:endParaRPr>
          </a:p>
          <a:p>
            <a:pPr lvl="1" eaLnBrk="0" hangingPunct="0">
              <a:tabLst>
                <a:tab pos="228600" algn="l"/>
                <a:tab pos="2971800" algn="l"/>
              </a:tabLst>
            </a:pPr>
            <a:r>
              <a:rPr lang="en-US" sz="1200" dirty="0">
                <a:solidFill>
                  <a:srgbClr val="002060"/>
                </a:solidFill>
                <a:latin typeface="+mn-lt"/>
                <a:ea typeface="Calibri" pitchFamily="34" charset="0"/>
                <a:cs typeface="Times New Roman" pitchFamily="18" charset="0"/>
              </a:rPr>
              <a:t>Administrative Support/Secretary IV (A/S IV)</a:t>
            </a:r>
            <a:endParaRPr lang="en-US" sz="1200" dirty="0">
              <a:solidFill>
                <a:srgbClr val="002060"/>
              </a:solidFill>
              <a:latin typeface="+mn-lt"/>
              <a:cs typeface="Arial" pitchFamily="34" charset="0"/>
            </a:endParaRPr>
          </a:p>
          <a:p>
            <a:pPr lvl="1" eaLnBrk="0" hangingPunct="0">
              <a:tabLst>
                <a:tab pos="228600" algn="l"/>
                <a:tab pos="2971800" algn="l"/>
              </a:tabLst>
            </a:pPr>
            <a:r>
              <a:rPr lang="en-US" sz="1200" dirty="0">
                <a:solidFill>
                  <a:srgbClr val="002060"/>
                </a:solidFill>
                <a:latin typeface="+mn-lt"/>
                <a:ea typeface="Calibri" pitchFamily="34" charset="0"/>
                <a:cs typeface="Times New Roman" pitchFamily="18" charset="0"/>
              </a:rPr>
              <a:t>Staff Administrator III (SA III)</a:t>
            </a:r>
            <a:endParaRPr lang="en-US" sz="1200" dirty="0">
              <a:solidFill>
                <a:srgbClr val="002060"/>
              </a:solidFill>
              <a:latin typeface="+mn-lt"/>
              <a:cs typeface="Arial" pitchFamily="34" charset="0"/>
            </a:endParaRPr>
          </a:p>
          <a:p>
            <a:pPr lvl="1" eaLnBrk="0" hangingPunct="0">
              <a:tabLst>
                <a:tab pos="228600" algn="l"/>
                <a:tab pos="2971800" algn="l"/>
              </a:tabLst>
            </a:pPr>
            <a:r>
              <a:rPr lang="en-US" sz="1200" dirty="0">
                <a:solidFill>
                  <a:srgbClr val="002060"/>
                </a:solidFill>
                <a:latin typeface="+mn-lt"/>
                <a:ea typeface="Calibri" pitchFamily="34" charset="0"/>
                <a:cs typeface="Times New Roman" pitchFamily="18" charset="0"/>
              </a:rPr>
              <a:t>Senior Staff Administrator (SSA)</a:t>
            </a:r>
          </a:p>
        </p:txBody>
      </p:sp>
      <p:sp>
        <p:nvSpPr>
          <p:cNvPr id="16" name="Rectangle 15"/>
          <p:cNvSpPr/>
          <p:nvPr/>
        </p:nvSpPr>
        <p:spPr>
          <a:xfrm>
            <a:off x="1676400" y="4725650"/>
            <a:ext cx="7086600" cy="1446550"/>
          </a:xfrm>
          <a:prstGeom prst="rect">
            <a:avLst/>
          </a:prstGeom>
          <a:ln w="38100">
            <a:solidFill>
              <a:srgbClr val="0033CC"/>
            </a:solidFill>
          </a:ln>
        </p:spPr>
        <p:txBody>
          <a:bodyPr wrap="square">
            <a:spAutoFit/>
          </a:bodyPr>
          <a:lstStyle/>
          <a:p>
            <a:pPr lvl="0" eaLnBrk="0" hangingPunct="0">
              <a:tabLst>
                <a:tab pos="228600" algn="l"/>
                <a:tab pos="2971800" algn="l"/>
              </a:tabLst>
            </a:pPr>
            <a:r>
              <a:rPr lang="en-US" sz="1400" dirty="0">
                <a:solidFill>
                  <a:srgbClr val="002060"/>
                </a:solidFill>
                <a:latin typeface="+mn-lt"/>
                <a:ea typeface="Calibri" pitchFamily="34" charset="0"/>
                <a:cs typeface="Times New Roman" pitchFamily="18" charset="0"/>
              </a:rPr>
              <a:t>Promotion to these grades are reviewed only in their respective divisions:</a:t>
            </a:r>
          </a:p>
          <a:p>
            <a:pPr lvl="0" eaLnBrk="0" hangingPunct="0">
              <a:tabLst>
                <a:tab pos="228600" algn="l"/>
                <a:tab pos="2971800" algn="l"/>
              </a:tabLst>
            </a:pPr>
            <a:endParaRPr lang="en-US" sz="1400" dirty="0">
              <a:solidFill>
                <a:srgbClr val="002060"/>
              </a:solidFill>
              <a:latin typeface="+mn-lt"/>
              <a:cs typeface="Arial" pitchFamily="34" charset="0"/>
            </a:endParaRPr>
          </a:p>
          <a:p>
            <a:pPr lvl="0" eaLnBrk="0" hangingPunct="0">
              <a:tabLst>
                <a:tab pos="228600" algn="l"/>
                <a:tab pos="2971800" algn="l"/>
              </a:tabLst>
            </a:pPr>
            <a:r>
              <a:rPr lang="en-US" sz="1200" dirty="0">
                <a:solidFill>
                  <a:srgbClr val="002060"/>
                </a:solidFill>
                <a:latin typeface="+mn-lt"/>
                <a:ea typeface="Calibri" pitchFamily="34" charset="0"/>
                <a:cs typeface="Times New Roman" pitchFamily="18" charset="0"/>
              </a:rPr>
              <a:t>	Staff Scientist II (SS II)		Staff Engineer II (SE II) 	</a:t>
            </a:r>
            <a:endParaRPr lang="en-US" sz="1200" dirty="0">
              <a:solidFill>
                <a:srgbClr val="002060"/>
              </a:solidFill>
              <a:latin typeface="+mn-lt"/>
              <a:cs typeface="Arial" pitchFamily="34" charset="0"/>
            </a:endParaRPr>
          </a:p>
          <a:p>
            <a:pPr lvl="0" eaLnBrk="0" hangingPunct="0">
              <a:tabLst>
                <a:tab pos="228600" algn="l"/>
                <a:tab pos="2971800" algn="l"/>
              </a:tabLst>
            </a:pPr>
            <a:r>
              <a:rPr lang="en-US" sz="1200" dirty="0">
                <a:solidFill>
                  <a:srgbClr val="002060"/>
                </a:solidFill>
                <a:latin typeface="+mn-lt"/>
                <a:ea typeface="Calibri" pitchFamily="34" charset="0"/>
                <a:cs typeface="Times New Roman" pitchFamily="18" charset="0"/>
              </a:rPr>
              <a:t>	Staff Computer Scientist II (SCS II)		Staff Administrator II (SA II)	</a:t>
            </a:r>
            <a:endParaRPr lang="en-US" sz="1200" dirty="0">
              <a:solidFill>
                <a:srgbClr val="002060"/>
              </a:solidFill>
              <a:latin typeface="+mn-lt"/>
              <a:cs typeface="Arial" pitchFamily="34" charset="0"/>
            </a:endParaRPr>
          </a:p>
          <a:p>
            <a:pPr lvl="0" eaLnBrk="0" hangingPunct="0">
              <a:tabLst>
                <a:tab pos="228600" algn="l"/>
                <a:tab pos="2971800" algn="l"/>
              </a:tabLst>
            </a:pPr>
            <a:r>
              <a:rPr lang="en-US" sz="1200" dirty="0">
                <a:solidFill>
                  <a:srgbClr val="002060"/>
                </a:solidFill>
                <a:latin typeface="+mn-lt"/>
                <a:ea typeface="Calibri" pitchFamily="34" charset="0"/>
                <a:cs typeface="Times New Roman" pitchFamily="18" charset="0"/>
              </a:rPr>
              <a:t>	Senior Skilled Trades (ST II)		Construction Facilities Support II (C/F II)</a:t>
            </a:r>
            <a:endParaRPr lang="en-US" sz="1200" dirty="0">
              <a:solidFill>
                <a:srgbClr val="002060"/>
              </a:solidFill>
              <a:latin typeface="+mn-lt"/>
              <a:cs typeface="Arial" pitchFamily="34" charset="0"/>
            </a:endParaRPr>
          </a:p>
          <a:p>
            <a:pPr lvl="0" eaLnBrk="0" hangingPunct="0">
              <a:tabLst>
                <a:tab pos="228600" algn="l"/>
                <a:tab pos="2971800" algn="l"/>
              </a:tabLst>
            </a:pPr>
            <a:r>
              <a:rPr lang="en-US" sz="1200" dirty="0">
                <a:solidFill>
                  <a:srgbClr val="002060"/>
                </a:solidFill>
                <a:latin typeface="+mn-lt"/>
                <a:ea typeface="Calibri" pitchFamily="34" charset="0"/>
                <a:cs typeface="Times New Roman" pitchFamily="18" charset="0"/>
              </a:rPr>
              <a:t>	Construction Facilities Support III (C/F III)	Administrative Support/Secretary II (A/S II)</a:t>
            </a:r>
            <a:endParaRPr lang="en-US" sz="1200" dirty="0">
              <a:solidFill>
                <a:srgbClr val="002060"/>
              </a:solidFill>
              <a:latin typeface="+mn-lt"/>
              <a:cs typeface="Arial" pitchFamily="34" charset="0"/>
            </a:endParaRPr>
          </a:p>
          <a:p>
            <a:pPr lvl="0" eaLnBrk="0" hangingPunct="0">
              <a:tabLst>
                <a:tab pos="228600" algn="l"/>
                <a:tab pos="2971800" algn="l"/>
              </a:tabLst>
            </a:pPr>
            <a:r>
              <a:rPr lang="en-US" sz="1200" dirty="0">
                <a:solidFill>
                  <a:srgbClr val="002060"/>
                </a:solidFill>
                <a:latin typeface="+mn-lt"/>
                <a:ea typeface="Calibri" pitchFamily="34" charset="0"/>
                <a:cs typeface="Times New Roman" pitchFamily="18" charset="0"/>
              </a:rPr>
              <a:t>	Administrative Support/Secretary III (A/S III)</a:t>
            </a:r>
            <a:endParaRPr lang="en-US" sz="1200" dirty="0">
              <a:solidFill>
                <a:srgbClr val="002060"/>
              </a:solidFill>
              <a:latin typeface="+mn-lt"/>
              <a:cs typeface="Arial" pitchFamily="34" charset="0"/>
            </a:endParaRPr>
          </a:p>
        </p:txBody>
      </p:sp>
      <p:pic>
        <p:nvPicPr>
          <p:cNvPr id="8" name="Picture 4" descr="MCj02711260000[1]"/>
          <p:cNvPicPr>
            <a:picLocks noChangeAspect="1" noChangeArrowheads="1"/>
          </p:cNvPicPr>
          <p:nvPr/>
        </p:nvPicPr>
        <p:blipFill>
          <a:blip r:embed="rId3" cstate="print"/>
          <a:srcRect/>
          <a:stretch>
            <a:fillRect/>
          </a:stretch>
        </p:blipFill>
        <p:spPr bwMode="auto">
          <a:xfrm>
            <a:off x="7824016" y="76200"/>
            <a:ext cx="1167583" cy="2209800"/>
          </a:xfrm>
          <a:prstGeom prst="rect">
            <a:avLst/>
          </a:prstGeom>
          <a:noFill/>
          <a:ln w="9525">
            <a:noFill/>
            <a:miter lim="800000"/>
            <a:headEnd/>
            <a:tailEnd/>
          </a:ln>
        </p:spPr>
      </p:pic>
      <p:sp>
        <p:nvSpPr>
          <p:cNvPr id="7" name="TextBox 6"/>
          <p:cNvSpPr txBox="1"/>
          <p:nvPr/>
        </p:nvSpPr>
        <p:spPr>
          <a:xfrm>
            <a:off x="5105400" y="2108433"/>
            <a:ext cx="2286000" cy="584775"/>
          </a:xfrm>
          <a:prstGeom prst="rect">
            <a:avLst/>
          </a:prstGeom>
          <a:noFill/>
        </p:spPr>
        <p:txBody>
          <a:bodyPr wrap="square" rtlCol="0">
            <a:spAutoFit/>
          </a:bodyPr>
          <a:lstStyle/>
          <a:p>
            <a:r>
              <a:rPr lang="en-US" sz="1600" b="1" dirty="0">
                <a:solidFill>
                  <a:srgbClr val="C00000"/>
                </a:solidFill>
                <a:effectLst>
                  <a:outerShdw blurRad="38100" dist="38100" dir="2700000" algn="tl">
                    <a:srgbClr val="000000">
                      <a:alpha val="43137"/>
                    </a:srgbClr>
                  </a:outerShdw>
                </a:effectLst>
              </a:rPr>
              <a:t>HR acts as disinterested observer with all TRCs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2"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wipe(right)">
                                      <p:cBhvr>
                                        <p:cTn id="7" dur="2000"/>
                                        <p:tgtEl>
                                          <p:spTgt spid="16"/>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15"/>
                                        </p:tgtEl>
                                        <p:attrNameLst>
                                          <p:attrName>style.visibility</p:attrName>
                                        </p:attrNameLst>
                                      </p:cBhvr>
                                      <p:to>
                                        <p:strVal val="visible"/>
                                      </p:to>
                                    </p:set>
                                    <p:animEffect transition="in" filter="blinds(horizontal)">
                                      <p:cBhvr>
                                        <p:cTn id="12" dur="2000"/>
                                        <p:tgtEl>
                                          <p:spTgt spid="15"/>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12"/>
                                        </p:tgtEl>
                                        <p:attrNameLst>
                                          <p:attrName>style.visibility</p:attrName>
                                        </p:attrNameLst>
                                      </p:cBhvr>
                                      <p:to>
                                        <p:strVal val="visible"/>
                                      </p:to>
                                    </p:set>
                                    <p:animEffect transition="in" filter="wipe(left)">
                                      <p:cBhvr>
                                        <p:cTn id="17" dur="2000"/>
                                        <p:tgtEl>
                                          <p:spTgt spid="12"/>
                                        </p:tgtEl>
                                      </p:cBhvr>
                                    </p:animEffect>
                                  </p:childTnLst>
                                </p:cTn>
                              </p:par>
                            </p:childTnLst>
                          </p:cTn>
                        </p:par>
                        <p:par>
                          <p:cTn id="18" fill="hold">
                            <p:stCondLst>
                              <p:cond delay="2000"/>
                            </p:stCondLst>
                            <p:childTnLst>
                              <p:par>
                                <p:cTn id="19" presetID="31" presetClass="entr" presetSubtype="0" fill="hold" grpId="0" nodeType="afterEffect">
                                  <p:stCondLst>
                                    <p:cond delay="2000"/>
                                  </p:stCondLst>
                                  <p:iterate type="lt">
                                    <p:tmPct val="5000"/>
                                  </p:iterate>
                                  <p:childTnLst>
                                    <p:set>
                                      <p:cBhvr>
                                        <p:cTn id="20" dur="1" fill="hold">
                                          <p:stCondLst>
                                            <p:cond delay="0"/>
                                          </p:stCondLst>
                                        </p:cTn>
                                        <p:tgtEl>
                                          <p:spTgt spid="7"/>
                                        </p:tgtEl>
                                        <p:attrNameLst>
                                          <p:attrName>style.visibility</p:attrName>
                                        </p:attrNameLst>
                                      </p:cBhvr>
                                      <p:to>
                                        <p:strVal val="visible"/>
                                      </p:to>
                                    </p:set>
                                    <p:anim calcmode="lin" valueType="num">
                                      <p:cBhvr>
                                        <p:cTn id="21" dur="1000" fill="hold"/>
                                        <p:tgtEl>
                                          <p:spTgt spid="7"/>
                                        </p:tgtEl>
                                        <p:attrNameLst>
                                          <p:attrName>ppt_w</p:attrName>
                                        </p:attrNameLst>
                                      </p:cBhvr>
                                      <p:tavLst>
                                        <p:tav tm="0">
                                          <p:val>
                                            <p:fltVal val="0"/>
                                          </p:val>
                                        </p:tav>
                                        <p:tav tm="100000">
                                          <p:val>
                                            <p:strVal val="#ppt_w"/>
                                          </p:val>
                                        </p:tav>
                                      </p:tavLst>
                                    </p:anim>
                                    <p:anim calcmode="lin" valueType="num">
                                      <p:cBhvr>
                                        <p:cTn id="22" dur="1000" fill="hold"/>
                                        <p:tgtEl>
                                          <p:spTgt spid="7"/>
                                        </p:tgtEl>
                                        <p:attrNameLst>
                                          <p:attrName>ppt_h</p:attrName>
                                        </p:attrNameLst>
                                      </p:cBhvr>
                                      <p:tavLst>
                                        <p:tav tm="0">
                                          <p:val>
                                            <p:fltVal val="0"/>
                                          </p:val>
                                        </p:tav>
                                        <p:tav tm="100000">
                                          <p:val>
                                            <p:strVal val="#ppt_h"/>
                                          </p:val>
                                        </p:tav>
                                      </p:tavLst>
                                    </p:anim>
                                    <p:anim calcmode="lin" valueType="num">
                                      <p:cBhvr>
                                        <p:cTn id="23" dur="1000" fill="hold"/>
                                        <p:tgtEl>
                                          <p:spTgt spid="7"/>
                                        </p:tgtEl>
                                        <p:attrNameLst>
                                          <p:attrName>style.rotation</p:attrName>
                                        </p:attrNameLst>
                                      </p:cBhvr>
                                      <p:tavLst>
                                        <p:tav tm="0">
                                          <p:val>
                                            <p:fltVal val="90"/>
                                          </p:val>
                                        </p:tav>
                                        <p:tav tm="100000">
                                          <p:val>
                                            <p:fltVal val="0"/>
                                          </p:val>
                                        </p:tav>
                                      </p:tavLst>
                                    </p:anim>
                                    <p:animEffect transition="in" filter="fade">
                                      <p:cBhvr>
                                        <p:cTn id="24" dur="1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15" grpId="0" animBg="1"/>
      <p:bldP spid="16" grpId="0" animBg="1"/>
      <p:bldP spid="7"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9" name="Text Box 3"/>
          <p:cNvSpPr txBox="1">
            <a:spLocks noChangeArrowheads="1"/>
          </p:cNvSpPr>
          <p:nvPr/>
        </p:nvSpPr>
        <p:spPr bwMode="auto">
          <a:xfrm>
            <a:off x="457200" y="838200"/>
            <a:ext cx="8382000" cy="3836948"/>
          </a:xfrm>
          <a:prstGeom prst="rect">
            <a:avLst/>
          </a:prstGeom>
          <a:noFill/>
          <a:ln w="9525">
            <a:noFill/>
            <a:miter lim="800000"/>
            <a:headEnd/>
            <a:tailEnd/>
          </a:ln>
          <a:effectLst/>
        </p:spPr>
        <p:txBody>
          <a:bodyPr>
            <a:spAutoFit/>
          </a:bodyPr>
          <a:lstStyle/>
          <a:p>
            <a:pPr>
              <a:spcBef>
                <a:spcPts val="0"/>
              </a:spcBef>
              <a:spcAft>
                <a:spcPts val="400"/>
              </a:spcAft>
              <a:buFont typeface="Arial" pitchFamily="34" charset="0"/>
              <a:buChar char="•"/>
              <a:defRPr/>
            </a:pPr>
            <a:r>
              <a:rPr lang="en-US" dirty="0">
                <a:latin typeface="Arial" charset="0"/>
                <a:cs typeface="+mn-cs"/>
              </a:rPr>
              <a:t> Expectation Number--</a:t>
            </a:r>
            <a:r>
              <a:rPr lang="en-US" sz="1800" dirty="0">
                <a:latin typeface="Arial" charset="0"/>
                <a:cs typeface="+mn-cs"/>
              </a:rPr>
              <a:t>Getting them down to 4 or up to 7</a:t>
            </a:r>
          </a:p>
          <a:p>
            <a:pPr lvl="1">
              <a:spcBef>
                <a:spcPts val="0"/>
              </a:spcBef>
              <a:spcAft>
                <a:spcPts val="400"/>
              </a:spcAft>
              <a:buFont typeface="Arial" pitchFamily="34" charset="0"/>
              <a:buChar char="•"/>
              <a:defRPr/>
            </a:pPr>
            <a:r>
              <a:rPr lang="en-US" sz="1800" dirty="0">
                <a:latin typeface="Arial" charset="0"/>
                <a:cs typeface="+mn-cs"/>
              </a:rPr>
              <a:t> If there are only 1 or 2 projects you want to evaluate…</a:t>
            </a:r>
          </a:p>
          <a:p>
            <a:pPr lvl="2">
              <a:spcBef>
                <a:spcPts val="0"/>
              </a:spcBef>
              <a:spcAft>
                <a:spcPts val="400"/>
              </a:spcAft>
              <a:buFont typeface="Arial" pitchFamily="34" charset="0"/>
              <a:buChar char="•"/>
              <a:defRPr/>
            </a:pPr>
            <a:r>
              <a:rPr lang="en-US" sz="1800" dirty="0">
                <a:latin typeface="Arial" charset="0"/>
                <a:cs typeface="+mn-cs"/>
              </a:rPr>
              <a:t> Break them into components (milestones, types of tasks, etc.)</a:t>
            </a:r>
          </a:p>
          <a:p>
            <a:pPr lvl="2">
              <a:spcBef>
                <a:spcPts val="0"/>
              </a:spcBef>
              <a:spcAft>
                <a:spcPts val="400"/>
              </a:spcAft>
              <a:buFont typeface="Arial" pitchFamily="34" charset="0"/>
              <a:buChar char="•"/>
              <a:defRPr/>
            </a:pPr>
            <a:r>
              <a:rPr lang="en-US" sz="1800" dirty="0">
                <a:latin typeface="Arial" charset="0"/>
              </a:rPr>
              <a:t> Create an expectation for leadership or training if appropriate</a:t>
            </a:r>
          </a:p>
          <a:p>
            <a:pPr lvl="2">
              <a:spcBef>
                <a:spcPts val="0"/>
              </a:spcBef>
              <a:spcAft>
                <a:spcPts val="400"/>
              </a:spcAft>
              <a:buFont typeface="Arial" pitchFamily="34" charset="0"/>
              <a:buChar char="•"/>
              <a:defRPr/>
            </a:pPr>
            <a:r>
              <a:rPr lang="en-US" sz="1800" dirty="0">
                <a:latin typeface="Arial" charset="0"/>
                <a:cs typeface="+mn-cs"/>
              </a:rPr>
              <a:t> Don’t rephrase a core expectation or use professional development</a:t>
            </a:r>
          </a:p>
          <a:p>
            <a:pPr lvl="1">
              <a:spcBef>
                <a:spcPts val="0"/>
              </a:spcBef>
              <a:spcAft>
                <a:spcPts val="400"/>
              </a:spcAft>
              <a:buFont typeface="Arial" pitchFamily="34" charset="0"/>
              <a:buChar char="•"/>
              <a:defRPr/>
            </a:pPr>
            <a:r>
              <a:rPr lang="en-US" sz="1800" dirty="0">
                <a:latin typeface="Arial" charset="0"/>
              </a:rPr>
              <a:t> If the job contains more than 7 components you want to evaluate…</a:t>
            </a:r>
          </a:p>
          <a:p>
            <a:pPr lvl="2">
              <a:spcBef>
                <a:spcPts val="0"/>
              </a:spcBef>
              <a:spcAft>
                <a:spcPts val="400"/>
              </a:spcAft>
              <a:buFont typeface="Arial" pitchFamily="34" charset="0"/>
              <a:buChar char="•"/>
              <a:defRPr/>
            </a:pPr>
            <a:r>
              <a:rPr lang="en-US" sz="1800" dirty="0">
                <a:latin typeface="Arial" charset="0"/>
                <a:cs typeface="+mn-cs"/>
              </a:rPr>
              <a:t> Combine similar items as long as they are measured the same way</a:t>
            </a:r>
          </a:p>
          <a:p>
            <a:pPr lvl="2">
              <a:spcBef>
                <a:spcPts val="0"/>
              </a:spcBef>
              <a:spcAft>
                <a:spcPts val="400"/>
              </a:spcAft>
              <a:buFont typeface="Arial" pitchFamily="34" charset="0"/>
              <a:buChar char="•"/>
              <a:defRPr/>
            </a:pPr>
            <a:r>
              <a:rPr lang="en-US" sz="1800" dirty="0">
                <a:latin typeface="Arial" charset="0"/>
              </a:rPr>
              <a:t> Focus on only the most important aspects of the job</a:t>
            </a:r>
          </a:p>
          <a:p>
            <a:pPr lvl="2">
              <a:spcBef>
                <a:spcPts val="0"/>
              </a:spcBef>
              <a:spcAft>
                <a:spcPts val="400"/>
              </a:spcAft>
              <a:buFont typeface="Arial" pitchFamily="34" charset="0"/>
              <a:buChar char="•"/>
              <a:defRPr/>
            </a:pPr>
            <a:r>
              <a:rPr lang="en-US" sz="1800" dirty="0">
                <a:latin typeface="Arial" charset="0"/>
                <a:cs typeface="+mn-cs"/>
              </a:rPr>
              <a:t> Don’t list recurring tasks that have relatively little impact</a:t>
            </a:r>
          </a:p>
          <a:p>
            <a:pPr>
              <a:spcBef>
                <a:spcPts val="0"/>
              </a:spcBef>
              <a:spcAft>
                <a:spcPts val="400"/>
              </a:spcAft>
              <a:buFont typeface="Arial" pitchFamily="34" charset="0"/>
              <a:buChar char="•"/>
              <a:defRPr/>
            </a:pPr>
            <a:r>
              <a:rPr lang="en-US" dirty="0">
                <a:latin typeface="Arial" charset="0"/>
                <a:cs typeface="+mn-cs"/>
              </a:rPr>
              <a:t> Expectation Structure </a:t>
            </a:r>
          </a:p>
          <a:p>
            <a:pPr lvl="1">
              <a:spcBef>
                <a:spcPts val="0"/>
              </a:spcBef>
              <a:spcAft>
                <a:spcPts val="400"/>
              </a:spcAft>
              <a:buFont typeface="Arial" pitchFamily="34" charset="0"/>
              <a:buChar char="•"/>
              <a:defRPr/>
            </a:pPr>
            <a:r>
              <a:rPr lang="en-US" sz="1800" dirty="0">
                <a:latin typeface="Arial" charset="0"/>
                <a:cs typeface="+mn-cs"/>
              </a:rPr>
              <a:t> Keep them simple and direct</a:t>
            </a:r>
            <a:endParaRPr lang="en-US" dirty="0">
              <a:latin typeface="Arial" charset="0"/>
              <a:cs typeface="+mn-cs"/>
            </a:endParaRPr>
          </a:p>
        </p:txBody>
      </p:sp>
      <p:sp>
        <p:nvSpPr>
          <p:cNvPr id="6" name="Rectangle 4"/>
          <p:cNvSpPr>
            <a:spLocks noChangeArrowheads="1"/>
          </p:cNvSpPr>
          <p:nvPr/>
        </p:nvSpPr>
        <p:spPr bwMode="auto">
          <a:xfrm>
            <a:off x="609600" y="-76200"/>
            <a:ext cx="8001000" cy="707886"/>
          </a:xfrm>
          <a:prstGeom prst="rect">
            <a:avLst/>
          </a:prstGeom>
          <a:noFill/>
          <a:ln w="9525">
            <a:noFill/>
            <a:miter lim="800000"/>
            <a:headEnd/>
            <a:tailEnd/>
          </a:ln>
          <a:effectLst>
            <a:outerShdw dist="35921" dir="2700000" algn="ctr" rotWithShape="0">
              <a:schemeClr val="bg1"/>
            </a:outerShdw>
          </a:effectLst>
        </p:spPr>
        <p:txBody>
          <a:bodyPr wrap="square">
            <a:spAutoFit/>
          </a:bodyPr>
          <a:lstStyle/>
          <a:p>
            <a:pPr>
              <a:defRPr/>
            </a:pPr>
            <a:r>
              <a:rPr lang="en-US" sz="4000" b="1" dirty="0">
                <a:solidFill>
                  <a:schemeClr val="tx2"/>
                </a:solidFill>
                <a:latin typeface="+mj-lt"/>
                <a:cs typeface="+mn-cs"/>
              </a:rPr>
              <a:t>Getting Started</a:t>
            </a:r>
            <a:endParaRPr lang="en-US" b="1" dirty="0">
              <a:solidFill>
                <a:schemeClr val="tx2"/>
              </a:solidFill>
              <a:latin typeface="+mj-lt"/>
              <a:cs typeface="+mn-cs"/>
            </a:endParaRPr>
          </a:p>
        </p:txBody>
      </p:sp>
      <p:sp>
        <p:nvSpPr>
          <p:cNvPr id="8" name="TextBox 7"/>
          <p:cNvSpPr txBox="1"/>
          <p:nvPr/>
        </p:nvSpPr>
        <p:spPr>
          <a:xfrm>
            <a:off x="685800" y="4876800"/>
            <a:ext cx="8229600" cy="1200329"/>
          </a:xfrm>
          <a:prstGeom prst="rect">
            <a:avLst/>
          </a:prstGeom>
          <a:solidFill>
            <a:schemeClr val="bg1"/>
          </a:solidFill>
          <a:ln>
            <a:solidFill>
              <a:schemeClr val="accent2">
                <a:lumMod val="50000"/>
              </a:schemeClr>
            </a:solidFill>
          </a:ln>
        </p:spPr>
        <p:txBody>
          <a:bodyPr wrap="square" rtlCol="0">
            <a:spAutoFit/>
          </a:bodyPr>
          <a:lstStyle/>
          <a:p>
            <a:r>
              <a:rPr lang="en-US" sz="1200" b="1" dirty="0"/>
              <a:t>ACTION VERB	OBJECT		CUSTOMER			METRIC</a:t>
            </a:r>
          </a:p>
          <a:p>
            <a:endParaRPr lang="en-US" sz="1200" b="1" dirty="0"/>
          </a:p>
          <a:p>
            <a:r>
              <a:rPr lang="en-US" sz="1200" dirty="0"/>
              <a:t>Create …….......simulation to test automatic debugger…….for Test Group………....that simulates 90% of real problems listed in 					                event logs (compare to actual logs)</a:t>
            </a:r>
          </a:p>
          <a:p>
            <a:r>
              <a:rPr lang="en-US" sz="1200" dirty="0"/>
              <a:t>and field………………………it…………………………………………………….. 60 days after beta debugger is fielded</a:t>
            </a:r>
          </a:p>
          <a:p>
            <a:endParaRPr lang="en-US" sz="1200" dirty="0"/>
          </a:p>
        </p:txBody>
      </p:sp>
      <p:sp>
        <p:nvSpPr>
          <p:cNvPr id="5" name="TextBox 4"/>
          <p:cNvSpPr txBox="1"/>
          <p:nvPr/>
        </p:nvSpPr>
        <p:spPr>
          <a:xfrm>
            <a:off x="2209800" y="5029200"/>
            <a:ext cx="5029200" cy="830997"/>
          </a:xfrm>
          <a:prstGeom prst="rect">
            <a:avLst/>
          </a:prstGeom>
          <a:solidFill>
            <a:schemeClr val="bg1"/>
          </a:solidFill>
          <a:ln>
            <a:solidFill>
              <a:schemeClr val="accent2">
                <a:lumMod val="50000"/>
              </a:schemeClr>
            </a:solidFill>
          </a:ln>
        </p:spPr>
        <p:txBody>
          <a:bodyPr wrap="square" rtlCol="0">
            <a:spAutoFit/>
          </a:bodyPr>
          <a:lstStyle/>
          <a:p>
            <a:r>
              <a:rPr lang="en-US" sz="1600" dirty="0"/>
              <a:t>Create simulation to test automatic debugger  for Test Group that simulates 90% of real problems listed in event logs and field it 60 days after beta debugger is fielded.</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withEffect">
                                  <p:stCondLst>
                                    <p:cond delay="700"/>
                                  </p:stCondLst>
                                  <p:childTnLst>
                                    <p:set>
                                      <p:cBhvr>
                                        <p:cTn id="6" dur="1" fill="hold">
                                          <p:stCondLst>
                                            <p:cond delay="0"/>
                                          </p:stCondLst>
                                        </p:cTn>
                                        <p:tgtEl>
                                          <p:spTgt spid="34819">
                                            <p:txEl>
                                              <p:pRg st="0" end="0"/>
                                            </p:txEl>
                                          </p:spTgt>
                                        </p:tgtEl>
                                        <p:attrNameLst>
                                          <p:attrName>style.visibility</p:attrName>
                                        </p:attrNameLst>
                                      </p:cBhvr>
                                      <p:to>
                                        <p:strVal val="visible"/>
                                      </p:to>
                                    </p:set>
                                    <p:animEffect transition="in" filter="dissolve">
                                      <p:cBhvr>
                                        <p:cTn id="7" dur="500"/>
                                        <p:tgtEl>
                                          <p:spTgt spid="3481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34819">
                                            <p:txEl>
                                              <p:pRg st="1" end="1"/>
                                            </p:txEl>
                                          </p:spTgt>
                                        </p:tgtEl>
                                        <p:attrNameLst>
                                          <p:attrName>style.visibility</p:attrName>
                                        </p:attrNameLst>
                                      </p:cBhvr>
                                      <p:to>
                                        <p:strVal val="visible"/>
                                      </p:to>
                                    </p:set>
                                    <p:animEffect transition="in" filter="dissolve">
                                      <p:cBhvr>
                                        <p:cTn id="12" dur="500"/>
                                        <p:tgtEl>
                                          <p:spTgt spid="34819">
                                            <p:txEl>
                                              <p:pRg st="1" end="1"/>
                                            </p:txEl>
                                          </p:spTgt>
                                        </p:tgtEl>
                                      </p:cBhvr>
                                    </p:animEffect>
                                  </p:childTnLst>
                                </p:cTn>
                              </p:par>
                            </p:childTnLst>
                          </p:cTn>
                        </p:par>
                        <p:par>
                          <p:cTn id="13" fill="hold">
                            <p:stCondLst>
                              <p:cond delay="500"/>
                            </p:stCondLst>
                            <p:childTnLst>
                              <p:par>
                                <p:cTn id="14" presetID="9" presetClass="entr" presetSubtype="0" fill="hold" grpId="0" nodeType="afterEffect">
                                  <p:stCondLst>
                                    <p:cond delay="0"/>
                                  </p:stCondLst>
                                  <p:childTnLst>
                                    <p:set>
                                      <p:cBhvr>
                                        <p:cTn id="15" dur="1" fill="hold">
                                          <p:stCondLst>
                                            <p:cond delay="0"/>
                                          </p:stCondLst>
                                        </p:cTn>
                                        <p:tgtEl>
                                          <p:spTgt spid="34819">
                                            <p:txEl>
                                              <p:pRg st="2" end="2"/>
                                            </p:txEl>
                                          </p:spTgt>
                                        </p:tgtEl>
                                        <p:attrNameLst>
                                          <p:attrName>style.visibility</p:attrName>
                                        </p:attrNameLst>
                                      </p:cBhvr>
                                      <p:to>
                                        <p:strVal val="visible"/>
                                      </p:to>
                                    </p:set>
                                    <p:animEffect transition="in" filter="dissolve">
                                      <p:cBhvr>
                                        <p:cTn id="16" dur="500"/>
                                        <p:tgtEl>
                                          <p:spTgt spid="34819">
                                            <p:txEl>
                                              <p:pRg st="2" end="2"/>
                                            </p:txEl>
                                          </p:spTgt>
                                        </p:tgtEl>
                                      </p:cBhvr>
                                    </p:animEffect>
                                  </p:childTnLst>
                                </p:cTn>
                              </p:par>
                            </p:childTnLst>
                          </p:cTn>
                        </p:par>
                        <p:par>
                          <p:cTn id="17" fill="hold">
                            <p:stCondLst>
                              <p:cond delay="1000"/>
                            </p:stCondLst>
                            <p:childTnLst>
                              <p:par>
                                <p:cTn id="18" presetID="9" presetClass="entr" presetSubtype="0" fill="hold" grpId="0" nodeType="afterEffect">
                                  <p:stCondLst>
                                    <p:cond delay="0"/>
                                  </p:stCondLst>
                                  <p:childTnLst>
                                    <p:set>
                                      <p:cBhvr>
                                        <p:cTn id="19" dur="1" fill="hold">
                                          <p:stCondLst>
                                            <p:cond delay="0"/>
                                          </p:stCondLst>
                                        </p:cTn>
                                        <p:tgtEl>
                                          <p:spTgt spid="34819">
                                            <p:txEl>
                                              <p:pRg st="3" end="3"/>
                                            </p:txEl>
                                          </p:spTgt>
                                        </p:tgtEl>
                                        <p:attrNameLst>
                                          <p:attrName>style.visibility</p:attrName>
                                        </p:attrNameLst>
                                      </p:cBhvr>
                                      <p:to>
                                        <p:strVal val="visible"/>
                                      </p:to>
                                    </p:set>
                                    <p:animEffect transition="in" filter="dissolve">
                                      <p:cBhvr>
                                        <p:cTn id="20" dur="500"/>
                                        <p:tgtEl>
                                          <p:spTgt spid="34819">
                                            <p:txEl>
                                              <p:pRg st="3" end="3"/>
                                            </p:txEl>
                                          </p:spTgt>
                                        </p:tgtEl>
                                      </p:cBhvr>
                                    </p:animEffect>
                                  </p:childTnLst>
                                </p:cTn>
                              </p:par>
                            </p:childTnLst>
                          </p:cTn>
                        </p:par>
                        <p:par>
                          <p:cTn id="21" fill="hold">
                            <p:stCondLst>
                              <p:cond delay="1500"/>
                            </p:stCondLst>
                            <p:childTnLst>
                              <p:par>
                                <p:cTn id="22" presetID="9" presetClass="entr" presetSubtype="0" fill="hold" grpId="0" nodeType="afterEffect">
                                  <p:stCondLst>
                                    <p:cond delay="0"/>
                                  </p:stCondLst>
                                  <p:childTnLst>
                                    <p:set>
                                      <p:cBhvr>
                                        <p:cTn id="23" dur="1" fill="hold">
                                          <p:stCondLst>
                                            <p:cond delay="0"/>
                                          </p:stCondLst>
                                        </p:cTn>
                                        <p:tgtEl>
                                          <p:spTgt spid="34819">
                                            <p:txEl>
                                              <p:pRg st="4" end="4"/>
                                            </p:txEl>
                                          </p:spTgt>
                                        </p:tgtEl>
                                        <p:attrNameLst>
                                          <p:attrName>style.visibility</p:attrName>
                                        </p:attrNameLst>
                                      </p:cBhvr>
                                      <p:to>
                                        <p:strVal val="visible"/>
                                      </p:to>
                                    </p:set>
                                    <p:animEffect transition="in" filter="dissolve">
                                      <p:cBhvr>
                                        <p:cTn id="24" dur="500"/>
                                        <p:tgtEl>
                                          <p:spTgt spid="34819">
                                            <p:txEl>
                                              <p:pRg st="4" end="4"/>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9" presetClass="entr" presetSubtype="0" fill="hold" grpId="0" nodeType="clickEffect">
                                  <p:stCondLst>
                                    <p:cond delay="0"/>
                                  </p:stCondLst>
                                  <p:childTnLst>
                                    <p:set>
                                      <p:cBhvr>
                                        <p:cTn id="28" dur="1" fill="hold">
                                          <p:stCondLst>
                                            <p:cond delay="0"/>
                                          </p:stCondLst>
                                        </p:cTn>
                                        <p:tgtEl>
                                          <p:spTgt spid="34819">
                                            <p:txEl>
                                              <p:pRg st="5" end="5"/>
                                            </p:txEl>
                                          </p:spTgt>
                                        </p:tgtEl>
                                        <p:attrNameLst>
                                          <p:attrName>style.visibility</p:attrName>
                                        </p:attrNameLst>
                                      </p:cBhvr>
                                      <p:to>
                                        <p:strVal val="visible"/>
                                      </p:to>
                                    </p:set>
                                    <p:animEffect transition="in" filter="dissolve">
                                      <p:cBhvr>
                                        <p:cTn id="29" dur="500"/>
                                        <p:tgtEl>
                                          <p:spTgt spid="34819">
                                            <p:txEl>
                                              <p:pRg st="5" end="5"/>
                                            </p:txEl>
                                          </p:spTgt>
                                        </p:tgtEl>
                                      </p:cBhvr>
                                    </p:animEffect>
                                  </p:childTnLst>
                                </p:cTn>
                              </p:par>
                            </p:childTnLst>
                          </p:cTn>
                        </p:par>
                        <p:par>
                          <p:cTn id="30" fill="hold">
                            <p:stCondLst>
                              <p:cond delay="500"/>
                            </p:stCondLst>
                            <p:childTnLst>
                              <p:par>
                                <p:cTn id="31" presetID="9" presetClass="entr" presetSubtype="0" fill="hold" grpId="0" nodeType="afterEffect">
                                  <p:stCondLst>
                                    <p:cond delay="0"/>
                                  </p:stCondLst>
                                  <p:childTnLst>
                                    <p:set>
                                      <p:cBhvr>
                                        <p:cTn id="32" dur="1" fill="hold">
                                          <p:stCondLst>
                                            <p:cond delay="0"/>
                                          </p:stCondLst>
                                        </p:cTn>
                                        <p:tgtEl>
                                          <p:spTgt spid="34819">
                                            <p:txEl>
                                              <p:pRg st="6" end="6"/>
                                            </p:txEl>
                                          </p:spTgt>
                                        </p:tgtEl>
                                        <p:attrNameLst>
                                          <p:attrName>style.visibility</p:attrName>
                                        </p:attrNameLst>
                                      </p:cBhvr>
                                      <p:to>
                                        <p:strVal val="visible"/>
                                      </p:to>
                                    </p:set>
                                    <p:animEffect transition="in" filter="dissolve">
                                      <p:cBhvr>
                                        <p:cTn id="33" dur="500"/>
                                        <p:tgtEl>
                                          <p:spTgt spid="34819">
                                            <p:txEl>
                                              <p:pRg st="6" end="6"/>
                                            </p:txEl>
                                          </p:spTgt>
                                        </p:tgtEl>
                                      </p:cBhvr>
                                    </p:animEffect>
                                  </p:childTnLst>
                                </p:cTn>
                              </p:par>
                            </p:childTnLst>
                          </p:cTn>
                        </p:par>
                        <p:par>
                          <p:cTn id="34" fill="hold">
                            <p:stCondLst>
                              <p:cond delay="1000"/>
                            </p:stCondLst>
                            <p:childTnLst>
                              <p:par>
                                <p:cTn id="35" presetID="9" presetClass="entr" presetSubtype="0" fill="hold" grpId="0" nodeType="afterEffect">
                                  <p:stCondLst>
                                    <p:cond delay="0"/>
                                  </p:stCondLst>
                                  <p:childTnLst>
                                    <p:set>
                                      <p:cBhvr>
                                        <p:cTn id="36" dur="1" fill="hold">
                                          <p:stCondLst>
                                            <p:cond delay="0"/>
                                          </p:stCondLst>
                                        </p:cTn>
                                        <p:tgtEl>
                                          <p:spTgt spid="34819">
                                            <p:txEl>
                                              <p:pRg st="7" end="7"/>
                                            </p:txEl>
                                          </p:spTgt>
                                        </p:tgtEl>
                                        <p:attrNameLst>
                                          <p:attrName>style.visibility</p:attrName>
                                        </p:attrNameLst>
                                      </p:cBhvr>
                                      <p:to>
                                        <p:strVal val="visible"/>
                                      </p:to>
                                    </p:set>
                                    <p:animEffect transition="in" filter="dissolve">
                                      <p:cBhvr>
                                        <p:cTn id="37" dur="500"/>
                                        <p:tgtEl>
                                          <p:spTgt spid="34819">
                                            <p:txEl>
                                              <p:pRg st="7" end="7"/>
                                            </p:txEl>
                                          </p:spTgt>
                                        </p:tgtEl>
                                      </p:cBhvr>
                                    </p:animEffect>
                                  </p:childTnLst>
                                </p:cTn>
                              </p:par>
                            </p:childTnLst>
                          </p:cTn>
                        </p:par>
                        <p:par>
                          <p:cTn id="38" fill="hold">
                            <p:stCondLst>
                              <p:cond delay="1500"/>
                            </p:stCondLst>
                            <p:childTnLst>
                              <p:par>
                                <p:cTn id="39" presetID="9" presetClass="entr" presetSubtype="0" fill="hold" grpId="0" nodeType="afterEffect">
                                  <p:stCondLst>
                                    <p:cond delay="0"/>
                                  </p:stCondLst>
                                  <p:childTnLst>
                                    <p:set>
                                      <p:cBhvr>
                                        <p:cTn id="40" dur="1" fill="hold">
                                          <p:stCondLst>
                                            <p:cond delay="0"/>
                                          </p:stCondLst>
                                        </p:cTn>
                                        <p:tgtEl>
                                          <p:spTgt spid="34819">
                                            <p:txEl>
                                              <p:pRg st="8" end="8"/>
                                            </p:txEl>
                                          </p:spTgt>
                                        </p:tgtEl>
                                        <p:attrNameLst>
                                          <p:attrName>style.visibility</p:attrName>
                                        </p:attrNameLst>
                                      </p:cBhvr>
                                      <p:to>
                                        <p:strVal val="visible"/>
                                      </p:to>
                                    </p:set>
                                    <p:animEffect transition="in" filter="dissolve">
                                      <p:cBhvr>
                                        <p:cTn id="41" dur="500"/>
                                        <p:tgtEl>
                                          <p:spTgt spid="34819">
                                            <p:txEl>
                                              <p:pRg st="8" end="8"/>
                                            </p:txEl>
                                          </p:spTgt>
                                        </p:tgtEl>
                                      </p:cBhvr>
                                    </p:animEffect>
                                  </p:childTnLst>
                                </p:cTn>
                              </p:par>
                            </p:childTnLst>
                          </p:cTn>
                        </p:par>
                      </p:childTnLst>
                    </p:cTn>
                  </p:par>
                  <p:par>
                    <p:cTn id="42" fill="hold">
                      <p:stCondLst>
                        <p:cond delay="indefinite"/>
                      </p:stCondLst>
                      <p:childTnLst>
                        <p:par>
                          <p:cTn id="43" fill="hold">
                            <p:stCondLst>
                              <p:cond delay="0"/>
                            </p:stCondLst>
                            <p:childTnLst>
                              <p:par>
                                <p:cTn id="44" presetID="9" presetClass="entr" presetSubtype="0" fill="hold" grpId="0" nodeType="clickEffect">
                                  <p:stCondLst>
                                    <p:cond delay="0"/>
                                  </p:stCondLst>
                                  <p:childTnLst>
                                    <p:set>
                                      <p:cBhvr>
                                        <p:cTn id="45" dur="1" fill="hold">
                                          <p:stCondLst>
                                            <p:cond delay="0"/>
                                          </p:stCondLst>
                                        </p:cTn>
                                        <p:tgtEl>
                                          <p:spTgt spid="34819">
                                            <p:txEl>
                                              <p:pRg st="9" end="9"/>
                                            </p:txEl>
                                          </p:spTgt>
                                        </p:tgtEl>
                                        <p:attrNameLst>
                                          <p:attrName>style.visibility</p:attrName>
                                        </p:attrNameLst>
                                      </p:cBhvr>
                                      <p:to>
                                        <p:strVal val="visible"/>
                                      </p:to>
                                    </p:set>
                                    <p:animEffect transition="in" filter="dissolve">
                                      <p:cBhvr>
                                        <p:cTn id="46" dur="500"/>
                                        <p:tgtEl>
                                          <p:spTgt spid="34819">
                                            <p:txEl>
                                              <p:pRg st="9" end="9"/>
                                            </p:txEl>
                                          </p:spTgt>
                                        </p:tgtEl>
                                      </p:cBhvr>
                                    </p:animEffect>
                                  </p:childTnLst>
                                </p:cTn>
                              </p:par>
                            </p:childTnLst>
                          </p:cTn>
                        </p:par>
                        <p:par>
                          <p:cTn id="47" fill="hold">
                            <p:stCondLst>
                              <p:cond delay="500"/>
                            </p:stCondLst>
                            <p:childTnLst>
                              <p:par>
                                <p:cTn id="48" presetID="9" presetClass="entr" presetSubtype="0" fill="hold" grpId="0" nodeType="afterEffect">
                                  <p:stCondLst>
                                    <p:cond delay="0"/>
                                  </p:stCondLst>
                                  <p:childTnLst>
                                    <p:set>
                                      <p:cBhvr>
                                        <p:cTn id="49" dur="1" fill="hold">
                                          <p:stCondLst>
                                            <p:cond delay="0"/>
                                          </p:stCondLst>
                                        </p:cTn>
                                        <p:tgtEl>
                                          <p:spTgt spid="34819">
                                            <p:txEl>
                                              <p:pRg st="10" end="10"/>
                                            </p:txEl>
                                          </p:spTgt>
                                        </p:tgtEl>
                                        <p:attrNameLst>
                                          <p:attrName>style.visibility</p:attrName>
                                        </p:attrNameLst>
                                      </p:cBhvr>
                                      <p:to>
                                        <p:strVal val="visible"/>
                                      </p:to>
                                    </p:set>
                                    <p:animEffect transition="in" filter="dissolve">
                                      <p:cBhvr>
                                        <p:cTn id="50" dur="500"/>
                                        <p:tgtEl>
                                          <p:spTgt spid="34819">
                                            <p:txEl>
                                              <p:pRg st="10" end="10"/>
                                            </p:txEl>
                                          </p:spTgt>
                                        </p:tgtEl>
                                      </p:cBhvr>
                                    </p:animEffect>
                                  </p:childTnLst>
                                </p:cTn>
                              </p:par>
                            </p:childTnLst>
                          </p:cTn>
                        </p:par>
                        <p:par>
                          <p:cTn id="51" fill="hold">
                            <p:stCondLst>
                              <p:cond delay="1000"/>
                            </p:stCondLst>
                            <p:childTnLst>
                              <p:par>
                                <p:cTn id="52" presetID="22" presetClass="entr" presetSubtype="8" fill="hold" grpId="0" nodeType="afterEffect">
                                  <p:stCondLst>
                                    <p:cond delay="0"/>
                                  </p:stCondLst>
                                  <p:childTnLst>
                                    <p:set>
                                      <p:cBhvr>
                                        <p:cTn id="53" dur="1" fill="hold">
                                          <p:stCondLst>
                                            <p:cond delay="0"/>
                                          </p:stCondLst>
                                        </p:cTn>
                                        <p:tgtEl>
                                          <p:spTgt spid="8"/>
                                        </p:tgtEl>
                                        <p:attrNameLst>
                                          <p:attrName>style.visibility</p:attrName>
                                        </p:attrNameLst>
                                      </p:cBhvr>
                                      <p:to>
                                        <p:strVal val="visible"/>
                                      </p:to>
                                    </p:set>
                                    <p:animEffect transition="in" filter="wipe(left)">
                                      <p:cBhvr>
                                        <p:cTn id="54" dur="500"/>
                                        <p:tgtEl>
                                          <p:spTgt spid="8"/>
                                        </p:tgtEl>
                                      </p:cBhvr>
                                    </p:animEffect>
                                  </p:childTnLst>
                                </p:cTn>
                              </p:par>
                            </p:childTnLst>
                          </p:cTn>
                        </p:par>
                      </p:childTnLst>
                    </p:cTn>
                  </p:par>
                  <p:par>
                    <p:cTn id="55" fill="hold">
                      <p:stCondLst>
                        <p:cond delay="indefinite"/>
                      </p:stCondLst>
                      <p:childTnLst>
                        <p:par>
                          <p:cTn id="56" fill="hold">
                            <p:stCondLst>
                              <p:cond delay="0"/>
                            </p:stCondLst>
                            <p:childTnLst>
                              <p:par>
                                <p:cTn id="57" presetID="1" presetClass="exit" presetSubtype="0" fill="hold" grpId="1" nodeType="clickEffect">
                                  <p:stCondLst>
                                    <p:cond delay="0"/>
                                  </p:stCondLst>
                                  <p:childTnLst>
                                    <p:set>
                                      <p:cBhvr>
                                        <p:cTn id="58" dur="1" fill="hold">
                                          <p:stCondLst>
                                            <p:cond delay="0"/>
                                          </p:stCondLst>
                                        </p:cTn>
                                        <p:tgtEl>
                                          <p:spTgt spid="8"/>
                                        </p:tgtEl>
                                        <p:attrNameLst>
                                          <p:attrName>style.visibility</p:attrName>
                                        </p:attrNameLst>
                                      </p:cBhvr>
                                      <p:to>
                                        <p:strVal val="hidden"/>
                                      </p:to>
                                    </p:set>
                                  </p:childTnLst>
                                </p:cTn>
                              </p:par>
                            </p:childTnLst>
                          </p:cTn>
                        </p:par>
                        <p:par>
                          <p:cTn id="59" fill="hold">
                            <p:stCondLst>
                              <p:cond delay="0"/>
                            </p:stCondLst>
                            <p:childTnLst>
                              <p:par>
                                <p:cTn id="60" presetID="22" presetClass="entr" presetSubtype="8" fill="hold" grpId="0" nodeType="afterEffect">
                                  <p:stCondLst>
                                    <p:cond delay="0"/>
                                  </p:stCondLst>
                                  <p:childTnLst>
                                    <p:set>
                                      <p:cBhvr>
                                        <p:cTn id="61" dur="1" fill="hold">
                                          <p:stCondLst>
                                            <p:cond delay="0"/>
                                          </p:stCondLst>
                                        </p:cTn>
                                        <p:tgtEl>
                                          <p:spTgt spid="5"/>
                                        </p:tgtEl>
                                        <p:attrNameLst>
                                          <p:attrName>style.visibility</p:attrName>
                                        </p:attrNameLst>
                                      </p:cBhvr>
                                      <p:to>
                                        <p:strVal val="visible"/>
                                      </p:to>
                                    </p:set>
                                    <p:animEffect transition="in" filter="wipe(left)">
                                      <p:cBhvr>
                                        <p:cTn id="62"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819" grpId="0" uiExpand="1" build="p" autoUpdateAnimBg="0" advAuto="2000"/>
      <p:bldP spid="8" grpId="0" animBg="1"/>
      <p:bldP spid="8" grpId="1" animBg="1"/>
      <p:bldP spid="5"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5"/>
          <p:cNvSpPr>
            <a:spLocks noChangeArrowheads="1"/>
          </p:cNvSpPr>
          <p:nvPr/>
        </p:nvSpPr>
        <p:spPr bwMode="auto">
          <a:xfrm>
            <a:off x="381000" y="-76201"/>
            <a:ext cx="8763000" cy="707886"/>
          </a:xfrm>
          <a:prstGeom prst="rect">
            <a:avLst/>
          </a:prstGeom>
          <a:noFill/>
          <a:ln w="9525">
            <a:noFill/>
            <a:miter lim="800000"/>
            <a:headEnd/>
            <a:tailEnd/>
          </a:ln>
          <a:effectLst>
            <a:outerShdw dist="35921" dir="2700000" algn="ctr" rotWithShape="0">
              <a:schemeClr val="bg1"/>
            </a:outerShdw>
          </a:effectLst>
        </p:spPr>
        <p:txBody>
          <a:bodyPr wrap="square">
            <a:spAutoFit/>
          </a:bodyPr>
          <a:lstStyle/>
          <a:p>
            <a:pPr>
              <a:defRPr/>
            </a:pPr>
            <a:r>
              <a:rPr lang="en-US" sz="4000" b="1" dirty="0">
                <a:solidFill>
                  <a:schemeClr val="tx2"/>
                </a:solidFill>
                <a:latin typeface="+mj-lt"/>
                <a:cs typeface="+mn-cs"/>
              </a:rPr>
              <a:t>Writing Tips</a:t>
            </a:r>
          </a:p>
        </p:txBody>
      </p:sp>
      <p:sp>
        <p:nvSpPr>
          <p:cNvPr id="12" name="TextBox 11"/>
          <p:cNvSpPr txBox="1"/>
          <p:nvPr/>
        </p:nvSpPr>
        <p:spPr>
          <a:xfrm>
            <a:off x="457200" y="1447799"/>
            <a:ext cx="8458200" cy="4847481"/>
          </a:xfrm>
          <a:prstGeom prst="rect">
            <a:avLst/>
          </a:prstGeom>
          <a:noFill/>
        </p:spPr>
        <p:txBody>
          <a:bodyPr wrap="square" rtlCol="0">
            <a:spAutoFit/>
          </a:bodyPr>
          <a:lstStyle/>
          <a:p>
            <a:pPr marL="288925" indent="-288925">
              <a:spcAft>
                <a:spcPts val="600"/>
              </a:spcAft>
              <a:buFont typeface="Arial" pitchFamily="34" charset="0"/>
              <a:buChar char="•"/>
            </a:pPr>
            <a:r>
              <a:rPr lang="en-US" sz="2800" dirty="0">
                <a:latin typeface="+mn-lt"/>
              </a:rPr>
              <a:t>Write it so… </a:t>
            </a:r>
            <a:endParaRPr lang="en-US" dirty="0">
              <a:latin typeface="+mn-lt"/>
            </a:endParaRPr>
          </a:p>
          <a:p>
            <a:pPr marL="746125" lvl="1" indent="-288925">
              <a:spcAft>
                <a:spcPts val="600"/>
              </a:spcAft>
              <a:buFont typeface="Arial" pitchFamily="34" charset="0"/>
              <a:buChar char="•"/>
            </a:pPr>
            <a:r>
              <a:rPr lang="en-US" dirty="0">
                <a:latin typeface="+mn-lt"/>
              </a:rPr>
              <a:t>it’s appropriate for the person’s grade and experience </a:t>
            </a:r>
          </a:p>
          <a:p>
            <a:pPr marL="746125" lvl="1" indent="-288925">
              <a:spcAft>
                <a:spcPts val="600"/>
              </a:spcAft>
              <a:buFont typeface="Arial" pitchFamily="34" charset="0"/>
              <a:buChar char="•"/>
            </a:pPr>
            <a:r>
              <a:rPr lang="en-US" dirty="0">
                <a:latin typeface="+mn-lt"/>
              </a:rPr>
              <a:t>both of you know what is expected  </a:t>
            </a:r>
          </a:p>
          <a:p>
            <a:pPr>
              <a:spcAft>
                <a:spcPts val="600"/>
              </a:spcAft>
              <a:buFont typeface="Arial" pitchFamily="34" charset="0"/>
              <a:buChar char="•"/>
            </a:pPr>
            <a:r>
              <a:rPr lang="en-US" sz="2800" dirty="0">
                <a:latin typeface="+mn-lt"/>
              </a:rPr>
              <a:t>  </a:t>
            </a:r>
            <a:r>
              <a:rPr lang="en-US" sz="2800" dirty="0">
                <a:solidFill>
                  <a:schemeClr val="bg1">
                    <a:lumMod val="25000"/>
                  </a:schemeClr>
                </a:solidFill>
                <a:latin typeface="+mn-lt"/>
              </a:rPr>
              <a:t>Use action verbs and clear metrics</a:t>
            </a:r>
          </a:p>
          <a:p>
            <a:pPr>
              <a:spcAft>
                <a:spcPts val="600"/>
              </a:spcAft>
              <a:buFont typeface="Arial" pitchFamily="34" charset="0"/>
              <a:buChar char="•"/>
            </a:pPr>
            <a:r>
              <a:rPr lang="en-US" sz="2800" dirty="0">
                <a:solidFill>
                  <a:schemeClr val="bg1">
                    <a:lumMod val="25000"/>
                  </a:schemeClr>
                </a:solidFill>
                <a:latin typeface="+mn-lt"/>
              </a:rPr>
              <a:t>  Allow room to excel if possible</a:t>
            </a:r>
          </a:p>
          <a:p>
            <a:pPr>
              <a:spcAft>
                <a:spcPts val="600"/>
              </a:spcAft>
              <a:buFont typeface="Arial" pitchFamily="34" charset="0"/>
              <a:buChar char="•"/>
            </a:pPr>
            <a:r>
              <a:rPr lang="en-US" sz="2800" dirty="0">
                <a:solidFill>
                  <a:schemeClr val="bg1">
                    <a:lumMod val="25000"/>
                  </a:schemeClr>
                </a:solidFill>
                <a:latin typeface="+mn-lt"/>
              </a:rPr>
              <a:t>  Consider higher grade level expectations</a:t>
            </a:r>
          </a:p>
          <a:p>
            <a:pPr>
              <a:spcAft>
                <a:spcPts val="600"/>
              </a:spcAft>
              <a:buFont typeface="Arial" pitchFamily="34" charset="0"/>
              <a:buChar char="•"/>
            </a:pPr>
            <a:r>
              <a:rPr lang="en-US" sz="2800" dirty="0">
                <a:latin typeface="+mn-lt"/>
              </a:rPr>
              <a:t>  </a:t>
            </a:r>
            <a:r>
              <a:rPr lang="en-US" sz="2800" dirty="0">
                <a:solidFill>
                  <a:srgbClr val="FF0000"/>
                </a:solidFill>
                <a:latin typeface="+mn-lt"/>
              </a:rPr>
              <a:t>Don’t list tasks or job duties; just outcomes</a:t>
            </a:r>
          </a:p>
          <a:p>
            <a:pPr>
              <a:spcAft>
                <a:spcPts val="600"/>
              </a:spcAft>
              <a:buFont typeface="Arial" pitchFamily="34" charset="0"/>
              <a:buChar char="•"/>
            </a:pPr>
            <a:r>
              <a:rPr lang="en-US" sz="2800" dirty="0">
                <a:latin typeface="+mn-lt"/>
              </a:rPr>
              <a:t>  You don’t have to cover every aspect of the job</a:t>
            </a:r>
            <a:endParaRPr lang="en-US" dirty="0">
              <a:solidFill>
                <a:srgbClr val="FF0000"/>
              </a:solidFill>
              <a:latin typeface="+mn-lt"/>
            </a:endParaRPr>
          </a:p>
          <a:p>
            <a:pPr lvl="1">
              <a:spcAft>
                <a:spcPts val="600"/>
              </a:spcAft>
              <a:buFont typeface="Arial" pitchFamily="34" charset="0"/>
              <a:buChar char="•"/>
            </a:pPr>
            <a:r>
              <a:rPr lang="en-US" dirty="0">
                <a:solidFill>
                  <a:srgbClr val="FF0000"/>
                </a:solidFill>
                <a:latin typeface="+mn-lt"/>
              </a:rPr>
              <a:t>  Don’t mix unrelated objectives</a:t>
            </a:r>
          </a:p>
          <a:p>
            <a:pPr lvl="1">
              <a:spcAft>
                <a:spcPts val="600"/>
              </a:spcAft>
              <a:buFont typeface="Arial" pitchFamily="34" charset="0"/>
              <a:buChar char="•"/>
            </a:pPr>
            <a:r>
              <a:rPr lang="en-US" dirty="0">
                <a:solidFill>
                  <a:srgbClr val="FF0000"/>
                </a:solidFill>
                <a:latin typeface="+mn-lt"/>
              </a:rPr>
              <a:t>  Don’t repeat or restate Core expectations</a:t>
            </a:r>
          </a:p>
        </p:txBody>
      </p:sp>
      <p:pic>
        <p:nvPicPr>
          <p:cNvPr id="4" name="Picture 8" descr="Wizard101 Tips And Tricks"/>
          <p:cNvPicPr>
            <a:picLocks noChangeAspect="1" noChangeArrowheads="1"/>
          </p:cNvPicPr>
          <p:nvPr/>
        </p:nvPicPr>
        <p:blipFill>
          <a:blip r:embed="rId3" cstate="print"/>
          <a:srcRect/>
          <a:stretch>
            <a:fillRect/>
          </a:stretch>
        </p:blipFill>
        <p:spPr bwMode="auto">
          <a:xfrm>
            <a:off x="7467196" y="0"/>
            <a:ext cx="1676804" cy="1600200"/>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1000"/>
                                  </p:stCondLst>
                                  <p:childTnLst>
                                    <p:set>
                                      <p:cBhvr>
                                        <p:cTn id="6" dur="1" fill="hold">
                                          <p:stCondLst>
                                            <p:cond delay="0"/>
                                          </p:stCondLst>
                                        </p:cTn>
                                        <p:tgtEl>
                                          <p:spTgt spid="12">
                                            <p:txEl>
                                              <p:pRg st="0" end="0"/>
                                            </p:txEl>
                                          </p:spTgt>
                                        </p:tgtEl>
                                        <p:attrNameLst>
                                          <p:attrName>style.visibility</p:attrName>
                                        </p:attrNameLst>
                                      </p:cBhvr>
                                      <p:to>
                                        <p:strVal val="visible"/>
                                      </p:to>
                                    </p:set>
                                  </p:childTnLst>
                                </p:cTn>
                              </p:par>
                              <p:par>
                                <p:cTn id="7" presetID="1" presetClass="entr" presetSubtype="0" fill="hold" grpId="0" nodeType="withEffect">
                                  <p:stCondLst>
                                    <p:cond delay="2200"/>
                                  </p:stCondLst>
                                  <p:childTnLst>
                                    <p:set>
                                      <p:cBhvr>
                                        <p:cTn id="8" dur="1" fill="hold">
                                          <p:stCondLst>
                                            <p:cond delay="0"/>
                                          </p:stCondLst>
                                        </p:cTn>
                                        <p:tgtEl>
                                          <p:spTgt spid="12">
                                            <p:txEl>
                                              <p:pRg st="1" end="1"/>
                                            </p:txEl>
                                          </p:spTgt>
                                        </p:tgtEl>
                                        <p:attrNameLst>
                                          <p:attrName>style.visibility</p:attrName>
                                        </p:attrNameLst>
                                      </p:cBhvr>
                                      <p:to>
                                        <p:strVal val="visible"/>
                                      </p:to>
                                    </p:set>
                                  </p:childTnLst>
                                </p:cTn>
                              </p:par>
                              <p:par>
                                <p:cTn id="9" presetID="1" presetClass="entr" presetSubtype="0" fill="hold" grpId="0" nodeType="withEffect">
                                  <p:stCondLst>
                                    <p:cond delay="3500"/>
                                  </p:stCondLst>
                                  <p:childTnLst>
                                    <p:set>
                                      <p:cBhvr>
                                        <p:cTn id="10" dur="1" fill="hold">
                                          <p:stCondLst>
                                            <p:cond delay="0"/>
                                          </p:stCondLst>
                                        </p:cTn>
                                        <p:tgtEl>
                                          <p:spTgt spid="12">
                                            <p:txEl>
                                              <p:pRg st="2" end="2"/>
                                            </p:txEl>
                                          </p:spTgt>
                                        </p:tgtEl>
                                        <p:attrNameLst>
                                          <p:attrName>style.visibility</p:attrName>
                                        </p:attrNameLst>
                                      </p:cBhvr>
                                      <p:to>
                                        <p:strVal val="visible"/>
                                      </p:to>
                                    </p:set>
                                  </p:childTnLst>
                                </p:cTn>
                              </p:par>
                              <p:par>
                                <p:cTn id="11" presetID="1" presetClass="entr" presetSubtype="0" fill="hold" grpId="0" nodeType="withEffect">
                                  <p:stCondLst>
                                    <p:cond delay="4900"/>
                                  </p:stCondLst>
                                  <p:childTnLst>
                                    <p:set>
                                      <p:cBhvr>
                                        <p:cTn id="12" dur="1" fill="hold">
                                          <p:stCondLst>
                                            <p:cond delay="0"/>
                                          </p:stCondLst>
                                        </p:cTn>
                                        <p:tgtEl>
                                          <p:spTgt spid="12">
                                            <p:txEl>
                                              <p:pRg st="3" end="3"/>
                                            </p:txEl>
                                          </p:spTgt>
                                        </p:tgtEl>
                                        <p:attrNameLst>
                                          <p:attrName>style.visibility</p:attrName>
                                        </p:attrNameLst>
                                      </p:cBhvr>
                                      <p:to>
                                        <p:strVal val="visible"/>
                                      </p:to>
                                    </p:set>
                                  </p:childTnLst>
                                </p:cTn>
                              </p:par>
                              <p:par>
                                <p:cTn id="13" presetID="1" presetClass="entr" presetSubtype="0" fill="hold" grpId="0" nodeType="withEffect">
                                  <p:stCondLst>
                                    <p:cond delay="6000"/>
                                  </p:stCondLst>
                                  <p:childTnLst>
                                    <p:set>
                                      <p:cBhvr>
                                        <p:cTn id="14" dur="1" fill="hold">
                                          <p:stCondLst>
                                            <p:cond delay="0"/>
                                          </p:stCondLst>
                                        </p:cTn>
                                        <p:tgtEl>
                                          <p:spTgt spid="12">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
                                            <p:txEl>
                                              <p:pRg st="5" end="5"/>
                                            </p:txEl>
                                          </p:spTgt>
                                        </p:tgtEl>
                                        <p:attrNameLst>
                                          <p:attrName>style.visibility</p:attrName>
                                        </p:attrNameLst>
                                      </p:cBhvr>
                                      <p:to>
                                        <p:strVal val="visible"/>
                                      </p:to>
                                    </p:set>
                                  </p:childTnLst>
                                </p:cTn>
                              </p:par>
                              <p:par>
                                <p:cTn id="19" presetID="1" presetClass="entr" presetSubtype="0" fill="hold" grpId="0" nodeType="withEffect">
                                  <p:stCondLst>
                                    <p:cond delay="7100"/>
                                  </p:stCondLst>
                                  <p:childTnLst>
                                    <p:set>
                                      <p:cBhvr>
                                        <p:cTn id="20" dur="1" fill="hold">
                                          <p:stCondLst>
                                            <p:cond delay="0"/>
                                          </p:stCondLst>
                                        </p:cTn>
                                        <p:tgtEl>
                                          <p:spTgt spid="12">
                                            <p:txEl>
                                              <p:pRg st="6" end="6"/>
                                            </p:txEl>
                                          </p:spTgt>
                                        </p:tgtEl>
                                        <p:attrNameLst>
                                          <p:attrName>style.visibility</p:attrName>
                                        </p:attrNameLst>
                                      </p:cBhvr>
                                      <p:to>
                                        <p:strVal val="visible"/>
                                      </p:to>
                                    </p:set>
                                  </p:childTnLst>
                                </p:cTn>
                              </p:par>
                              <p:par>
                                <p:cTn id="21" presetID="1" presetClass="entr" presetSubtype="0" fill="hold" grpId="0" nodeType="withEffect">
                                  <p:stCondLst>
                                    <p:cond delay="8300"/>
                                  </p:stCondLst>
                                  <p:childTnLst>
                                    <p:set>
                                      <p:cBhvr>
                                        <p:cTn id="22" dur="1" fill="hold">
                                          <p:stCondLst>
                                            <p:cond delay="0"/>
                                          </p:stCondLst>
                                        </p:cTn>
                                        <p:tgtEl>
                                          <p:spTgt spid="12">
                                            <p:txEl>
                                              <p:pRg st="7" end="7"/>
                                            </p:txEl>
                                          </p:spTgt>
                                        </p:tgtEl>
                                        <p:attrNameLst>
                                          <p:attrName>style.visibility</p:attrName>
                                        </p:attrNameLst>
                                      </p:cBhvr>
                                      <p:to>
                                        <p:strVal val="visible"/>
                                      </p:to>
                                    </p:set>
                                  </p:childTnLst>
                                </p:cTn>
                              </p:par>
                              <p:par>
                                <p:cTn id="23" presetID="1" presetClass="entr" presetSubtype="0" fill="hold" grpId="0" nodeType="withEffect">
                                  <p:stCondLst>
                                    <p:cond delay="9500"/>
                                  </p:stCondLst>
                                  <p:childTnLst>
                                    <p:set>
                                      <p:cBhvr>
                                        <p:cTn id="24" dur="1" fill="hold">
                                          <p:stCondLst>
                                            <p:cond delay="0"/>
                                          </p:stCondLst>
                                        </p:cTn>
                                        <p:tgtEl>
                                          <p:spTgt spid="12">
                                            <p:txEl>
                                              <p:pRg st="8" end="8"/>
                                            </p:txEl>
                                          </p:spTgt>
                                        </p:tgtEl>
                                        <p:attrNameLst>
                                          <p:attrName>style.visibility</p:attrName>
                                        </p:attrNameLst>
                                      </p:cBhvr>
                                      <p:to>
                                        <p:strVal val="visible"/>
                                      </p:to>
                                    </p:set>
                                  </p:childTnLst>
                                </p:cTn>
                              </p:par>
                              <p:par>
                                <p:cTn id="25" presetID="1" presetClass="entr" presetSubtype="0" fill="hold" grpId="0" nodeType="withEffect">
                                  <p:stCondLst>
                                    <p:cond delay="10300"/>
                                  </p:stCondLst>
                                  <p:childTnLst>
                                    <p:set>
                                      <p:cBhvr>
                                        <p:cTn id="26" dur="1" fill="hold">
                                          <p:stCondLst>
                                            <p:cond delay="0"/>
                                          </p:stCondLst>
                                        </p:cTn>
                                        <p:tgtEl>
                                          <p:spTgt spid="12">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uiExpand="1"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152400"/>
            <a:ext cx="8280400" cy="874713"/>
          </a:xfrm>
        </p:spPr>
        <p:txBody>
          <a:bodyPr/>
          <a:lstStyle/>
          <a:p>
            <a:r>
              <a:rPr lang="en-US" dirty="0"/>
              <a:t>Choose Your Words Wisely</a:t>
            </a:r>
          </a:p>
        </p:txBody>
      </p:sp>
      <p:graphicFrame>
        <p:nvGraphicFramePr>
          <p:cNvPr id="4" name="Table 3"/>
          <p:cNvGraphicFramePr>
            <a:graphicFrameLocks noGrp="1"/>
          </p:cNvGraphicFramePr>
          <p:nvPr/>
        </p:nvGraphicFramePr>
        <p:xfrm>
          <a:off x="533400" y="1122680"/>
          <a:ext cx="8229600" cy="5201920"/>
        </p:xfrm>
        <a:graphic>
          <a:graphicData uri="http://schemas.openxmlformats.org/drawingml/2006/table">
            <a:tbl>
              <a:tblPr firstRow="1" bandRow="1">
                <a:tableStyleId>{5C22544A-7EE6-4342-B048-85BDC9FD1C3A}</a:tableStyleId>
              </a:tblPr>
              <a:tblGrid>
                <a:gridCol w="1981200">
                  <a:extLst>
                    <a:ext uri="{9D8B030D-6E8A-4147-A177-3AD203B41FA5}">
                      <a16:colId xmlns:a16="http://schemas.microsoft.com/office/drawing/2014/main" val="20000"/>
                    </a:ext>
                  </a:extLst>
                </a:gridCol>
                <a:gridCol w="2590800">
                  <a:extLst>
                    <a:ext uri="{9D8B030D-6E8A-4147-A177-3AD203B41FA5}">
                      <a16:colId xmlns:a16="http://schemas.microsoft.com/office/drawing/2014/main" val="20001"/>
                    </a:ext>
                  </a:extLst>
                </a:gridCol>
                <a:gridCol w="1981200">
                  <a:extLst>
                    <a:ext uri="{9D8B030D-6E8A-4147-A177-3AD203B41FA5}">
                      <a16:colId xmlns:a16="http://schemas.microsoft.com/office/drawing/2014/main" val="20002"/>
                    </a:ext>
                  </a:extLst>
                </a:gridCol>
                <a:gridCol w="1676400">
                  <a:extLst>
                    <a:ext uri="{9D8B030D-6E8A-4147-A177-3AD203B41FA5}">
                      <a16:colId xmlns:a16="http://schemas.microsoft.com/office/drawing/2014/main" val="20003"/>
                    </a:ext>
                  </a:extLst>
                </a:gridCol>
              </a:tblGrid>
              <a:tr h="381000">
                <a:tc>
                  <a:txBody>
                    <a:bodyPr/>
                    <a:lstStyle/>
                    <a:p>
                      <a:r>
                        <a:rPr lang="en-US" sz="1700" dirty="0"/>
                        <a:t>ACTION VERBS</a:t>
                      </a:r>
                    </a:p>
                  </a:txBody>
                  <a:tcPr/>
                </a:tc>
                <a:tc>
                  <a:txBody>
                    <a:bodyPr/>
                    <a:lstStyle/>
                    <a:p>
                      <a:r>
                        <a:rPr lang="en-US" sz="1700" dirty="0"/>
                        <a:t>      OBJECT</a:t>
                      </a:r>
                    </a:p>
                  </a:txBody>
                  <a:tcPr/>
                </a:tc>
                <a:tc>
                  <a:txBody>
                    <a:bodyPr/>
                    <a:lstStyle/>
                    <a:p>
                      <a:r>
                        <a:rPr lang="en-US" sz="1700" dirty="0"/>
                        <a:t>WEAK WORDS</a:t>
                      </a:r>
                    </a:p>
                  </a:txBody>
                  <a:tcPr>
                    <a:solidFill>
                      <a:srgbClr val="CC3300"/>
                    </a:solidFill>
                  </a:tcPr>
                </a:tc>
                <a:tc>
                  <a:txBody>
                    <a:bodyPr/>
                    <a:lstStyle/>
                    <a:p>
                      <a:r>
                        <a:rPr lang="en-US" sz="1700" dirty="0"/>
                        <a:t>EVALUATION</a:t>
                      </a:r>
                    </a:p>
                  </a:txBody>
                  <a:tcPr>
                    <a:solidFill>
                      <a:srgbClr val="FF6600"/>
                    </a:solidFill>
                  </a:tcPr>
                </a:tc>
                <a:extLst>
                  <a:ext uri="{0D108BD9-81ED-4DB2-BD59-A6C34878D82A}">
                    <a16:rowId xmlns:a16="http://schemas.microsoft.com/office/drawing/2014/main" val="10000"/>
                  </a:ext>
                </a:extLst>
              </a:tr>
              <a:tr h="370840">
                <a:tc>
                  <a:txBody>
                    <a:bodyPr/>
                    <a:lstStyle/>
                    <a:p>
                      <a:r>
                        <a:rPr lang="en-US" dirty="0"/>
                        <a:t>Produce</a:t>
                      </a:r>
                    </a:p>
                  </a:txBody>
                  <a:tcPr/>
                </a:tc>
                <a:tc>
                  <a:txBody>
                    <a:bodyPr/>
                    <a:lstStyle/>
                    <a:p>
                      <a:r>
                        <a:rPr lang="en-US" sz="1600" dirty="0"/>
                        <a:t>…plan, system</a:t>
                      </a:r>
                    </a:p>
                  </a:txBody>
                  <a:tcPr/>
                </a:tc>
                <a:tc>
                  <a:txBody>
                    <a:bodyPr/>
                    <a:lstStyle/>
                    <a:p>
                      <a:r>
                        <a:rPr lang="en-US" dirty="0"/>
                        <a:t>Assist</a:t>
                      </a:r>
                    </a:p>
                  </a:txBody>
                  <a:tcPr/>
                </a:tc>
                <a:tc>
                  <a:txBody>
                    <a:bodyPr/>
                    <a:lstStyle/>
                    <a:p>
                      <a:r>
                        <a:rPr lang="en-US" dirty="0"/>
                        <a:t>Outstanding</a:t>
                      </a:r>
                    </a:p>
                  </a:txBody>
                  <a:tcPr/>
                </a:tc>
                <a:extLst>
                  <a:ext uri="{0D108BD9-81ED-4DB2-BD59-A6C34878D82A}">
                    <a16:rowId xmlns:a16="http://schemas.microsoft.com/office/drawing/2014/main" val="10001"/>
                  </a:ext>
                </a:extLst>
              </a:tr>
              <a:tr h="370840">
                <a:tc>
                  <a:txBody>
                    <a:bodyPr/>
                    <a:lstStyle/>
                    <a:p>
                      <a:r>
                        <a:rPr lang="en-US" dirty="0"/>
                        <a:t>Create</a:t>
                      </a:r>
                    </a:p>
                  </a:txBody>
                  <a:tcPr/>
                </a:tc>
                <a:tc>
                  <a:txBody>
                    <a:bodyPr/>
                    <a:lstStyle/>
                    <a:p>
                      <a:r>
                        <a:rPr lang="en-US" sz="1600" dirty="0"/>
                        <a:t>…method, procedure</a:t>
                      </a:r>
                    </a:p>
                  </a:txBody>
                  <a:tcPr/>
                </a:tc>
                <a:tc>
                  <a:txBody>
                    <a:bodyPr/>
                    <a:lstStyle/>
                    <a:p>
                      <a:r>
                        <a:rPr lang="en-US" dirty="0"/>
                        <a:t>Support</a:t>
                      </a:r>
                    </a:p>
                  </a:txBody>
                  <a:tcPr/>
                </a:tc>
                <a:tc>
                  <a:txBody>
                    <a:bodyPr/>
                    <a:lstStyle/>
                    <a:p>
                      <a:r>
                        <a:rPr lang="en-US" dirty="0"/>
                        <a:t>Superior</a:t>
                      </a:r>
                    </a:p>
                  </a:txBody>
                  <a:tcPr/>
                </a:tc>
                <a:extLst>
                  <a:ext uri="{0D108BD9-81ED-4DB2-BD59-A6C34878D82A}">
                    <a16:rowId xmlns:a16="http://schemas.microsoft.com/office/drawing/2014/main" val="10002"/>
                  </a:ext>
                </a:extLst>
              </a:tr>
              <a:tr h="370840">
                <a:tc>
                  <a:txBody>
                    <a:bodyPr/>
                    <a:lstStyle/>
                    <a:p>
                      <a:r>
                        <a:rPr lang="en-US" dirty="0"/>
                        <a:t>Improve</a:t>
                      </a:r>
                    </a:p>
                  </a:txBody>
                  <a:tcPr/>
                </a:tc>
                <a:tc>
                  <a:txBody>
                    <a:bodyPr/>
                    <a:lstStyle/>
                    <a:p>
                      <a:r>
                        <a:rPr lang="en-US" sz="1600" dirty="0"/>
                        <a:t>…process, performance</a:t>
                      </a:r>
                    </a:p>
                  </a:txBody>
                  <a:tcPr/>
                </a:tc>
                <a:tc>
                  <a:txBody>
                    <a:bodyPr/>
                    <a:lstStyle/>
                    <a:p>
                      <a:r>
                        <a:rPr lang="en-US" dirty="0"/>
                        <a:t>Lead</a:t>
                      </a:r>
                    </a:p>
                  </a:txBody>
                  <a:tcPr/>
                </a:tc>
                <a:tc>
                  <a:txBody>
                    <a:bodyPr/>
                    <a:lstStyle/>
                    <a:p>
                      <a:r>
                        <a:rPr lang="en-US" dirty="0"/>
                        <a:t>Excellent</a:t>
                      </a:r>
                    </a:p>
                  </a:txBody>
                  <a:tcPr/>
                </a:tc>
                <a:extLst>
                  <a:ext uri="{0D108BD9-81ED-4DB2-BD59-A6C34878D82A}">
                    <a16:rowId xmlns:a16="http://schemas.microsoft.com/office/drawing/2014/main" val="10003"/>
                  </a:ext>
                </a:extLst>
              </a:tr>
              <a:tr h="370840">
                <a:tc>
                  <a:txBody>
                    <a:bodyPr/>
                    <a:lstStyle/>
                    <a:p>
                      <a:r>
                        <a:rPr lang="en-US" dirty="0"/>
                        <a:t>Complete</a:t>
                      </a:r>
                    </a:p>
                  </a:txBody>
                  <a:tcPr/>
                </a:tc>
                <a:tc>
                  <a:txBody>
                    <a:bodyPr/>
                    <a:lstStyle/>
                    <a:p>
                      <a:r>
                        <a:rPr lang="en-US" sz="1600" dirty="0"/>
                        <a:t>…project</a:t>
                      </a:r>
                    </a:p>
                  </a:txBody>
                  <a:tcPr/>
                </a:tc>
                <a:tc>
                  <a:txBody>
                    <a:bodyPr/>
                    <a:lstStyle/>
                    <a:p>
                      <a:r>
                        <a:rPr lang="en-US" dirty="0"/>
                        <a:t>Oversee</a:t>
                      </a:r>
                    </a:p>
                  </a:txBody>
                  <a:tcPr/>
                </a:tc>
                <a:tc>
                  <a:txBody>
                    <a:bodyPr/>
                    <a:lstStyle/>
                    <a:p>
                      <a:r>
                        <a:rPr lang="en-US" dirty="0"/>
                        <a:t>Peerless</a:t>
                      </a:r>
                    </a:p>
                  </a:txBody>
                  <a:tcPr/>
                </a:tc>
                <a:extLst>
                  <a:ext uri="{0D108BD9-81ED-4DB2-BD59-A6C34878D82A}">
                    <a16:rowId xmlns:a16="http://schemas.microsoft.com/office/drawing/2014/main" val="10004"/>
                  </a:ext>
                </a:extLst>
              </a:tr>
              <a:tr h="370840">
                <a:tc>
                  <a:txBody>
                    <a:bodyPr/>
                    <a:lstStyle/>
                    <a:p>
                      <a:r>
                        <a:rPr lang="en-US" dirty="0"/>
                        <a:t>Repair</a:t>
                      </a:r>
                    </a:p>
                  </a:txBody>
                  <a:tcPr/>
                </a:tc>
                <a:tc>
                  <a:txBody>
                    <a:bodyPr/>
                    <a:lstStyle/>
                    <a:p>
                      <a:r>
                        <a:rPr lang="en-US" sz="1600" dirty="0"/>
                        <a:t>…equipment, system</a:t>
                      </a:r>
                    </a:p>
                  </a:txBody>
                  <a:tcPr/>
                </a:tc>
                <a:tc>
                  <a:txBody>
                    <a:bodyPr/>
                    <a:lstStyle/>
                    <a:p>
                      <a:r>
                        <a:rPr lang="en-US" dirty="0"/>
                        <a:t>Monitor</a:t>
                      </a:r>
                    </a:p>
                  </a:txBody>
                  <a:tcPr/>
                </a:tc>
                <a:tc>
                  <a:txBody>
                    <a:bodyPr/>
                    <a:lstStyle/>
                    <a:p>
                      <a:r>
                        <a:rPr lang="en-US" dirty="0"/>
                        <a:t>Weak</a:t>
                      </a:r>
                    </a:p>
                  </a:txBody>
                  <a:tcPr/>
                </a:tc>
                <a:extLst>
                  <a:ext uri="{0D108BD9-81ED-4DB2-BD59-A6C34878D82A}">
                    <a16:rowId xmlns:a16="http://schemas.microsoft.com/office/drawing/2014/main" val="10005"/>
                  </a:ext>
                </a:extLst>
              </a:tr>
              <a:tr h="370840">
                <a:tc>
                  <a:txBody>
                    <a:bodyPr/>
                    <a:lstStyle/>
                    <a:p>
                      <a:r>
                        <a:rPr lang="en-US" dirty="0"/>
                        <a:t>Learn</a:t>
                      </a:r>
                    </a:p>
                  </a:txBody>
                  <a:tcPr/>
                </a:tc>
                <a:tc>
                  <a:txBody>
                    <a:bodyPr/>
                    <a:lstStyle/>
                    <a:p>
                      <a:r>
                        <a:rPr lang="en-US" sz="1600" dirty="0"/>
                        <a:t>…task, procedure</a:t>
                      </a:r>
                    </a:p>
                  </a:txBody>
                  <a:tcPr/>
                </a:tc>
                <a:tc>
                  <a:txBody>
                    <a:bodyPr/>
                    <a:lstStyle/>
                    <a:p>
                      <a:r>
                        <a:rPr lang="en-US" dirty="0"/>
                        <a:t>Coordinate</a:t>
                      </a:r>
                    </a:p>
                  </a:txBody>
                  <a:tcPr/>
                </a:tc>
                <a:tc>
                  <a:txBody>
                    <a:bodyPr/>
                    <a:lstStyle/>
                    <a:p>
                      <a:r>
                        <a:rPr lang="en-US" dirty="0"/>
                        <a:t>Poor</a:t>
                      </a:r>
                    </a:p>
                  </a:txBody>
                  <a:tcPr/>
                </a:tc>
                <a:extLst>
                  <a:ext uri="{0D108BD9-81ED-4DB2-BD59-A6C34878D82A}">
                    <a16:rowId xmlns:a16="http://schemas.microsoft.com/office/drawing/2014/main" val="10006"/>
                  </a:ext>
                </a:extLst>
              </a:tr>
              <a:tr h="370840">
                <a:tc>
                  <a:txBody>
                    <a:bodyPr/>
                    <a:lstStyle/>
                    <a:p>
                      <a:r>
                        <a:rPr lang="en-US" dirty="0"/>
                        <a:t>Collect</a:t>
                      </a:r>
                    </a:p>
                  </a:txBody>
                  <a:tcPr/>
                </a:tc>
                <a:tc>
                  <a:txBody>
                    <a:bodyPr/>
                    <a:lstStyle/>
                    <a:p>
                      <a:r>
                        <a:rPr lang="en-US" sz="1600" dirty="0"/>
                        <a:t>…data, input, consensus</a:t>
                      </a:r>
                    </a:p>
                  </a:txBody>
                  <a:tcPr/>
                </a:tc>
                <a:tc>
                  <a:txBody>
                    <a:bodyPr/>
                    <a:lstStyle/>
                    <a:p>
                      <a:r>
                        <a:rPr lang="en-US" dirty="0"/>
                        <a:t>Help</a:t>
                      </a:r>
                    </a:p>
                  </a:txBody>
                  <a:tcPr/>
                </a:tc>
                <a:tc>
                  <a:txBody>
                    <a:bodyPr/>
                    <a:lstStyle/>
                    <a:p>
                      <a:r>
                        <a:rPr lang="en-US" dirty="0"/>
                        <a:t>Unique</a:t>
                      </a:r>
                    </a:p>
                  </a:txBody>
                  <a:tcPr/>
                </a:tc>
                <a:extLst>
                  <a:ext uri="{0D108BD9-81ED-4DB2-BD59-A6C34878D82A}">
                    <a16:rowId xmlns:a16="http://schemas.microsoft.com/office/drawing/2014/main" val="10007"/>
                  </a:ext>
                </a:extLst>
              </a:tr>
              <a:tr h="370840">
                <a:tc>
                  <a:txBody>
                    <a:bodyPr/>
                    <a:lstStyle/>
                    <a:p>
                      <a:r>
                        <a:rPr lang="en-US" dirty="0"/>
                        <a:t>Document</a:t>
                      </a:r>
                    </a:p>
                  </a:txBody>
                  <a:tcPr/>
                </a:tc>
                <a:tc>
                  <a:txBody>
                    <a:bodyPr/>
                    <a:lstStyle/>
                    <a:p>
                      <a:r>
                        <a:rPr lang="en-US" sz="1600" dirty="0"/>
                        <a:t>…procedure</a:t>
                      </a:r>
                    </a:p>
                  </a:txBody>
                  <a:tcPr/>
                </a:tc>
                <a:tc>
                  <a:txBody>
                    <a:bodyPr/>
                    <a:lstStyle/>
                    <a:p>
                      <a:r>
                        <a:rPr lang="en-US" dirty="0"/>
                        <a:t>Manage</a:t>
                      </a:r>
                    </a:p>
                  </a:txBody>
                  <a:tcPr/>
                </a:tc>
                <a:tc>
                  <a:txBody>
                    <a:bodyPr/>
                    <a:lstStyle/>
                    <a:p>
                      <a:endParaRPr lang="en-US" dirty="0"/>
                    </a:p>
                  </a:txBody>
                  <a:tcPr/>
                </a:tc>
                <a:extLst>
                  <a:ext uri="{0D108BD9-81ED-4DB2-BD59-A6C34878D82A}">
                    <a16:rowId xmlns:a16="http://schemas.microsoft.com/office/drawing/2014/main" val="10008"/>
                  </a:ext>
                </a:extLst>
              </a:tr>
              <a:tr h="370840">
                <a:tc>
                  <a:txBody>
                    <a:bodyPr/>
                    <a:lstStyle/>
                    <a:p>
                      <a:r>
                        <a:rPr lang="en-US" dirty="0"/>
                        <a:t>Inspect</a:t>
                      </a:r>
                    </a:p>
                  </a:txBody>
                  <a:tcPr/>
                </a:tc>
                <a:tc>
                  <a:txBody>
                    <a:bodyPr/>
                    <a:lstStyle/>
                    <a:p>
                      <a:r>
                        <a:rPr lang="en-US" sz="1600" dirty="0"/>
                        <a:t>…equipment, system</a:t>
                      </a:r>
                    </a:p>
                  </a:txBody>
                  <a:tcPr/>
                </a:tc>
                <a:tc>
                  <a:txBody>
                    <a:bodyPr/>
                    <a:lstStyle/>
                    <a:p>
                      <a:r>
                        <a:rPr lang="en-US" dirty="0"/>
                        <a:t>Multiple</a:t>
                      </a:r>
                    </a:p>
                  </a:txBody>
                  <a:tcPr/>
                </a:tc>
                <a:tc>
                  <a:txBody>
                    <a:bodyPr/>
                    <a:lstStyle/>
                    <a:p>
                      <a:endParaRPr lang="en-US" dirty="0"/>
                    </a:p>
                  </a:txBody>
                  <a:tcPr/>
                </a:tc>
                <a:extLst>
                  <a:ext uri="{0D108BD9-81ED-4DB2-BD59-A6C34878D82A}">
                    <a16:rowId xmlns:a16="http://schemas.microsoft.com/office/drawing/2014/main" val="10009"/>
                  </a:ext>
                </a:extLst>
              </a:tr>
              <a:tr h="370840">
                <a:tc>
                  <a:txBody>
                    <a:bodyPr/>
                    <a:lstStyle/>
                    <a:p>
                      <a:r>
                        <a:rPr lang="en-US" dirty="0"/>
                        <a:t>Solve</a:t>
                      </a:r>
                    </a:p>
                  </a:txBody>
                  <a:tcPr/>
                </a:tc>
                <a:tc>
                  <a:txBody>
                    <a:bodyPr/>
                    <a:lstStyle/>
                    <a:p>
                      <a:r>
                        <a:rPr lang="en-US" sz="1600" dirty="0"/>
                        <a:t>…problem</a:t>
                      </a:r>
                    </a:p>
                  </a:txBody>
                  <a:tcPr/>
                </a:tc>
                <a:tc>
                  <a:txBody>
                    <a:bodyPr/>
                    <a:lstStyle/>
                    <a:p>
                      <a:r>
                        <a:rPr lang="en-US" dirty="0"/>
                        <a:t>Various</a:t>
                      </a:r>
                    </a:p>
                  </a:txBody>
                  <a:tcPr/>
                </a:tc>
                <a:tc>
                  <a:txBody>
                    <a:bodyPr/>
                    <a:lstStyle/>
                    <a:p>
                      <a:endParaRPr lang="en-US" dirty="0"/>
                    </a:p>
                  </a:txBody>
                  <a:tcPr/>
                </a:tc>
                <a:extLst>
                  <a:ext uri="{0D108BD9-81ED-4DB2-BD59-A6C34878D82A}">
                    <a16:rowId xmlns:a16="http://schemas.microsoft.com/office/drawing/2014/main" val="10010"/>
                  </a:ext>
                </a:extLst>
              </a:tr>
              <a:tr h="370840">
                <a:tc>
                  <a:txBody>
                    <a:bodyPr/>
                    <a:lstStyle/>
                    <a:p>
                      <a:r>
                        <a:rPr lang="en-US" dirty="0"/>
                        <a:t>Develop</a:t>
                      </a:r>
                    </a:p>
                  </a:txBody>
                  <a:tcPr/>
                </a:tc>
                <a:tc>
                  <a:txBody>
                    <a:bodyPr/>
                    <a:lstStyle/>
                    <a:p>
                      <a:r>
                        <a:rPr lang="en-US" sz="1600" dirty="0"/>
                        <a:t>…training, solution</a:t>
                      </a:r>
                    </a:p>
                  </a:txBody>
                  <a:tcPr/>
                </a:tc>
                <a:tc>
                  <a:txBody>
                    <a:bodyPr/>
                    <a:lstStyle/>
                    <a:p>
                      <a:r>
                        <a:rPr lang="en-US" dirty="0"/>
                        <a:t>Quality</a:t>
                      </a:r>
                    </a:p>
                  </a:txBody>
                  <a:tcPr/>
                </a:tc>
                <a:tc>
                  <a:txBody>
                    <a:bodyPr/>
                    <a:lstStyle/>
                    <a:p>
                      <a:endParaRPr lang="en-US" dirty="0"/>
                    </a:p>
                  </a:txBody>
                  <a:tcPr/>
                </a:tc>
                <a:extLst>
                  <a:ext uri="{0D108BD9-81ED-4DB2-BD59-A6C34878D82A}">
                    <a16:rowId xmlns:a16="http://schemas.microsoft.com/office/drawing/2014/main" val="10011"/>
                  </a:ext>
                </a:extLst>
              </a:tr>
              <a:tr h="370840">
                <a:tc>
                  <a:txBody>
                    <a:bodyPr/>
                    <a:lstStyle/>
                    <a:p>
                      <a:r>
                        <a:rPr lang="en-US" dirty="0"/>
                        <a:t>Implement</a:t>
                      </a:r>
                    </a:p>
                  </a:txBody>
                  <a:tcPr/>
                </a:tc>
                <a:tc>
                  <a:txBody>
                    <a:bodyPr/>
                    <a:lstStyle/>
                    <a:p>
                      <a:r>
                        <a:rPr lang="en-US" sz="1600" dirty="0"/>
                        <a:t>…program, process</a:t>
                      </a:r>
                    </a:p>
                  </a:txBody>
                  <a:tcPr/>
                </a:tc>
                <a:tc>
                  <a:txBody>
                    <a:bodyPr/>
                    <a:lstStyle/>
                    <a:p>
                      <a:r>
                        <a:rPr lang="en-US" dirty="0"/>
                        <a:t>Expert</a:t>
                      </a:r>
                    </a:p>
                  </a:txBody>
                  <a:tcPr/>
                </a:tc>
                <a:tc>
                  <a:txBody>
                    <a:bodyPr/>
                    <a:lstStyle/>
                    <a:p>
                      <a:endParaRPr lang="en-US" dirty="0"/>
                    </a:p>
                  </a:txBody>
                  <a:tcPr/>
                </a:tc>
                <a:extLst>
                  <a:ext uri="{0D108BD9-81ED-4DB2-BD59-A6C34878D82A}">
                    <a16:rowId xmlns:a16="http://schemas.microsoft.com/office/drawing/2014/main" val="10012"/>
                  </a:ext>
                </a:extLst>
              </a:tr>
              <a:tr h="370840">
                <a:tc>
                  <a:txBody>
                    <a:bodyPr/>
                    <a:lstStyle/>
                    <a:p>
                      <a:r>
                        <a:rPr lang="en-US" dirty="0"/>
                        <a:t>Eliminate</a:t>
                      </a:r>
                    </a:p>
                  </a:txBody>
                  <a:tcPr/>
                </a:tc>
                <a:tc>
                  <a:txBody>
                    <a:bodyPr/>
                    <a:lstStyle/>
                    <a:p>
                      <a:r>
                        <a:rPr lang="en-US" sz="1600" dirty="0"/>
                        <a:t>…backlog, problem</a:t>
                      </a:r>
                    </a:p>
                  </a:txBody>
                  <a:tcPr/>
                </a:tc>
                <a:tc>
                  <a:txBody>
                    <a:bodyPr/>
                    <a:lstStyle/>
                    <a:p>
                      <a:r>
                        <a:rPr lang="en-US" dirty="0"/>
                        <a:t>Often</a:t>
                      </a:r>
                    </a:p>
                  </a:txBody>
                  <a:tcPr/>
                </a:tc>
                <a:tc>
                  <a:txBody>
                    <a:bodyPr/>
                    <a:lstStyle/>
                    <a:p>
                      <a:endParaRPr lang="en-US" dirty="0"/>
                    </a:p>
                  </a:txBody>
                  <a:tcPr/>
                </a:tc>
                <a:extLst>
                  <a:ext uri="{0D108BD9-81ED-4DB2-BD59-A6C34878D82A}">
                    <a16:rowId xmlns:a16="http://schemas.microsoft.com/office/drawing/2014/main" val="10013"/>
                  </a:ext>
                </a:extLst>
              </a:tr>
            </a:tbl>
          </a:graphicData>
        </a:graphic>
      </p:graphicFrame>
      <p:sp>
        <p:nvSpPr>
          <p:cNvPr id="7" name="Rectangle 6"/>
          <p:cNvSpPr/>
          <p:nvPr/>
        </p:nvSpPr>
        <p:spPr bwMode="auto">
          <a:xfrm>
            <a:off x="502920" y="1524000"/>
            <a:ext cx="1981200" cy="4800600"/>
          </a:xfrm>
          <a:prstGeom prst="rect">
            <a:avLst/>
          </a:prstGeom>
          <a:solidFill>
            <a:schemeClr val="accent1"/>
          </a:solidFill>
          <a:ln w="12700" cap="sq" cmpd="sng" algn="ctr">
            <a:solidFill>
              <a:schemeClr val="tx1"/>
            </a:solidFill>
            <a:prstDash val="solid"/>
            <a:round/>
            <a:headEnd type="none" w="sm" len="sm"/>
            <a:tailEnd type="none" w="sm" len="sm"/>
          </a:ln>
          <a:effec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dirty="0">
              <a:ln>
                <a:noFill/>
              </a:ln>
              <a:solidFill>
                <a:schemeClr val="tx1"/>
              </a:solidFill>
              <a:effectLst/>
              <a:latin typeface="Times New Roman" pitchFamily="18" charset="0"/>
            </a:endParaRPr>
          </a:p>
        </p:txBody>
      </p:sp>
      <p:sp>
        <p:nvSpPr>
          <p:cNvPr id="8" name="Rectangle 7"/>
          <p:cNvSpPr/>
          <p:nvPr/>
        </p:nvSpPr>
        <p:spPr bwMode="auto">
          <a:xfrm>
            <a:off x="2590800" y="1524000"/>
            <a:ext cx="2438400" cy="4800600"/>
          </a:xfrm>
          <a:prstGeom prst="rect">
            <a:avLst/>
          </a:prstGeom>
          <a:solidFill>
            <a:schemeClr val="accent1"/>
          </a:solidFill>
          <a:ln w="12700" cap="sq" cmpd="sng" algn="ctr">
            <a:solidFill>
              <a:schemeClr val="tx1"/>
            </a:solidFill>
            <a:prstDash val="solid"/>
            <a:round/>
            <a:headEnd type="none" w="sm" len="sm"/>
            <a:tailEnd type="none" w="sm" len="sm"/>
          </a:ln>
          <a:effec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dirty="0">
              <a:ln>
                <a:noFill/>
              </a:ln>
              <a:solidFill>
                <a:schemeClr val="tx1"/>
              </a:solidFill>
              <a:effectLst/>
              <a:latin typeface="Times New Roman" pitchFamily="18" charset="0"/>
            </a:endParaRPr>
          </a:p>
        </p:txBody>
      </p:sp>
      <p:sp>
        <p:nvSpPr>
          <p:cNvPr id="9" name="Rectangle 8"/>
          <p:cNvSpPr/>
          <p:nvPr/>
        </p:nvSpPr>
        <p:spPr bwMode="auto">
          <a:xfrm>
            <a:off x="5105400" y="1524000"/>
            <a:ext cx="1981200" cy="4800600"/>
          </a:xfrm>
          <a:prstGeom prst="rect">
            <a:avLst/>
          </a:prstGeom>
          <a:solidFill>
            <a:srgbClr val="CC3300"/>
          </a:solidFill>
          <a:ln w="12700" cap="sq" cmpd="sng" algn="ctr">
            <a:solidFill>
              <a:schemeClr val="tx1"/>
            </a:solidFill>
            <a:prstDash val="solid"/>
            <a:round/>
            <a:headEnd type="none" w="sm" len="sm"/>
            <a:tailEnd type="none" w="sm" len="sm"/>
          </a:ln>
          <a:effec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dirty="0">
              <a:ln>
                <a:noFill/>
              </a:ln>
              <a:solidFill>
                <a:schemeClr val="tx1"/>
              </a:solidFill>
              <a:effectLst/>
              <a:latin typeface="Times New Roman" pitchFamily="18" charset="0"/>
            </a:endParaRPr>
          </a:p>
        </p:txBody>
      </p:sp>
      <p:sp>
        <p:nvSpPr>
          <p:cNvPr id="10" name="Rectangle 9"/>
          <p:cNvSpPr/>
          <p:nvPr/>
        </p:nvSpPr>
        <p:spPr bwMode="auto">
          <a:xfrm>
            <a:off x="7162800" y="1524000"/>
            <a:ext cx="1600200" cy="4800600"/>
          </a:xfrm>
          <a:prstGeom prst="rect">
            <a:avLst/>
          </a:prstGeom>
          <a:solidFill>
            <a:srgbClr val="FF6600"/>
          </a:solidFill>
          <a:ln w="12700" cap="sq" cmpd="sng" algn="ctr">
            <a:solidFill>
              <a:schemeClr val="tx1"/>
            </a:solidFill>
            <a:prstDash val="solid"/>
            <a:round/>
            <a:headEnd type="none" w="sm" len="sm"/>
            <a:tailEnd type="none" w="sm" len="sm"/>
          </a:ln>
          <a:effec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dirty="0">
              <a:ln>
                <a:noFill/>
              </a:ln>
              <a:solidFill>
                <a:schemeClr val="tx1"/>
              </a:solidFill>
              <a:effectLst/>
              <a:latin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grpId="0" nodeType="clickEffect">
                                  <p:stCondLst>
                                    <p:cond delay="0"/>
                                  </p:stCondLst>
                                  <p:childTnLst>
                                    <p:animEffect transition="out" filter="fade">
                                      <p:cBhvr>
                                        <p:cTn id="6" dur="3000"/>
                                        <p:tgtEl>
                                          <p:spTgt spid="7"/>
                                        </p:tgtEl>
                                      </p:cBhvr>
                                    </p:animEffect>
                                    <p:set>
                                      <p:cBhvr>
                                        <p:cTn id="7" dur="1" fill="hold">
                                          <p:stCondLst>
                                            <p:cond delay="2999"/>
                                          </p:stCondLst>
                                        </p:cTn>
                                        <p:tgtEl>
                                          <p:spTgt spid="7"/>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grpId="0" nodeType="clickEffect">
                                  <p:stCondLst>
                                    <p:cond delay="0"/>
                                  </p:stCondLst>
                                  <p:childTnLst>
                                    <p:animEffect transition="out" filter="fade">
                                      <p:cBhvr>
                                        <p:cTn id="11" dur="3000"/>
                                        <p:tgtEl>
                                          <p:spTgt spid="8"/>
                                        </p:tgtEl>
                                      </p:cBhvr>
                                    </p:animEffect>
                                    <p:set>
                                      <p:cBhvr>
                                        <p:cTn id="12" dur="1" fill="hold">
                                          <p:stCondLst>
                                            <p:cond delay="2999"/>
                                          </p:stCondLst>
                                        </p:cTn>
                                        <p:tgtEl>
                                          <p:spTgt spid="8"/>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10" presetClass="exit" presetSubtype="0" fill="hold" grpId="0" nodeType="clickEffect">
                                  <p:stCondLst>
                                    <p:cond delay="0"/>
                                  </p:stCondLst>
                                  <p:childTnLst>
                                    <p:animEffect transition="out" filter="fade">
                                      <p:cBhvr>
                                        <p:cTn id="16" dur="3000"/>
                                        <p:tgtEl>
                                          <p:spTgt spid="9"/>
                                        </p:tgtEl>
                                      </p:cBhvr>
                                    </p:animEffect>
                                    <p:set>
                                      <p:cBhvr>
                                        <p:cTn id="17" dur="1" fill="hold">
                                          <p:stCondLst>
                                            <p:cond delay="2999"/>
                                          </p:stCondLst>
                                        </p:cTn>
                                        <p:tgtEl>
                                          <p:spTgt spid="9"/>
                                        </p:tgtEl>
                                        <p:attrNameLst>
                                          <p:attrName>style.visibility</p:attrName>
                                        </p:attrNameLst>
                                      </p:cBhvr>
                                      <p:to>
                                        <p:strVal val="hidden"/>
                                      </p:to>
                                    </p:set>
                                  </p:childTnLst>
                                </p:cTn>
                              </p:par>
                            </p:childTnLst>
                          </p:cTn>
                        </p:par>
                      </p:childTnLst>
                    </p:cTn>
                  </p:par>
                  <p:par>
                    <p:cTn id="18" fill="hold">
                      <p:stCondLst>
                        <p:cond delay="indefinite"/>
                      </p:stCondLst>
                      <p:childTnLst>
                        <p:par>
                          <p:cTn id="19" fill="hold">
                            <p:stCondLst>
                              <p:cond delay="0"/>
                            </p:stCondLst>
                            <p:childTnLst>
                              <p:par>
                                <p:cTn id="20" presetID="10" presetClass="exit" presetSubtype="0" fill="hold" grpId="0" nodeType="clickEffect">
                                  <p:stCondLst>
                                    <p:cond delay="0"/>
                                  </p:stCondLst>
                                  <p:childTnLst>
                                    <p:animEffect transition="out" filter="fade">
                                      <p:cBhvr>
                                        <p:cTn id="21" dur="3000"/>
                                        <p:tgtEl>
                                          <p:spTgt spid="10"/>
                                        </p:tgtEl>
                                      </p:cBhvr>
                                    </p:animEffect>
                                    <p:set>
                                      <p:cBhvr>
                                        <p:cTn id="22" dur="1" fill="hold">
                                          <p:stCondLst>
                                            <p:cond delay="2999"/>
                                          </p:stCondLst>
                                        </p:cTn>
                                        <p:tgtEl>
                                          <p:spTgt spid="10"/>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P spid="9" grpId="0" animBg="1"/>
      <p:bldP spid="10"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6" name="Text Box 10"/>
          <p:cNvSpPr txBox="1">
            <a:spLocks noChangeArrowheads="1"/>
          </p:cNvSpPr>
          <p:nvPr/>
        </p:nvSpPr>
        <p:spPr bwMode="auto">
          <a:xfrm>
            <a:off x="304800" y="1219200"/>
            <a:ext cx="8839200" cy="5029200"/>
          </a:xfrm>
          <a:prstGeom prst="rect">
            <a:avLst/>
          </a:prstGeom>
          <a:noFill/>
          <a:ln w="9525">
            <a:noFill/>
            <a:miter lim="800000"/>
            <a:headEnd/>
            <a:tailEnd/>
          </a:ln>
          <a:effectLst/>
        </p:spPr>
        <p:txBody>
          <a:bodyPr/>
          <a:lstStyle/>
          <a:p>
            <a:pPr>
              <a:spcAft>
                <a:spcPts val="0"/>
              </a:spcAft>
              <a:defRPr/>
            </a:pPr>
            <a:r>
              <a:rPr lang="en-US" sz="2600" dirty="0">
                <a:solidFill>
                  <a:srgbClr val="FF3300"/>
                </a:solidFill>
                <a:effectLst>
                  <a:outerShdw blurRad="38100" dist="38100" dir="2700000" algn="tl">
                    <a:srgbClr val="000000"/>
                  </a:outerShdw>
                </a:effectLst>
                <a:latin typeface="+mj-lt"/>
                <a:cs typeface="+mn-cs"/>
              </a:rPr>
              <a:t>S</a:t>
            </a:r>
            <a:r>
              <a:rPr lang="en-US" sz="2600" dirty="0">
                <a:latin typeface="+mj-lt"/>
                <a:cs typeface="+mn-cs"/>
              </a:rPr>
              <a:t>ignificant</a:t>
            </a:r>
          </a:p>
          <a:p>
            <a:pPr>
              <a:spcAft>
                <a:spcPts val="600"/>
              </a:spcAft>
              <a:defRPr/>
            </a:pPr>
            <a:r>
              <a:rPr lang="en-US" dirty="0">
                <a:latin typeface="+mj-lt"/>
                <a:cs typeface="+mn-cs"/>
              </a:rPr>
              <a:t>Is it worth doing, or is it just busy work?</a:t>
            </a:r>
          </a:p>
          <a:p>
            <a:pPr>
              <a:spcAft>
                <a:spcPts val="0"/>
              </a:spcAft>
              <a:defRPr/>
            </a:pPr>
            <a:r>
              <a:rPr lang="en-US" sz="2600" dirty="0">
                <a:solidFill>
                  <a:srgbClr val="FF3300"/>
                </a:solidFill>
                <a:effectLst>
                  <a:outerShdw blurRad="38100" dist="38100" dir="2700000" algn="tl">
                    <a:srgbClr val="000000"/>
                  </a:outerShdw>
                </a:effectLst>
                <a:latin typeface="+mj-lt"/>
                <a:cs typeface="+mn-cs"/>
              </a:rPr>
              <a:t>M</a:t>
            </a:r>
            <a:r>
              <a:rPr lang="en-US" sz="2600" dirty="0">
                <a:latin typeface="+mj-lt"/>
                <a:cs typeface="+mn-cs"/>
              </a:rPr>
              <a:t>easurable</a:t>
            </a:r>
          </a:p>
          <a:p>
            <a:pPr>
              <a:spcAft>
                <a:spcPts val="600"/>
              </a:spcAft>
              <a:defRPr/>
            </a:pPr>
            <a:r>
              <a:rPr lang="en-US" dirty="0">
                <a:latin typeface="+mj-lt"/>
                <a:cs typeface="+mn-cs"/>
              </a:rPr>
              <a:t>Is there a way to tell when it’s done and how well?</a:t>
            </a:r>
          </a:p>
          <a:p>
            <a:pPr>
              <a:spcAft>
                <a:spcPts val="0"/>
              </a:spcAft>
              <a:defRPr/>
            </a:pPr>
            <a:r>
              <a:rPr lang="en-US" sz="2600" dirty="0">
                <a:solidFill>
                  <a:srgbClr val="FF3300"/>
                </a:solidFill>
                <a:effectLst>
                  <a:outerShdw blurRad="38100" dist="38100" dir="2700000" algn="tl">
                    <a:srgbClr val="000000"/>
                  </a:outerShdw>
                </a:effectLst>
                <a:latin typeface="+mj-lt"/>
                <a:cs typeface="+mn-cs"/>
              </a:rPr>
              <a:t>A</a:t>
            </a:r>
            <a:r>
              <a:rPr lang="en-US" sz="2600" dirty="0">
                <a:latin typeface="+mj-lt"/>
                <a:cs typeface="+mn-cs"/>
              </a:rPr>
              <a:t>chievable</a:t>
            </a:r>
          </a:p>
          <a:p>
            <a:pPr>
              <a:spcAft>
                <a:spcPts val="600"/>
              </a:spcAft>
              <a:defRPr/>
            </a:pPr>
            <a:r>
              <a:rPr lang="en-US" dirty="0">
                <a:latin typeface="+mj-lt"/>
                <a:cs typeface="+mn-cs"/>
              </a:rPr>
              <a:t>Is it something the employee can really do?</a:t>
            </a:r>
          </a:p>
          <a:p>
            <a:pPr>
              <a:spcAft>
                <a:spcPts val="0"/>
              </a:spcAft>
              <a:defRPr/>
            </a:pPr>
            <a:r>
              <a:rPr lang="en-US" sz="2600" dirty="0">
                <a:solidFill>
                  <a:srgbClr val="FF3300"/>
                </a:solidFill>
                <a:effectLst>
                  <a:outerShdw blurRad="38100" dist="38100" dir="2700000" algn="tl">
                    <a:srgbClr val="000000"/>
                  </a:outerShdw>
                </a:effectLst>
                <a:latin typeface="+mj-lt"/>
                <a:cs typeface="+mn-cs"/>
              </a:rPr>
              <a:t>R</a:t>
            </a:r>
            <a:r>
              <a:rPr lang="en-US" sz="2600" dirty="0">
                <a:latin typeface="+mj-lt"/>
                <a:cs typeface="+mn-cs"/>
              </a:rPr>
              <a:t>elevant</a:t>
            </a:r>
          </a:p>
          <a:p>
            <a:pPr>
              <a:spcAft>
                <a:spcPts val="600"/>
              </a:spcAft>
              <a:defRPr/>
            </a:pPr>
            <a:r>
              <a:rPr lang="en-US" dirty="0">
                <a:latin typeface="+mj-lt"/>
                <a:cs typeface="+mn-cs"/>
              </a:rPr>
              <a:t>Does it support the group’s (and therefore the Lab’s) goals?</a:t>
            </a:r>
          </a:p>
          <a:p>
            <a:pPr>
              <a:spcAft>
                <a:spcPts val="0"/>
              </a:spcAft>
              <a:defRPr/>
            </a:pPr>
            <a:r>
              <a:rPr lang="en-US" sz="2600" dirty="0">
                <a:solidFill>
                  <a:srgbClr val="FF3300"/>
                </a:solidFill>
                <a:effectLst>
                  <a:outerShdw blurRad="38100" dist="38100" dir="2700000" algn="tl">
                    <a:srgbClr val="000000"/>
                  </a:outerShdw>
                </a:effectLst>
                <a:latin typeface="+mj-lt"/>
                <a:cs typeface="+mn-cs"/>
              </a:rPr>
              <a:t>T</a:t>
            </a:r>
            <a:r>
              <a:rPr lang="en-US" sz="2600" dirty="0">
                <a:latin typeface="+mj-lt"/>
                <a:cs typeface="+mn-cs"/>
              </a:rPr>
              <a:t>imely</a:t>
            </a:r>
          </a:p>
          <a:p>
            <a:pPr>
              <a:spcAft>
                <a:spcPts val="600"/>
              </a:spcAft>
              <a:defRPr/>
            </a:pPr>
            <a:r>
              <a:rPr lang="en-US" dirty="0">
                <a:latin typeface="+mj-lt"/>
                <a:cs typeface="+mn-cs"/>
              </a:rPr>
              <a:t>Can it be completed within the reporting period?</a:t>
            </a:r>
          </a:p>
        </p:txBody>
      </p:sp>
      <p:sp>
        <p:nvSpPr>
          <p:cNvPr id="14341" name="Rectangle 5"/>
          <p:cNvSpPr>
            <a:spLocks noChangeArrowheads="1"/>
          </p:cNvSpPr>
          <p:nvPr/>
        </p:nvSpPr>
        <p:spPr bwMode="auto">
          <a:xfrm>
            <a:off x="152400" y="53975"/>
            <a:ext cx="8839200" cy="646331"/>
          </a:xfrm>
          <a:prstGeom prst="rect">
            <a:avLst/>
          </a:prstGeom>
          <a:noFill/>
          <a:ln w="9525">
            <a:noFill/>
            <a:miter lim="800000"/>
            <a:headEnd/>
            <a:tailEnd/>
          </a:ln>
          <a:effectLst>
            <a:outerShdw dist="35921" dir="2700000" algn="ctr" rotWithShape="0">
              <a:schemeClr val="bg1"/>
            </a:outerShdw>
          </a:effectLst>
        </p:spPr>
        <p:txBody>
          <a:bodyPr wrap="square">
            <a:spAutoFit/>
          </a:bodyPr>
          <a:lstStyle/>
          <a:p>
            <a:pPr>
              <a:defRPr/>
            </a:pPr>
            <a:r>
              <a:rPr lang="en-US" sz="3600" b="1" dirty="0">
                <a:solidFill>
                  <a:schemeClr val="tx2"/>
                </a:solidFill>
                <a:latin typeface="+mj-lt"/>
                <a:cs typeface="+mn-cs"/>
              </a:rPr>
              <a:t>What’s a SMART Expectation?</a:t>
            </a:r>
          </a:p>
        </p:txBody>
      </p:sp>
      <p:pic>
        <p:nvPicPr>
          <p:cNvPr id="220162" name="Picture 2" descr="http://supertommy.me/wordpress/wp-content/uploads/2012/02/einstein.png"/>
          <p:cNvPicPr>
            <a:picLocks noChangeAspect="1" noChangeArrowheads="1"/>
          </p:cNvPicPr>
          <p:nvPr/>
        </p:nvPicPr>
        <p:blipFill>
          <a:blip r:embed="rId3" cstate="print"/>
          <a:srcRect l="5909" r="6273"/>
          <a:stretch>
            <a:fillRect/>
          </a:stretch>
        </p:blipFill>
        <p:spPr bwMode="auto">
          <a:xfrm>
            <a:off x="7223760" y="0"/>
            <a:ext cx="1920240" cy="1371600"/>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4346">
                                            <p:txEl>
                                              <p:pRg st="0" end="0"/>
                                            </p:txEl>
                                          </p:spTgt>
                                        </p:tgtEl>
                                        <p:attrNameLst>
                                          <p:attrName>style.visibility</p:attrName>
                                        </p:attrNameLst>
                                      </p:cBhvr>
                                      <p:to>
                                        <p:strVal val="visible"/>
                                      </p:to>
                                    </p:set>
                                  </p:childTnLst>
                                </p:cTn>
                              </p:par>
                            </p:childTnLst>
                          </p:cTn>
                        </p:par>
                        <p:par>
                          <p:cTn id="7" fill="hold">
                            <p:stCondLst>
                              <p:cond delay="0"/>
                            </p:stCondLst>
                            <p:childTnLst>
                              <p:par>
                                <p:cTn id="8" presetID="1" presetClass="entr" presetSubtype="0" fill="hold" grpId="0" nodeType="afterEffect">
                                  <p:stCondLst>
                                    <p:cond delay="0"/>
                                  </p:stCondLst>
                                  <p:childTnLst>
                                    <p:set>
                                      <p:cBhvr>
                                        <p:cTn id="9" dur="1" fill="hold">
                                          <p:stCondLst>
                                            <p:cond delay="0"/>
                                          </p:stCondLst>
                                        </p:cTn>
                                        <p:tgtEl>
                                          <p:spTgt spid="14346">
                                            <p:txEl>
                                              <p:pRg st="1" end="1"/>
                                            </p:txEl>
                                          </p:spTgt>
                                        </p:tgtEl>
                                        <p:attrNameLst>
                                          <p:attrName>style.visibility</p:attrName>
                                        </p:attrNameLst>
                                      </p:cBhvr>
                                      <p:to>
                                        <p:strVal val="visible"/>
                                      </p:to>
                                    </p:set>
                                  </p:childTnLst>
                                </p:cTn>
                              </p:par>
                            </p:childTnLst>
                          </p:cTn>
                        </p:par>
                      </p:childTnLst>
                    </p:cTn>
                  </p:par>
                  <p:par>
                    <p:cTn id="10" fill="hold">
                      <p:stCondLst>
                        <p:cond delay="indefinite"/>
                      </p:stCondLst>
                      <p:childTnLst>
                        <p:par>
                          <p:cTn id="11" fill="hold">
                            <p:stCondLst>
                              <p:cond delay="0"/>
                            </p:stCondLst>
                            <p:childTnLst>
                              <p:par>
                                <p:cTn id="12" presetID="1" presetClass="entr" presetSubtype="0" fill="hold" grpId="0" nodeType="clickEffect">
                                  <p:stCondLst>
                                    <p:cond delay="0"/>
                                  </p:stCondLst>
                                  <p:childTnLst>
                                    <p:set>
                                      <p:cBhvr>
                                        <p:cTn id="13" dur="1" fill="hold">
                                          <p:stCondLst>
                                            <p:cond delay="0"/>
                                          </p:stCondLst>
                                        </p:cTn>
                                        <p:tgtEl>
                                          <p:spTgt spid="14346">
                                            <p:txEl>
                                              <p:pRg st="2" end="2"/>
                                            </p:txEl>
                                          </p:spTgt>
                                        </p:tgtEl>
                                        <p:attrNameLst>
                                          <p:attrName>style.visibility</p:attrName>
                                        </p:attrNameLst>
                                      </p:cBhvr>
                                      <p:to>
                                        <p:strVal val="visible"/>
                                      </p:to>
                                    </p:set>
                                  </p:childTnLst>
                                </p:cTn>
                              </p:par>
                            </p:childTnLst>
                          </p:cTn>
                        </p:par>
                        <p:par>
                          <p:cTn id="14" fill="hold">
                            <p:stCondLst>
                              <p:cond delay="0"/>
                            </p:stCondLst>
                            <p:childTnLst>
                              <p:par>
                                <p:cTn id="15" presetID="1" presetClass="entr" presetSubtype="0" fill="hold" grpId="0" nodeType="afterEffect">
                                  <p:stCondLst>
                                    <p:cond delay="0"/>
                                  </p:stCondLst>
                                  <p:childTnLst>
                                    <p:set>
                                      <p:cBhvr>
                                        <p:cTn id="16" dur="1" fill="hold">
                                          <p:stCondLst>
                                            <p:cond delay="0"/>
                                          </p:stCondLst>
                                        </p:cTn>
                                        <p:tgtEl>
                                          <p:spTgt spid="14346">
                                            <p:txEl>
                                              <p:pRg st="3" end="3"/>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14346">
                                            <p:txEl>
                                              <p:pRg st="4" end="4"/>
                                            </p:txEl>
                                          </p:spTgt>
                                        </p:tgtEl>
                                        <p:attrNameLst>
                                          <p:attrName>style.visibility</p:attrName>
                                        </p:attrNameLst>
                                      </p:cBhvr>
                                      <p:to>
                                        <p:strVal val="visible"/>
                                      </p:to>
                                    </p:set>
                                  </p:childTnLst>
                                </p:cTn>
                              </p:par>
                            </p:childTnLst>
                          </p:cTn>
                        </p:par>
                        <p:par>
                          <p:cTn id="21" fill="hold">
                            <p:stCondLst>
                              <p:cond delay="0"/>
                            </p:stCondLst>
                            <p:childTnLst>
                              <p:par>
                                <p:cTn id="22" presetID="1" presetClass="entr" presetSubtype="0" fill="hold" grpId="0" nodeType="afterEffect">
                                  <p:stCondLst>
                                    <p:cond delay="0"/>
                                  </p:stCondLst>
                                  <p:childTnLst>
                                    <p:set>
                                      <p:cBhvr>
                                        <p:cTn id="23" dur="1" fill="hold">
                                          <p:stCondLst>
                                            <p:cond delay="0"/>
                                          </p:stCondLst>
                                        </p:cTn>
                                        <p:tgtEl>
                                          <p:spTgt spid="14346">
                                            <p:txEl>
                                              <p:pRg st="5" end="5"/>
                                            </p:txEl>
                                          </p:spTgt>
                                        </p:tgtEl>
                                        <p:attrNameLst>
                                          <p:attrName>style.visibility</p:attrName>
                                        </p:attrNameLst>
                                      </p:cBhvr>
                                      <p:to>
                                        <p:strVal val="visible"/>
                                      </p:to>
                                    </p:set>
                                  </p:childTnLst>
                                </p:cTn>
                              </p:par>
                            </p:childTnLst>
                          </p:cTn>
                        </p:par>
                      </p:childTnLst>
                    </p:cTn>
                  </p:par>
                  <p:par>
                    <p:cTn id="24" fill="hold">
                      <p:stCondLst>
                        <p:cond delay="indefinite"/>
                      </p:stCondLst>
                      <p:childTnLst>
                        <p:par>
                          <p:cTn id="25" fill="hold">
                            <p:stCondLst>
                              <p:cond delay="0"/>
                            </p:stCondLst>
                            <p:childTnLst>
                              <p:par>
                                <p:cTn id="26" presetID="1" presetClass="entr" presetSubtype="0" fill="hold" grpId="0" nodeType="clickEffect">
                                  <p:stCondLst>
                                    <p:cond delay="0"/>
                                  </p:stCondLst>
                                  <p:childTnLst>
                                    <p:set>
                                      <p:cBhvr>
                                        <p:cTn id="27" dur="1" fill="hold">
                                          <p:stCondLst>
                                            <p:cond delay="0"/>
                                          </p:stCondLst>
                                        </p:cTn>
                                        <p:tgtEl>
                                          <p:spTgt spid="14346">
                                            <p:txEl>
                                              <p:pRg st="6" end="6"/>
                                            </p:txEl>
                                          </p:spTgt>
                                        </p:tgtEl>
                                        <p:attrNameLst>
                                          <p:attrName>style.visibility</p:attrName>
                                        </p:attrNameLst>
                                      </p:cBhvr>
                                      <p:to>
                                        <p:strVal val="visible"/>
                                      </p:to>
                                    </p:set>
                                  </p:childTnLst>
                                </p:cTn>
                              </p:par>
                            </p:childTnLst>
                          </p:cTn>
                        </p:par>
                        <p:par>
                          <p:cTn id="28" fill="hold">
                            <p:stCondLst>
                              <p:cond delay="0"/>
                            </p:stCondLst>
                            <p:childTnLst>
                              <p:par>
                                <p:cTn id="29" presetID="1" presetClass="entr" presetSubtype="0" fill="hold" grpId="0" nodeType="afterEffect">
                                  <p:stCondLst>
                                    <p:cond delay="0"/>
                                  </p:stCondLst>
                                  <p:childTnLst>
                                    <p:set>
                                      <p:cBhvr>
                                        <p:cTn id="30" dur="1" fill="hold">
                                          <p:stCondLst>
                                            <p:cond delay="0"/>
                                          </p:stCondLst>
                                        </p:cTn>
                                        <p:tgtEl>
                                          <p:spTgt spid="14346">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4346">
                                            <p:txEl>
                                              <p:pRg st="8" end="8"/>
                                            </p:txEl>
                                          </p:spTgt>
                                        </p:tgtEl>
                                        <p:attrNameLst>
                                          <p:attrName>style.visibility</p:attrName>
                                        </p:attrNameLst>
                                      </p:cBhvr>
                                      <p:to>
                                        <p:strVal val="visible"/>
                                      </p:to>
                                    </p:set>
                                  </p:childTnLst>
                                </p:cTn>
                              </p:par>
                            </p:childTnLst>
                          </p:cTn>
                        </p:par>
                        <p:par>
                          <p:cTn id="35" fill="hold">
                            <p:stCondLst>
                              <p:cond delay="0"/>
                            </p:stCondLst>
                            <p:childTnLst>
                              <p:par>
                                <p:cTn id="36" presetID="1" presetClass="entr" presetSubtype="0" fill="hold" grpId="0" nodeType="afterEffect">
                                  <p:stCondLst>
                                    <p:cond delay="0"/>
                                  </p:stCondLst>
                                  <p:childTnLst>
                                    <p:set>
                                      <p:cBhvr>
                                        <p:cTn id="37" dur="1" fill="hold">
                                          <p:stCondLst>
                                            <p:cond delay="0"/>
                                          </p:stCondLst>
                                        </p:cTn>
                                        <p:tgtEl>
                                          <p:spTgt spid="14346">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46" grpId="0" uiExpand="1"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TextBox 5"/>
          <p:cNvSpPr txBox="1">
            <a:spLocks noChangeArrowheads="1"/>
          </p:cNvSpPr>
          <p:nvPr/>
        </p:nvSpPr>
        <p:spPr bwMode="auto">
          <a:xfrm>
            <a:off x="266700" y="5562600"/>
            <a:ext cx="8610600" cy="307777"/>
          </a:xfrm>
          <a:prstGeom prst="rect">
            <a:avLst/>
          </a:prstGeom>
          <a:solidFill>
            <a:srgbClr val="FFFFFF"/>
          </a:solidFill>
          <a:ln w="9525">
            <a:solidFill>
              <a:srgbClr val="FF0000"/>
            </a:solidFill>
            <a:miter lim="800000"/>
            <a:headEnd/>
            <a:tailEnd/>
          </a:ln>
        </p:spPr>
        <p:txBody>
          <a:bodyPr wrap="square">
            <a:spAutoFit/>
          </a:bodyPr>
          <a:lstStyle/>
          <a:p>
            <a:r>
              <a:rPr lang="en-US" sz="1400" b="1" dirty="0">
                <a:latin typeface="Arial" pitchFamily="34" charset="0"/>
                <a:cs typeface="Arial" pitchFamily="34" charset="0"/>
              </a:rPr>
              <a:t>Assist in keeping ABC magnet array functioning.                                                      </a:t>
            </a:r>
            <a:r>
              <a:rPr lang="en-US" sz="1400" i="1" dirty="0">
                <a:latin typeface="Arial" pitchFamily="34" charset="0"/>
                <a:cs typeface="Arial" pitchFamily="34" charset="0"/>
              </a:rPr>
              <a:t>Line Employee</a:t>
            </a:r>
          </a:p>
        </p:txBody>
      </p:sp>
      <p:sp>
        <p:nvSpPr>
          <p:cNvPr id="5" name="TextBox 4"/>
          <p:cNvSpPr txBox="1"/>
          <p:nvPr/>
        </p:nvSpPr>
        <p:spPr>
          <a:xfrm>
            <a:off x="3733800" y="1905000"/>
            <a:ext cx="5181600" cy="2123658"/>
          </a:xfrm>
          <a:prstGeom prst="rect">
            <a:avLst/>
          </a:prstGeom>
          <a:noFill/>
        </p:spPr>
        <p:txBody>
          <a:bodyPr wrap="square" rtlCol="0">
            <a:spAutoFit/>
          </a:bodyPr>
          <a:lstStyle/>
          <a:p>
            <a:pPr>
              <a:spcAft>
                <a:spcPts val="600"/>
              </a:spcAft>
              <a:buFont typeface="Arial" pitchFamily="34" charset="0"/>
              <a:buChar char="•"/>
            </a:pPr>
            <a:r>
              <a:rPr lang="en-US" dirty="0">
                <a:latin typeface="+mn-lt"/>
              </a:rPr>
              <a:t>   Relatively specific</a:t>
            </a:r>
          </a:p>
          <a:p>
            <a:pPr>
              <a:spcAft>
                <a:spcPts val="600"/>
              </a:spcAft>
              <a:buFont typeface="Arial" pitchFamily="34" charset="0"/>
              <a:buChar char="•"/>
            </a:pPr>
            <a:r>
              <a:rPr lang="en-US" dirty="0">
                <a:latin typeface="+mn-lt"/>
              </a:rPr>
              <a:t>   Weak verbs</a:t>
            </a:r>
          </a:p>
          <a:p>
            <a:pPr lvl="1">
              <a:spcAft>
                <a:spcPts val="600"/>
              </a:spcAft>
              <a:buFont typeface="Arial" pitchFamily="34" charset="0"/>
              <a:buChar char="•"/>
            </a:pPr>
            <a:r>
              <a:rPr lang="en-US" sz="2000" dirty="0">
                <a:latin typeface="+mn-lt"/>
              </a:rPr>
              <a:t>  Who is actually accountable?</a:t>
            </a:r>
          </a:p>
          <a:p>
            <a:pPr>
              <a:spcAft>
                <a:spcPts val="600"/>
              </a:spcAft>
              <a:buFont typeface="Arial" pitchFamily="34" charset="0"/>
              <a:buChar char="•"/>
            </a:pPr>
            <a:r>
              <a:rPr lang="en-US" dirty="0">
                <a:latin typeface="+mn-lt"/>
              </a:rPr>
              <a:t>   Lots of room for disagreement</a:t>
            </a:r>
          </a:p>
          <a:p>
            <a:pPr lvl="1">
              <a:spcAft>
                <a:spcPts val="600"/>
              </a:spcAft>
              <a:buFont typeface="Arial" pitchFamily="34" charset="0"/>
              <a:buChar char="•"/>
            </a:pPr>
            <a:r>
              <a:rPr lang="en-US" sz="2000" dirty="0">
                <a:latin typeface="+mn-lt"/>
              </a:rPr>
              <a:t>  No standard or time frame</a:t>
            </a:r>
          </a:p>
        </p:txBody>
      </p:sp>
      <p:sp>
        <p:nvSpPr>
          <p:cNvPr id="6" name="Rectangle 5"/>
          <p:cNvSpPr>
            <a:spLocks noChangeArrowheads="1"/>
          </p:cNvSpPr>
          <p:nvPr/>
        </p:nvSpPr>
        <p:spPr bwMode="auto">
          <a:xfrm>
            <a:off x="381000" y="76200"/>
            <a:ext cx="8763000" cy="646331"/>
          </a:xfrm>
          <a:prstGeom prst="rect">
            <a:avLst/>
          </a:prstGeom>
          <a:noFill/>
          <a:ln w="9525">
            <a:noFill/>
            <a:miter lim="800000"/>
            <a:headEnd/>
            <a:tailEnd/>
          </a:ln>
          <a:effectLst>
            <a:outerShdw dist="35921" dir="2700000" algn="ctr" rotWithShape="0">
              <a:schemeClr val="bg1"/>
            </a:outerShdw>
          </a:effectLst>
        </p:spPr>
        <p:txBody>
          <a:bodyPr wrap="square">
            <a:spAutoFit/>
          </a:bodyPr>
          <a:lstStyle/>
          <a:p>
            <a:pPr>
              <a:defRPr/>
            </a:pPr>
            <a:r>
              <a:rPr lang="en-US" sz="3600" b="1" dirty="0">
                <a:solidFill>
                  <a:schemeClr val="tx2"/>
                </a:solidFill>
                <a:latin typeface="+mj-lt"/>
                <a:cs typeface="+mn-cs"/>
              </a:rPr>
              <a:t>Not-So-SMART Expectations</a:t>
            </a:r>
          </a:p>
        </p:txBody>
      </p:sp>
      <p:sp>
        <p:nvSpPr>
          <p:cNvPr id="7" name="TextBox 5"/>
          <p:cNvSpPr txBox="1">
            <a:spLocks noChangeArrowheads="1"/>
          </p:cNvSpPr>
          <p:nvPr/>
        </p:nvSpPr>
        <p:spPr bwMode="auto">
          <a:xfrm>
            <a:off x="266700" y="4724400"/>
            <a:ext cx="8610600" cy="307777"/>
          </a:xfrm>
          <a:prstGeom prst="rect">
            <a:avLst/>
          </a:prstGeom>
          <a:solidFill>
            <a:srgbClr val="FFFFFF"/>
          </a:solidFill>
          <a:ln w="9525">
            <a:solidFill>
              <a:srgbClr val="FF0000"/>
            </a:solidFill>
            <a:miter lim="800000"/>
            <a:headEnd/>
            <a:tailEnd/>
          </a:ln>
        </p:spPr>
        <p:txBody>
          <a:bodyPr wrap="square">
            <a:spAutoFit/>
          </a:bodyPr>
          <a:lstStyle/>
          <a:p>
            <a:r>
              <a:rPr lang="en-US" sz="1400" b="1" dirty="0">
                <a:latin typeface="Arial" pitchFamily="34" charset="0"/>
                <a:cs typeface="Arial" pitchFamily="34" charset="0"/>
              </a:rPr>
              <a:t>Take the lead in troubleshooting magnet problems.                                         </a:t>
            </a:r>
            <a:r>
              <a:rPr lang="en-US" sz="1400" i="1" dirty="0">
                <a:latin typeface="Arial" pitchFamily="34" charset="0"/>
                <a:cs typeface="Arial" pitchFamily="34" charset="0"/>
              </a:rPr>
              <a:t>Team Leader/Supervisor</a:t>
            </a:r>
          </a:p>
        </p:txBody>
      </p:sp>
      <p:pic>
        <p:nvPicPr>
          <p:cNvPr id="12" name="Picture 2" descr="http://supertommy.me/wordpress/wp-content/uploads/2012/02/einstein.png"/>
          <p:cNvPicPr>
            <a:picLocks noChangeAspect="1" noChangeArrowheads="1"/>
          </p:cNvPicPr>
          <p:nvPr/>
        </p:nvPicPr>
        <p:blipFill>
          <a:blip r:embed="rId3" cstate="print"/>
          <a:srcRect l="5909" r="6273"/>
          <a:stretch>
            <a:fillRect/>
          </a:stretch>
        </p:blipFill>
        <p:spPr bwMode="auto">
          <a:xfrm>
            <a:off x="7223760" y="0"/>
            <a:ext cx="1920240" cy="1371600"/>
          </a:xfrm>
          <a:prstGeom prst="rect">
            <a:avLst/>
          </a:prstGeom>
          <a:noFill/>
        </p:spPr>
      </p:pic>
      <p:grpSp>
        <p:nvGrpSpPr>
          <p:cNvPr id="2" name="Group 11"/>
          <p:cNvGrpSpPr/>
          <p:nvPr/>
        </p:nvGrpSpPr>
        <p:grpSpPr>
          <a:xfrm>
            <a:off x="7620000" y="0"/>
            <a:ext cx="1295400" cy="1371600"/>
            <a:chOff x="6705600" y="4191000"/>
            <a:chExt cx="1600200" cy="1600200"/>
          </a:xfrm>
        </p:grpSpPr>
        <p:sp>
          <p:nvSpPr>
            <p:cNvPr id="9" name="Oval 8"/>
            <p:cNvSpPr/>
            <p:nvPr/>
          </p:nvSpPr>
          <p:spPr bwMode="auto">
            <a:xfrm>
              <a:off x="6705600" y="4191000"/>
              <a:ext cx="1600200" cy="1600200"/>
            </a:xfrm>
            <a:prstGeom prst="ellipse">
              <a:avLst/>
            </a:prstGeom>
            <a:noFill/>
            <a:ln w="76200" cap="sq" cmpd="sng" algn="ctr">
              <a:solidFill>
                <a:srgbClr val="FF0000"/>
              </a:solidFill>
              <a:prstDash val="solid"/>
              <a:round/>
              <a:headEnd type="none" w="sm" len="sm"/>
              <a:tailEnd type="none" w="sm" len="sm"/>
            </a:ln>
            <a:effec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dirty="0">
                <a:ln>
                  <a:noFill/>
                </a:ln>
                <a:solidFill>
                  <a:schemeClr val="tx1"/>
                </a:solidFill>
                <a:effectLst/>
                <a:latin typeface="Times New Roman" pitchFamily="18" charset="0"/>
              </a:endParaRPr>
            </a:p>
          </p:txBody>
        </p:sp>
        <p:cxnSp>
          <p:nvCxnSpPr>
            <p:cNvPr id="11" name="Straight Connector 10"/>
            <p:cNvCxnSpPr>
              <a:stCxn id="9" idx="1"/>
              <a:endCxn id="9" idx="5"/>
            </p:cNvCxnSpPr>
            <p:nvPr/>
          </p:nvCxnSpPr>
          <p:spPr bwMode="auto">
            <a:xfrm>
              <a:off x="6939944" y="4425344"/>
              <a:ext cx="1131512" cy="1131512"/>
            </a:xfrm>
            <a:prstGeom prst="line">
              <a:avLst/>
            </a:prstGeom>
            <a:solidFill>
              <a:schemeClr val="accent1"/>
            </a:solidFill>
            <a:ln w="76200" cap="sq" cmpd="sng" algn="ctr">
              <a:solidFill>
                <a:srgbClr val="FF0000"/>
              </a:solidFill>
              <a:prstDash val="solid"/>
              <a:round/>
              <a:headEnd type="none" w="sm" len="sm"/>
              <a:tailEnd type="none" w="sm" len="sm"/>
            </a:ln>
            <a:effectLst/>
          </p:spPr>
        </p:cxnSp>
      </p:grpSp>
      <p:pic>
        <p:nvPicPr>
          <p:cNvPr id="13" name="Picture 12" descr="Picture2.png"/>
          <p:cNvPicPr>
            <a:picLocks noChangeAspect="1"/>
          </p:cNvPicPr>
          <p:nvPr/>
        </p:nvPicPr>
        <p:blipFill>
          <a:blip r:embed="rId4" cstate="print"/>
          <a:stretch>
            <a:fillRect/>
          </a:stretch>
        </p:blipFill>
        <p:spPr>
          <a:xfrm>
            <a:off x="304801" y="990601"/>
            <a:ext cx="2667000" cy="2584336"/>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par>
                                <p:cTn id="8" presetID="22" presetClass="entr" presetSubtype="8" fill="hold" grpId="0" nodeType="withEffect">
                                  <p:stCondLst>
                                    <p:cond delay="900"/>
                                  </p:stCondLst>
                                  <p:childTnLst>
                                    <p:set>
                                      <p:cBhvr>
                                        <p:cTn id="9" dur="1" fill="hold">
                                          <p:stCondLst>
                                            <p:cond delay="0"/>
                                          </p:stCondLst>
                                        </p:cTn>
                                        <p:tgtEl>
                                          <p:spTgt spid="27652"/>
                                        </p:tgtEl>
                                        <p:attrNameLst>
                                          <p:attrName>style.visibility</p:attrName>
                                        </p:attrNameLst>
                                      </p:cBhvr>
                                      <p:to>
                                        <p:strVal val="visible"/>
                                      </p:to>
                                    </p:set>
                                    <p:animEffect transition="in" filter="wipe(left)">
                                      <p:cBhvr>
                                        <p:cTn id="10" dur="500"/>
                                        <p:tgtEl>
                                          <p:spTgt spid="27652"/>
                                        </p:tgtEl>
                                      </p:cBhvr>
                                    </p:animEffec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xEl>
                                              <p:pRg st="1" end="1"/>
                                            </p:txEl>
                                          </p:spTgt>
                                        </p:tgtEl>
                                        <p:attrNameLst>
                                          <p:attrName>style.visibility</p:attrName>
                                        </p:attrNameLst>
                                      </p:cBhvr>
                                      <p:to>
                                        <p:strVal val="visible"/>
                                      </p:to>
                                    </p:set>
                                  </p:childTnLst>
                                </p:cTn>
                              </p:par>
                            </p:childTnLst>
                          </p:cTn>
                        </p:par>
                        <p:par>
                          <p:cTn id="19" fill="hold">
                            <p:stCondLst>
                              <p:cond delay="0"/>
                            </p:stCondLst>
                            <p:childTnLst>
                              <p:par>
                                <p:cTn id="20" presetID="1" presetClass="entr" presetSubtype="0" fill="hold" grpId="0" nodeType="afterEffect">
                                  <p:stCondLst>
                                    <p:cond delay="0"/>
                                  </p:stCondLst>
                                  <p:childTnLst>
                                    <p:set>
                                      <p:cBhvr>
                                        <p:cTn id="21"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22" fill="hold">
                      <p:stCondLst>
                        <p:cond delay="indefinite"/>
                      </p:stCondLst>
                      <p:childTnLst>
                        <p:par>
                          <p:cTn id="23" fill="hold">
                            <p:stCondLst>
                              <p:cond delay="0"/>
                            </p:stCondLst>
                            <p:childTnLst>
                              <p:par>
                                <p:cTn id="24" presetID="1" presetClass="entr" presetSubtype="0" fill="hold" grpId="0" nodeType="clickEffect">
                                  <p:stCondLst>
                                    <p:cond delay="0"/>
                                  </p:stCondLst>
                                  <p:childTnLst>
                                    <p:set>
                                      <p:cBhvr>
                                        <p:cTn id="25" dur="1" fill="hold">
                                          <p:stCondLst>
                                            <p:cond delay="0"/>
                                          </p:stCondLst>
                                        </p:cTn>
                                        <p:tgtEl>
                                          <p:spTgt spid="5">
                                            <p:txEl>
                                              <p:pRg st="3" end="3"/>
                                            </p:txEl>
                                          </p:spTgt>
                                        </p:tgtEl>
                                        <p:attrNameLst>
                                          <p:attrName>style.visibility</p:attrName>
                                        </p:attrNameLst>
                                      </p:cBhvr>
                                      <p:to>
                                        <p:strVal val="visible"/>
                                      </p:to>
                                    </p:set>
                                  </p:childTnLst>
                                </p:cTn>
                              </p:par>
                            </p:childTnLst>
                          </p:cTn>
                        </p:par>
                        <p:par>
                          <p:cTn id="26" fill="hold">
                            <p:stCondLst>
                              <p:cond delay="0"/>
                            </p:stCondLst>
                            <p:childTnLst>
                              <p:par>
                                <p:cTn id="27" presetID="1" presetClass="entr" presetSubtype="0" fill="hold" grpId="0" nodeType="afterEffect">
                                  <p:stCondLst>
                                    <p:cond delay="0"/>
                                  </p:stCondLst>
                                  <p:childTnLst>
                                    <p:set>
                                      <p:cBhvr>
                                        <p:cTn id="28"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652" grpId="0" animBg="1"/>
      <p:bldP spid="5" grpId="0" uiExpand="1" build="p" bldLvl="2"/>
      <p:bldP spid="7"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3429000" y="1905000"/>
            <a:ext cx="5486400" cy="2123658"/>
          </a:xfrm>
          <a:prstGeom prst="rect">
            <a:avLst/>
          </a:prstGeom>
          <a:noFill/>
        </p:spPr>
        <p:txBody>
          <a:bodyPr wrap="square" rtlCol="0">
            <a:spAutoFit/>
          </a:bodyPr>
          <a:lstStyle/>
          <a:p>
            <a:pPr>
              <a:spcAft>
                <a:spcPts val="600"/>
              </a:spcAft>
              <a:buFont typeface="Arial" pitchFamily="34" charset="0"/>
              <a:buChar char="•"/>
            </a:pPr>
            <a:r>
              <a:rPr lang="en-US" dirty="0">
                <a:latin typeface="+mn-lt"/>
              </a:rPr>
              <a:t>   Measurable verbs</a:t>
            </a:r>
          </a:p>
          <a:p>
            <a:pPr lvl="1">
              <a:spcAft>
                <a:spcPts val="600"/>
              </a:spcAft>
              <a:buFont typeface="Arial" pitchFamily="34" charset="0"/>
              <a:buChar char="•"/>
            </a:pPr>
            <a:r>
              <a:rPr lang="en-US" sz="2000" dirty="0">
                <a:latin typeface="+mn-lt"/>
              </a:rPr>
              <a:t>  Appropriate to level of ratee</a:t>
            </a:r>
          </a:p>
          <a:p>
            <a:pPr>
              <a:spcAft>
                <a:spcPts val="600"/>
              </a:spcAft>
              <a:buFont typeface="Arial" pitchFamily="34" charset="0"/>
              <a:buChar char="•"/>
            </a:pPr>
            <a:r>
              <a:rPr lang="en-US" dirty="0">
                <a:latin typeface="+mn-lt"/>
              </a:rPr>
              <a:t>   Room to excel</a:t>
            </a:r>
          </a:p>
          <a:p>
            <a:pPr lvl="1">
              <a:spcAft>
                <a:spcPts val="600"/>
              </a:spcAft>
              <a:buFont typeface="Arial" pitchFamily="34" charset="0"/>
              <a:buChar char="•"/>
            </a:pPr>
            <a:r>
              <a:rPr lang="en-US" sz="2000" dirty="0">
                <a:latin typeface="+mn-lt"/>
              </a:rPr>
              <a:t>  Reasonable time frame</a:t>
            </a:r>
          </a:p>
          <a:p>
            <a:pPr>
              <a:spcAft>
                <a:spcPts val="600"/>
              </a:spcAft>
              <a:buFont typeface="Arial" pitchFamily="34" charset="0"/>
              <a:buChar char="•"/>
            </a:pPr>
            <a:r>
              <a:rPr lang="en-US" dirty="0">
                <a:latin typeface="+mn-lt"/>
              </a:rPr>
              <a:t>   States what must be done, not how   </a:t>
            </a:r>
          </a:p>
        </p:txBody>
      </p:sp>
      <p:sp>
        <p:nvSpPr>
          <p:cNvPr id="6" name="Rectangle 5"/>
          <p:cNvSpPr>
            <a:spLocks noChangeArrowheads="1"/>
          </p:cNvSpPr>
          <p:nvPr/>
        </p:nvSpPr>
        <p:spPr bwMode="auto">
          <a:xfrm>
            <a:off x="152400" y="0"/>
            <a:ext cx="8839200" cy="646331"/>
          </a:xfrm>
          <a:prstGeom prst="rect">
            <a:avLst/>
          </a:prstGeom>
          <a:noFill/>
          <a:ln w="9525">
            <a:noFill/>
            <a:miter lim="800000"/>
            <a:headEnd/>
            <a:tailEnd/>
          </a:ln>
          <a:effectLst>
            <a:outerShdw dist="35921" dir="2700000" algn="ctr" rotWithShape="0">
              <a:schemeClr val="bg1"/>
            </a:outerShdw>
          </a:effectLst>
        </p:spPr>
        <p:txBody>
          <a:bodyPr wrap="square">
            <a:spAutoFit/>
          </a:bodyPr>
          <a:lstStyle/>
          <a:p>
            <a:pPr>
              <a:defRPr/>
            </a:pPr>
            <a:r>
              <a:rPr lang="en-US" sz="3600" b="1" dirty="0">
                <a:solidFill>
                  <a:schemeClr val="tx2"/>
                </a:solidFill>
                <a:latin typeface="+mj-lt"/>
                <a:cs typeface="+mn-cs"/>
              </a:rPr>
              <a:t>Make it a SMART Expectation</a:t>
            </a:r>
          </a:p>
        </p:txBody>
      </p:sp>
      <p:sp>
        <p:nvSpPr>
          <p:cNvPr id="8" name="TextBox 5"/>
          <p:cNvSpPr txBox="1">
            <a:spLocks noChangeArrowheads="1"/>
          </p:cNvSpPr>
          <p:nvPr/>
        </p:nvSpPr>
        <p:spPr bwMode="auto">
          <a:xfrm>
            <a:off x="304800" y="5940623"/>
            <a:ext cx="8610600" cy="307777"/>
          </a:xfrm>
          <a:prstGeom prst="rect">
            <a:avLst/>
          </a:prstGeom>
          <a:solidFill>
            <a:srgbClr val="FFFFFF"/>
          </a:solidFill>
          <a:ln w="9525">
            <a:solidFill>
              <a:srgbClr val="FF0000"/>
            </a:solidFill>
            <a:miter lim="800000"/>
            <a:headEnd/>
            <a:tailEnd/>
          </a:ln>
        </p:spPr>
        <p:txBody>
          <a:bodyPr wrap="square">
            <a:spAutoFit/>
          </a:bodyPr>
          <a:lstStyle/>
          <a:p>
            <a:r>
              <a:rPr lang="en-US" sz="1400" b="1" dirty="0">
                <a:solidFill>
                  <a:schemeClr val="tx2">
                    <a:lumMod val="60000"/>
                    <a:lumOff val="40000"/>
                  </a:schemeClr>
                </a:solidFill>
                <a:latin typeface="Arial" pitchFamily="34" charset="0"/>
                <a:cs typeface="Arial" pitchFamily="34" charset="0"/>
              </a:rPr>
              <a:t>Assist in keeping ABC magnet array functioning.                                                      </a:t>
            </a:r>
            <a:r>
              <a:rPr lang="en-US" sz="1400" i="1" dirty="0">
                <a:solidFill>
                  <a:schemeClr val="tx2">
                    <a:lumMod val="60000"/>
                    <a:lumOff val="40000"/>
                  </a:schemeClr>
                </a:solidFill>
                <a:latin typeface="Arial" pitchFamily="34" charset="0"/>
                <a:cs typeface="Arial" pitchFamily="34" charset="0"/>
              </a:rPr>
              <a:t>Line Employee</a:t>
            </a:r>
          </a:p>
        </p:txBody>
      </p:sp>
      <p:sp>
        <p:nvSpPr>
          <p:cNvPr id="9" name="TextBox 5"/>
          <p:cNvSpPr txBox="1">
            <a:spLocks noChangeArrowheads="1"/>
          </p:cNvSpPr>
          <p:nvPr/>
        </p:nvSpPr>
        <p:spPr bwMode="auto">
          <a:xfrm>
            <a:off x="304800" y="5029200"/>
            <a:ext cx="8610600" cy="307777"/>
          </a:xfrm>
          <a:prstGeom prst="rect">
            <a:avLst/>
          </a:prstGeom>
          <a:solidFill>
            <a:srgbClr val="FFFFFF"/>
          </a:solidFill>
          <a:ln w="9525">
            <a:solidFill>
              <a:srgbClr val="FF0000"/>
            </a:solidFill>
            <a:miter lim="800000"/>
            <a:headEnd/>
            <a:tailEnd/>
          </a:ln>
        </p:spPr>
        <p:txBody>
          <a:bodyPr wrap="square">
            <a:spAutoFit/>
          </a:bodyPr>
          <a:lstStyle/>
          <a:p>
            <a:r>
              <a:rPr lang="en-US" sz="1400" b="1" dirty="0">
                <a:solidFill>
                  <a:schemeClr val="tx2">
                    <a:lumMod val="60000"/>
                    <a:lumOff val="40000"/>
                  </a:schemeClr>
                </a:solidFill>
                <a:latin typeface="Arial" pitchFamily="34" charset="0"/>
                <a:cs typeface="Arial" pitchFamily="34" charset="0"/>
              </a:rPr>
              <a:t>Take the lead in troubleshooting magnet problems.                                         </a:t>
            </a:r>
            <a:r>
              <a:rPr lang="en-US" sz="1400" i="1" dirty="0">
                <a:solidFill>
                  <a:schemeClr val="tx2">
                    <a:lumMod val="60000"/>
                    <a:lumOff val="40000"/>
                  </a:schemeClr>
                </a:solidFill>
                <a:latin typeface="Arial" pitchFamily="34" charset="0"/>
                <a:cs typeface="Arial" pitchFamily="34" charset="0"/>
              </a:rPr>
              <a:t>Team Leader/Supervisor</a:t>
            </a:r>
          </a:p>
        </p:txBody>
      </p:sp>
      <p:sp>
        <p:nvSpPr>
          <p:cNvPr id="7" name="TextBox 5"/>
          <p:cNvSpPr txBox="1">
            <a:spLocks noChangeArrowheads="1"/>
          </p:cNvSpPr>
          <p:nvPr/>
        </p:nvSpPr>
        <p:spPr bwMode="auto">
          <a:xfrm>
            <a:off x="304800" y="5039380"/>
            <a:ext cx="8610600" cy="523220"/>
          </a:xfrm>
          <a:prstGeom prst="rect">
            <a:avLst/>
          </a:prstGeom>
          <a:solidFill>
            <a:srgbClr val="FFFFFF"/>
          </a:solidFill>
          <a:ln w="9525">
            <a:solidFill>
              <a:srgbClr val="FF0000"/>
            </a:solidFill>
            <a:miter lim="800000"/>
            <a:headEnd/>
            <a:tailEnd/>
          </a:ln>
        </p:spPr>
        <p:txBody>
          <a:bodyPr wrap="square">
            <a:spAutoFit/>
          </a:bodyPr>
          <a:lstStyle/>
          <a:p>
            <a:r>
              <a:rPr lang="en-US" sz="1400" b="1" dirty="0">
                <a:latin typeface="Arial" pitchFamily="34" charset="0"/>
                <a:cs typeface="Arial" pitchFamily="34" charset="0"/>
              </a:rPr>
              <a:t>Ensure causes of system failures in the ABC magnet array are identified and eliminated within 24 hours of notification by Accelerator Operations.                                         </a:t>
            </a:r>
            <a:r>
              <a:rPr lang="en-US" sz="1400" i="1" dirty="0">
                <a:latin typeface="Arial" pitchFamily="34" charset="0"/>
                <a:cs typeface="Arial" pitchFamily="34" charset="0"/>
              </a:rPr>
              <a:t>Team Leader/Supervisor</a:t>
            </a:r>
          </a:p>
        </p:txBody>
      </p:sp>
      <p:sp>
        <p:nvSpPr>
          <p:cNvPr id="27652" name="TextBox 5"/>
          <p:cNvSpPr txBox="1">
            <a:spLocks noChangeArrowheads="1"/>
          </p:cNvSpPr>
          <p:nvPr/>
        </p:nvSpPr>
        <p:spPr bwMode="auto">
          <a:xfrm>
            <a:off x="304800" y="5867400"/>
            <a:ext cx="8610600" cy="523220"/>
          </a:xfrm>
          <a:prstGeom prst="rect">
            <a:avLst/>
          </a:prstGeom>
          <a:solidFill>
            <a:srgbClr val="FFFFFF"/>
          </a:solidFill>
          <a:ln w="9525">
            <a:solidFill>
              <a:srgbClr val="FF0000"/>
            </a:solidFill>
            <a:miter lim="800000"/>
            <a:headEnd/>
            <a:tailEnd/>
          </a:ln>
        </p:spPr>
        <p:txBody>
          <a:bodyPr wrap="square">
            <a:spAutoFit/>
          </a:bodyPr>
          <a:lstStyle/>
          <a:p>
            <a:r>
              <a:rPr lang="en-US" sz="1400" b="1" dirty="0">
                <a:latin typeface="Arial" pitchFamily="34" charset="0"/>
                <a:cs typeface="Arial" pitchFamily="34" charset="0"/>
              </a:rPr>
              <a:t>Identify and eliminate causes of system failures in the ABC magnet array within 24 hours of notification by supervisor or Crew Chief.                                                      </a:t>
            </a:r>
            <a:r>
              <a:rPr lang="en-US" sz="1400" i="1" dirty="0">
                <a:latin typeface="Arial" pitchFamily="34" charset="0"/>
                <a:cs typeface="Arial" pitchFamily="34" charset="0"/>
              </a:rPr>
              <a:t>Line Employee</a:t>
            </a:r>
          </a:p>
        </p:txBody>
      </p:sp>
      <p:pic>
        <p:nvPicPr>
          <p:cNvPr id="10" name="Picture 2" descr="http://supertommy.me/wordpress/wp-content/uploads/2012/02/einstein.png"/>
          <p:cNvPicPr>
            <a:picLocks noChangeAspect="1" noChangeArrowheads="1"/>
          </p:cNvPicPr>
          <p:nvPr/>
        </p:nvPicPr>
        <p:blipFill>
          <a:blip r:embed="rId3" cstate="print"/>
          <a:srcRect l="5909" r="6273"/>
          <a:stretch>
            <a:fillRect/>
          </a:stretch>
        </p:blipFill>
        <p:spPr bwMode="auto">
          <a:xfrm>
            <a:off x="7315200" y="0"/>
            <a:ext cx="1828800" cy="1306286"/>
          </a:xfrm>
          <a:prstGeom prst="rect">
            <a:avLst/>
          </a:prstGeom>
          <a:noFill/>
        </p:spPr>
      </p:pic>
      <p:pic>
        <p:nvPicPr>
          <p:cNvPr id="11" name="Picture 10" descr="Picture2.png"/>
          <p:cNvPicPr>
            <a:picLocks noChangeAspect="1"/>
          </p:cNvPicPr>
          <p:nvPr/>
        </p:nvPicPr>
        <p:blipFill>
          <a:blip r:embed="rId4" cstate="print"/>
          <a:stretch>
            <a:fillRect/>
          </a:stretch>
        </p:blipFill>
        <p:spPr>
          <a:xfrm>
            <a:off x="304801" y="990601"/>
            <a:ext cx="2667000" cy="2584336"/>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220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par>
                                <p:cTn id="8" presetID="22" presetClass="entr" presetSubtype="8" fill="hold" grpId="0" nodeType="withEffect">
                                  <p:stCondLst>
                                    <p:cond delay="2200"/>
                                  </p:stCondLst>
                                  <p:childTnLst>
                                    <p:set>
                                      <p:cBhvr>
                                        <p:cTn id="9" dur="1" fill="hold">
                                          <p:stCondLst>
                                            <p:cond delay="0"/>
                                          </p:stCondLst>
                                        </p:cTn>
                                        <p:tgtEl>
                                          <p:spTgt spid="27652"/>
                                        </p:tgtEl>
                                        <p:attrNameLst>
                                          <p:attrName>style.visibility</p:attrName>
                                        </p:attrNameLst>
                                      </p:cBhvr>
                                      <p:to>
                                        <p:strVal val="visible"/>
                                      </p:to>
                                    </p:set>
                                    <p:animEffect transition="in" filter="wipe(left)">
                                      <p:cBhvr>
                                        <p:cTn id="10" dur="500"/>
                                        <p:tgtEl>
                                          <p:spTgt spid="27652"/>
                                        </p:tgtEl>
                                      </p:cBhvr>
                                    </p:animEffec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xEl>
                                              <p:pRg st="0" end="0"/>
                                            </p:txEl>
                                          </p:spTgt>
                                        </p:tgtEl>
                                        <p:attrNameLst>
                                          <p:attrName>style.visibility</p:attrName>
                                        </p:attrNameLst>
                                      </p:cBhvr>
                                      <p:to>
                                        <p:strVal val="visible"/>
                                      </p:to>
                                    </p:set>
                                  </p:childTnLst>
                                </p:cTn>
                              </p:par>
                            </p:childTnLst>
                          </p:cTn>
                        </p:par>
                        <p:par>
                          <p:cTn id="15" fill="hold">
                            <p:stCondLst>
                              <p:cond delay="0"/>
                            </p:stCondLst>
                            <p:childTnLst>
                              <p:par>
                                <p:cTn id="16" presetID="1" presetClass="entr" presetSubtype="0" fill="hold" grpId="0" nodeType="afterEffect">
                                  <p:stCondLst>
                                    <p:cond delay="0"/>
                                  </p:stCondLst>
                                  <p:childTnLst>
                                    <p:set>
                                      <p:cBhvr>
                                        <p:cTn id="17"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8" fill="hold">
                      <p:stCondLst>
                        <p:cond delay="indefinite"/>
                      </p:stCondLst>
                      <p:childTnLst>
                        <p:par>
                          <p:cTn id="19" fill="hold">
                            <p:stCondLst>
                              <p:cond delay="0"/>
                            </p:stCondLst>
                            <p:childTnLst>
                              <p:par>
                                <p:cTn id="20" presetID="1" presetClass="entr" presetSubtype="0" fill="hold" grpId="0" nodeType="clickEffect">
                                  <p:stCondLst>
                                    <p:cond delay="0"/>
                                  </p:stCondLst>
                                  <p:childTnLst>
                                    <p:set>
                                      <p:cBhvr>
                                        <p:cTn id="21" dur="1" fill="hold">
                                          <p:stCondLst>
                                            <p:cond delay="0"/>
                                          </p:stCondLst>
                                        </p:cTn>
                                        <p:tgtEl>
                                          <p:spTgt spid="5">
                                            <p:txEl>
                                              <p:pRg st="2" end="2"/>
                                            </p:txEl>
                                          </p:spTgt>
                                        </p:tgtEl>
                                        <p:attrNameLst>
                                          <p:attrName>style.visibility</p:attrName>
                                        </p:attrNameLst>
                                      </p:cBhvr>
                                      <p:to>
                                        <p:strVal val="visible"/>
                                      </p:to>
                                    </p:set>
                                  </p:childTnLst>
                                </p:cTn>
                              </p:par>
                            </p:childTnLst>
                          </p:cTn>
                        </p:par>
                        <p:par>
                          <p:cTn id="22" fill="hold">
                            <p:stCondLst>
                              <p:cond delay="0"/>
                            </p:stCondLst>
                            <p:childTnLst>
                              <p:par>
                                <p:cTn id="23" presetID="1" presetClass="entr" presetSubtype="0" fill="hold" grpId="0" nodeType="afterEffect">
                                  <p:stCondLst>
                                    <p:cond delay="0"/>
                                  </p:stCondLst>
                                  <p:childTnLst>
                                    <p:set>
                                      <p:cBhvr>
                                        <p:cTn id="24"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uiExpand="1" build="p" bldLvl="2"/>
      <p:bldP spid="7" grpId="0" animBg="1"/>
      <p:bldP spid="27652" grpId="0" animBg="1"/>
    </p:bldLst>
  </p:timing>
</p:sld>
</file>

<file path=ppt/tags/tag1.xml><?xml version="1.0" encoding="utf-8"?>
<p:tagLst xmlns:a="http://schemas.openxmlformats.org/drawingml/2006/main" xmlns:r="http://schemas.openxmlformats.org/officeDocument/2006/relationships" xmlns:p="http://schemas.openxmlformats.org/presentationml/2006/main">
  <p:tag name="GENSWF_OUTPUT_FILE_NAME" val="Performance Appraisals 08"/>
  <p:tag name="ISPRING_RESOURCE_PATHS_HASH" val="8a57c43143167236cf612d8fcc68db3c742595ae"/>
  <p:tag name="ISPRING_UUID" val="{B0A84954-8D27-4EF6-B0D2-8FCC19BC6917}"/>
  <p:tag name="ISPRING_RESOURCE_FOLDER" val="M:\training\HR-related\Performance Appraisals\PerformanceAppraisals2014Web\Performance Appraisals-2014-short\"/>
  <p:tag name="ISPRING_PRESENTATION_PATH" val="M:\training\HR-related\Performance Appraisals\PerformanceAppraisals2014Web\Performance Appraisals-2014-short.pptx"/>
  <p:tag name="ISPRING_PROJECT_FOLDER_UPDATED" val="1"/>
  <p:tag name="ISPRING_RESOURCE_PATHS_HASH_PRESENTER" val="3b1ad8b8f96ef213bec7bc7337208beb5e056d2"/>
</p:tagLst>
</file>

<file path=ppt/theme/theme1.xml><?xml version="1.0" encoding="utf-8"?>
<a:theme xmlns:a="http://schemas.openxmlformats.org/drawingml/2006/main" name="Going up the escalator design template">
  <a:themeElements>
    <a:clrScheme name="Going up the escalator design template 1">
      <a:dk1>
        <a:srgbClr val="1D4337"/>
      </a:dk1>
      <a:lt1>
        <a:srgbClr val="DDFFDD"/>
      </a:lt1>
      <a:dk2>
        <a:srgbClr val="1D4944"/>
      </a:dk2>
      <a:lt2>
        <a:srgbClr val="220011"/>
      </a:lt2>
      <a:accent1>
        <a:srgbClr val="71AD49"/>
      </a:accent1>
      <a:accent2>
        <a:srgbClr val="15692B"/>
      </a:accent2>
      <a:accent3>
        <a:srgbClr val="EBFFEB"/>
      </a:accent3>
      <a:accent4>
        <a:srgbClr val="17382D"/>
      </a:accent4>
      <a:accent5>
        <a:srgbClr val="BBD3B1"/>
      </a:accent5>
      <a:accent6>
        <a:srgbClr val="125E26"/>
      </a:accent6>
      <a:hlink>
        <a:srgbClr val="7A8E32"/>
      </a:hlink>
      <a:folHlink>
        <a:srgbClr val="DFE34F"/>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sq" cmpd="sng" algn="ctr">
          <a:solidFill>
            <a:schemeClr val="tx1"/>
          </a:solidFill>
          <a:prstDash val="solid"/>
          <a:round/>
          <a:headEnd type="none" w="sm" len="sm"/>
          <a:tailEnd type="none" w="sm" len="sm"/>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sq" cmpd="sng" algn="ctr">
          <a:solidFill>
            <a:schemeClr val="tx1"/>
          </a:solidFill>
          <a:prstDash val="solid"/>
          <a:round/>
          <a:headEnd type="none" w="sm" len="sm"/>
          <a:tailEnd type="none" w="sm" len="sm"/>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Going up the escalator design template 1">
        <a:dk1>
          <a:srgbClr val="1D4337"/>
        </a:dk1>
        <a:lt1>
          <a:srgbClr val="DDFFDD"/>
        </a:lt1>
        <a:dk2>
          <a:srgbClr val="1D4944"/>
        </a:dk2>
        <a:lt2>
          <a:srgbClr val="220011"/>
        </a:lt2>
        <a:accent1>
          <a:srgbClr val="71AD49"/>
        </a:accent1>
        <a:accent2>
          <a:srgbClr val="15692B"/>
        </a:accent2>
        <a:accent3>
          <a:srgbClr val="EBFFEB"/>
        </a:accent3>
        <a:accent4>
          <a:srgbClr val="17382D"/>
        </a:accent4>
        <a:accent5>
          <a:srgbClr val="BBD3B1"/>
        </a:accent5>
        <a:accent6>
          <a:srgbClr val="125E26"/>
        </a:accent6>
        <a:hlink>
          <a:srgbClr val="7A8E32"/>
        </a:hlink>
        <a:folHlink>
          <a:srgbClr val="DFE34F"/>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Origin</Template>
  <TotalTime>8538</TotalTime>
  <Words>6537</Words>
  <Application>Microsoft Office PowerPoint</Application>
  <PresentationFormat>On-screen Show (4:3)</PresentationFormat>
  <Paragraphs>542</Paragraphs>
  <Slides>30</Slides>
  <Notes>30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30</vt:i4>
      </vt:variant>
    </vt:vector>
  </HeadingPairs>
  <TitlesOfParts>
    <vt:vector size="39" baseType="lpstr">
      <vt:lpstr>Arial</vt:lpstr>
      <vt:lpstr>Arial Narrow</vt:lpstr>
      <vt:lpstr>Arial Unicode MS</vt:lpstr>
      <vt:lpstr>Calibri</vt:lpstr>
      <vt:lpstr>Comic Sans MS</vt:lpstr>
      <vt:lpstr>Tahoma</vt:lpstr>
      <vt:lpstr>Times New Roman</vt:lpstr>
      <vt:lpstr>Wingdings</vt:lpstr>
      <vt:lpstr>Going up the escalator design template</vt:lpstr>
      <vt:lpstr>Writing and Rating Performance Expectations</vt:lpstr>
      <vt:lpstr>PowerPoint Presentation</vt:lpstr>
      <vt:lpstr>PowerPoint Presentation</vt:lpstr>
      <vt:lpstr>PowerPoint Presentation</vt:lpstr>
      <vt:lpstr>PowerPoint Presentation</vt:lpstr>
      <vt:lpstr>Choose Your Words Wisely</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Rating Core Expectations  Safety</vt:lpstr>
      <vt:lpstr>PowerPoint Presentation</vt:lpstr>
      <vt:lpstr>Rating Core Expectations  Teamwork/Respect</vt:lpstr>
      <vt:lpstr>PowerPoint Presentation</vt:lpstr>
      <vt:lpstr>PowerPoint Presentation</vt:lpstr>
      <vt:lpstr>PowerPoint Presentation</vt:lpstr>
      <vt:lpstr>PowerPoint Presentation</vt:lpstr>
      <vt:lpstr>PowerPoint Presentation</vt:lpstr>
      <vt:lpstr>PowerPoint Presentation</vt:lpstr>
      <vt:lpstr>Summary &amp; Final Questions</vt:lpstr>
      <vt:lpstr>PowerPoint Presentation</vt:lpstr>
      <vt:lpstr>PowerPoint Presentation</vt:lpstr>
      <vt:lpstr>The Promotion Process</vt:lpstr>
      <vt:lpstr>Who Reviews What?</vt:lpstr>
    </vt:vector>
  </TitlesOfParts>
  <Company>Jefferson Lab</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Performance Appraisals</dc:title>
  <dc:creator>ullman</dc:creator>
  <cp:lastModifiedBy>Valerie Bookwalter</cp:lastModifiedBy>
  <cp:revision>766</cp:revision>
  <cp:lastPrinted>2022-11-09T18:31:41Z</cp:lastPrinted>
  <dcterms:created xsi:type="dcterms:W3CDTF">2007-06-12T18:43:47Z</dcterms:created>
  <dcterms:modified xsi:type="dcterms:W3CDTF">2022-11-09T18:34:40Z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TC011408051033</vt:lpwstr>
  </property>
</Properties>
</file>