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3"/>
  </p:notesMasterIdLst>
  <p:sldIdLst>
    <p:sldId id="256" r:id="rId5"/>
    <p:sldId id="260" r:id="rId6"/>
    <p:sldId id="261" r:id="rId7"/>
    <p:sldId id="263" r:id="rId8"/>
    <p:sldId id="264" r:id="rId9"/>
    <p:sldId id="257" r:id="rId10"/>
    <p:sldId id="258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1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40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E4733-32A1-4EC5-8AA2-BBAE7EED4835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E6A52-FDAC-4199-ADF8-2953FE48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71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2CB6C-CE02-4A0C-9477-5522FA6D9C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77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8247" y="2790092"/>
            <a:ext cx="6322645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8247" y="4642339"/>
            <a:ext cx="6322645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30" name="Picture 6" descr="Known Issues">
            <a:extLst>
              <a:ext uri="{FF2B5EF4-FFF2-40B4-BE49-F238E27FC236}">
                <a16:creationId xmlns:a16="http://schemas.microsoft.com/office/drawing/2014/main" id="{7721E236-F1CC-47AC-8120-FABC6153C1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242" y="5805654"/>
            <a:ext cx="1183758" cy="49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wheel, drawing&#10;&#10;Description automatically generated">
            <a:extLst>
              <a:ext uri="{FF2B5EF4-FFF2-40B4-BE49-F238E27FC236}">
                <a16:creationId xmlns:a16="http://schemas.microsoft.com/office/drawing/2014/main" id="{9658C0FB-1483-4E76-AEE5-4561319B2D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195" y="6463245"/>
            <a:ext cx="1441633" cy="23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1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E8EC-4619-4F6C-9684-2AFFC761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7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E8EC-4619-4F6C-9684-2AFFC761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2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E8EC-4619-4F6C-9684-2AFFC761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6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E8EC-4619-4F6C-9684-2AFFC761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40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E8EC-4619-4F6C-9684-2AFFC761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06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E8EC-4619-4F6C-9684-2AFFC761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1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E8EC-4619-4F6C-9684-2AFFC761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63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E8EC-4619-4F6C-9684-2AFFC761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8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E8EC-4619-4F6C-9684-2AFFC761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2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E8EC-4619-4F6C-9684-2AFFC761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8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616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994CE8EC-4619-4F6C-9684-2AFFC7619D4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14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28BC3-63F9-48D8-83E9-1193B587F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4921"/>
            <a:ext cx="10515600" cy="5032042"/>
          </a:xfrm>
        </p:spPr>
        <p:txBody>
          <a:bodyPr/>
          <a:lstStyle/>
          <a:p>
            <a:r>
              <a:rPr lang="en-US" dirty="0"/>
              <a:t>EIC will produce 5 different types of cavities/cryomodules</a:t>
            </a:r>
          </a:p>
          <a:p>
            <a:r>
              <a:rPr lang="en-US" dirty="0"/>
              <a:t>The prototype phase will involve only fabricating cavities (ellipticals and crabs)</a:t>
            </a:r>
          </a:p>
          <a:p>
            <a:r>
              <a:rPr lang="en-US" dirty="0"/>
              <a:t>First articles will include at least 4 types of cavities for possible use in cryomodules</a:t>
            </a:r>
          </a:p>
          <a:p>
            <a:r>
              <a:rPr lang="en-US" dirty="0"/>
              <a:t>Production runs will follow</a:t>
            </a:r>
          </a:p>
          <a:p>
            <a:r>
              <a:rPr lang="en-US" dirty="0"/>
              <a:t>Project spaces for at least the prototypes are required ASAP</a:t>
            </a:r>
          </a:p>
          <a:p>
            <a:pPr lvl="1"/>
            <a:r>
              <a:rPr lang="en-US" dirty="0"/>
              <a:t>Available spaces for first articles will also facilitate an early start on WCDs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880BC-3357-4F1D-B329-8B20ED726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E8EC-4619-4F6C-9684-2AFFC7619D44}" type="slidenum">
              <a:rPr lang="en-US" smtClean="0"/>
              <a:t>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7F2E22-B51C-4CF5-8FAF-F4310D1BC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595377"/>
          </a:xfrm>
        </p:spPr>
        <p:txBody>
          <a:bodyPr>
            <a:normAutofit/>
          </a:bodyPr>
          <a:lstStyle/>
          <a:p>
            <a:r>
              <a:rPr lang="en-US" sz="320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214742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400050"/>
            <a:ext cx="11668125" cy="6057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9655" y="38820"/>
            <a:ext cx="5529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JL0117458 EIC CAVITY ASSY 20JUL2021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389257" y="304800"/>
            <a:ext cx="1088572" cy="5950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477829" y="130629"/>
            <a:ext cx="24522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197_MHz_RFD_Cav_06112021 COLD</a:t>
            </a:r>
          </a:p>
          <a:p>
            <a:r>
              <a:rPr lang="en-US" dirty="0"/>
              <a:t>JL0103004 EIC CRAB CRYOSTAT 28SEP2020</a:t>
            </a:r>
          </a:p>
          <a:p>
            <a:r>
              <a:rPr lang="en-US" dirty="0"/>
              <a:t>(“old” cavity)</a:t>
            </a:r>
          </a:p>
          <a:p>
            <a:r>
              <a:rPr lang="en-US" dirty="0"/>
              <a:t>First Article +3 </a:t>
            </a:r>
            <a:r>
              <a:rPr lang="en-US" dirty="0" err="1"/>
              <a:t>Cryomodules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8389257" y="4572000"/>
            <a:ext cx="682172" cy="8853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730343" y="5392740"/>
            <a:ext cx="3396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JL0109174 5 CELL CAVITY DETAIL</a:t>
            </a:r>
          </a:p>
          <a:p>
            <a:r>
              <a:rPr lang="en-US" dirty="0"/>
              <a:t>JL0112622 591.1 MHz 5 CELL for BNL 16mar2021</a:t>
            </a:r>
          </a:p>
          <a:p>
            <a:r>
              <a:rPr lang="en-US" dirty="0"/>
              <a:t>14 </a:t>
            </a:r>
            <a:r>
              <a:rPr lang="en-US" dirty="0" err="1"/>
              <a:t>Cryomodules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325257" y="5280071"/>
            <a:ext cx="740229" cy="4467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38399" y="5115742"/>
            <a:ext cx="32508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JL0109130 591.1 MHz SINGLE CELL CAVITY DETAIL</a:t>
            </a:r>
          </a:p>
          <a:p>
            <a:r>
              <a:rPr lang="en-US" dirty="0"/>
              <a:t>JL0111817 591.1 MHz SINGEL CELL CRYOMODULE FOR </a:t>
            </a:r>
            <a:r>
              <a:rPr lang="en-US" dirty="0" err="1"/>
              <a:t>bnl</a:t>
            </a:r>
            <a:r>
              <a:rPr lang="en-US" dirty="0"/>
              <a:t> 29FEB2021</a:t>
            </a:r>
          </a:p>
          <a:p>
            <a:r>
              <a:rPr lang="en-US" dirty="0"/>
              <a:t>First Article + 16 </a:t>
            </a:r>
            <a:r>
              <a:rPr lang="en-US" dirty="0" err="1"/>
              <a:t>Cryomodules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859655" y="1593210"/>
            <a:ext cx="289945" cy="5113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222" y="669880"/>
            <a:ext cx="32846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JL0117457 EIC CRAB CAVITY 394 MHz 20JUL2021</a:t>
            </a:r>
          </a:p>
          <a:p>
            <a:r>
              <a:rPr lang="en-US" dirty="0"/>
              <a:t>(scaled 197, no </a:t>
            </a:r>
            <a:r>
              <a:rPr lang="en-US" dirty="0" err="1"/>
              <a:t>cryomodule</a:t>
            </a:r>
            <a:endParaRPr lang="en-US" dirty="0"/>
          </a:p>
          <a:p>
            <a:r>
              <a:rPr lang="en-US" dirty="0"/>
              <a:t>6 </a:t>
            </a:r>
            <a:r>
              <a:rPr lang="en-US" dirty="0" err="1"/>
              <a:t>Cryomodules</a:t>
            </a:r>
            <a:r>
              <a:rPr lang="en-US" dirty="0"/>
              <a:t> </a:t>
            </a:r>
          </a:p>
          <a:p>
            <a:r>
              <a:rPr lang="en-US" sz="1400" dirty="0"/>
              <a:t>[100 mm beam pipe so simple scale doesn’t work]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3" idx="2"/>
          </p:cNvCxnSpPr>
          <p:nvPr/>
        </p:nvCxnSpPr>
        <p:spPr>
          <a:xfrm flipH="1">
            <a:off x="1488055" y="4572000"/>
            <a:ext cx="108856" cy="4231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221" y="3156228"/>
            <a:ext cx="310537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Jl0117453 1772 MHz CAVITY ASSY 20JUL2021</a:t>
            </a:r>
          </a:p>
          <a:p>
            <a:r>
              <a:rPr lang="en-US" dirty="0"/>
              <a:t>(scaled 591.1, no </a:t>
            </a:r>
            <a:r>
              <a:rPr lang="en-US" dirty="0" err="1"/>
              <a:t>cryomodule</a:t>
            </a:r>
            <a:endParaRPr lang="en-US" dirty="0"/>
          </a:p>
          <a:p>
            <a:r>
              <a:rPr lang="en-US" dirty="0"/>
              <a:t>3 </a:t>
            </a:r>
            <a:r>
              <a:rPr lang="en-US" dirty="0" err="1"/>
              <a:t>Cryomodules</a:t>
            </a:r>
            <a:r>
              <a:rPr lang="en-US" dirty="0"/>
              <a:t> </a:t>
            </a:r>
          </a:p>
          <a:p>
            <a:r>
              <a:rPr lang="en-US" sz="1400" dirty="0"/>
              <a:t>[5 cell? With waveguide FPC?]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76156" y="2589826"/>
            <a:ext cx="1271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2059.3 mm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215865" y="2389745"/>
            <a:ext cx="4931596" cy="10392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0211" y="2090140"/>
            <a:ext cx="2276475" cy="1905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57876" y="5915617"/>
            <a:ext cx="4429125" cy="751470"/>
            <a:chOff x="368188" y="5875875"/>
            <a:chExt cx="4429125" cy="75147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188" y="6160620"/>
              <a:ext cx="4429125" cy="46672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68188" y="5875875"/>
              <a:ext cx="33649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LHC Crab Cavity CM Designs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3121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862" y="0"/>
            <a:ext cx="9132309" cy="6766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1881" y="2563906"/>
            <a:ext cx="1210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17 CMs, IR10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40187" y="1649506"/>
            <a:ext cx="1353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 CMs, IR10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564" y="4823012"/>
            <a:ext cx="1353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3 CMs, IR10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45904" y="295835"/>
            <a:ext cx="2200713" cy="7386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1773 MHZ 3</a:t>
            </a:r>
            <a:r>
              <a:rPr lang="en-US" sz="1400" baseline="30000" dirty="0">
                <a:solidFill>
                  <a:srgbClr val="FF0000"/>
                </a:solidFill>
              </a:rPr>
              <a:t>rd</a:t>
            </a:r>
            <a:r>
              <a:rPr lang="en-US" sz="1400" dirty="0">
                <a:solidFill>
                  <a:srgbClr val="FF0000"/>
                </a:solidFill>
              </a:rPr>
              <a:t> Harmonic Cavity, 3 CMs (not shown), Electron  Cooler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453788" y="5577805"/>
          <a:ext cx="3352801" cy="1009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893">
                  <a:extLst>
                    <a:ext uri="{9D8B030D-6E8A-4147-A177-3AD203B41FA5}">
                      <a16:colId xmlns:a16="http://schemas.microsoft.com/office/drawing/2014/main" val="1521721641"/>
                    </a:ext>
                  </a:extLst>
                </a:gridCol>
                <a:gridCol w="1145366">
                  <a:extLst>
                    <a:ext uri="{9D8B030D-6E8A-4147-A177-3AD203B41FA5}">
                      <a16:colId xmlns:a16="http://schemas.microsoft.com/office/drawing/2014/main" val="3358350600"/>
                    </a:ext>
                  </a:extLst>
                </a:gridCol>
                <a:gridCol w="1124542">
                  <a:extLst>
                    <a:ext uri="{9D8B030D-6E8A-4147-A177-3AD203B41FA5}">
                      <a16:colId xmlns:a16="http://schemas.microsoft.com/office/drawing/2014/main" val="2826304496"/>
                    </a:ext>
                  </a:extLst>
                </a:gridCol>
              </a:tblGrid>
              <a:tr h="276159">
                <a:tc>
                  <a:txBody>
                    <a:bodyPr/>
                    <a:lstStyle/>
                    <a:p>
                      <a:r>
                        <a:rPr lang="en-US" sz="1200" dirty="0"/>
                        <a:t>Crab Cavities (per 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HSR (Cavities/CMs)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ESR</a:t>
                      </a:r>
                    </a:p>
                    <a:p>
                      <a:pPr algn="ctr"/>
                      <a:r>
                        <a:rPr lang="en-US" sz="1200" dirty="0"/>
                        <a:t>(Cavities/CMs)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894660"/>
                  </a:ext>
                </a:extLst>
              </a:tr>
              <a:tr h="27615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197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8 /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657490"/>
                  </a:ext>
                </a:extLst>
              </a:tr>
              <a:tr h="27615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394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4 /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2 /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92688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4781" y="717882"/>
            <a:ext cx="2136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FF0000"/>
                </a:solidFill>
              </a:rPr>
              <a:t>Focus on SRF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341501" y="1889888"/>
            <a:ext cx="620899" cy="27888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390931" y="1351280"/>
            <a:ext cx="678909" cy="71174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819400" y="2335794"/>
            <a:ext cx="1143000" cy="104748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487009" y="1906207"/>
            <a:ext cx="0" cy="21148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8563895" y="1034499"/>
            <a:ext cx="882009" cy="108319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56068" y="1649505"/>
            <a:ext cx="206188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8 CMs, Electron  Cooler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3651950" y="3799840"/>
            <a:ext cx="1888237" cy="177796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34781" y="1264784"/>
            <a:ext cx="15112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Baseline</a:t>
            </a:r>
          </a:p>
          <a:p>
            <a:r>
              <a:rPr lang="en-US" sz="1400" dirty="0">
                <a:solidFill>
                  <a:srgbClr val="FF0000"/>
                </a:solidFill>
              </a:rPr>
              <a:t>1 Cavity per </a:t>
            </a:r>
            <a:r>
              <a:rPr lang="en-US" sz="1400" dirty="0" err="1">
                <a:solidFill>
                  <a:srgbClr val="FF0000"/>
                </a:solidFill>
              </a:rPr>
              <a:t>Cryomodule</a:t>
            </a:r>
            <a:r>
              <a:rPr lang="en-US" sz="1400" dirty="0">
                <a:solidFill>
                  <a:srgbClr val="FF0000"/>
                </a:solidFill>
              </a:rPr>
              <a:t> for all but the 197 MHz Crab Cavities</a:t>
            </a:r>
          </a:p>
          <a:p>
            <a:endParaRPr lang="en-US" sz="1400" dirty="0">
              <a:solidFill>
                <a:srgbClr val="FF0000"/>
              </a:solidFill>
            </a:endParaRPr>
          </a:p>
          <a:p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0070C0"/>
                </a:solidFill>
              </a:rPr>
              <a:t>RHIC Tunnel</a:t>
            </a:r>
          </a:p>
          <a:p>
            <a:r>
              <a:rPr lang="en-US" sz="1400" dirty="0">
                <a:solidFill>
                  <a:srgbClr val="0070C0"/>
                </a:solidFill>
              </a:rPr>
              <a:t>3.834 km circumference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630441" y="3469963"/>
            <a:ext cx="349497" cy="2107842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852848" y="5482399"/>
            <a:ext cx="969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“Design and Impedance of RF Systems”, B. </a:t>
            </a:r>
            <a:r>
              <a:rPr lang="en-US" sz="1200" dirty="0" err="1"/>
              <a:t>Rimmer</a:t>
            </a:r>
            <a:r>
              <a:rPr lang="en-US" sz="1200" dirty="0"/>
              <a:t>, 9/22/21</a:t>
            </a:r>
          </a:p>
        </p:txBody>
      </p:sp>
    </p:spTree>
    <p:extLst>
      <p:ext uri="{BB962C8B-B14F-4D97-AF65-F5344CB8AC3E}">
        <p14:creationId xmlns:p14="http://schemas.microsoft.com/office/powerpoint/2010/main" val="1757102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D62F21-EEE0-45C5-AE2B-549C6BD39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SRF CM and Cavity Quantities 8MAR2023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1E2BAE-0723-4DAC-A555-2645E84B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071745"/>
            <a:ext cx="10515600" cy="13255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ERL has the most uncertainty in CM and Cavity Types</a:t>
            </a:r>
          </a:p>
          <a:p>
            <a:r>
              <a:rPr lang="en-US" dirty="0"/>
              <a:t>591 5-cell has three locations (RCS, HSR, ERL) – on-going analysis may prompt a change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B6F6AD3-A74B-41C6-85C2-2939D67B6A5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080417" y="1869758"/>
          <a:ext cx="8031163" cy="275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3" imgW="8031293" imgH="2750681" progId="Excel.Sheet.12">
                  <p:embed/>
                </p:oleObj>
              </mc:Choice>
              <mc:Fallback>
                <p:oleObj name="Worksheet" r:id="rId3" imgW="8031293" imgH="2750681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B6F6AD3-A74B-41C6-85C2-2939D67B6A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80417" y="1869758"/>
                        <a:ext cx="8031163" cy="2751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8420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32217-4CA7-492D-88DA-A72D42BDD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1746"/>
            <a:ext cx="10515600" cy="47365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Pansophy/</a:t>
            </a:r>
            <a:r>
              <a:rPr lang="en-US" u="sng" dirty="0" err="1"/>
              <a:t>PRIMeS</a:t>
            </a:r>
            <a:r>
              <a:rPr lang="en-US" u="sng" dirty="0"/>
              <a:t> Areas: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b="1" dirty="0"/>
              <a:t>EICCPR</a:t>
            </a:r>
            <a:r>
              <a:rPr lang="en-US" dirty="0"/>
              <a:t> - EIC Crab Cavity Prototypes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EICEPR </a:t>
            </a:r>
            <a:r>
              <a:rPr lang="en-US" dirty="0"/>
              <a:t>- EIC Elliptical Cavity Prototypes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EIC prototype cavities will have their own section</a:t>
            </a:r>
          </a:p>
          <a:p>
            <a:pPr lvl="1"/>
            <a:r>
              <a:rPr lang="en-US" dirty="0"/>
              <a:t>Similar to L2PRO and L2PRD used in the past</a:t>
            </a:r>
          </a:p>
          <a:p>
            <a:r>
              <a:rPr lang="en-US" dirty="0"/>
              <a:t>It is intended that the prototype sections will be closed when work is complete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84B75-FC6A-4209-A356-1ECB67AC8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E8EC-4619-4F6C-9684-2AFFC7619D44}" type="slidenum">
              <a:rPr lang="en-US" smtClean="0"/>
              <a:t>6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04C09D-4906-4853-B458-5D3B09320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595377"/>
          </a:xfrm>
        </p:spPr>
        <p:txBody>
          <a:bodyPr>
            <a:normAutofit/>
          </a:bodyPr>
          <a:lstStyle/>
          <a:p>
            <a:r>
              <a:rPr lang="en-US" sz="3200" dirty="0"/>
              <a:t>Initial Proposal - Prototypes</a:t>
            </a:r>
          </a:p>
        </p:txBody>
      </p:sp>
    </p:spTree>
    <p:extLst>
      <p:ext uri="{BB962C8B-B14F-4D97-AF65-F5344CB8AC3E}">
        <p14:creationId xmlns:p14="http://schemas.microsoft.com/office/powerpoint/2010/main" val="3946626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4DA24-B8D8-4A34-B318-6E1D88049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3739"/>
            <a:ext cx="10515600" cy="4682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EIC197FA</a:t>
            </a:r>
            <a:r>
              <a:rPr lang="en-US" dirty="0"/>
              <a:t>: EIC 197MHz Cryomodule First Article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EIC591SCFA</a:t>
            </a:r>
            <a:r>
              <a:rPr lang="en-US" dirty="0"/>
              <a:t>: EIC 591MHz Single Cell Cryomodule First Article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EIC394FA</a:t>
            </a:r>
            <a:r>
              <a:rPr lang="en-US" dirty="0"/>
              <a:t>: EIC 394MHz Cryomodule First Article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EIC5915CFA</a:t>
            </a:r>
            <a:r>
              <a:rPr lang="en-US" dirty="0"/>
              <a:t>: EIC 591MHz 5-Cell Cryomodule First Article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Additional CMs will have separate areas as required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B3544-5BDE-4504-8240-6740179FF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E8EC-4619-4F6C-9684-2AFFC7619D44}" type="slidenum">
              <a:rPr lang="en-US" smtClean="0"/>
              <a:t>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A77A03-38E3-48BF-8C59-B081BF6DCC37}"/>
              </a:ext>
            </a:extLst>
          </p:cNvPr>
          <p:cNvSpPr txBox="1">
            <a:spLocks/>
          </p:cNvSpPr>
          <p:nvPr/>
        </p:nvSpPr>
        <p:spPr>
          <a:xfrm>
            <a:off x="838200" y="365127"/>
            <a:ext cx="10515600" cy="595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200" dirty="0"/>
              <a:t>Initial Proposal – First Articles</a:t>
            </a:r>
          </a:p>
        </p:txBody>
      </p:sp>
    </p:spTree>
    <p:extLst>
      <p:ext uri="{BB962C8B-B14F-4D97-AF65-F5344CB8AC3E}">
        <p14:creationId xmlns:p14="http://schemas.microsoft.com/office/powerpoint/2010/main" val="3137202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B1E64-5CED-42BC-A2E0-C00DD893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595377"/>
          </a:xfrm>
        </p:spPr>
        <p:txBody>
          <a:bodyPr>
            <a:normAutofit/>
          </a:bodyPr>
          <a:lstStyle/>
          <a:p>
            <a:r>
              <a:rPr lang="en-US" sz="3200" dirty="0"/>
              <a:t>Current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15C3F-E606-47FB-B56F-DA45AD9B7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8081"/>
            <a:ext cx="10515600" cy="5108882"/>
          </a:xfrm>
        </p:spPr>
        <p:txBody>
          <a:bodyPr/>
          <a:lstStyle/>
          <a:p>
            <a:r>
              <a:rPr lang="en-US" dirty="0"/>
              <a:t>Raw material for the prototype cavities have been arriving at JLab – more is incoming</a:t>
            </a:r>
          </a:p>
          <a:p>
            <a:pPr lvl="1"/>
            <a:r>
              <a:rPr lang="en-US" dirty="0"/>
              <a:t>There is currently no way to track the available material</a:t>
            </a:r>
          </a:p>
          <a:p>
            <a:r>
              <a:rPr lang="en-US" dirty="0"/>
              <a:t>The first parts will be fabricated in ~1-2 months</a:t>
            </a:r>
          </a:p>
          <a:p>
            <a:pPr lvl="1"/>
            <a:r>
              <a:rPr lang="en-US" dirty="0"/>
              <a:t>A space for preliminary WCDs would be good</a:t>
            </a:r>
          </a:p>
          <a:p>
            <a:r>
              <a:rPr lang="en-US" dirty="0"/>
              <a:t>Raw material quantities are going to be a significant factor in cavity production</a:t>
            </a:r>
          </a:p>
          <a:p>
            <a:pPr lvl="1"/>
            <a:r>
              <a:rPr lang="en-US" dirty="0"/>
              <a:t>Similar to the need for CM components during CM production</a:t>
            </a:r>
          </a:p>
          <a:p>
            <a:pPr lvl="1"/>
            <a:r>
              <a:rPr lang="en-US" dirty="0"/>
              <a:t>Nb is tracked through the Nb Inventory, which isn’t transparent to production team</a:t>
            </a:r>
          </a:p>
          <a:p>
            <a:pPr lvl="1"/>
            <a:r>
              <a:rPr lang="en-US" dirty="0"/>
              <a:t>Suggest treating other materials (Al, Cu, SS) as parts in </a:t>
            </a:r>
            <a:r>
              <a:rPr lang="en-US" dirty="0" err="1"/>
              <a:t>PRIMeS</a:t>
            </a:r>
            <a:r>
              <a:rPr lang="en-US" dirty="0"/>
              <a:t>. </a:t>
            </a:r>
            <a:r>
              <a:rPr lang="en-US" i="1" dirty="0"/>
              <a:t>This is a conversation for another meeting.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C139F-DD6D-463F-9B6F-5C3B6A327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E8EC-4619-4F6C-9684-2AFFC7619D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81300"/>
      </p:ext>
    </p:extLst>
  </p:cSld>
  <p:clrMapOvr>
    <a:masterClrMapping/>
  </p:clrMapOvr>
</p:sld>
</file>

<file path=ppt/theme/theme1.xml><?xml version="1.0" encoding="utf-8"?>
<a:theme xmlns:a="http://schemas.openxmlformats.org/drawingml/2006/main" name="EIC_PPT_Template_Rev0320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42B07A94-C122-AF4A-B776-B6531AAFD1CE}" vid="{8277ED95-9917-D646-A591-4F3A7464B7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1D514388CB41A0EEF7AB490ED85B" ma:contentTypeVersion="5" ma:contentTypeDescription="Create a new document." ma:contentTypeScope="" ma:versionID="d7a9c9b22775732dbfd64af8d9bd3813">
  <xsd:schema xmlns:xsd="http://www.w3.org/2001/XMLSchema" xmlns:xs="http://www.w3.org/2001/XMLSchema" xmlns:p="http://schemas.microsoft.com/office/2006/metadata/properties" xmlns:ns3="426b74de-0581-4e94-90c0-1abf6215444e" xmlns:ns4="dcff909e-542d-4672-8557-4ef8d9009dce" targetNamespace="http://schemas.microsoft.com/office/2006/metadata/properties" ma:root="true" ma:fieldsID="6cfe3fd4e99a056d79d82896f88d939e" ns3:_="" ns4:_="">
    <xsd:import namespace="426b74de-0581-4e94-90c0-1abf6215444e"/>
    <xsd:import namespace="dcff909e-542d-4672-8557-4ef8d9009d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74de-0581-4e94-90c0-1abf62154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909e-542d-4672-8557-4ef8d9009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6C2CAA-ADC1-4A03-A32A-A5D660B19BB9}">
  <ds:schemaRefs>
    <ds:schemaRef ds:uri="http://schemas.microsoft.com/office/infopath/2007/PartnerControls"/>
    <ds:schemaRef ds:uri="http://purl.org/dc/terms/"/>
    <ds:schemaRef ds:uri="http://purl.org/dc/dcmitype/"/>
    <ds:schemaRef ds:uri="http://schemas.microsoft.com/office/2006/metadata/properties"/>
    <ds:schemaRef ds:uri="426b74de-0581-4e94-90c0-1abf6215444e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dcff909e-542d-4672-8557-4ef8d9009dce"/>
  </ds:schemaRefs>
</ds:datastoreItem>
</file>

<file path=customXml/itemProps2.xml><?xml version="1.0" encoding="utf-8"?>
<ds:datastoreItem xmlns:ds="http://schemas.openxmlformats.org/officeDocument/2006/customXml" ds:itemID="{9B1DFB49-2DFF-4F10-B358-CB96AD579E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6b74de-0581-4e94-90c0-1abf6215444e"/>
    <ds:schemaRef ds:uri="dcff909e-542d-4672-8557-4ef8d9009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B84AFB-E4E3-4C41-9E9F-E9CAC420AF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EIC_PPT_Template_Rev0320</Template>
  <TotalTime>47775</TotalTime>
  <Words>527</Words>
  <Application>Microsoft Office PowerPoint</Application>
  <PresentationFormat>Widescreen</PresentationFormat>
  <Paragraphs>88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EIC_PPT_Template_Rev0320</vt:lpstr>
      <vt:lpstr>Worksheet</vt:lpstr>
      <vt:lpstr>PowerPoint Presentation</vt:lpstr>
      <vt:lpstr>Introduction</vt:lpstr>
      <vt:lpstr>PowerPoint Presentation</vt:lpstr>
      <vt:lpstr>PowerPoint Presentation</vt:lpstr>
      <vt:lpstr>EIC SRF CM and Cavity Quantities 8MAR2023</vt:lpstr>
      <vt:lpstr>Initial Proposal - Prototypes</vt:lpstr>
      <vt:lpstr>PowerPoint Presentation</vt:lpstr>
      <vt:lpstr>Current Needs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 Topics</dc:title>
  <dc:creator>Wu, Qiong</dc:creator>
  <cp:lastModifiedBy>Naeem Huque</cp:lastModifiedBy>
  <cp:revision>1038</cp:revision>
  <dcterms:created xsi:type="dcterms:W3CDTF">2020-04-08T17:25:57Z</dcterms:created>
  <dcterms:modified xsi:type="dcterms:W3CDTF">2023-03-15T20:43:11Z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0x010100C41B1D514388CB41A0EEF7AB490ED85B</vt:lpwstr>
  </property>
</Properties>
</file>