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8" r:id="rId5"/>
    <p:sldId id="279" r:id="rId6"/>
    <p:sldId id="280" r:id="rId7"/>
    <p:sldId id="281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D2C295"/>
    <a:srgbClr val="A79E70"/>
    <a:srgbClr val="DB5807"/>
    <a:srgbClr val="F66308"/>
    <a:srgbClr val="E17000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00B13-5C0D-4A8D-B448-A631C4A74BFD}" v="2" dt="2023-02-10T17:54:17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 autoAdjust="0"/>
    <p:restoredTop sz="95808" autoAdjust="0"/>
  </p:normalViewPr>
  <p:slideViewPr>
    <p:cSldViewPr snapToObjects="1" showGuides="1">
      <p:cViewPr>
        <p:scale>
          <a:sx n="102" d="100"/>
          <a:sy n="102" d="100"/>
        </p:scale>
        <p:origin x="1205" y="55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5" b="51513"/>
          <a:stretch/>
        </p:blipFill>
        <p:spPr>
          <a:xfrm>
            <a:off x="6917902" y="2666615"/>
            <a:ext cx="216631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3F41A-623A-084A-9B29-C305AC8E24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172" y="3257550"/>
            <a:ext cx="2138948" cy="4572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0186546-5EC2-1D4D-9986-0160DB051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62" y="4163266"/>
            <a:ext cx="1666596" cy="914400"/>
          </a:xfrm>
          <a:prstGeom prst="rect">
            <a:avLst/>
          </a:prstGeom>
        </p:spPr>
      </p:pic>
      <p:pic>
        <p:nvPicPr>
          <p:cNvPr id="18" name="Picture 1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646CF95-F868-6946-BAD5-A3F07EEAA2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17" y="3943350"/>
            <a:ext cx="888076" cy="11343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DD957F-1939-924C-8662-853791B9DB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03"/>
          <a:stretch>
            <a:fillRect/>
          </a:stretch>
        </p:blipFill>
        <p:spPr>
          <a:xfrm>
            <a:off x="5525058" y="3867150"/>
            <a:ext cx="2293743" cy="640080"/>
          </a:xfrm>
          <a:custGeom>
            <a:avLst/>
            <a:gdLst>
              <a:gd name="connsiteX0" fmla="*/ 555660 w 2842031"/>
              <a:gd name="connsiteY0" fmla="*/ 0 h 793082"/>
              <a:gd name="connsiteX1" fmla="*/ 2842031 w 2842031"/>
              <a:gd name="connsiteY1" fmla="*/ 0 h 793082"/>
              <a:gd name="connsiteX2" fmla="*/ 2842031 w 2842031"/>
              <a:gd name="connsiteY2" fmla="*/ 793082 h 793082"/>
              <a:gd name="connsiteX3" fmla="*/ 0 w 2842031"/>
              <a:gd name="connsiteY3" fmla="*/ 793082 h 793082"/>
              <a:gd name="connsiteX4" fmla="*/ 0 w 2842031"/>
              <a:gd name="connsiteY4" fmla="*/ 425651 h 79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2031" h="793082">
                <a:moveTo>
                  <a:pt x="555660" y="0"/>
                </a:moveTo>
                <a:lnTo>
                  <a:pt x="2842031" y="0"/>
                </a:lnTo>
                <a:lnTo>
                  <a:pt x="2842031" y="793082"/>
                </a:lnTo>
                <a:lnTo>
                  <a:pt x="0" y="793082"/>
                </a:lnTo>
                <a:lnTo>
                  <a:pt x="0" y="425651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2FB9E8-8F40-DA46-B238-4124F66A56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7" y="279400"/>
            <a:ext cx="5029200" cy="1429757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E0426B28-07B6-DC41-9FD0-869E6C349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1885950"/>
            <a:ext cx="9188764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sz="3200" dirty="0"/>
              <a:t>Title</a:t>
            </a:r>
            <a:endParaRPr lang="en-CA" sz="4267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C06C237-108A-5B46-8105-25E7D16D6F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82725"/>
            <a:ext cx="5562600" cy="772393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sz="1400"/>
            </a:lvl1pPr>
          </a:lstStyle>
          <a:p>
            <a:r>
              <a:rPr lang="en-US" sz="1200" dirty="0"/>
              <a:t>Name, Position</a:t>
            </a:r>
          </a:p>
          <a:p>
            <a:r>
              <a:rPr lang="en-CA" sz="1200" dirty="0"/>
              <a:t>Meeting</a:t>
            </a:r>
          </a:p>
          <a:p>
            <a:r>
              <a:rPr lang="en-CA" sz="12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197638-9851-F747-8EBB-B9AD703D4D33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AC4ED-84D0-F24C-9847-AD823FEB31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5473" y="4873104"/>
            <a:ext cx="8109919" cy="274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6350" algn="l"/>
            <a:r>
              <a:rPr lang="en-US" dirty="0"/>
              <a:t>Convener email: </a:t>
            </a:r>
            <a:r>
              <a:rPr lang="en-US" dirty="0" err="1"/>
              <a:t>xxx@slac.stanford.edu</a:t>
            </a:r>
            <a:r>
              <a:rPr lang="en-US" dirty="0"/>
              <a:t>               Presenter email: </a:t>
            </a:r>
            <a:r>
              <a:rPr lang="en-US" dirty="0" err="1"/>
              <a:t>xxx@slac.stanford.edu</a:t>
            </a:r>
            <a:r>
              <a:rPr lang="en-US" dirty="0"/>
              <a:t>                             LCLS-II-HE 2022 Director’s Status Review,  8-11 Feb 2022​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6E6C1-E69D-ED45-840C-54E2C5715E6B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9A794B-1E9C-394A-ABDE-A436C8CFF7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Convener email: xxx@slac.stanford.edu               Presenter email: xxx@slac.stanford.edu                             LCLS-II-HE 2022 Director’s Status Review,  8-11 Feb 2022​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C99BD-4A24-7548-B2D9-9EA4F64AD54A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67B132-7811-3040-9B7C-EDA30A81A8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Convener email: xxx@slac.stanford.edu               Presenter email: xxx@slac.stanford.edu                             LCLS-II-HE 2022 Director’s Status Review,  8-11 Feb 2022​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6E7314-6362-CA45-A8E7-84FC6CCBCFE6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A92859-3981-4540-AE2E-E70D248236B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Convener email: xxx@slac.stanford.edu               Presenter email: xxx@slac.stanford.edu                             LCLS-II-HE 2022 Director’s Status Review,  8-11 Feb 2022​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249C90-D957-D146-A662-198738A8AF8C}"/>
              </a:ext>
            </a:extLst>
          </p:cNvPr>
          <p:cNvCxnSpPr>
            <a:cxnSpLocks/>
          </p:cNvCxnSpPr>
          <p:nvPr userDrawn="1"/>
        </p:nvCxnSpPr>
        <p:spPr>
          <a:xfrm>
            <a:off x="-1484" y="777240"/>
            <a:ext cx="8686800" cy="0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8EAC6-51BD-294A-9451-20BBD22569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Convener email: xxx@slac.stanford.edu               Presenter email: xxx@slac.stanford.edu                             LCLS-II-HE 2022 Director’s Status Review,  8-11 Feb 2022​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F45BB1-B0E1-F64B-907F-5BD8294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Convener email: xxx@slac.stanford.edu               Presenter email: xxx@slac.stanford.edu                             LCLS-II-HE 2022 Director’s Status Review,  8-11 Feb 2022​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0E471-2825-3F40-845E-B0BCC60F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AE65D-C275-8747-9727-272A4FFA6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1" y="4868863"/>
            <a:ext cx="810991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Convener email: xxx@slac.stanford.edu               Presenter email: xxx@slac.stanford.edu                             LCLS-II-HE 2022 Director’s Status Review,  8-11 Feb 2022​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91DA-7D08-DF43-812B-8EA06B56E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Bellows Defect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6A4F5-4C67-7B45-8C49-4CB5F06D6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James Maniscalco, SLAC SRF Engineer</a:t>
            </a:r>
            <a:endParaRPr lang="en-US" sz="1400" dirty="0"/>
          </a:p>
          <a:p>
            <a:pPr>
              <a:spcAft>
                <a:spcPts val="0"/>
              </a:spcAft>
            </a:pPr>
            <a:r>
              <a:rPr lang="en-US" sz="1400" dirty="0"/>
              <a:t>LCLS-II-HE</a:t>
            </a:r>
          </a:p>
          <a:p>
            <a:pPr>
              <a:spcAft>
                <a:spcPts val="0"/>
              </a:spcAft>
            </a:pPr>
            <a:r>
              <a:rPr lang="en-US" dirty="0"/>
              <a:t>June 1, 2022 – Updated February 10,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540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AFFAD-84C8-6447-A784-9B4F0E611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D3D44-8D63-6D48-A4EC-8E4CEB4E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Bellows Defects on LCLS-II-HE Cavities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CB73C-4FE5-5642-A6AA-CBBA409589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7753" y="930971"/>
            <a:ext cx="8108950" cy="3799142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SLAC was notified that the bellows for the next ~100 HE cavities have marks/defects that look like damage</a:t>
            </a:r>
          </a:p>
          <a:p>
            <a:pPr marL="800100" lvl="1" indent="-342900"/>
            <a:r>
              <a:rPr lang="en-US" dirty="0"/>
              <a:t>Line-like in appearance – see photos on next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investigation, we determined that </a:t>
            </a:r>
            <a:r>
              <a:rPr lang="en-US" b="1" u="sng" dirty="0">
                <a:solidFill>
                  <a:srgbClr val="981E32"/>
                </a:solidFill>
              </a:rPr>
              <a:t>these specific defects</a:t>
            </a:r>
            <a:r>
              <a:rPr lang="en-US" dirty="0">
                <a:solidFill>
                  <a:srgbClr val="981E32"/>
                </a:solidFill>
              </a:rPr>
              <a:t> </a:t>
            </a:r>
            <a:r>
              <a:rPr lang="en-US" dirty="0"/>
              <a:t>were caused by a manufacturing error, not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the dimensions of the defects (depth, sharpness, etc.) and guidance from ASME BPVC, the SLAC/partner lab project team determined that these are usable as-is. See document LCLSII-HE-1.2-PM-0620 for more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 performing incoming inspections of cavities/bellows should </a:t>
            </a:r>
            <a:r>
              <a:rPr lang="en-US" b="1" u="sng" dirty="0">
                <a:solidFill>
                  <a:srgbClr val="981E32"/>
                </a:solidFill>
              </a:rPr>
              <a:t>expect to see these defects</a:t>
            </a:r>
            <a:r>
              <a:rPr lang="en-US" dirty="0"/>
              <a:t>, but also </a:t>
            </a:r>
            <a:r>
              <a:rPr lang="en-US" b="1" u="sng" dirty="0">
                <a:solidFill>
                  <a:srgbClr val="981E32"/>
                </a:solidFill>
              </a:rPr>
              <a:t>stay vigilant</a:t>
            </a:r>
            <a:r>
              <a:rPr lang="en-US" dirty="0">
                <a:solidFill>
                  <a:srgbClr val="981E32"/>
                </a:solidFill>
              </a:rPr>
              <a:t> </a:t>
            </a:r>
            <a:r>
              <a:rPr lang="en-US" dirty="0"/>
              <a:t>for any other defects or damage not covered by this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63698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96" t="19753" r="29259" b="34955"/>
          <a:stretch/>
        </p:blipFill>
        <p:spPr>
          <a:xfrm rot="16200000">
            <a:off x="6605278" y="1318728"/>
            <a:ext cx="2641132" cy="20185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AFFAD-84C8-6447-A784-9B4F0E611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D3D44-8D63-6D48-A4EC-8E4CEB4E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Bellows Defects – What to Expect &amp;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CB73C-4FE5-5642-A6AA-CBBA409589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7753" y="3742683"/>
            <a:ext cx="4135648" cy="1310211"/>
          </a:xfrm>
        </p:spPr>
        <p:txBody>
          <a:bodyPr vert="horz" lIns="0" tIns="0" rIns="0" bIns="0" numCol="1" spcCol="457200" rtlCol="0" anchor="t"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Line-like appearance on bottom (valley) or side of bellows convolutions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Front-to-back orientation, along length of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extend across all three convolutions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be in several locations around bellows</a:t>
            </a:r>
          </a:p>
        </p:txBody>
      </p:sp>
      <p:pic>
        <p:nvPicPr>
          <p:cNvPr id="9" name="Grafik 11">
            <a:extLst>
              <a:ext uri="{FF2B5EF4-FFF2-40B4-BE49-F238E27FC236}">
                <a16:creationId xmlns:a16="http://schemas.microsoft.com/office/drawing/2014/main" id="{0C1F86A7-9522-4797-B030-6193DE92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96" y="1013775"/>
            <a:ext cx="2239504" cy="2637007"/>
          </a:xfrm>
          <a:prstGeom prst="rect">
            <a:avLst/>
          </a:prstGeom>
        </p:spPr>
      </p:pic>
      <p:pic>
        <p:nvPicPr>
          <p:cNvPr id="10" name="Grafik 5">
            <a:extLst>
              <a:ext uri="{FF2B5EF4-FFF2-40B4-BE49-F238E27FC236}">
                <a16:creationId xmlns:a16="http://schemas.microsoft.com/office/drawing/2014/main" id="{29DA379E-9ACF-4BC1-BBCE-1B2A6D84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64" y="1015284"/>
            <a:ext cx="1973588" cy="263549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09452" y="2038350"/>
            <a:ext cx="8382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19252" y="2415887"/>
            <a:ext cx="1371600" cy="4606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87724" y="1936994"/>
            <a:ext cx="520456" cy="5204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6940" y="1123950"/>
            <a:ext cx="1600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Acceptable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95452" y="1123950"/>
            <a:ext cx="16002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Acceptable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26CB73C-4FE5-5642-A6AA-CBBA40958930}"/>
              </a:ext>
            </a:extLst>
          </p:cNvPr>
          <p:cNvSpPr txBox="1">
            <a:spLocks/>
          </p:cNvSpPr>
          <p:nvPr/>
        </p:nvSpPr>
        <p:spPr>
          <a:xfrm>
            <a:off x="4773130" y="3759448"/>
            <a:ext cx="4135648" cy="1091577"/>
          </a:xfrm>
          <a:prstGeom prst="rect">
            <a:avLst/>
          </a:prstGeom>
        </p:spPr>
        <p:txBody>
          <a:bodyPr vert="horz" lIns="0" tIns="0" rIns="0" bIns="0" numCol="1" spcCol="45720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continue to document these defects in the traveler with photos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other visible defects/damage are still subject to normal acceptance/rejection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 doubt, notify cavity SOTR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07" t="1798" r="28647" b="7536"/>
          <a:stretch/>
        </p:blipFill>
        <p:spPr>
          <a:xfrm rot="10800000">
            <a:off x="4857795" y="1007456"/>
            <a:ext cx="1876594" cy="264113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15982" y="1108710"/>
            <a:ext cx="1760220" cy="335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Acceptable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51888" y="1108710"/>
            <a:ext cx="1760220" cy="335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Acceptable</a:t>
            </a:r>
          </a:p>
        </p:txBody>
      </p:sp>
    </p:spTree>
    <p:extLst>
      <p:ext uri="{BB962C8B-B14F-4D97-AF65-F5344CB8AC3E}">
        <p14:creationId xmlns:p14="http://schemas.microsoft.com/office/powerpoint/2010/main" val="182418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AFFAD-84C8-6447-A784-9B4F0E611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D3D44-8D63-6D48-A4EC-8E4CEB4E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Bellows Defects – What to Expect &amp;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CB73C-4FE5-5642-A6AA-CBBA409589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0714" y="1142898"/>
            <a:ext cx="3874086" cy="3486252"/>
          </a:xfrm>
        </p:spPr>
        <p:txBody>
          <a:bodyPr vert="horz" lIns="0" tIns="0" rIns="0" bIns="0" numCol="1" spcCol="457200" rtlCol="0" anchor="t"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 feeler gauge to measure the gap between the third bellows convolution and the collar ring. Measure at the smallest 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 care not to scratch or dent the bellows with the gauge.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gap must be </a:t>
            </a:r>
            <a:r>
              <a:rPr lang="en-US" b="1" dirty="0"/>
              <a:t>more than 0.5 mm wide</a:t>
            </a:r>
            <a:r>
              <a:rPr lang="en-US" dirty="0"/>
              <a:t>. If smaller, notify cavity SOTR.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94602-2C3B-C847-D4AD-1348FC19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343150"/>
            <a:ext cx="3519237" cy="2639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846AD-9CEA-E8B3-540D-01C60CC5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980" y="1123950"/>
            <a:ext cx="3199306" cy="23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5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0F2862DBCEC4481A04EF1DA3DF06C" ma:contentTypeVersion="37" ma:contentTypeDescription="Create a new document." ma:contentTypeScope="" ma:versionID="92f112970c1c3ae38715541c45acba0d">
  <xsd:schema xmlns:xsd="http://www.w3.org/2001/XMLSchema" xmlns:xs="http://www.w3.org/2001/XMLSchema" xmlns:p="http://schemas.microsoft.com/office/2006/metadata/properties" xmlns:ns2="363b5816-6644-48ce-b83d-bc10a51c9d15" xmlns:ns3="http://schemas.microsoft.com/sharepoint/v4" xmlns:ns4="891c90e7-7d13-43f3-b940-a07d68e13b76" targetNamespace="http://schemas.microsoft.com/office/2006/metadata/properties" ma:root="true" ma:fieldsID="c0e8bf6938ed4e8eda2d5939d82f7636" ns2:_="" ns3:_="" ns4:_="">
    <xsd:import namespace="363b5816-6644-48ce-b83d-bc10a51c9d15"/>
    <xsd:import namespace="http://schemas.microsoft.com/sharepoint/v4"/>
    <xsd:import namespace="891c90e7-7d13-43f3-b940-a07d68e13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b5816-6644-48ce-b83d-bc10a51c9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c90e7-7d13-43f3-b940-a07d68e13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1ABEA-3D14-4320-A140-7664F2DA776B}">
  <ds:schemaRefs>
    <ds:schemaRef ds:uri="http://schemas.microsoft.com/office/2006/documentManagement/types"/>
    <ds:schemaRef ds:uri="363b5816-6644-48ce-b83d-bc10a51c9d1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4"/>
    <ds:schemaRef ds:uri="http://purl.org/dc/terms/"/>
    <ds:schemaRef ds:uri="http://schemas.microsoft.com/office/infopath/2007/PartnerControls"/>
    <ds:schemaRef ds:uri="891c90e7-7d13-43f3-b940-a07d68e13b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9179A9-8993-41BB-B37B-FC76A3A15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b5816-6644-48ce-b83d-bc10a51c9d15"/>
    <ds:schemaRef ds:uri="http://schemas.microsoft.com/sharepoint/v4"/>
    <ds:schemaRef ds:uri="891c90e7-7d13-43f3-b940-a07d68e13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60781-EBB1-4D74-8795-BB5B45825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On-screen Show (16:9)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Blank</vt:lpstr>
      <vt:lpstr>Bellows Defect Guidance</vt:lpstr>
      <vt:lpstr>Bellows Defects on LCLS-II-HE Cavities</vt:lpstr>
      <vt:lpstr>Bellows Defects – What to Expect &amp; Do</vt:lpstr>
      <vt:lpstr>Bellows Defects – What to Expect &amp;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Zoom Meeting!</dc:title>
  <dc:creator/>
  <cp:lastModifiedBy/>
  <cp:revision>34</cp:revision>
  <cp:lastPrinted>2018-12-07T23:44:51Z</cp:lastPrinted>
  <dcterms:created xsi:type="dcterms:W3CDTF">2012-06-11T23:48:53Z</dcterms:created>
  <dcterms:modified xsi:type="dcterms:W3CDTF">2023-02-10T17:57:11Z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0x0101008120F2862DBCEC4481A04EF1DA3DF06C</vt:lpwstr>
  </property>
</Properties>
</file>