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312" r:id="rId2"/>
    <p:sldId id="314" r:id="rId3"/>
    <p:sldId id="318" r:id="rId4"/>
    <p:sldId id="316" r:id="rId5"/>
    <p:sldId id="317" r:id="rId6"/>
    <p:sldId id="31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B9B52E-3CC4-3A77-5E27-F5318AC72308}" name="Ashley Mitchell" initials="AM" userId="S::ashleya@jlab.org::2dd8b878-2a7e-4f05-8ef3-bf4c5d56147d" providerId="AD"/>
  <p188:author id="{3193C6F5-855B-B582-45DA-D8904ABF0540}" name="John Vennekate" initials="JV" userId="S::hannesv@jlab.org::f3763260-9001-4ee3-84a8-2f412edb4b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405" autoAdjust="0"/>
  </p:normalViewPr>
  <p:slideViewPr>
    <p:cSldViewPr snapToGrid="0" snapToObjects="1">
      <p:cViewPr varScale="1">
        <p:scale>
          <a:sx n="96" d="100"/>
          <a:sy n="96" d="100"/>
        </p:scale>
        <p:origin x="110" y="30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a\Downloads\report(10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jlabhome\home\ashleya\0-QE%20Role\QE-L2HE\Reviews-HE\NCR_CategoriesCMSN_L2HE_al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jlabhome\home\ashleya\0-QE%20Role\QE-L2HE\Reviews-HE\NCR_CategoriesCMSN_L2HE_al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jlabhome\home\ashleya\0-QE%20Role\QE-L2HE\Reviews-HE\NCR_CategoriesCMSN_L2HE_al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jlabhome\home\ashleya\0-QE%20Role\QE-L2HE\Reviews-HE\NCR_CategoriesCMSN_L2HE_al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NCR Final Dispositions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"Hold/Modify"</c:f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Use As Is</c:v>
              </c:pt>
              <c:pt idx="1">
                <c:v>Conforming</c:v>
              </c:pt>
              <c:pt idx="2">
                <c:v>Return To Vendor</c:v>
              </c:pt>
              <c:pt idx="3">
                <c:v>Reject</c:v>
              </c:pt>
              <c:pt idx="4">
                <c:v>TBD (Open)</c:v>
              </c:pt>
            </c:strLit>
          </c:cat>
          <c:val>
            <c:numLit>
              <c:formatCode>General</c:formatCode>
              <c:ptCount val="5"/>
              <c:pt idx="0">
                <c:v>39</c:v>
              </c:pt>
              <c:pt idx="1">
                <c:v>98</c:v>
              </c:pt>
              <c:pt idx="2">
                <c:v>7</c:v>
              </c:pt>
              <c:pt idx="3">
                <c:v>16</c:v>
              </c:pt>
              <c:pt idx="4">
                <c:v>7</c:v>
              </c:pt>
            </c:numLit>
          </c:val>
          <c:extLst>
            <c:ext xmlns:c16="http://schemas.microsoft.com/office/drawing/2014/chart" uri="{C3380CC4-5D6E-409C-BE32-E72D297353CC}">
              <c16:uniqueId val="{00000000-0484-4FA7-92CD-95EA927343A3}"/>
            </c:ext>
          </c:extLst>
        </c:ser>
        <c:ser>
          <c:idx val="1"/>
          <c:order val="1"/>
          <c:tx>
            <c:strRef>
              <c:f>"Hold/Re-measure"</c:f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Use As Is</c:v>
              </c:pt>
              <c:pt idx="1">
                <c:v>Conforming</c:v>
              </c:pt>
              <c:pt idx="2">
                <c:v>Return To Vendor</c:v>
              </c:pt>
              <c:pt idx="3">
                <c:v>Reject</c:v>
              </c:pt>
              <c:pt idx="4">
                <c:v>TBD (Open)</c:v>
              </c:pt>
            </c:strLit>
          </c:cat>
          <c:val>
            <c:numLit>
              <c:formatCode>General</c:formatCode>
              <c:ptCount val="5"/>
              <c:pt idx="0">
                <c:v>26</c:v>
              </c:pt>
              <c:pt idx="1">
                <c:v>10</c:v>
              </c:pt>
              <c:pt idx="2">
                <c:v>7</c:v>
              </c:pt>
              <c:pt idx="3">
                <c:v>11</c:v>
              </c:pt>
              <c:pt idx="4">
                <c:v>2</c:v>
              </c:pt>
            </c:numLit>
          </c:val>
          <c:extLst>
            <c:ext xmlns:c16="http://schemas.microsoft.com/office/drawing/2014/chart" uri="{C3380CC4-5D6E-409C-BE32-E72D297353CC}">
              <c16:uniqueId val="{00000001-0484-4FA7-92CD-95EA927343A3}"/>
            </c:ext>
          </c:extLst>
        </c:ser>
        <c:ser>
          <c:idx val="2"/>
          <c:order val="2"/>
          <c:tx>
            <c:strRef>
              <c:f>"No Initial Disposition"</c:f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Use As Is</c:v>
              </c:pt>
              <c:pt idx="1">
                <c:v>Conforming</c:v>
              </c:pt>
              <c:pt idx="2">
                <c:v>Return To Vendor</c:v>
              </c:pt>
              <c:pt idx="3">
                <c:v>Reject</c:v>
              </c:pt>
              <c:pt idx="4">
                <c:v>TBD (Open)</c:v>
              </c:pt>
            </c:strLit>
          </c:cat>
          <c:val>
            <c:numLit>
              <c:formatCode>General</c:formatCode>
              <c:ptCount val="5"/>
              <c:pt idx="0">
                <c:v>199</c:v>
              </c:pt>
              <c:pt idx="1">
                <c:v>37</c:v>
              </c:pt>
              <c:pt idx="2">
                <c:v>81</c:v>
              </c:pt>
              <c:pt idx="3">
                <c:v>29</c:v>
              </c:pt>
              <c:pt idx="4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2-0484-4FA7-92CD-95EA92734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3476367"/>
        <c:axId val="1234709039"/>
      </c:barChart>
      <c:catAx>
        <c:axId val="135347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4709039"/>
        <c:crosses val="autoZero"/>
        <c:auto val="1"/>
        <c:lblAlgn val="ctr"/>
        <c:lblOffset val="100"/>
        <c:noMultiLvlLbl val="0"/>
      </c:catAx>
      <c:valAx>
        <c:axId val="1234709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347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[NCR_CategoriesCMSN_L2HE_alam.xlsx]L2HE NCRs by Month!PivotTable10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0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NCRs Issued Per Month - L2HE</a:t>
            </a:r>
            <a:endParaRPr lang="en-US" sz="16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'L2HE NCRs by Month'!$B$3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'L2HE NCRs by Month'!$A$4:$A$45</c:f>
              <c:multiLvlStrCache>
                <c:ptCount val="37"/>
                <c:lvl>
                  <c:pt idx="0">
                    <c:v>Mar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  <c:pt idx="12">
                    <c:v>Apr</c:v>
                  </c:pt>
                  <c:pt idx="13">
                    <c:v>May</c:v>
                  </c:pt>
                  <c:pt idx="14">
                    <c:v>Jun</c:v>
                  </c:pt>
                  <c:pt idx="15">
                    <c:v>Jul</c:v>
                  </c:pt>
                  <c:pt idx="16">
                    <c:v>Aug</c:v>
                  </c:pt>
                  <c:pt idx="17">
                    <c:v>Sep</c:v>
                  </c:pt>
                  <c:pt idx="18">
                    <c:v>Oct</c:v>
                  </c:pt>
                  <c:pt idx="19">
                    <c:v>Nov</c:v>
                  </c:pt>
                  <c:pt idx="20">
                    <c:v>Dec</c:v>
                  </c:pt>
                  <c:pt idx="21">
                    <c:v>Jan</c:v>
                  </c:pt>
                  <c:pt idx="22">
                    <c:v>Feb</c:v>
                  </c:pt>
                  <c:pt idx="23">
                    <c:v>Mar</c:v>
                  </c:pt>
                  <c:pt idx="24">
                    <c:v>Apr</c:v>
                  </c:pt>
                  <c:pt idx="25">
                    <c:v>May</c:v>
                  </c:pt>
                  <c:pt idx="26">
                    <c:v>Jun</c:v>
                  </c:pt>
                  <c:pt idx="27">
                    <c:v>Jul</c:v>
                  </c:pt>
                  <c:pt idx="28">
                    <c:v>Aug</c:v>
                  </c:pt>
                  <c:pt idx="29">
                    <c:v>Sep</c:v>
                  </c:pt>
                  <c:pt idx="30">
                    <c:v>Oct</c:v>
                  </c:pt>
                  <c:pt idx="31">
                    <c:v>Nov</c:v>
                  </c:pt>
                  <c:pt idx="32">
                    <c:v>Dec</c:v>
                  </c:pt>
                  <c:pt idx="33">
                    <c:v>Jan</c:v>
                  </c:pt>
                  <c:pt idx="34">
                    <c:v>Feb</c:v>
                  </c:pt>
                  <c:pt idx="35">
                    <c:v>Mar</c:v>
                  </c:pt>
                  <c:pt idx="36">
                    <c:v>Apr</c:v>
                  </c:pt>
                </c:lvl>
                <c:lvl>
                  <c:pt idx="0">
                    <c:v>2021</c:v>
                  </c:pt>
                  <c:pt idx="9">
                    <c:v>2022</c:v>
                  </c:pt>
                  <c:pt idx="21">
                    <c:v>2023</c:v>
                  </c:pt>
                  <c:pt idx="33">
                    <c:v>2024</c:v>
                  </c:pt>
                </c:lvl>
              </c:multiLvlStrCache>
            </c:multiLvlStrRef>
          </c:cat>
          <c:val>
            <c:numRef>
              <c:f>'L2HE NCRs by Month'!$B$4:$B$45</c:f>
              <c:numCache>
                <c:formatCode>General</c:formatCode>
                <c:ptCount val="37"/>
                <c:pt idx="0">
                  <c:v>1</c:v>
                </c:pt>
                <c:pt idx="1">
                  <c:v>14</c:v>
                </c:pt>
                <c:pt idx="2">
                  <c:v>14</c:v>
                </c:pt>
                <c:pt idx="3">
                  <c:v>22</c:v>
                </c:pt>
                <c:pt idx="4">
                  <c:v>7</c:v>
                </c:pt>
                <c:pt idx="5">
                  <c:v>12</c:v>
                </c:pt>
                <c:pt idx="6">
                  <c:v>6</c:v>
                </c:pt>
                <c:pt idx="7">
                  <c:v>21</c:v>
                </c:pt>
                <c:pt idx="8">
                  <c:v>11</c:v>
                </c:pt>
                <c:pt idx="9">
                  <c:v>38</c:v>
                </c:pt>
                <c:pt idx="10">
                  <c:v>16</c:v>
                </c:pt>
                <c:pt idx="11">
                  <c:v>18</c:v>
                </c:pt>
                <c:pt idx="12">
                  <c:v>18</c:v>
                </c:pt>
                <c:pt idx="13">
                  <c:v>8</c:v>
                </c:pt>
                <c:pt idx="14">
                  <c:v>47</c:v>
                </c:pt>
                <c:pt idx="15">
                  <c:v>23</c:v>
                </c:pt>
                <c:pt idx="16">
                  <c:v>34</c:v>
                </c:pt>
                <c:pt idx="17">
                  <c:v>12</c:v>
                </c:pt>
                <c:pt idx="18">
                  <c:v>23</c:v>
                </c:pt>
                <c:pt idx="19">
                  <c:v>11</c:v>
                </c:pt>
                <c:pt idx="20">
                  <c:v>11</c:v>
                </c:pt>
                <c:pt idx="21">
                  <c:v>9</c:v>
                </c:pt>
                <c:pt idx="22">
                  <c:v>13</c:v>
                </c:pt>
                <c:pt idx="23">
                  <c:v>15</c:v>
                </c:pt>
                <c:pt idx="24">
                  <c:v>18</c:v>
                </c:pt>
                <c:pt idx="25">
                  <c:v>12</c:v>
                </c:pt>
                <c:pt idx="26">
                  <c:v>14</c:v>
                </c:pt>
                <c:pt idx="27">
                  <c:v>22</c:v>
                </c:pt>
                <c:pt idx="28">
                  <c:v>12</c:v>
                </c:pt>
                <c:pt idx="29">
                  <c:v>20</c:v>
                </c:pt>
                <c:pt idx="30">
                  <c:v>11</c:v>
                </c:pt>
                <c:pt idx="31">
                  <c:v>9</c:v>
                </c:pt>
                <c:pt idx="32">
                  <c:v>5</c:v>
                </c:pt>
                <c:pt idx="33">
                  <c:v>11</c:v>
                </c:pt>
                <c:pt idx="34">
                  <c:v>19</c:v>
                </c:pt>
                <c:pt idx="35">
                  <c:v>16</c:v>
                </c:pt>
                <c:pt idx="3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18-481D-A655-8CD0E2751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5947631"/>
        <c:axId val="471108127"/>
      </c:lineChart>
      <c:catAx>
        <c:axId val="26594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08127"/>
        <c:crosses val="autoZero"/>
        <c:auto val="1"/>
        <c:lblAlgn val="ctr"/>
        <c:lblOffset val="100"/>
        <c:noMultiLvlLbl val="0"/>
      </c:catAx>
      <c:valAx>
        <c:axId val="471108127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947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[NCR_CategoriesCMSN_L2HE_alam.xlsx]LCLS-II NCRs by Month!PivotTable9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NCRs</a:t>
            </a:r>
            <a:r>
              <a:rPr lang="en-US" sz="1600" baseline="0">
                <a:latin typeface="Arial" panose="020B0604020202020204" pitchFamily="34" charset="0"/>
                <a:cs typeface="Arial" panose="020B0604020202020204" pitchFamily="34" charset="0"/>
              </a:rPr>
              <a:t> Issued Per Month - LCLS-II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'LCLS-II NCRs by Month'!$B$3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'LCLS-II NCRs by Month'!$A$4:$A$69</c:f>
              <c:multiLvlStrCache>
                <c:ptCount val="59"/>
                <c:lvl>
                  <c:pt idx="0">
                    <c:v>Feb</c:v>
                  </c:pt>
                  <c:pt idx="1">
                    <c:v>Mar</c:v>
                  </c:pt>
                  <c:pt idx="2">
                    <c:v>Apr</c:v>
                  </c:pt>
                  <c:pt idx="3">
                    <c:v>May</c:v>
                  </c:pt>
                  <c:pt idx="4">
                    <c:v>Jun</c:v>
                  </c:pt>
                  <c:pt idx="5">
                    <c:v>Jul</c:v>
                  </c:pt>
                  <c:pt idx="6">
                    <c:v>Aug</c:v>
                  </c:pt>
                  <c:pt idx="7">
                    <c:v>Sep</c:v>
                  </c:pt>
                  <c:pt idx="8">
                    <c:v>Oct</c:v>
                  </c:pt>
                  <c:pt idx="9">
                    <c:v>Nov</c:v>
                  </c:pt>
                  <c:pt idx="10">
                    <c:v>Dec</c:v>
                  </c:pt>
                  <c:pt idx="11">
                    <c:v>Jan</c:v>
                  </c:pt>
                  <c:pt idx="12">
                    <c:v>Feb</c:v>
                  </c:pt>
                  <c:pt idx="13">
                    <c:v>Mar</c:v>
                  </c:pt>
                  <c:pt idx="14">
                    <c:v>Apr</c:v>
                  </c:pt>
                  <c:pt idx="15">
                    <c:v>May</c:v>
                  </c:pt>
                  <c:pt idx="16">
                    <c:v>Jun</c:v>
                  </c:pt>
                  <c:pt idx="17">
                    <c:v>Jul</c:v>
                  </c:pt>
                  <c:pt idx="18">
                    <c:v>Aug</c:v>
                  </c:pt>
                  <c:pt idx="19">
                    <c:v>Sep</c:v>
                  </c:pt>
                  <c:pt idx="20">
                    <c:v>Oct</c:v>
                  </c:pt>
                  <c:pt idx="21">
                    <c:v>Nov</c:v>
                  </c:pt>
                  <c:pt idx="22">
                    <c:v>Dec</c:v>
                  </c:pt>
                  <c:pt idx="23">
                    <c:v>Jan</c:v>
                  </c:pt>
                  <c:pt idx="24">
                    <c:v>Feb</c:v>
                  </c:pt>
                  <c:pt idx="25">
                    <c:v>Mar</c:v>
                  </c:pt>
                  <c:pt idx="26">
                    <c:v>Apr</c:v>
                  </c:pt>
                  <c:pt idx="27">
                    <c:v>May</c:v>
                  </c:pt>
                  <c:pt idx="28">
                    <c:v>Jun</c:v>
                  </c:pt>
                  <c:pt idx="29">
                    <c:v>Jul</c:v>
                  </c:pt>
                  <c:pt idx="30">
                    <c:v>Aug</c:v>
                  </c:pt>
                  <c:pt idx="31">
                    <c:v>Sep</c:v>
                  </c:pt>
                  <c:pt idx="32">
                    <c:v>Oct</c:v>
                  </c:pt>
                  <c:pt idx="33">
                    <c:v>Nov</c:v>
                  </c:pt>
                  <c:pt idx="34">
                    <c:v>Dec</c:v>
                  </c:pt>
                  <c:pt idx="35">
                    <c:v>Jan</c:v>
                  </c:pt>
                  <c:pt idx="36">
                    <c:v>Feb</c:v>
                  </c:pt>
                  <c:pt idx="37">
                    <c:v>Mar</c:v>
                  </c:pt>
                  <c:pt idx="38">
                    <c:v>Apr</c:v>
                  </c:pt>
                  <c:pt idx="39">
                    <c:v>May</c:v>
                  </c:pt>
                  <c:pt idx="40">
                    <c:v>Jun</c:v>
                  </c:pt>
                  <c:pt idx="41">
                    <c:v>Jul</c:v>
                  </c:pt>
                  <c:pt idx="42">
                    <c:v>Aug</c:v>
                  </c:pt>
                  <c:pt idx="43">
                    <c:v>Sep</c:v>
                  </c:pt>
                  <c:pt idx="44">
                    <c:v>Oct</c:v>
                  </c:pt>
                  <c:pt idx="45">
                    <c:v>Nov</c:v>
                  </c:pt>
                  <c:pt idx="46">
                    <c:v>Dec</c:v>
                  </c:pt>
                  <c:pt idx="47">
                    <c:v>Jan</c:v>
                  </c:pt>
                  <c:pt idx="48">
                    <c:v>Feb</c:v>
                  </c:pt>
                  <c:pt idx="49">
                    <c:v>Mar</c:v>
                  </c:pt>
                  <c:pt idx="50">
                    <c:v>Apr</c:v>
                  </c:pt>
                  <c:pt idx="51">
                    <c:v>May</c:v>
                  </c:pt>
                  <c:pt idx="52">
                    <c:v>Jun</c:v>
                  </c:pt>
                  <c:pt idx="53">
                    <c:v>Jul</c:v>
                  </c:pt>
                  <c:pt idx="54">
                    <c:v>Aug</c:v>
                  </c:pt>
                  <c:pt idx="55">
                    <c:v>Oct</c:v>
                  </c:pt>
                  <c:pt idx="56">
                    <c:v>Nov</c:v>
                  </c:pt>
                  <c:pt idx="57">
                    <c:v>Jan</c:v>
                  </c:pt>
                  <c:pt idx="58">
                    <c:v>Apr</c:v>
                  </c:pt>
                </c:lvl>
                <c:lvl>
                  <c:pt idx="0">
                    <c:v>2016</c:v>
                  </c:pt>
                  <c:pt idx="11">
                    <c:v>2017</c:v>
                  </c:pt>
                  <c:pt idx="23">
                    <c:v>2018</c:v>
                  </c:pt>
                  <c:pt idx="35">
                    <c:v>2019</c:v>
                  </c:pt>
                  <c:pt idx="47">
                    <c:v>2020</c:v>
                  </c:pt>
                  <c:pt idx="57">
                    <c:v>2021</c:v>
                  </c:pt>
                </c:lvl>
              </c:multiLvlStrCache>
            </c:multiLvlStrRef>
          </c:cat>
          <c:val>
            <c:numRef>
              <c:f>'LCLS-II NCRs by Month'!$B$4:$B$69</c:f>
              <c:numCache>
                <c:formatCode>General</c:formatCode>
                <c:ptCount val="59"/>
                <c:pt idx="0">
                  <c:v>1</c:v>
                </c:pt>
                <c:pt idx="1">
                  <c:v>26</c:v>
                </c:pt>
                <c:pt idx="2">
                  <c:v>43</c:v>
                </c:pt>
                <c:pt idx="3">
                  <c:v>33</c:v>
                </c:pt>
                <c:pt idx="4">
                  <c:v>40</c:v>
                </c:pt>
                <c:pt idx="5">
                  <c:v>108</c:v>
                </c:pt>
                <c:pt idx="6">
                  <c:v>150</c:v>
                </c:pt>
                <c:pt idx="7">
                  <c:v>76</c:v>
                </c:pt>
                <c:pt idx="8">
                  <c:v>91</c:v>
                </c:pt>
                <c:pt idx="9">
                  <c:v>32</c:v>
                </c:pt>
                <c:pt idx="10">
                  <c:v>36</c:v>
                </c:pt>
                <c:pt idx="11">
                  <c:v>72</c:v>
                </c:pt>
                <c:pt idx="12">
                  <c:v>46</c:v>
                </c:pt>
                <c:pt idx="13">
                  <c:v>38</c:v>
                </c:pt>
                <c:pt idx="14">
                  <c:v>40</c:v>
                </c:pt>
                <c:pt idx="15">
                  <c:v>75</c:v>
                </c:pt>
                <c:pt idx="16">
                  <c:v>45</c:v>
                </c:pt>
                <c:pt idx="17">
                  <c:v>36</c:v>
                </c:pt>
                <c:pt idx="18">
                  <c:v>65</c:v>
                </c:pt>
                <c:pt idx="19">
                  <c:v>59</c:v>
                </c:pt>
                <c:pt idx="20">
                  <c:v>40</c:v>
                </c:pt>
                <c:pt idx="21">
                  <c:v>44</c:v>
                </c:pt>
                <c:pt idx="22">
                  <c:v>30</c:v>
                </c:pt>
                <c:pt idx="23">
                  <c:v>58</c:v>
                </c:pt>
                <c:pt idx="24">
                  <c:v>64</c:v>
                </c:pt>
                <c:pt idx="25">
                  <c:v>27</c:v>
                </c:pt>
                <c:pt idx="26">
                  <c:v>14</c:v>
                </c:pt>
                <c:pt idx="27">
                  <c:v>45</c:v>
                </c:pt>
                <c:pt idx="28">
                  <c:v>27</c:v>
                </c:pt>
                <c:pt idx="29">
                  <c:v>27</c:v>
                </c:pt>
                <c:pt idx="30">
                  <c:v>35</c:v>
                </c:pt>
                <c:pt idx="31">
                  <c:v>77</c:v>
                </c:pt>
                <c:pt idx="32">
                  <c:v>26</c:v>
                </c:pt>
                <c:pt idx="33">
                  <c:v>12</c:v>
                </c:pt>
                <c:pt idx="34">
                  <c:v>4</c:v>
                </c:pt>
                <c:pt idx="35">
                  <c:v>33</c:v>
                </c:pt>
                <c:pt idx="36">
                  <c:v>21</c:v>
                </c:pt>
                <c:pt idx="37">
                  <c:v>48</c:v>
                </c:pt>
                <c:pt idx="38">
                  <c:v>31</c:v>
                </c:pt>
                <c:pt idx="39">
                  <c:v>39</c:v>
                </c:pt>
                <c:pt idx="40">
                  <c:v>17</c:v>
                </c:pt>
                <c:pt idx="41">
                  <c:v>14</c:v>
                </c:pt>
                <c:pt idx="42">
                  <c:v>10</c:v>
                </c:pt>
                <c:pt idx="43">
                  <c:v>22</c:v>
                </c:pt>
                <c:pt idx="44">
                  <c:v>19</c:v>
                </c:pt>
                <c:pt idx="45">
                  <c:v>16</c:v>
                </c:pt>
                <c:pt idx="46">
                  <c:v>18</c:v>
                </c:pt>
                <c:pt idx="47">
                  <c:v>8</c:v>
                </c:pt>
                <c:pt idx="48">
                  <c:v>5</c:v>
                </c:pt>
                <c:pt idx="49">
                  <c:v>9</c:v>
                </c:pt>
                <c:pt idx="50">
                  <c:v>2</c:v>
                </c:pt>
                <c:pt idx="51">
                  <c:v>1</c:v>
                </c:pt>
                <c:pt idx="52">
                  <c:v>1</c:v>
                </c:pt>
                <c:pt idx="53">
                  <c:v>3</c:v>
                </c:pt>
                <c:pt idx="54">
                  <c:v>2</c:v>
                </c:pt>
                <c:pt idx="55">
                  <c:v>9</c:v>
                </c:pt>
                <c:pt idx="56">
                  <c:v>2</c:v>
                </c:pt>
                <c:pt idx="57">
                  <c:v>1</c:v>
                </c:pt>
                <c:pt idx="5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11-4E88-B0A0-B90D7B53B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039551"/>
        <c:axId val="421517087"/>
      </c:lineChart>
      <c:catAx>
        <c:axId val="275039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517087"/>
        <c:crosses val="autoZero"/>
        <c:auto val="1"/>
        <c:lblAlgn val="ctr"/>
        <c:lblOffset val="100"/>
        <c:noMultiLvlLbl val="0"/>
      </c:catAx>
      <c:valAx>
        <c:axId val="421517087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039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[NCR_CategoriesCMSN_L2HE_alam.xlsx]L2 NCR Category Graph!PivotTable11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NCR Classifications by CMSN - LCLS-II </a:t>
            </a:r>
            <a:endParaRPr lang="en-US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'L2 NCR Category Graph'!$B$3</c:f>
              <c:strCache>
                <c:ptCount val="1"/>
                <c:pt idx="0">
                  <c:v>CMTF RF PERFORMANCE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Graph'!$B$4:$B$16</c:f>
              <c:numCache>
                <c:formatCode>General</c:formatCode>
                <c:ptCount val="12"/>
                <c:pt idx="0">
                  <c:v>4</c:v>
                </c:pt>
                <c:pt idx="1">
                  <c:v>2</c:v>
                </c:pt>
                <c:pt idx="6">
                  <c:v>5</c:v>
                </c:pt>
                <c:pt idx="7">
                  <c:v>6</c:v>
                </c:pt>
                <c:pt idx="10">
                  <c:v>3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B-46A6-8E7F-693FDE38008C}"/>
            </c:ext>
          </c:extLst>
        </c:ser>
        <c:ser>
          <c:idx val="1"/>
          <c:order val="1"/>
          <c:tx>
            <c:strRef>
              <c:f>'L2 NCR Category Graph'!$C$3</c:f>
              <c:strCache>
                <c:ptCount val="1"/>
                <c:pt idx="0">
                  <c:v>RF TEST FAILURE 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Graph'!$C$4:$C$16</c:f>
              <c:numCache>
                <c:formatCode>General</c:formatCode>
                <c:ptCount val="12"/>
                <c:pt idx="0">
                  <c:v>4</c:v>
                </c:pt>
                <c:pt idx="1">
                  <c:v>2</c:v>
                </c:pt>
                <c:pt idx="6">
                  <c:v>5</c:v>
                </c:pt>
                <c:pt idx="7">
                  <c:v>5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EB-46A6-8E7F-693FDE38008C}"/>
            </c:ext>
          </c:extLst>
        </c:ser>
        <c:ser>
          <c:idx val="2"/>
          <c:order val="2"/>
          <c:tx>
            <c:strRef>
              <c:f>'L2 NCR Category Graph'!$D$3</c:f>
              <c:strCache>
                <c:ptCount val="1"/>
                <c:pt idx="0">
                  <c:v>RF CMTF 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Graph'!$D$4:$D$16</c:f>
              <c:numCache>
                <c:formatCode>General</c:formatCode>
                <c:ptCount val="12"/>
                <c:pt idx="0">
                  <c:v>4</c:v>
                </c:pt>
                <c:pt idx="1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EB-46A6-8E7F-693FDE38008C}"/>
            </c:ext>
          </c:extLst>
        </c:ser>
        <c:ser>
          <c:idx val="3"/>
          <c:order val="3"/>
          <c:tx>
            <c:strRef>
              <c:f>'L2 NCR Category Graph'!$E$3</c:f>
              <c:strCache>
                <c:ptCount val="1"/>
                <c:pt idx="0">
                  <c:v>MECHANICAL 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Graph'!$E$4:$E$16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6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EB-46A6-8E7F-693FDE38008C}"/>
            </c:ext>
          </c:extLst>
        </c:ser>
        <c:ser>
          <c:idx val="4"/>
          <c:order val="4"/>
          <c:tx>
            <c:strRef>
              <c:f>'L2 NCR Category Graph'!$F$3</c:f>
              <c:strCache>
                <c:ptCount val="1"/>
                <c:pt idx="0">
                  <c:v>DIMENSIONAL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Graph'!$F$4:$F$16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5">
                  <c:v>1</c:v>
                </c:pt>
                <c:pt idx="6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EB-46A6-8E7F-693FDE38008C}"/>
            </c:ext>
          </c:extLst>
        </c:ser>
        <c:ser>
          <c:idx val="5"/>
          <c:order val="5"/>
          <c:tx>
            <c:strRef>
              <c:f>'L2 NCR Category Graph'!$G$3</c:f>
              <c:strCache>
                <c:ptCount val="1"/>
                <c:pt idx="0">
                  <c:v>VACUUM 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Graph'!$G$4:$G$16</c:f>
              <c:numCache>
                <c:formatCode>General</c:formatCode>
                <c:ptCount val="12"/>
                <c:pt idx="2">
                  <c:v>1</c:v>
                </c:pt>
                <c:pt idx="4">
                  <c:v>1</c:v>
                </c:pt>
                <c:pt idx="8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EB-46A6-8E7F-693FDE38008C}"/>
            </c:ext>
          </c:extLst>
        </c:ser>
        <c:ser>
          <c:idx val="6"/>
          <c:order val="6"/>
          <c:tx>
            <c:strRef>
              <c:f>'L2 NCR Category Graph'!$H$3</c:f>
              <c:strCache>
                <c:ptCount val="1"/>
                <c:pt idx="0">
                  <c:v>INSTRUMENTATION 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Graph'!$H$4:$H$16</c:f>
              <c:numCache>
                <c:formatCode>General</c:formatCode>
                <c:ptCount val="12"/>
                <c:pt idx="0">
                  <c:v>1</c:v>
                </c:pt>
                <c:pt idx="5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EB-46A6-8E7F-693FDE38008C}"/>
            </c:ext>
          </c:extLst>
        </c:ser>
        <c:ser>
          <c:idx val="7"/>
          <c:order val="7"/>
          <c:tx>
            <c:strRef>
              <c:f>'L2 NCR Category Graph'!$I$3</c:f>
              <c:strCache>
                <c:ptCount val="1"/>
                <c:pt idx="0">
                  <c:v>LEAK TEST FAILURE  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Graph'!$I$4:$I$16</c:f>
              <c:numCache>
                <c:formatCode>General</c:formatCode>
                <c:ptCount val="12"/>
                <c:pt idx="0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EB-46A6-8E7F-693FDE38008C}"/>
            </c:ext>
          </c:extLst>
        </c:ser>
        <c:ser>
          <c:idx val="8"/>
          <c:order val="8"/>
          <c:tx>
            <c:strRef>
              <c:f>'L2 NCR Category Graph'!$J$3</c:f>
              <c:strCache>
                <c:ptCount val="1"/>
                <c:pt idx="0">
                  <c:v>OTHER 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Graph'!$J$4:$J$16</c:f>
              <c:numCache>
                <c:formatCode>General</c:formatCode>
                <c:ptCount val="12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EB-46A6-8E7F-693FDE38008C}"/>
            </c:ext>
          </c:extLst>
        </c:ser>
        <c:ser>
          <c:idx val="9"/>
          <c:order val="9"/>
          <c:tx>
            <c:strRef>
              <c:f>'L2 NCR Category Graph'!$K$3</c:f>
              <c:strCache>
                <c:ptCount val="1"/>
                <c:pt idx="0">
                  <c:v>FLATNESS 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Graph'!$K$4:$K$16</c:f>
              <c:numCache>
                <c:formatCode>General</c:formatCode>
                <c:ptCount val="12"/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DEB-46A6-8E7F-693FDE38008C}"/>
            </c:ext>
          </c:extLst>
        </c:ser>
        <c:ser>
          <c:idx val="10"/>
          <c:order val="10"/>
          <c:tx>
            <c:strRef>
              <c:f>'L2 NCR Category Graph'!$L$3</c:f>
              <c:strCache>
                <c:ptCount val="1"/>
                <c:pt idx="0">
                  <c:v>VTA RF PERFORMANCE 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'L2 NCR Category Graph'!$A$4:$A$16</c:f>
              <c:strCache>
                <c:ptCount val="12"/>
                <c:pt idx="0">
                  <c:v>J1.3-02</c:v>
                </c:pt>
                <c:pt idx="1">
                  <c:v>J1.3-03</c:v>
                </c:pt>
                <c:pt idx="2">
                  <c:v>J1.3-04</c:v>
                </c:pt>
                <c:pt idx="3">
                  <c:v>J1.3-05</c:v>
                </c:pt>
                <c:pt idx="4">
                  <c:v>J1.3-06</c:v>
                </c:pt>
                <c:pt idx="5">
                  <c:v>J1.3-06R</c:v>
                </c:pt>
                <c:pt idx="6">
                  <c:v>J1.3-07</c:v>
                </c:pt>
                <c:pt idx="7">
                  <c:v>J1.3-08</c:v>
                </c:pt>
                <c:pt idx="8">
                  <c:v>J1.3-09</c:v>
                </c:pt>
                <c:pt idx="9">
                  <c:v>J1.3-09R</c:v>
                </c:pt>
                <c:pt idx="10">
                  <c:v>J1.3-13</c:v>
                </c:pt>
                <c:pt idx="11">
                  <c:v>J1.3-15</c:v>
                </c:pt>
              </c:strCache>
            </c:strRef>
          </c:cat>
          <c:val>
            <c:numRef>
              <c:f>'L2 NCR Category Graph'!$L$4:$L$16</c:f>
              <c:numCache>
                <c:formatCode>General</c:formatCode>
                <c:ptCount val="1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EB-46A6-8E7F-693FDE3800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2931615"/>
        <c:axId val="652839967"/>
      </c:barChart>
      <c:catAx>
        <c:axId val="27293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839967"/>
        <c:crosses val="autoZero"/>
        <c:auto val="1"/>
        <c:lblAlgn val="ctr"/>
        <c:lblOffset val="100"/>
        <c:noMultiLvlLbl val="0"/>
      </c:catAx>
      <c:valAx>
        <c:axId val="652839967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93161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chemeClr val="accent1">
          <a:lumMod val="75000"/>
        </a:schemeClr>
      </a:solidFill>
    </a:ln>
    <a:effectLst/>
  </c:spPr>
  <c:txPr>
    <a:bodyPr/>
    <a:lstStyle/>
    <a:p>
      <a:pPr>
        <a:defRPr sz="700" baseline="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[NCR_CategoriesCMSN_L2HE_alam.xlsx]HE by CM !PivotTable7</c:name>
    <c:fmtId val="1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NCR Classifications by CMSN - L2HE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25577469936110209"/>
          <c:y val="0.16007310365314634"/>
          <c:w val="0.71695217226465358"/>
          <c:h val="0.2592637289451177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'HE by CM '!$B$3</c:f>
              <c:strCache>
                <c:ptCount val="1"/>
                <c:pt idx="0">
                  <c:v>CMTF RF PERFORMANCE  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'!$B$4:$B$10</c:f>
              <c:numCache>
                <c:formatCode>General</c:formatCode>
                <c:ptCount val="6"/>
                <c:pt idx="0">
                  <c:v>0</c:v>
                </c:pt>
                <c:pt idx="1">
                  <c:v>7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A3-425F-9052-042BED4C97D5}"/>
            </c:ext>
          </c:extLst>
        </c:ser>
        <c:ser>
          <c:idx val="1"/>
          <c:order val="1"/>
          <c:tx>
            <c:strRef>
              <c:f>'HE by CM '!$C$3</c:f>
              <c:strCache>
                <c:ptCount val="1"/>
                <c:pt idx="0">
                  <c:v>RF CMTF  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'!$C$4:$C$10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A3-425F-9052-042BED4C97D5}"/>
            </c:ext>
          </c:extLst>
        </c:ser>
        <c:ser>
          <c:idx val="2"/>
          <c:order val="2"/>
          <c:tx>
            <c:strRef>
              <c:f>'HE by CM '!$D$3</c:f>
              <c:strCache>
                <c:ptCount val="1"/>
                <c:pt idx="0">
                  <c:v>RF TEST FAILURE 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'!$D$4:$D$10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A3-425F-9052-042BED4C97D5}"/>
            </c:ext>
          </c:extLst>
        </c:ser>
        <c:ser>
          <c:idx val="3"/>
          <c:order val="3"/>
          <c:tx>
            <c:strRef>
              <c:f>'HE by CM '!$E$3</c:f>
              <c:strCache>
                <c:ptCount val="1"/>
                <c:pt idx="0">
                  <c:v>MECHANICAL 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'!$E$4:$E$10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A3-425F-9052-042BED4C97D5}"/>
            </c:ext>
          </c:extLst>
        </c:ser>
        <c:ser>
          <c:idx val="4"/>
          <c:order val="4"/>
          <c:tx>
            <c:strRef>
              <c:f>'HE by CM '!$F$3</c:f>
              <c:strCache>
                <c:ptCount val="1"/>
                <c:pt idx="0">
                  <c:v>INSTRUMENTATION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'!$F$4:$F$10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A3-425F-9052-042BED4C97D5}"/>
            </c:ext>
          </c:extLst>
        </c:ser>
        <c:ser>
          <c:idx val="5"/>
          <c:order val="5"/>
          <c:tx>
            <c:strRef>
              <c:f>'HE by CM '!$G$3</c:f>
              <c:strCache>
                <c:ptCount val="1"/>
                <c:pt idx="0">
                  <c:v>VACUUM 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'!$G$4:$G$10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EA3-425F-9052-042BED4C97D5}"/>
            </c:ext>
          </c:extLst>
        </c:ser>
        <c:ser>
          <c:idx val="6"/>
          <c:order val="6"/>
          <c:tx>
            <c:strRef>
              <c:f>'HE by CM '!$H$3</c:f>
              <c:strCache>
                <c:ptCount val="1"/>
                <c:pt idx="0">
                  <c:v>OTHER 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'!$H$4:$H$10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A3-425F-9052-042BED4C97D5}"/>
            </c:ext>
          </c:extLst>
        </c:ser>
        <c:ser>
          <c:idx val="7"/>
          <c:order val="7"/>
          <c:tx>
            <c:strRef>
              <c:f>'HE by CM '!$I$3</c:f>
              <c:strCache>
                <c:ptCount val="1"/>
                <c:pt idx="0">
                  <c:v>SCRATCHES 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'!$I$4:$I$10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EA3-425F-9052-042BED4C97D5}"/>
            </c:ext>
          </c:extLst>
        </c:ser>
        <c:ser>
          <c:idx val="8"/>
          <c:order val="8"/>
          <c:tx>
            <c:strRef>
              <c:f>'HE by CM '!$J$3</c:f>
              <c:strCache>
                <c:ptCount val="1"/>
                <c:pt idx="0">
                  <c:v>LEAK TEST FAILURE  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'HE by CM '!$A$4:$A$10</c:f>
              <c:strCache>
                <c:ptCount val="6"/>
                <c:pt idx="0">
                  <c:v>J1.3-22 Total</c:v>
                </c:pt>
                <c:pt idx="1">
                  <c:v>J1.3-23 Total</c:v>
                </c:pt>
                <c:pt idx="2">
                  <c:v>J1.3-24 Total</c:v>
                </c:pt>
                <c:pt idx="3">
                  <c:v>J1.3-25 Total</c:v>
                </c:pt>
                <c:pt idx="4">
                  <c:v>J1.3-26 Total</c:v>
                </c:pt>
                <c:pt idx="5">
                  <c:v>J1.3-28 Total</c:v>
                </c:pt>
              </c:strCache>
            </c:strRef>
          </c:cat>
          <c:val>
            <c:numRef>
              <c:f>'HE by CM '!$J$4:$J$10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A3-425F-9052-042BED4C9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703343"/>
        <c:axId val="172932559"/>
      </c:barChart>
      <c:catAx>
        <c:axId val="17470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932559"/>
        <c:crosses val="autoZero"/>
        <c:auto val="1"/>
        <c:lblAlgn val="ctr"/>
        <c:lblOffset val="100"/>
        <c:noMultiLvlLbl val="0"/>
      </c:catAx>
      <c:valAx>
        <c:axId val="172932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334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chemeClr val="accent1">
          <a:lumMod val="75000"/>
        </a:schemeClr>
      </a:solidFill>
    </a:ln>
    <a:effectLst/>
  </c:spPr>
  <c:txPr>
    <a:bodyPr/>
    <a:lstStyle/>
    <a:p>
      <a:pPr>
        <a:defRPr sz="700" baseline="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April 4,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April 4,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April 4,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8774-DC4C-4532-836B-F4CD9CB6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Hong’s request (delete slide)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0A2C-7762-4BF3-92E6-55707422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845892" cy="538169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Could you please help to contribute 2-3 slides on Non-conformance issues at each Lab to the QA presentation for CD-2/3 Director Review by Tuesday 4/2?</a:t>
            </a:r>
          </a:p>
          <a:p>
            <a:r>
              <a:rPr lang="en-US" dirty="0"/>
              <a:t>Suggestions:</a:t>
            </a:r>
          </a:p>
          <a:p>
            <a:pPr lvl="1"/>
            <a:r>
              <a:rPr lang="en-US" dirty="0"/>
              <a:t>Status: total, open, closed? What components/subsystems? Category (material, method, etc.)?</a:t>
            </a:r>
          </a:p>
          <a:p>
            <a:pPr lvl="1"/>
            <a:r>
              <a:rPr lang="en-US" dirty="0"/>
              <a:t>A list of top 5 major NCRs, impacts (cost &amp; schedule), along with root cause analysis and corrective actions</a:t>
            </a:r>
          </a:p>
          <a:p>
            <a:r>
              <a:rPr lang="en-US" dirty="0"/>
              <a:t>Any other highlights that you like to include are welcome.</a:t>
            </a:r>
          </a:p>
          <a:p>
            <a:r>
              <a:rPr lang="en-US" dirty="0"/>
              <a:t>Added 4/2/24: </a:t>
            </a:r>
          </a:p>
          <a:p>
            <a:pPr lvl="1"/>
            <a:r>
              <a:rPr lang="en-US" dirty="0"/>
              <a:t>Ashley, could you please provide Status: total, open, closed? What components/subsystems? Category (material, method, etc.)? </a:t>
            </a:r>
          </a:p>
          <a:p>
            <a:pPr lvl="2"/>
            <a:r>
              <a:rPr lang="en-US" dirty="0"/>
              <a:t>Added slide 4 in response to this, tried to match Fermi’s</a:t>
            </a:r>
          </a:p>
          <a:p>
            <a:pPr lvl="1"/>
            <a:r>
              <a:rPr lang="en-US" dirty="0"/>
              <a:t>For all Labs, could you please prepare for how the numbers and nature (characteristics) of HE NCRs are compared to LCLS-II and explanation the differences in case this question is asked? </a:t>
            </a:r>
          </a:p>
          <a:p>
            <a:r>
              <a:rPr lang="en-US" sz="1200" b="1" dirty="0">
                <a:latin typeface="Arial"/>
                <a:cs typeface="Arial"/>
              </a:rPr>
              <a:t>J</a:t>
            </a:r>
            <a:r>
              <a:rPr lang="en-US" sz="1300" b="1" dirty="0">
                <a:latin typeface="Arial"/>
                <a:cs typeface="Arial"/>
              </a:rPr>
              <a:t>1.3-22 Beamline leak</a:t>
            </a:r>
            <a:r>
              <a:rPr lang="en-US" sz="1300" dirty="0">
                <a:latin typeface="Arial"/>
                <a:cs typeface="Arial"/>
              </a:rPr>
              <a:t> (CAPA-051)</a:t>
            </a:r>
          </a:p>
          <a:p>
            <a:r>
              <a:rPr lang="en-US" sz="1300" b="1" dirty="0">
                <a:latin typeface="Arial"/>
                <a:cs typeface="Arial"/>
              </a:rPr>
              <a:t>J1.3-23 coupler out of tune </a:t>
            </a:r>
            <a:r>
              <a:rPr lang="en-US" sz="1300" dirty="0">
                <a:latin typeface="Arial"/>
                <a:cs typeface="Arial"/>
              </a:rPr>
              <a:t>(CAPA-052)</a:t>
            </a:r>
          </a:p>
          <a:p>
            <a:r>
              <a:rPr lang="en-US" sz="1300" b="1" dirty="0">
                <a:latin typeface="Arial"/>
                <a:cs typeface="Arial"/>
              </a:rPr>
              <a:t>Upstream bellows </a:t>
            </a:r>
            <a:r>
              <a:rPr lang="en-US" sz="1300" dirty="0">
                <a:latin typeface="Arial"/>
                <a:cs typeface="Arial"/>
              </a:rPr>
              <a:t>(CAPA-022)</a:t>
            </a:r>
          </a:p>
          <a:p>
            <a:r>
              <a:rPr lang="en-US" sz="1300" b="1" dirty="0">
                <a:latin typeface="Arial"/>
                <a:cs typeface="Arial"/>
              </a:rPr>
              <a:t>Chipped FPCs </a:t>
            </a:r>
            <a:r>
              <a:rPr lang="en-US" sz="1300" dirty="0">
                <a:latin typeface="Arial"/>
                <a:cs typeface="Arial"/>
              </a:rPr>
              <a:t>(CAPA-013)</a:t>
            </a:r>
          </a:p>
          <a:p>
            <a:r>
              <a:rPr lang="en-US" sz="1300" b="1" dirty="0">
                <a:latin typeface="Arial"/>
                <a:cs typeface="Arial"/>
              </a:rPr>
              <a:t>Cavity bellows damage </a:t>
            </a:r>
            <a:r>
              <a:rPr lang="en-US" sz="1300" dirty="0">
                <a:latin typeface="Arial"/>
                <a:cs typeface="Arial"/>
              </a:rPr>
              <a:t>(CAPA-038)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34368-B749-4A97-BE23-CD5853DC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690A6-6BF7-45A8-B2AB-583BE13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EABF7-A04D-4BFD-70E4-DF73DF07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784" y="2480872"/>
            <a:ext cx="3505200" cy="3629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16F99-B1CD-4149-AB8D-B5A3A517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" t="12387" b="1157"/>
          <a:stretch/>
        </p:blipFill>
        <p:spPr>
          <a:xfrm>
            <a:off x="8776063" y="418011"/>
            <a:ext cx="3116177" cy="162188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8CD60-CA4D-435B-8F90-F7B27B0EE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1" t="349" r="43750" b="-194"/>
          <a:stretch/>
        </p:blipFill>
        <p:spPr>
          <a:xfrm>
            <a:off x="6169404" y="3202163"/>
            <a:ext cx="2347519" cy="32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7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75D0C-1361-4910-ABBA-9940C211C5B5}"/>
              </a:ext>
            </a:extLst>
          </p:cNvPr>
          <p:cNvSpPr/>
          <p:nvPr/>
        </p:nvSpPr>
        <p:spPr>
          <a:xfrm>
            <a:off x="5260834" y="4265195"/>
            <a:ext cx="6623384" cy="2062103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SRF Operations Quality Policy</a:t>
            </a:r>
            <a:endParaRPr lang="en-US" sz="1600" b="1" i="1" dirty="0">
              <a:cs typeface="Arial"/>
            </a:endParaRPr>
          </a:p>
          <a:p>
            <a:r>
              <a:rPr lang="en-US" sz="1400" i="1" dirty="0">
                <a:cs typeface="Arial"/>
              </a:rPr>
              <a:t>Quality is our commitment to deliver world-class SRF products and services that are worthy of our customers trust by</a:t>
            </a:r>
            <a:endParaRPr lang="en-US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cs typeface="Arial"/>
              </a:rPr>
              <a:t>Enabling and empowering our people to build safety, reliability, quality, and compliance into our products, technologies, and services</a:t>
            </a:r>
            <a:endParaRPr lang="en-US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cs typeface="Arial"/>
              </a:rPr>
              <a:t>Delivering products to plan that support system reliability, availability, and that yield a great customer experience</a:t>
            </a:r>
            <a:endParaRPr lang="en-US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cs typeface="Arial"/>
              </a:rPr>
              <a:t>Measuring our quality objectives and driving systemic continual improvement</a:t>
            </a:r>
            <a:endParaRPr lang="en-US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cs typeface="Arial"/>
              </a:rPr>
              <a:t>Proactively and transparently engaging our customers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JLab</a:t>
            </a:r>
            <a:r>
              <a:rPr lang="en-US" dirty="0">
                <a:latin typeface="Arial"/>
                <a:cs typeface="Arial"/>
              </a:rPr>
              <a:t> SRF Operations Quality Management System (QMS)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561" y="892987"/>
            <a:ext cx="11987054" cy="54338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 dirty="0">
                <a:latin typeface="Arial"/>
                <a:cs typeface="Arial"/>
              </a:rPr>
              <a:t>SRF Ops has enhanced the Quality Program at JLab with a QMS modelled after the ISO 9001 Standard that includes: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4 Core Business Processes and 10 Support Processes: </a:t>
            </a:r>
          </a:p>
          <a:p>
            <a:pPr lvl="2"/>
            <a:r>
              <a:rPr lang="en-US" sz="1400" dirty="0">
                <a:latin typeface="Arial"/>
                <a:cs typeface="Arial"/>
              </a:rPr>
              <a:t>Project Execution, Vendor Management, Inventory &amp; Traceability, Production</a:t>
            </a:r>
          </a:p>
          <a:p>
            <a:pPr lvl="2"/>
            <a:r>
              <a:rPr lang="en-US" sz="1400" dirty="0">
                <a:latin typeface="Arial"/>
                <a:cs typeface="Arial"/>
              </a:rPr>
              <a:t>Leadership, Calibration, Organizational Knowledge, Competence, Infrastructure, Records Management, </a:t>
            </a:r>
          </a:p>
          <a:p>
            <a:pPr marL="914400" lvl="2" indent="0">
              <a:buNone/>
            </a:pPr>
            <a:r>
              <a:rPr lang="en-US" sz="1400" dirty="0">
                <a:latin typeface="Arial"/>
                <a:cs typeface="Arial"/>
              </a:rPr>
              <a:t>     Document Management, Nonconforming Products, Internal Audit, Corrective Action</a:t>
            </a:r>
          </a:p>
          <a:p>
            <a:pPr lvl="1"/>
            <a:r>
              <a:rPr lang="en-US" sz="1600" b="1" dirty="0">
                <a:latin typeface="Arial"/>
                <a:cs typeface="Arial"/>
              </a:rPr>
              <a:t>NCR – Nonconforming Product Report </a:t>
            </a:r>
          </a:p>
          <a:p>
            <a:pPr lvl="2"/>
            <a:r>
              <a:rPr lang="en-US" sz="1400" dirty="0">
                <a:latin typeface="Arial"/>
                <a:cs typeface="Arial"/>
              </a:rPr>
              <a:t>Ensures nonconforming products are identified, segregated, evaluated, and appropriately dispositioned</a:t>
            </a:r>
          </a:p>
          <a:p>
            <a:pPr lvl="2"/>
            <a:r>
              <a:rPr lang="en-US" sz="1400" dirty="0">
                <a:latin typeface="Arial"/>
                <a:cs typeface="Arial"/>
              </a:rPr>
              <a:t>Pansophy software used to manage our NCRs and Work Control Documents</a:t>
            </a:r>
          </a:p>
          <a:p>
            <a:pPr lvl="1"/>
            <a:r>
              <a:rPr lang="en-US" sz="1600" b="1" dirty="0">
                <a:latin typeface="Arial"/>
                <a:cs typeface="Arial"/>
              </a:rPr>
              <a:t>CAPA – Corrective and Preventative Action Report</a:t>
            </a:r>
          </a:p>
          <a:p>
            <a:pPr lvl="2"/>
            <a:r>
              <a:rPr lang="en-US" sz="1400" dirty="0">
                <a:latin typeface="Arial"/>
                <a:cs typeface="Arial"/>
              </a:rPr>
              <a:t>Used to identify, investigate root causes, and track actions to resolve quality issues</a:t>
            </a:r>
          </a:p>
          <a:p>
            <a:pPr lvl="2"/>
            <a:r>
              <a:rPr lang="en-US" sz="1400" dirty="0" err="1">
                <a:latin typeface="Arial"/>
                <a:cs typeface="Arial"/>
              </a:rPr>
              <a:t>DocuShare</a:t>
            </a:r>
            <a:r>
              <a:rPr lang="en-US" sz="1400" dirty="0">
                <a:latin typeface="Arial"/>
                <a:cs typeface="Arial"/>
              </a:rPr>
              <a:t> software used for control of records and procedures</a:t>
            </a:r>
          </a:p>
          <a:p>
            <a:r>
              <a:rPr lang="en-US" sz="1800" dirty="0">
                <a:latin typeface="Arial"/>
                <a:cs typeface="Arial"/>
              </a:rPr>
              <a:t>SRF Ops was ISO 9001:2015 Certified in May 2023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584F6-16FE-4380-9E7D-AF79E1CD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9763657" y="1361881"/>
            <a:ext cx="2011077" cy="2600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62F6227-CC9B-44C8-895B-2F137C9F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JLab LCLS-II HE Nonconformities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F3E94-9D05-4EEF-9C25-6AF51E3E1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8" t="29027" r="22416" b="20386"/>
          <a:stretch/>
        </p:blipFill>
        <p:spPr>
          <a:xfrm>
            <a:off x="471886" y="4254905"/>
            <a:ext cx="4452623" cy="22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0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13A0-A82C-4494-A88D-4DBAF313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JLab LCLS-II HE Nonconformity Report (NCR) Counts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AB2BD-3AEF-4C92-87AD-5E285981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JLab LCLS-II HE Nonconformities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0E598-2758-4211-87F9-65A5C725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485C7B8-1260-4B2D-98C6-95D0EC38C431}"/>
              </a:ext>
            </a:extLst>
          </p:cNvPr>
          <p:cNvSpPr txBox="1">
            <a:spLocks/>
          </p:cNvSpPr>
          <p:nvPr/>
        </p:nvSpPr>
        <p:spPr>
          <a:xfrm>
            <a:off x="10109292" y="484284"/>
            <a:ext cx="2098176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Data retrieved 3-Apr-2024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6107F47-E391-462E-A5AD-E58A900C6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101584"/>
              </p:ext>
            </p:extLst>
          </p:nvPr>
        </p:nvGraphicFramePr>
        <p:xfrm>
          <a:off x="145200" y="864547"/>
          <a:ext cx="2595000" cy="2935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750">
                  <a:extLst>
                    <a:ext uri="{9D8B030D-6E8A-4147-A177-3AD203B41FA5}">
                      <a16:colId xmlns:a16="http://schemas.microsoft.com/office/drawing/2014/main" val="2045570669"/>
                    </a:ext>
                  </a:extLst>
                </a:gridCol>
                <a:gridCol w="648750">
                  <a:extLst>
                    <a:ext uri="{9D8B030D-6E8A-4147-A177-3AD203B41FA5}">
                      <a16:colId xmlns:a16="http://schemas.microsoft.com/office/drawing/2014/main" val="987686742"/>
                    </a:ext>
                  </a:extLst>
                </a:gridCol>
                <a:gridCol w="648750">
                  <a:extLst>
                    <a:ext uri="{9D8B030D-6E8A-4147-A177-3AD203B41FA5}">
                      <a16:colId xmlns:a16="http://schemas.microsoft.com/office/drawing/2014/main" val="2879849850"/>
                    </a:ext>
                  </a:extLst>
                </a:gridCol>
                <a:gridCol w="648750">
                  <a:extLst>
                    <a:ext uri="{9D8B030D-6E8A-4147-A177-3AD203B41FA5}">
                      <a16:colId xmlns:a16="http://schemas.microsoft.com/office/drawing/2014/main" val="941021002"/>
                    </a:ext>
                  </a:extLst>
                </a:gridCol>
              </a:tblGrid>
              <a:tr h="58035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NCR Open/Closed Status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L2HE NCR Report Summary</a:t>
                      </a:r>
                    </a:p>
                  </a:txBody>
                  <a:tcPr marL="8313" marR="8313" marT="831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13" marR="8313" marT="831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13" marR="8313" marT="831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186031964"/>
                  </a:ext>
                </a:extLst>
              </a:tr>
              <a:tr h="372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 marL="8313" marR="8313" marT="8313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 </a:t>
                      </a:r>
                    </a:p>
                  </a:txBody>
                  <a:tcPr marL="8313" marR="8313" marT="8313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Closed </a:t>
                      </a:r>
                    </a:p>
                  </a:txBody>
                  <a:tcPr marL="8313" marR="8313" marT="8313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marL="8313" marR="8313" marT="8313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520599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653123205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VTA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904661454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CLNRM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561673117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055549443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3994237523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LERF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153932536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777777472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CWI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674708959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1188934327"/>
                  </a:ext>
                </a:extLst>
              </a:tr>
              <a:tr h="198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</a:t>
                      </a:r>
                    </a:p>
                  </a:txBody>
                  <a:tcPr marL="8313" marR="8313" marT="83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574</a:t>
                      </a:r>
                    </a:p>
                  </a:txBody>
                  <a:tcPr marL="8313" marR="8313" marT="8313" marB="0" anchor="b"/>
                </a:tc>
                <a:extLst>
                  <a:ext uri="{0D108BD9-81ED-4DB2-BD59-A6C34878D82A}">
                    <a16:rowId xmlns:a16="http://schemas.microsoft.com/office/drawing/2014/main" val="2158798963"/>
                  </a:ext>
                </a:extLst>
              </a:tr>
            </a:tbl>
          </a:graphicData>
        </a:graphic>
      </p:graphicFrame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064EA9-B1A4-4585-B2F0-54031D9BC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337" y="4186436"/>
            <a:ext cx="7167911" cy="205426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NCRs are generated, dispositioned, and communicated to SLAC &amp; PL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 are assessed through multiple channels, including CTB, quality meetings with SLAC,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staff, and PLs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CAPAs are generated for programmatic and systemic nonconformities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686F21-CB39-4D98-B554-23E940659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"/>
          <a:stretch/>
        </p:blipFill>
        <p:spPr>
          <a:xfrm>
            <a:off x="3023818" y="851664"/>
            <a:ext cx="6316108" cy="2948799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8EA8EF2A-B4E7-4B92-9E01-7DB65275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1" r="2911"/>
          <a:stretch/>
        </p:blipFill>
        <p:spPr>
          <a:xfrm>
            <a:off x="9583852" y="1379384"/>
            <a:ext cx="2462948" cy="1681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541284-588E-4125-85DA-90F771C006D0}"/>
              </a:ext>
            </a:extLst>
          </p:cNvPr>
          <p:cNvSpPr txBox="1"/>
          <p:nvPr/>
        </p:nvSpPr>
        <p:spPr>
          <a:xfrm>
            <a:off x="2959739" y="3644197"/>
            <a:ext cx="33908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* OTHER NCR Classification has been analyzed and is being utilized appropriately.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FEEFAC4-3F70-46BA-AD53-3C3A87880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549819"/>
              </p:ext>
            </p:extLst>
          </p:nvPr>
        </p:nvGraphicFramePr>
        <p:xfrm>
          <a:off x="145200" y="4005943"/>
          <a:ext cx="4378482" cy="2415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795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8774-DC4C-4532-836B-F4CD9CB6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JLab LCLS-II HE High Impact NCRs</a:t>
            </a:r>
            <a:endParaRPr lang="en-US" sz="3200" b="0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34368-B749-4A97-BE23-CD5853DC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JLab LCLS-II HE Nonconformities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690A6-6BF7-45A8-B2AB-583BE13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417C92-2116-A6C2-CCB1-BA622527E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5" t="3350" r="16790" b="1613"/>
          <a:stretch/>
        </p:blipFill>
        <p:spPr>
          <a:xfrm>
            <a:off x="8865871" y="4377562"/>
            <a:ext cx="2934608" cy="1867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6CF03-C09D-C7FE-66D3-1715BDD1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345" y="194872"/>
            <a:ext cx="2075146" cy="2157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43C22F-4346-08A0-7B62-FE0216E07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75" b="568"/>
          <a:stretch/>
        </p:blipFill>
        <p:spPr>
          <a:xfrm>
            <a:off x="9486266" y="2457753"/>
            <a:ext cx="2554619" cy="18184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0A2C-7762-4BF3-92E6-55707422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958580"/>
            <a:ext cx="8453979" cy="54204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b="1" dirty="0">
                <a:latin typeface="Arial"/>
                <a:cs typeface="Calibri"/>
              </a:rPr>
              <a:t>J1.3-23 coupler out of tune</a:t>
            </a:r>
            <a:endParaRPr lang="en-US" sz="1800" dirty="0">
              <a:latin typeface="Arial"/>
              <a:cs typeface="Calibri"/>
            </a:endParaRP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Impact</a:t>
            </a:r>
            <a:r>
              <a:rPr lang="en-US" sz="1800" dirty="0">
                <a:latin typeface="Arial"/>
                <a:cs typeface="Calibri"/>
              </a:rPr>
              <a:t>: ~$1k, ~3 weeks delay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Causal Analysis</a:t>
            </a:r>
            <a:r>
              <a:rPr lang="en-US" sz="1800" dirty="0">
                <a:latin typeface="Arial"/>
                <a:cs typeface="Calibri"/>
              </a:rPr>
              <a:t>: Potentially insulating vacuum, issue has not reoccurred 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Corrective Action</a:t>
            </a:r>
            <a:r>
              <a:rPr lang="en-US" sz="1800" dirty="0">
                <a:latin typeface="Arial"/>
                <a:cs typeface="Calibri"/>
              </a:rPr>
              <a:t>: Procedure in development with SMEs for adjusting tuning while warm</a:t>
            </a:r>
          </a:p>
          <a:p>
            <a:pPr>
              <a:buFont typeface="Arial,Sans-Serif" panose="020B0604020202020204" pitchFamily="34" charset="0"/>
            </a:pPr>
            <a:endParaRPr lang="en-US" sz="1800" b="1" dirty="0">
              <a:latin typeface="Arial"/>
              <a:cs typeface="Calibri"/>
            </a:endParaRPr>
          </a:p>
          <a:p>
            <a:pPr>
              <a:buFont typeface="Arial,Sans-Serif" panose="020B0604020202020204" pitchFamily="34" charset="0"/>
            </a:pPr>
            <a:r>
              <a:rPr lang="en-US" sz="1800" b="1" dirty="0">
                <a:latin typeface="Arial"/>
                <a:cs typeface="Calibri"/>
              </a:rPr>
              <a:t>Upstream bellows </a:t>
            </a:r>
            <a:endParaRPr lang="en-US" sz="1800" dirty="0">
              <a:latin typeface="Arial"/>
              <a:cs typeface="Calibri"/>
            </a:endParaRP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Impact</a:t>
            </a:r>
            <a:r>
              <a:rPr lang="en-US" sz="1800" dirty="0">
                <a:latin typeface="Arial"/>
                <a:cs typeface="Calibri"/>
              </a:rPr>
              <a:t>: ~$15k, ~2-day delay to production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Causal Analysis</a:t>
            </a:r>
            <a:r>
              <a:rPr lang="en-US" sz="1800" dirty="0">
                <a:latin typeface="Arial"/>
                <a:cs typeface="Calibri"/>
              </a:rPr>
              <a:t>: Vendor tooling </a:t>
            </a:r>
          </a:p>
          <a:p>
            <a:pPr lvl="1">
              <a:buFont typeface="PingFangSC-Regular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Corrective Action</a:t>
            </a:r>
            <a:r>
              <a:rPr lang="en-US" sz="1800" dirty="0">
                <a:latin typeface="Arial"/>
                <a:cs typeface="Calibri"/>
              </a:rPr>
              <a:t>: </a:t>
            </a:r>
            <a:r>
              <a:rPr lang="en-US" sz="1800" dirty="0">
                <a:latin typeface="Arial"/>
                <a:cs typeface="Arial"/>
              </a:rPr>
              <a:t>Update to inspection travelers and SOW to vendor, r</a:t>
            </a:r>
            <a:r>
              <a:rPr lang="en-US" sz="1800" dirty="0">
                <a:latin typeface="Arial"/>
                <a:cs typeface="Calibri"/>
              </a:rPr>
              <a:t>eplacement bellows ordered</a:t>
            </a:r>
            <a:endParaRPr lang="en-US" sz="1800" dirty="0">
              <a:cs typeface="Calibri"/>
            </a:endParaRPr>
          </a:p>
          <a:p>
            <a:endParaRPr lang="en-US" sz="1800" b="1" dirty="0">
              <a:latin typeface="Arial"/>
              <a:cs typeface="Arial"/>
            </a:endParaRPr>
          </a:p>
          <a:p>
            <a:r>
              <a:rPr lang="en-US" sz="1800" b="1" dirty="0">
                <a:latin typeface="Arial"/>
                <a:cs typeface="Arial"/>
              </a:rPr>
              <a:t>Chipped FPCs </a:t>
            </a:r>
            <a:endParaRPr lang="en-US" sz="1800" dirty="0">
              <a:latin typeface="Arial"/>
              <a:cs typeface="Arial"/>
            </a:endParaRP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sz="1800" i="1" dirty="0">
                <a:latin typeface="Arial"/>
                <a:cs typeface="Arial"/>
              </a:rPr>
              <a:t>Impact</a:t>
            </a:r>
            <a:r>
              <a:rPr lang="en-US" sz="1800" dirty="0">
                <a:latin typeface="Arial"/>
                <a:cs typeface="Arial"/>
              </a:rPr>
              <a:t>: ~$12k per FPC, ~1 month delay</a:t>
            </a: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sz="1800" i="1" dirty="0">
                <a:latin typeface="Arial"/>
                <a:cs typeface="Arial"/>
              </a:rPr>
              <a:t>Causal Analysis</a:t>
            </a:r>
            <a:r>
              <a:rPr lang="en-US" sz="1800" dirty="0">
                <a:latin typeface="Arial"/>
                <a:cs typeface="Arial"/>
              </a:rPr>
              <a:t>: Material weakness or material handling suspected due to tight tolerances between top hat and delicate ceramic</a:t>
            </a: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sz="1800" i="1" dirty="0">
                <a:latin typeface="Arial"/>
                <a:cs typeface="Arial"/>
              </a:rPr>
              <a:t>Corrective Action</a:t>
            </a:r>
            <a:r>
              <a:rPr lang="en-US" sz="1800" dirty="0">
                <a:latin typeface="Arial"/>
                <a:cs typeface="Arial"/>
              </a:rPr>
              <a:t>: Returned damaged FPCs to vendor for repair, fabricated tooling, increased inspection activities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931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D4A731-3B30-287F-0693-0BC4CA6FA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8" r="1175" b="-446"/>
          <a:stretch/>
        </p:blipFill>
        <p:spPr>
          <a:xfrm>
            <a:off x="8149533" y="135709"/>
            <a:ext cx="3955757" cy="389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9F0E3-AF4A-4922-8EBD-D5C40E361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57" t="19509" r="38686" b="21666"/>
          <a:stretch/>
        </p:blipFill>
        <p:spPr>
          <a:xfrm>
            <a:off x="7600815" y="4105918"/>
            <a:ext cx="2267901" cy="2478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98774-DC4C-4532-836B-F4CD9CB6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JLab LCLS-II HE High Impact NCRs</a:t>
            </a:r>
            <a:endParaRPr lang="en-US" sz="3200" b="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0A2C-7762-4BF3-92E6-55707422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274974"/>
            <a:ext cx="7048164" cy="47020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>
                <a:latin typeface="Arial"/>
                <a:cs typeface="Calibri"/>
              </a:rPr>
              <a:t>J</a:t>
            </a:r>
            <a:r>
              <a:rPr lang="en-US" sz="1800" b="1" dirty="0">
                <a:latin typeface="Arial"/>
                <a:cs typeface="Calibri"/>
              </a:rPr>
              <a:t>1.3-22 Beamline leak</a:t>
            </a:r>
            <a:r>
              <a:rPr lang="en-US" sz="1800" dirty="0">
                <a:latin typeface="Arial"/>
                <a:cs typeface="Calibri"/>
              </a:rPr>
              <a:t> 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Impact</a:t>
            </a:r>
            <a:r>
              <a:rPr lang="en-US" sz="1800" dirty="0">
                <a:latin typeface="Arial"/>
                <a:cs typeface="Calibri"/>
              </a:rPr>
              <a:t>: ~$1M, ~2-3-month production extension, 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Causal Analysis</a:t>
            </a:r>
            <a:r>
              <a:rPr lang="en-US" sz="1800" dirty="0">
                <a:latin typeface="Arial"/>
                <a:cs typeface="Calibri"/>
              </a:rPr>
              <a:t>: Component failure - feedthrough leaked, investigation with vendor ongoing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Corrective Action</a:t>
            </a:r>
            <a:r>
              <a:rPr lang="en-US" sz="1800" dirty="0">
                <a:latin typeface="Arial"/>
                <a:cs typeface="Calibri"/>
              </a:rPr>
              <a:t>: Rebuild J1.3-22, component actions TBD after further analysis</a:t>
            </a:r>
          </a:p>
          <a:p>
            <a:pPr>
              <a:buFont typeface="Arial,Sans-Serif" panose="020B0604020202020204" pitchFamily="34" charset="0"/>
            </a:pPr>
            <a:endParaRPr lang="en-US" sz="1800" b="1" dirty="0">
              <a:latin typeface="Arial"/>
              <a:cs typeface="Calibri"/>
            </a:endParaRPr>
          </a:p>
          <a:p>
            <a:pPr>
              <a:buFont typeface="Arial,Sans-Serif" panose="020B0604020202020204" pitchFamily="34" charset="0"/>
            </a:pPr>
            <a:r>
              <a:rPr lang="en-US" sz="1800" b="1" dirty="0">
                <a:latin typeface="Arial"/>
                <a:cs typeface="Calibri"/>
              </a:rPr>
              <a:t>Cavity bellows damage</a:t>
            </a:r>
            <a:endParaRPr lang="en-US" sz="1800" dirty="0">
              <a:latin typeface="Arial"/>
              <a:cs typeface="Calibri"/>
            </a:endParaRP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Impact</a:t>
            </a:r>
            <a:r>
              <a:rPr lang="en-US" sz="1800" dirty="0">
                <a:latin typeface="Arial"/>
                <a:cs typeface="Calibri"/>
              </a:rPr>
              <a:t>: ~$30k per cavity, ~1 month delay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Causal Analysis</a:t>
            </a:r>
            <a:r>
              <a:rPr lang="en-US" sz="1800" dirty="0">
                <a:latin typeface="Arial"/>
                <a:cs typeface="Calibri"/>
              </a:rPr>
              <a:t>: Handling during processing suspected</a:t>
            </a:r>
          </a:p>
          <a:p>
            <a:pPr lvl="1">
              <a:buFont typeface="Arial,Sans-Serif" panose="020B0604020202020204" pitchFamily="34" charset="0"/>
            </a:pPr>
            <a:r>
              <a:rPr lang="en-US" sz="1800" i="1" dirty="0">
                <a:latin typeface="Arial"/>
                <a:cs typeface="Calibri"/>
              </a:rPr>
              <a:t>Corrective Action</a:t>
            </a:r>
            <a:r>
              <a:rPr lang="en-US" sz="1800" dirty="0">
                <a:latin typeface="Arial"/>
                <a:cs typeface="Calibri"/>
              </a:rPr>
              <a:t>: Bellows covers re-designed to be compatible with chemistry activities and tooling in order to  remain in place throughout processing, testing, and string build</a:t>
            </a:r>
          </a:p>
          <a:p>
            <a:pPr>
              <a:buFont typeface="Arial,Sans-Serif" panose="020B0604020202020204" pitchFamily="34" charset="0"/>
            </a:pPr>
            <a:endParaRPr lang="en-US" sz="1800" dirty="0">
              <a:latin typeface="Arial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34368-B749-4A97-BE23-CD5853DC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JLab LCLS-II HE Nonconformities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690A6-6BF7-45A8-B2AB-583BE13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A1E62-762F-3DD5-42F8-09CAA8DFE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9" t="14286" r="17143" b="9324"/>
          <a:stretch/>
        </p:blipFill>
        <p:spPr>
          <a:xfrm>
            <a:off x="10009476" y="4182106"/>
            <a:ext cx="1951014" cy="144533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AF34FCA-B323-4E0E-A1B3-254B4699F328}"/>
              </a:ext>
            </a:extLst>
          </p:cNvPr>
          <p:cNvSpPr txBox="1">
            <a:spLocks/>
          </p:cNvSpPr>
          <p:nvPr/>
        </p:nvSpPr>
        <p:spPr>
          <a:xfrm>
            <a:off x="148425" y="5915769"/>
            <a:ext cx="7048165" cy="4218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We are leveraging our QMS to continuously learn and improve</a:t>
            </a:r>
          </a:p>
        </p:txBody>
      </p:sp>
    </p:spTree>
    <p:extLst>
      <p:ext uri="{BB962C8B-B14F-4D97-AF65-F5344CB8AC3E}">
        <p14:creationId xmlns:p14="http://schemas.microsoft.com/office/powerpoint/2010/main" val="323347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90E3-6220-4481-AB77-5F7ABC9E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JLab LCLS-II vs L2HE NCRs –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Overall counts less for HE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3ECBF-FFE6-4AC0-9466-CDBD7366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JLab LCLS-II HE Nonconformities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87FA7-052D-4197-A31D-765A397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A6939F2-415C-4CB8-8940-F7665F054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938353"/>
              </p:ext>
            </p:extLst>
          </p:nvPr>
        </p:nvGraphicFramePr>
        <p:xfrm>
          <a:off x="6894414" y="893174"/>
          <a:ext cx="5122258" cy="1971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12FDEFD-086F-46C4-8262-0B8B9A253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144625"/>
              </p:ext>
            </p:extLst>
          </p:nvPr>
        </p:nvGraphicFramePr>
        <p:xfrm>
          <a:off x="175328" y="896298"/>
          <a:ext cx="6573430" cy="1968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FCF3B4A-850B-41F6-ACB1-B54DF8CCD0C8}"/>
              </a:ext>
            </a:extLst>
          </p:cNvPr>
          <p:cNvSpPr txBox="1"/>
          <p:nvPr/>
        </p:nvSpPr>
        <p:spPr>
          <a:xfrm>
            <a:off x="3562244" y="6336531"/>
            <a:ext cx="48618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Note: NCR Classifications with a value of “0” have been removed for clarity.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B148841-6890-476C-BD3A-5CA8B6E99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119354"/>
              </p:ext>
            </p:extLst>
          </p:nvPr>
        </p:nvGraphicFramePr>
        <p:xfrm>
          <a:off x="159076" y="3001456"/>
          <a:ext cx="6573430" cy="3356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FC8E28D-B5C0-4915-BF87-4539A7C5C93E}"/>
              </a:ext>
            </a:extLst>
          </p:cNvPr>
          <p:cNvSpPr txBox="1">
            <a:spLocks/>
          </p:cNvSpPr>
          <p:nvPr/>
        </p:nvSpPr>
        <p:spPr>
          <a:xfrm>
            <a:off x="10093824" y="465260"/>
            <a:ext cx="2098176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Data retrieved 3-Apr-2024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04CDD74-FFE5-4E0B-8F63-E71766EA05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215802"/>
              </p:ext>
            </p:extLst>
          </p:nvPr>
        </p:nvGraphicFramePr>
        <p:xfrm>
          <a:off x="6894414" y="3001456"/>
          <a:ext cx="5122258" cy="333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4369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JeffersonLab_Widescreen</Template>
  <TotalTime>2008</TotalTime>
  <Words>872</Words>
  <Application>Microsoft Office PowerPoint</Application>
  <PresentationFormat>Widescreen</PresentationFormat>
  <Paragraphs>131</Paragraphs>
  <Slides>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.PingFangSC-Regular</vt:lpstr>
      <vt:lpstr>Arial</vt:lpstr>
      <vt:lpstr>Arial,Sans-Serif</vt:lpstr>
      <vt:lpstr>Calibri</vt:lpstr>
      <vt:lpstr>PingFangSC-Regular</vt:lpstr>
      <vt:lpstr>Wingdings</vt:lpstr>
      <vt:lpstr>Office Theme</vt:lpstr>
      <vt:lpstr>Hong’s request (delete slide)</vt:lpstr>
      <vt:lpstr>JLab SRF Operations Quality Management System (QMS)</vt:lpstr>
      <vt:lpstr>JLab LCLS-II HE Nonconformity Report (NCR) Counts</vt:lpstr>
      <vt:lpstr>JLab LCLS-II HE High Impact NCRs</vt:lpstr>
      <vt:lpstr>JLab LCLS-II HE High Impact NCRs</vt:lpstr>
      <vt:lpstr>JLab LCLS-II vs L2HE NCRs – Overall counts less for 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 LCLS-II HE Nonconformities</dc:title>
  <dc:creator>Ashley Mitchell</dc:creator>
  <cp:lastModifiedBy>Ashley Mitchell</cp:lastModifiedBy>
  <cp:revision>301</cp:revision>
  <dcterms:created xsi:type="dcterms:W3CDTF">2024-04-01T12:56:51Z</dcterms:created>
  <dcterms:modified xsi:type="dcterms:W3CDTF">2024-04-04T17:10:46Z</dcterms:modified>
</cp:coreProperties>
</file>